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570" r:id="rId2"/>
    <p:sldId id="1155" r:id="rId3"/>
    <p:sldId id="1154" r:id="rId4"/>
    <p:sldId id="1331" r:id="rId5"/>
    <p:sldId id="1337" r:id="rId6"/>
    <p:sldId id="460" r:id="rId7"/>
    <p:sldId id="1178" r:id="rId8"/>
    <p:sldId id="1338" r:id="rId9"/>
    <p:sldId id="1339" r:id="rId10"/>
    <p:sldId id="1340" r:id="rId11"/>
    <p:sldId id="1346" r:id="rId12"/>
    <p:sldId id="1357" r:id="rId13"/>
    <p:sldId id="1353" r:id="rId14"/>
    <p:sldId id="1349" r:id="rId15"/>
    <p:sldId id="1341" r:id="rId16"/>
    <p:sldId id="1348" r:id="rId17"/>
    <p:sldId id="1345" r:id="rId18"/>
    <p:sldId id="1358" r:id="rId19"/>
    <p:sldId id="1350" r:id="rId20"/>
    <p:sldId id="1352" r:id="rId21"/>
    <p:sldId id="1343" r:id="rId22"/>
    <p:sldId id="1157" r:id="rId23"/>
    <p:sldId id="1355" r:id="rId24"/>
    <p:sldId id="1356" r:id="rId25"/>
    <p:sldId id="334" r:id="rId26"/>
    <p:sldId id="318" r:id="rId27"/>
    <p:sldId id="1336" r:id="rId28"/>
    <p:sldId id="340" r:id="rId29"/>
    <p:sldId id="1344" r:id="rId30"/>
    <p:sldId id="1158" r:id="rId31"/>
    <p:sldId id="353" r:id="rId32"/>
    <p:sldId id="135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 autoAdjust="0"/>
    <p:restoredTop sz="94648" autoAdjust="0"/>
  </p:normalViewPr>
  <p:slideViewPr>
    <p:cSldViewPr snapToGrid="0" snapToObjects="1">
      <p:cViewPr varScale="1">
        <p:scale>
          <a:sx n="117" d="100"/>
          <a:sy n="117" d="100"/>
        </p:scale>
        <p:origin x="12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06002-73F6-9C4E-ACA7-7F5436754C93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39A0A-3BEB-4C42-8B13-220D69497F06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Model</a:t>
          </a:r>
        </a:p>
      </dgm:t>
    </dgm:pt>
    <dgm:pt modelId="{4D7AA435-4230-B94E-90D8-37EABCF702B1}" type="parTrans" cxnId="{8CA0545E-F95E-2D41-AF47-D54E92533E45}">
      <dgm:prSet/>
      <dgm:spPr/>
      <dgm:t>
        <a:bodyPr/>
        <a:lstStyle/>
        <a:p>
          <a:endParaRPr lang="en-US"/>
        </a:p>
      </dgm:t>
    </dgm:pt>
    <dgm:pt modelId="{B89AA744-E924-514C-821C-4C84ABE2A8F3}" type="sibTrans" cxnId="{8CA0545E-F95E-2D41-AF47-D54E92533E45}">
      <dgm:prSet/>
      <dgm:spPr/>
      <dgm:t>
        <a:bodyPr/>
        <a:lstStyle/>
        <a:p>
          <a:endParaRPr lang="en-US"/>
        </a:p>
      </dgm:t>
    </dgm:pt>
    <dgm:pt modelId="{ABC886A4-92FA-AA4E-A12C-B8E3C4CA7C57}">
      <dgm:prSet phldrT="[Text]"/>
      <dgm:spPr/>
      <dgm:t>
        <a:bodyPr/>
        <a:lstStyle/>
        <a:p>
          <a:r>
            <a:rPr lang="en-US" dirty="0"/>
            <a:t>Input 1</a:t>
          </a:r>
        </a:p>
      </dgm:t>
    </dgm:pt>
    <dgm:pt modelId="{FB7F5439-4D75-144A-BE51-F3D7B7D71BD1}" type="parTrans" cxnId="{EE5DC3A4-CAC6-0344-BF00-D9A8BF6A34B2}">
      <dgm:prSet/>
      <dgm:spPr/>
      <dgm:t>
        <a:bodyPr/>
        <a:lstStyle/>
        <a:p>
          <a:endParaRPr lang="en-US"/>
        </a:p>
      </dgm:t>
    </dgm:pt>
    <dgm:pt modelId="{256F502C-04DD-414B-95EE-182C883F3AF9}" type="sibTrans" cxnId="{EE5DC3A4-CAC6-0344-BF00-D9A8BF6A34B2}">
      <dgm:prSet/>
      <dgm:spPr/>
      <dgm:t>
        <a:bodyPr/>
        <a:lstStyle/>
        <a:p>
          <a:endParaRPr lang="en-US"/>
        </a:p>
      </dgm:t>
    </dgm:pt>
    <dgm:pt modelId="{995752A6-64DE-6C41-8330-901329624EBE}">
      <dgm:prSet phldrT="[Text]"/>
      <dgm:spPr/>
      <dgm:t>
        <a:bodyPr/>
        <a:lstStyle/>
        <a:p>
          <a:r>
            <a:rPr lang="en-US" dirty="0"/>
            <a:t>Input 2</a:t>
          </a:r>
        </a:p>
      </dgm:t>
    </dgm:pt>
    <dgm:pt modelId="{4C46E0E2-4D29-CD40-9E2C-10E5C68F52F0}" type="parTrans" cxnId="{5A6B5019-DD3F-F14E-80A7-C52160DEAE21}">
      <dgm:prSet/>
      <dgm:spPr/>
      <dgm:t>
        <a:bodyPr/>
        <a:lstStyle/>
        <a:p>
          <a:endParaRPr lang="en-US"/>
        </a:p>
      </dgm:t>
    </dgm:pt>
    <dgm:pt modelId="{2BFD84E0-373B-0A40-8B7A-88D812FB9E5F}" type="sibTrans" cxnId="{5A6B5019-DD3F-F14E-80A7-C52160DEAE21}">
      <dgm:prSet/>
      <dgm:spPr/>
      <dgm:t>
        <a:bodyPr/>
        <a:lstStyle/>
        <a:p>
          <a:endParaRPr lang="en-US"/>
        </a:p>
      </dgm:t>
    </dgm:pt>
    <dgm:pt modelId="{60218880-70AC-594D-A423-002AC23498B0}">
      <dgm:prSet phldrT="[Text]"/>
      <dgm:spPr/>
      <dgm:t>
        <a:bodyPr/>
        <a:lstStyle/>
        <a:p>
          <a:r>
            <a:rPr lang="en-US" dirty="0"/>
            <a:t>Input N</a:t>
          </a:r>
        </a:p>
      </dgm:t>
    </dgm:pt>
    <dgm:pt modelId="{AF404B45-3A55-9448-8561-97459F446DEA}" type="parTrans" cxnId="{4C77C66F-21FF-9444-9F26-AE9CA2AC7D2D}">
      <dgm:prSet/>
      <dgm:spPr/>
      <dgm:t>
        <a:bodyPr/>
        <a:lstStyle/>
        <a:p>
          <a:endParaRPr lang="en-US"/>
        </a:p>
      </dgm:t>
    </dgm:pt>
    <dgm:pt modelId="{60F407D7-A73D-6544-940B-FB2B5E868D06}" type="sibTrans" cxnId="{4C77C66F-21FF-9444-9F26-AE9CA2AC7D2D}">
      <dgm:prSet/>
      <dgm:spPr/>
      <dgm:t>
        <a:bodyPr/>
        <a:lstStyle/>
        <a:p>
          <a:endParaRPr lang="en-US"/>
        </a:p>
      </dgm:t>
    </dgm:pt>
    <dgm:pt modelId="{01824B1D-2ECC-574A-A59E-0FBCF6E325BD}" type="pres">
      <dgm:prSet presAssocID="{E2D06002-73F6-9C4E-ACA7-7F5436754C9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95E2A3-BC78-7947-8819-5E88CA899B01}" type="pres">
      <dgm:prSet presAssocID="{35C39A0A-3BEB-4C42-8B13-220D69497F06}" presName="centerShape" presStyleLbl="node0" presStyleIdx="0" presStyleCnt="1"/>
      <dgm:spPr/>
    </dgm:pt>
    <dgm:pt modelId="{CA13E42E-7E5A-174A-8D52-23ED216B16D1}" type="pres">
      <dgm:prSet presAssocID="{FB7F5439-4D75-144A-BE51-F3D7B7D71BD1}" presName="parTrans" presStyleLbl="bgSibTrans2D1" presStyleIdx="0" presStyleCnt="3" custScaleX="72731"/>
      <dgm:spPr/>
    </dgm:pt>
    <dgm:pt modelId="{426BD7A4-1392-A04B-B212-BF30F1FE033A}" type="pres">
      <dgm:prSet presAssocID="{ABC886A4-92FA-AA4E-A12C-B8E3C4CA7C57}" presName="node" presStyleLbl="node1" presStyleIdx="0" presStyleCnt="3" custScaleY="84256" custRadScaleRad="109296" custRadScaleInc="6232">
        <dgm:presLayoutVars>
          <dgm:bulletEnabled val="1"/>
        </dgm:presLayoutVars>
      </dgm:prSet>
      <dgm:spPr/>
    </dgm:pt>
    <dgm:pt modelId="{3800A72C-1A0E-A148-A196-B4B069A9CF3A}" type="pres">
      <dgm:prSet presAssocID="{4C46E0E2-4D29-CD40-9E2C-10E5C68F52F0}" presName="parTrans" presStyleLbl="bgSibTrans2D1" presStyleIdx="1" presStyleCnt="3"/>
      <dgm:spPr/>
    </dgm:pt>
    <dgm:pt modelId="{5F38AE45-A6DE-B44F-B3FB-C0CA3E5D7405}" type="pres">
      <dgm:prSet presAssocID="{995752A6-64DE-6C41-8330-901329624EBE}" presName="node" presStyleLbl="node1" presStyleIdx="1" presStyleCnt="3" custScaleY="84256">
        <dgm:presLayoutVars>
          <dgm:bulletEnabled val="1"/>
        </dgm:presLayoutVars>
      </dgm:prSet>
      <dgm:spPr/>
    </dgm:pt>
    <dgm:pt modelId="{5E18AD8D-3C9A-C546-8695-51776C624E42}" type="pres">
      <dgm:prSet presAssocID="{AF404B45-3A55-9448-8561-97459F446DEA}" presName="parTrans" presStyleLbl="bgSibTrans2D1" presStyleIdx="2" presStyleCnt="3" custScaleX="74125"/>
      <dgm:spPr/>
    </dgm:pt>
    <dgm:pt modelId="{511369E9-653B-6E40-9ECC-908E64D8711A}" type="pres">
      <dgm:prSet presAssocID="{60218880-70AC-594D-A423-002AC23498B0}" presName="node" presStyleLbl="node1" presStyleIdx="2" presStyleCnt="3" custScaleY="84255" custRadScaleRad="118078" custRadScaleInc="-15005">
        <dgm:presLayoutVars>
          <dgm:bulletEnabled val="1"/>
        </dgm:presLayoutVars>
      </dgm:prSet>
      <dgm:spPr/>
    </dgm:pt>
  </dgm:ptLst>
  <dgm:cxnLst>
    <dgm:cxn modelId="{5A6B5019-DD3F-F14E-80A7-C52160DEAE21}" srcId="{35C39A0A-3BEB-4C42-8B13-220D69497F06}" destId="{995752A6-64DE-6C41-8330-901329624EBE}" srcOrd="1" destOrd="0" parTransId="{4C46E0E2-4D29-CD40-9E2C-10E5C68F52F0}" sibTransId="{2BFD84E0-373B-0A40-8B7A-88D812FB9E5F}"/>
    <dgm:cxn modelId="{A1D1F22D-5625-5849-9468-B8E2B9223C8A}" type="presOf" srcId="{35C39A0A-3BEB-4C42-8B13-220D69497F06}" destId="{1195E2A3-BC78-7947-8819-5E88CA899B01}" srcOrd="0" destOrd="0" presId="urn:microsoft.com/office/officeart/2005/8/layout/radial4"/>
    <dgm:cxn modelId="{8CA0545E-F95E-2D41-AF47-D54E92533E45}" srcId="{E2D06002-73F6-9C4E-ACA7-7F5436754C93}" destId="{35C39A0A-3BEB-4C42-8B13-220D69497F06}" srcOrd="0" destOrd="0" parTransId="{4D7AA435-4230-B94E-90D8-37EABCF702B1}" sibTransId="{B89AA744-E924-514C-821C-4C84ABE2A8F3}"/>
    <dgm:cxn modelId="{4C77C66F-21FF-9444-9F26-AE9CA2AC7D2D}" srcId="{35C39A0A-3BEB-4C42-8B13-220D69497F06}" destId="{60218880-70AC-594D-A423-002AC23498B0}" srcOrd="2" destOrd="0" parTransId="{AF404B45-3A55-9448-8561-97459F446DEA}" sibTransId="{60F407D7-A73D-6544-940B-FB2B5E868D06}"/>
    <dgm:cxn modelId="{853D1978-DF40-7247-9624-981EDCAB5700}" type="presOf" srcId="{995752A6-64DE-6C41-8330-901329624EBE}" destId="{5F38AE45-A6DE-B44F-B3FB-C0CA3E5D7405}" srcOrd="0" destOrd="0" presId="urn:microsoft.com/office/officeart/2005/8/layout/radial4"/>
    <dgm:cxn modelId="{F60BEA78-A786-C84C-BBD4-0BE16101FE15}" type="presOf" srcId="{ABC886A4-92FA-AA4E-A12C-B8E3C4CA7C57}" destId="{426BD7A4-1392-A04B-B212-BF30F1FE033A}" srcOrd="0" destOrd="0" presId="urn:microsoft.com/office/officeart/2005/8/layout/radial4"/>
    <dgm:cxn modelId="{EE5DC3A4-CAC6-0344-BF00-D9A8BF6A34B2}" srcId="{35C39A0A-3BEB-4C42-8B13-220D69497F06}" destId="{ABC886A4-92FA-AA4E-A12C-B8E3C4CA7C57}" srcOrd="0" destOrd="0" parTransId="{FB7F5439-4D75-144A-BE51-F3D7B7D71BD1}" sibTransId="{256F502C-04DD-414B-95EE-182C883F3AF9}"/>
    <dgm:cxn modelId="{379454AA-6570-AC42-B6A3-518F4D4C3834}" type="presOf" srcId="{E2D06002-73F6-9C4E-ACA7-7F5436754C93}" destId="{01824B1D-2ECC-574A-A59E-0FBCF6E325BD}" srcOrd="0" destOrd="0" presId="urn:microsoft.com/office/officeart/2005/8/layout/radial4"/>
    <dgm:cxn modelId="{4ACB64B9-1006-524D-ADD8-CF4AD429DCF5}" type="presOf" srcId="{4C46E0E2-4D29-CD40-9E2C-10E5C68F52F0}" destId="{3800A72C-1A0E-A148-A196-B4B069A9CF3A}" srcOrd="0" destOrd="0" presId="urn:microsoft.com/office/officeart/2005/8/layout/radial4"/>
    <dgm:cxn modelId="{EF6564D1-0F42-444C-AC70-150496077B74}" type="presOf" srcId="{AF404B45-3A55-9448-8561-97459F446DEA}" destId="{5E18AD8D-3C9A-C546-8695-51776C624E42}" srcOrd="0" destOrd="0" presId="urn:microsoft.com/office/officeart/2005/8/layout/radial4"/>
    <dgm:cxn modelId="{D64210DF-059E-5D4E-864A-805091899D7A}" type="presOf" srcId="{60218880-70AC-594D-A423-002AC23498B0}" destId="{511369E9-653B-6E40-9ECC-908E64D8711A}" srcOrd="0" destOrd="0" presId="urn:microsoft.com/office/officeart/2005/8/layout/radial4"/>
    <dgm:cxn modelId="{24561AF8-B6EA-354A-A0CF-7A1FFACAA809}" type="presOf" srcId="{FB7F5439-4D75-144A-BE51-F3D7B7D71BD1}" destId="{CA13E42E-7E5A-174A-8D52-23ED216B16D1}" srcOrd="0" destOrd="0" presId="urn:microsoft.com/office/officeart/2005/8/layout/radial4"/>
    <dgm:cxn modelId="{4E2601E4-779C-D84B-BD5A-23EADB6F809D}" type="presParOf" srcId="{01824B1D-2ECC-574A-A59E-0FBCF6E325BD}" destId="{1195E2A3-BC78-7947-8819-5E88CA899B01}" srcOrd="0" destOrd="0" presId="urn:microsoft.com/office/officeart/2005/8/layout/radial4"/>
    <dgm:cxn modelId="{03581424-A85E-6E42-B2E4-788B59B7DD7D}" type="presParOf" srcId="{01824B1D-2ECC-574A-A59E-0FBCF6E325BD}" destId="{CA13E42E-7E5A-174A-8D52-23ED216B16D1}" srcOrd="1" destOrd="0" presId="urn:microsoft.com/office/officeart/2005/8/layout/radial4"/>
    <dgm:cxn modelId="{763093DB-A7E2-7343-93D4-74283E9CB9B6}" type="presParOf" srcId="{01824B1D-2ECC-574A-A59E-0FBCF6E325BD}" destId="{426BD7A4-1392-A04B-B212-BF30F1FE033A}" srcOrd="2" destOrd="0" presId="urn:microsoft.com/office/officeart/2005/8/layout/radial4"/>
    <dgm:cxn modelId="{A191B576-3EED-BA42-894A-2CB48E89F739}" type="presParOf" srcId="{01824B1D-2ECC-574A-A59E-0FBCF6E325BD}" destId="{3800A72C-1A0E-A148-A196-B4B069A9CF3A}" srcOrd="3" destOrd="0" presId="urn:microsoft.com/office/officeart/2005/8/layout/radial4"/>
    <dgm:cxn modelId="{B291FF11-9239-CD49-BA71-7ACBCBCF6E15}" type="presParOf" srcId="{01824B1D-2ECC-574A-A59E-0FBCF6E325BD}" destId="{5F38AE45-A6DE-B44F-B3FB-C0CA3E5D7405}" srcOrd="4" destOrd="0" presId="urn:microsoft.com/office/officeart/2005/8/layout/radial4"/>
    <dgm:cxn modelId="{C7690AB3-14BB-F24C-A1EA-7FFE6D31AE51}" type="presParOf" srcId="{01824B1D-2ECC-574A-A59E-0FBCF6E325BD}" destId="{5E18AD8D-3C9A-C546-8695-51776C624E42}" srcOrd="5" destOrd="0" presId="urn:microsoft.com/office/officeart/2005/8/layout/radial4"/>
    <dgm:cxn modelId="{09C7EAD7-151C-F341-91D4-DD9E735CE3F3}" type="presParOf" srcId="{01824B1D-2ECC-574A-A59E-0FBCF6E325BD}" destId="{511369E9-653B-6E40-9ECC-908E64D8711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5E2A3-BC78-7947-8819-5E88CA899B01}">
      <dsp:nvSpPr>
        <dsp:cNvPr id="0" name=""/>
        <dsp:cNvSpPr/>
      </dsp:nvSpPr>
      <dsp:spPr>
        <a:xfrm>
          <a:off x="2221370" y="2395908"/>
          <a:ext cx="1839526" cy="1839526"/>
        </a:xfrm>
        <a:prstGeom prst="ellipse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Model</a:t>
          </a:r>
        </a:p>
      </dsp:txBody>
      <dsp:txXfrm>
        <a:off x="2490762" y="2665300"/>
        <a:ext cx="1300742" cy="1300742"/>
      </dsp:txXfrm>
    </dsp:sp>
    <dsp:sp modelId="{CA13E42E-7E5A-174A-8D52-23ED216B16D1}">
      <dsp:nvSpPr>
        <dsp:cNvPr id="0" name=""/>
        <dsp:cNvSpPr/>
      </dsp:nvSpPr>
      <dsp:spPr>
        <a:xfrm rot="13130597">
          <a:off x="922283" y="1817845"/>
          <a:ext cx="1368667" cy="5242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BD7A4-1392-A04B-B212-BF30F1FE033A}">
      <dsp:nvSpPr>
        <dsp:cNvPr id="0" name=""/>
        <dsp:cNvSpPr/>
      </dsp:nvSpPr>
      <dsp:spPr>
        <a:xfrm>
          <a:off x="0" y="900879"/>
          <a:ext cx="1747549" cy="1177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95" tIns="74295" rIns="74295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Input 1</a:t>
          </a:r>
        </a:p>
      </dsp:txBody>
      <dsp:txXfrm>
        <a:off x="34500" y="935379"/>
        <a:ext cx="1678549" cy="1108932"/>
      </dsp:txXfrm>
    </dsp:sp>
    <dsp:sp modelId="{3800A72C-1A0E-A148-A196-B4B069A9CF3A}">
      <dsp:nvSpPr>
        <dsp:cNvPr id="0" name=""/>
        <dsp:cNvSpPr/>
      </dsp:nvSpPr>
      <dsp:spPr>
        <a:xfrm rot="16200000">
          <a:off x="2314366" y="1210770"/>
          <a:ext cx="1653534" cy="5242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38AE45-A6DE-B44F-B3FB-C0CA3E5D7405}">
      <dsp:nvSpPr>
        <dsp:cNvPr id="0" name=""/>
        <dsp:cNvSpPr/>
      </dsp:nvSpPr>
      <dsp:spPr>
        <a:xfrm>
          <a:off x="2267358" y="57169"/>
          <a:ext cx="1747549" cy="1177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95" tIns="74295" rIns="74295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Input 2</a:t>
          </a:r>
        </a:p>
      </dsp:txBody>
      <dsp:txXfrm>
        <a:off x="2301858" y="91669"/>
        <a:ext cx="1678549" cy="1108932"/>
      </dsp:txXfrm>
    </dsp:sp>
    <dsp:sp modelId="{5E18AD8D-3C9A-C546-8695-51776C624E42}">
      <dsp:nvSpPr>
        <dsp:cNvPr id="0" name=""/>
        <dsp:cNvSpPr/>
      </dsp:nvSpPr>
      <dsp:spPr>
        <a:xfrm rot="18959820">
          <a:off x="3867889" y="1596525"/>
          <a:ext cx="1563733" cy="5242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1369E9-653B-6E40-9ECC-908E64D8711A}">
      <dsp:nvSpPr>
        <dsp:cNvPr id="0" name=""/>
        <dsp:cNvSpPr/>
      </dsp:nvSpPr>
      <dsp:spPr>
        <a:xfrm>
          <a:off x="4534699" y="536937"/>
          <a:ext cx="1747549" cy="1177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95" tIns="74295" rIns="74295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Input N</a:t>
          </a:r>
        </a:p>
      </dsp:txBody>
      <dsp:txXfrm>
        <a:off x="4569199" y="571437"/>
        <a:ext cx="1678549" cy="1108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6AFD2-D030-2444-852A-C148753A0B6F}" type="datetimeFigureOut">
              <a:rPr lang="en-US" smtClean="0"/>
              <a:t>2/8/22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8AC51-FC64-FD4B-B7F8-5064101AA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E459EE-3CAB-5849-A9A2-087EFEAE6769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are factors combined to produce evac decision?</a:t>
            </a:r>
          </a:p>
          <a:p>
            <a:r>
              <a:rPr lang="en-US" b="0" dirty="0"/>
              <a:t>Protective Action Decision Model </a:t>
            </a:r>
          </a:p>
          <a:p>
            <a:endParaRPr lang="en-US" b="1" dirty="0"/>
          </a:p>
          <a:p>
            <a:r>
              <a:rPr lang="en-US" b="1" dirty="0"/>
              <a:t>Describe Process</a:t>
            </a:r>
          </a:p>
          <a:p>
            <a:r>
              <a:rPr lang="en-US" dirty="0"/>
              <a:t>Walk through example </a:t>
            </a:r>
          </a:p>
          <a:p>
            <a:endParaRPr lang="en-US" dirty="0"/>
          </a:p>
          <a:p>
            <a:r>
              <a:rPr lang="en-US" b="1" dirty="0"/>
              <a:t>Ability to model </a:t>
            </a:r>
          </a:p>
          <a:p>
            <a:r>
              <a:rPr lang="en-US" dirty="0"/>
              <a:t>There’s a baseline understanding to be able to model the human system elements of hurricane evacuations. Rebecca’s work proves it.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780FF-D7FD-4F1C-A11C-A46C0AC143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3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7602F49-3744-864D-9E8C-CF72C1EFE526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9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E459EE-3CAB-5849-A9A2-087EFEAE6769}" type="slidenum">
              <a:rPr lang="en-US" sz="1200">
                <a:latin typeface="Calibri" charset="0"/>
              </a:rPr>
              <a:pPr eaLnBrk="1" hangingPunct="1"/>
              <a:t>29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3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are factors combined to produce evac decision?</a:t>
            </a:r>
          </a:p>
          <a:p>
            <a:r>
              <a:rPr lang="en-US" b="0" dirty="0"/>
              <a:t>Protective Action Decision Model </a:t>
            </a:r>
          </a:p>
          <a:p>
            <a:endParaRPr lang="en-US" b="1" dirty="0"/>
          </a:p>
          <a:p>
            <a:r>
              <a:rPr lang="en-US" b="1" dirty="0"/>
              <a:t>Describe Process</a:t>
            </a:r>
          </a:p>
          <a:p>
            <a:r>
              <a:rPr lang="en-US" dirty="0"/>
              <a:t>Walk through example </a:t>
            </a:r>
          </a:p>
          <a:p>
            <a:endParaRPr lang="en-US" dirty="0"/>
          </a:p>
          <a:p>
            <a:r>
              <a:rPr lang="en-US" b="1" dirty="0"/>
              <a:t>Ability to model </a:t>
            </a:r>
          </a:p>
          <a:p>
            <a:r>
              <a:rPr lang="en-US" dirty="0"/>
              <a:t>There’s a baseline understanding to be able to model the human system elements of hurricane evacuations. Rebecca’s work proves it.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780FF-D7FD-4F1C-A11C-A46C0AC143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3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are factors combined to produce evac decision?</a:t>
            </a:r>
          </a:p>
          <a:p>
            <a:r>
              <a:rPr lang="en-US" b="0" dirty="0"/>
              <a:t>Protective Action Decision Model </a:t>
            </a:r>
          </a:p>
          <a:p>
            <a:endParaRPr lang="en-US" b="1" dirty="0"/>
          </a:p>
          <a:p>
            <a:r>
              <a:rPr lang="en-US" b="1" dirty="0"/>
              <a:t>Describe Process</a:t>
            </a:r>
          </a:p>
          <a:p>
            <a:r>
              <a:rPr lang="en-US" dirty="0"/>
              <a:t>Walk through example </a:t>
            </a:r>
          </a:p>
          <a:p>
            <a:endParaRPr lang="en-US" dirty="0"/>
          </a:p>
          <a:p>
            <a:r>
              <a:rPr lang="en-US" b="1" dirty="0"/>
              <a:t>Ability to model </a:t>
            </a:r>
          </a:p>
          <a:p>
            <a:r>
              <a:rPr lang="en-US" dirty="0"/>
              <a:t>There’s a baseline understanding to be able to model the human system elements of hurricane evacuations. Rebecca’s work proves it.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780FF-D7FD-4F1C-A11C-A46C0AC143F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73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54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73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53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59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97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7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92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98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61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6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78B6B44-17CF-C74D-895C-7D664DAA23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2/8/22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C38915-296B-AF46-8BFB-97420E7C16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04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F41304-6272-42D4-9F30-4BDD2BBE8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820EA8B-E672-8D4F-BBD5-377DD9B43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4" r="-3" b="24400"/>
          <a:stretch/>
        </p:blipFill>
        <p:spPr>
          <a:xfrm>
            <a:off x="4444679" y="10"/>
            <a:ext cx="4699320" cy="1709918"/>
          </a:xfrm>
          <a:custGeom>
            <a:avLst/>
            <a:gdLst/>
            <a:ahLst/>
            <a:cxnLst/>
            <a:rect l="l" t="t" r="r" b="b"/>
            <a:pathLst>
              <a:path w="6265760" h="1709928">
                <a:moveTo>
                  <a:pt x="0" y="0"/>
                </a:moveTo>
                <a:lnTo>
                  <a:pt x="6265760" y="0"/>
                </a:lnTo>
                <a:lnTo>
                  <a:pt x="6265760" y="1709928"/>
                </a:lnTo>
                <a:lnTo>
                  <a:pt x="795246" y="1709928"/>
                </a:lnTo>
                <a:lnTo>
                  <a:pt x="790682" y="1700078"/>
                </a:lnTo>
                <a:lnTo>
                  <a:pt x="787724" y="1700078"/>
                </a:lnTo>
                <a:close/>
              </a:path>
            </a:pathLst>
          </a:custGeom>
        </p:spPr>
      </p:pic>
      <p:pic>
        <p:nvPicPr>
          <p:cNvPr id="11" name="Picture 10" descr="A picture containing outdoor&#10;&#10;Description automatically generated">
            <a:extLst>
              <a:ext uri="{FF2B5EF4-FFF2-40B4-BE49-F238E27FC236}">
                <a16:creationId xmlns:a16="http://schemas.microsoft.com/office/drawing/2014/main" id="{79C77ECF-5B7C-E644-AE86-37DF2BA19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4" r="-2" b="16700"/>
          <a:stretch/>
        </p:blipFill>
        <p:spPr>
          <a:xfrm>
            <a:off x="5041115" y="1709929"/>
            <a:ext cx="4102885" cy="1709928"/>
          </a:xfrm>
          <a:custGeom>
            <a:avLst/>
            <a:gdLst/>
            <a:ahLst/>
            <a:cxnLst/>
            <a:rect l="l" t="t" r="r" b="b"/>
            <a:pathLst>
              <a:path w="5470513" h="1709928">
                <a:moveTo>
                  <a:pt x="0" y="0"/>
                </a:moveTo>
                <a:lnTo>
                  <a:pt x="5470513" y="0"/>
                </a:lnTo>
                <a:lnTo>
                  <a:pt x="5470513" y="1709928"/>
                </a:lnTo>
                <a:lnTo>
                  <a:pt x="792289" y="1709928"/>
                </a:lnTo>
                <a:close/>
              </a:path>
            </a:pathLst>
          </a:custGeom>
        </p:spPr>
      </p:pic>
      <p:pic>
        <p:nvPicPr>
          <p:cNvPr id="10" name="Picture 9" descr="Screen Shot 2018-06-20 at 3.27.2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3" r="3" b="9678"/>
          <a:stretch/>
        </p:blipFill>
        <p:spPr>
          <a:xfrm>
            <a:off x="5632098" y="3410554"/>
            <a:ext cx="3511902" cy="1709928"/>
          </a:xfrm>
          <a:custGeom>
            <a:avLst/>
            <a:gdLst/>
            <a:ahLst/>
            <a:cxnLst/>
            <a:rect l="l" t="t" r="r" b="b"/>
            <a:pathLst>
              <a:path w="4682536" h="1709928">
                <a:moveTo>
                  <a:pt x="0" y="0"/>
                </a:moveTo>
                <a:lnTo>
                  <a:pt x="4682536" y="0"/>
                </a:lnTo>
                <a:lnTo>
                  <a:pt x="4682536" y="1709928"/>
                </a:lnTo>
                <a:lnTo>
                  <a:pt x="792291" y="1709928"/>
                </a:lnTo>
                <a:lnTo>
                  <a:pt x="404649" y="873316"/>
                </a:lnTo>
                <a:lnTo>
                  <a:pt x="404648" y="873316"/>
                </a:lnTo>
                <a:close/>
              </a:path>
            </a:pathLst>
          </a:custGeom>
        </p:spPr>
      </p:pic>
      <p:pic>
        <p:nvPicPr>
          <p:cNvPr id="6" name="Picture 5" descr="Screen Shot 2018-06-08 at 8.21.38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2" r="1" b="7911"/>
          <a:stretch/>
        </p:blipFill>
        <p:spPr>
          <a:xfrm>
            <a:off x="5514026" y="5120483"/>
            <a:ext cx="3629973" cy="1737518"/>
          </a:xfrm>
          <a:custGeom>
            <a:avLst/>
            <a:gdLst/>
            <a:ahLst/>
            <a:cxnLst/>
            <a:rect l="l" t="t" r="r" b="b"/>
            <a:pathLst>
              <a:path w="4839964" h="1737518">
                <a:moveTo>
                  <a:pt x="949721" y="0"/>
                </a:moveTo>
                <a:lnTo>
                  <a:pt x="4839964" y="0"/>
                </a:lnTo>
                <a:lnTo>
                  <a:pt x="4839964" y="1737518"/>
                </a:lnTo>
                <a:lnTo>
                  <a:pt x="0" y="1737518"/>
                </a:lnTo>
                <a:lnTo>
                  <a:pt x="0" y="1737517"/>
                </a:lnTo>
                <a:lnTo>
                  <a:pt x="1750164" y="1737517"/>
                </a:lnTo>
                <a:lnTo>
                  <a:pt x="1750164" y="1737516"/>
                </a:lnTo>
                <a:lnTo>
                  <a:pt x="1754794" y="1737516"/>
                </a:lnTo>
                <a:close/>
              </a:path>
            </a:pathLst>
          </a:custGeom>
        </p:spPr>
      </p:pic>
      <p:sp>
        <p:nvSpPr>
          <p:cNvPr id="18" name="Freeform 16">
            <a:extLst>
              <a:ext uri="{FF2B5EF4-FFF2-40B4-BE49-F238E27FC236}">
                <a16:creationId xmlns:a16="http://schemas.microsoft.com/office/drawing/2014/main" id="{E8838049-23C6-445E-9625-24456D585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60FED5-F8CC-4D4E-9EF8-19420D4BF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26998" cy="6858000"/>
          </a:xfrm>
          <a:custGeom>
            <a:avLst/>
            <a:gdLst>
              <a:gd name="connsiteX0" fmla="*/ 0 w 9102664"/>
              <a:gd name="connsiteY0" fmla="*/ 0 h 6858000"/>
              <a:gd name="connsiteX1" fmla="*/ 5926510 w 9102664"/>
              <a:gd name="connsiteY1" fmla="*/ 0 h 6858000"/>
              <a:gd name="connsiteX2" fmla="*/ 9102664 w 9102664"/>
              <a:gd name="connsiteY2" fmla="*/ 6858000 h 6858000"/>
              <a:gd name="connsiteX3" fmla="*/ 0 w 91026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664" h="6858000">
                <a:moveTo>
                  <a:pt x="0" y="0"/>
                </a:moveTo>
                <a:lnTo>
                  <a:pt x="5926510" y="0"/>
                </a:lnTo>
                <a:lnTo>
                  <a:pt x="91026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495390"/>
            <a:ext cx="3943350" cy="201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Data Requirements for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Machine Learning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8650" y="2541494"/>
            <a:ext cx="4280673" cy="3635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None/>
            </a:pPr>
            <a:r>
              <a:rPr lang="en-US" sz="1700" b="1" dirty="0">
                <a:solidFill>
                  <a:srgbClr val="FFC000"/>
                </a:solidFill>
              </a:rPr>
              <a:t>Paul J. </a:t>
            </a:r>
            <a:r>
              <a:rPr lang="en-US" sz="1700" b="1" dirty="0" err="1">
                <a:solidFill>
                  <a:srgbClr val="FFC000"/>
                </a:solidFill>
              </a:rPr>
              <a:t>Roebber</a:t>
            </a:r>
            <a:endParaRPr lang="en-US" sz="1700" b="1" dirty="0">
              <a:solidFill>
                <a:srgbClr val="FFC000"/>
              </a:solidFill>
            </a:endParaRPr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en-US" sz="1700" dirty="0">
                <a:solidFill>
                  <a:srgbClr val="FFC000"/>
                </a:solidFill>
              </a:rPr>
              <a:t>UWM Distinguished Professor</a:t>
            </a:r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en-US" sz="1700" dirty="0">
                <a:solidFill>
                  <a:srgbClr val="FFC000"/>
                </a:solidFill>
              </a:rPr>
              <a:t>University of Wisconsin at Milwaukee</a:t>
            </a:r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en-US" sz="1700" dirty="0">
                <a:solidFill>
                  <a:srgbClr val="FFC000"/>
                </a:solidFill>
              </a:rPr>
              <a:t>February 3, 2022</a:t>
            </a:r>
          </a:p>
        </p:txBody>
      </p:sp>
      <p:pic>
        <p:nvPicPr>
          <p:cNvPr id="5" name="Picture 4" descr="uwm-log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" y="5744354"/>
            <a:ext cx="1607343" cy="10882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9F0213A-56B4-D841-A8CD-914A5AFD1444}"/>
              </a:ext>
            </a:extLst>
          </p:cNvPr>
          <p:cNvSpPr txBox="1">
            <a:spLocks/>
          </p:cNvSpPr>
          <p:nvPr/>
        </p:nvSpPr>
        <p:spPr>
          <a:xfrm>
            <a:off x="911974" y="4503056"/>
            <a:ext cx="3943350" cy="1214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VLAB Talk #1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74614A-8372-CE48-931E-E1F8AB02B2B8}"/>
              </a:ext>
            </a:extLst>
          </p:cNvPr>
          <p:cNvSpPr txBox="1">
            <a:spLocks/>
          </p:cNvSpPr>
          <p:nvPr/>
        </p:nvSpPr>
        <p:spPr>
          <a:xfrm>
            <a:off x="22576" y="400760"/>
            <a:ext cx="9144000" cy="2562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Diagnosis and Prediction Tools (next 3 talks)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Multiple Linear Regression and Multiple Logistic Regression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One and Two Hidden Layer Multilayer </a:t>
            </a:r>
            <a:r>
              <a:rPr lang="en-US" sz="2000" b="1" dirty="0" err="1">
                <a:solidFill>
                  <a:srgbClr val="FFC000"/>
                </a:solidFill>
              </a:rPr>
              <a:t>Perceptrons</a:t>
            </a:r>
            <a:r>
              <a:rPr lang="en-US" sz="2000" b="1" dirty="0">
                <a:solidFill>
                  <a:srgbClr val="FFC000"/>
                </a:solidFill>
              </a:rPr>
              <a:t> (MLP) – Artificial Neural Nets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Decision Trees and Random Forests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Evolutionary programming, agent-based models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US" sz="1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C37A09-8ED2-7C48-A23E-6BFB08B3F440}"/>
              </a:ext>
            </a:extLst>
          </p:cNvPr>
          <p:cNvSpPr txBox="1">
            <a:spLocks/>
          </p:cNvSpPr>
          <p:nvPr/>
        </p:nvSpPr>
        <p:spPr>
          <a:xfrm>
            <a:off x="22576" y="3155243"/>
            <a:ext cx="9144000" cy="2562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Real Data Examples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MLB data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Snow-to-liquid water ratio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Minimum temperature data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6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1FB2F65-DDDF-E248-8800-13096DB2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" y="0"/>
            <a:ext cx="899875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D52D6B-5062-D143-AD66-5A3F5EE93381}"/>
              </a:ext>
            </a:extLst>
          </p:cNvPr>
          <p:cNvSpPr txBox="1"/>
          <p:nvPr/>
        </p:nvSpPr>
        <p:spPr>
          <a:xfrm>
            <a:off x="903111" y="508000"/>
            <a:ext cx="3375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Data Science from Scratch</a:t>
            </a:r>
          </a:p>
          <a:p>
            <a:r>
              <a:rPr lang="en-US" dirty="0"/>
              <a:t>	by Joel Grus</a:t>
            </a:r>
          </a:p>
        </p:txBody>
      </p:sp>
    </p:spTree>
    <p:extLst>
      <p:ext uri="{BB962C8B-B14F-4D97-AF65-F5344CB8AC3E}">
        <p14:creationId xmlns:p14="http://schemas.microsoft.com/office/powerpoint/2010/main" val="192047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363C2AD-8979-1B4D-95F7-66CF05C1E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295"/>
            <a:ext cx="9144000" cy="43754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1889A0-4550-0941-98EB-C8D9265C851D}"/>
              </a:ext>
            </a:extLst>
          </p:cNvPr>
          <p:cNvSpPr txBox="1">
            <a:spLocks/>
          </p:cNvSpPr>
          <p:nvPr/>
        </p:nvSpPr>
        <p:spPr>
          <a:xfrm>
            <a:off x="-248356" y="-112888"/>
            <a:ext cx="6649156" cy="1182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Rapidly Deepening Cyclones (bombs)</a:t>
            </a:r>
          </a:p>
        </p:txBody>
      </p:sp>
    </p:spTree>
    <p:extLst>
      <p:ext uri="{BB962C8B-B14F-4D97-AF65-F5344CB8AC3E}">
        <p14:creationId xmlns:p14="http://schemas.microsoft.com/office/powerpoint/2010/main" val="4192953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9880D95-92FC-4D44-BE61-02710E6F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90" y="0"/>
            <a:ext cx="434407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E0F1A1-DE75-B449-81F0-D68925B1033B}"/>
              </a:ext>
            </a:extLst>
          </p:cNvPr>
          <p:cNvSpPr txBox="1">
            <a:spLocks/>
          </p:cNvSpPr>
          <p:nvPr/>
        </p:nvSpPr>
        <p:spPr>
          <a:xfrm>
            <a:off x="0" y="1670756"/>
            <a:ext cx="4344070" cy="1182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Snow-to-liquid water </a:t>
            </a:r>
            <a:r>
              <a:rPr lang="en-US" sz="2800" b="1" u="sng" dirty="0"/>
              <a:t>ratio</a:t>
            </a:r>
          </a:p>
        </p:txBody>
      </p:sp>
    </p:spTree>
    <p:extLst>
      <p:ext uri="{BB962C8B-B14F-4D97-AF65-F5344CB8AC3E}">
        <p14:creationId xmlns:p14="http://schemas.microsoft.com/office/powerpoint/2010/main" val="987503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8E5BDCB-CC1D-BA49-966E-A1AC19469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902"/>
            <a:ext cx="9144000" cy="41613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FA9CB2-7EF7-6F44-B1C7-97978404B5E2}"/>
              </a:ext>
            </a:extLst>
          </p:cNvPr>
          <p:cNvSpPr txBox="1">
            <a:spLocks/>
          </p:cNvSpPr>
          <p:nvPr/>
        </p:nvSpPr>
        <p:spPr>
          <a:xfrm>
            <a:off x="33866" y="32652"/>
            <a:ext cx="9144000" cy="122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Run scoring in Major League Baseball</a:t>
            </a:r>
          </a:p>
        </p:txBody>
      </p:sp>
    </p:spTree>
    <p:extLst>
      <p:ext uri="{BB962C8B-B14F-4D97-AF65-F5344CB8AC3E}">
        <p14:creationId xmlns:p14="http://schemas.microsoft.com/office/powerpoint/2010/main" val="1874410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8DAD44E8-9E8B-E74B-8207-7B8BB4490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599"/>
            <a:ext cx="9144000" cy="48104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447686-13FC-F147-9F2B-753EDEEB44B9}"/>
              </a:ext>
            </a:extLst>
          </p:cNvPr>
          <p:cNvSpPr txBox="1">
            <a:spLocks/>
          </p:cNvSpPr>
          <p:nvPr/>
        </p:nvSpPr>
        <p:spPr>
          <a:xfrm>
            <a:off x="33866" y="32652"/>
            <a:ext cx="9144000" cy="122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Three “true” outcomes – home runs, strikeouts, walks</a:t>
            </a:r>
          </a:p>
        </p:txBody>
      </p:sp>
    </p:spTree>
    <p:extLst>
      <p:ext uri="{BB962C8B-B14F-4D97-AF65-F5344CB8AC3E}">
        <p14:creationId xmlns:p14="http://schemas.microsoft.com/office/powerpoint/2010/main" val="3999038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E65DEE9-1F17-A84F-B612-C57D0D0E6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137"/>
            <a:ext cx="9144000" cy="5716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17A772-C4B4-0447-A588-78DB14C2A1B7}"/>
              </a:ext>
            </a:extLst>
          </p:cNvPr>
          <p:cNvSpPr txBox="1">
            <a:spLocks/>
          </p:cNvSpPr>
          <p:nvPr/>
        </p:nvSpPr>
        <p:spPr>
          <a:xfrm>
            <a:off x="33866" y="32653"/>
            <a:ext cx="9144000" cy="854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Individual MLB Player Career Performance</a:t>
            </a:r>
          </a:p>
        </p:txBody>
      </p:sp>
    </p:spTree>
    <p:extLst>
      <p:ext uri="{BB962C8B-B14F-4D97-AF65-F5344CB8AC3E}">
        <p14:creationId xmlns:p14="http://schemas.microsoft.com/office/powerpoint/2010/main" val="258562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now, outdoor, person, slope&#10;&#10;Description automatically generated">
            <a:extLst>
              <a:ext uri="{FF2B5EF4-FFF2-40B4-BE49-F238E27FC236}">
                <a16:creationId xmlns:a16="http://schemas.microsoft.com/office/drawing/2014/main" id="{A00D1724-5B3A-C144-9A3C-5A1121D11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r="17099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576CFF-BC47-3147-9FDB-15D435DA8146}"/>
              </a:ext>
            </a:extLst>
          </p:cNvPr>
          <p:cNvSpPr txBox="1">
            <a:spLocks/>
          </p:cNvSpPr>
          <p:nvPr/>
        </p:nvSpPr>
        <p:spPr>
          <a:xfrm>
            <a:off x="4865512" y="2434201"/>
            <a:ext cx="4278488" cy="1731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+mn-lt"/>
                <a:ea typeface="+mn-ea"/>
                <a:cs typeface="+mn-cs"/>
              </a:rPr>
              <a:t>Back to snow ratio …</a:t>
            </a: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+mn-lt"/>
                <a:ea typeface="+mn-ea"/>
                <a:cs typeface="+mn-cs"/>
              </a:rPr>
              <a:t>(Jan 29, 2022)</a:t>
            </a:r>
          </a:p>
        </p:txBody>
      </p:sp>
    </p:spTree>
    <p:extLst>
      <p:ext uri="{BB962C8B-B14F-4D97-AF65-F5344CB8AC3E}">
        <p14:creationId xmlns:p14="http://schemas.microsoft.com/office/powerpoint/2010/main" val="277808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 with objects on it&#10;&#10;Description automatically generated with low confidence">
            <a:extLst>
              <a:ext uri="{FF2B5EF4-FFF2-40B4-BE49-F238E27FC236}">
                <a16:creationId xmlns:a16="http://schemas.microsoft.com/office/drawing/2014/main" id="{07252BDB-8F11-5E48-ABFB-B8817C07C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" y="52613"/>
            <a:ext cx="7696200" cy="4902200"/>
          </a:xfrm>
          <a:prstGeom prst="rect">
            <a:avLst/>
          </a:prstGeom>
        </p:spPr>
      </p:pic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FC8E60CF-0198-DC46-AA94-1C1B464F5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16" y="3115129"/>
            <a:ext cx="3848669" cy="3657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5925AD-140F-304F-8707-AA682CD71A13}"/>
              </a:ext>
            </a:extLst>
          </p:cNvPr>
          <p:cNvCxnSpPr>
            <a:cxnSpLocks/>
          </p:cNvCxnSpPr>
          <p:nvPr/>
        </p:nvCxnSpPr>
        <p:spPr>
          <a:xfrm flipV="1">
            <a:off x="3624943" y="5061857"/>
            <a:ext cx="2002971" cy="293914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26C230-D1DB-1547-AD35-5B4AFE2F1635}"/>
              </a:ext>
            </a:extLst>
          </p:cNvPr>
          <p:cNvSpPr txBox="1"/>
          <p:nvPr/>
        </p:nvSpPr>
        <p:spPr>
          <a:xfrm>
            <a:off x="1328904" y="5285016"/>
            <a:ext cx="2765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727607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AA270B5E-4C09-0A46-8616-377FFD91F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539750"/>
            <a:ext cx="69723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0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8" y="85725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617642-2FFF-764C-B1C8-03117B7F3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8"/>
          <a:stretch/>
        </p:blipFill>
        <p:spPr>
          <a:xfrm>
            <a:off x="1095448" y="857257"/>
            <a:ext cx="6953105" cy="5143493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6CD8F9-6F19-6743-AA9D-060BD0A34212}"/>
              </a:ext>
            </a:extLst>
          </p:cNvPr>
          <p:cNvCxnSpPr>
            <a:cxnSpLocks/>
          </p:cNvCxnSpPr>
          <p:nvPr/>
        </p:nvCxnSpPr>
        <p:spPr>
          <a:xfrm>
            <a:off x="3104444" y="5463822"/>
            <a:ext cx="767645" cy="395111"/>
          </a:xfrm>
          <a:prstGeom prst="line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D984AF-C546-2243-BE04-F039EA622215}"/>
              </a:ext>
            </a:extLst>
          </p:cNvPr>
          <p:cNvCxnSpPr>
            <a:cxnSpLocks/>
          </p:cNvCxnSpPr>
          <p:nvPr/>
        </p:nvCxnSpPr>
        <p:spPr>
          <a:xfrm>
            <a:off x="4018844" y="4809066"/>
            <a:ext cx="316089" cy="801512"/>
          </a:xfrm>
          <a:prstGeom prst="line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8179E6-3332-A949-896E-17A2A6B60C32}"/>
              </a:ext>
            </a:extLst>
          </p:cNvPr>
          <p:cNvSpPr txBox="1"/>
          <p:nvPr/>
        </p:nvSpPr>
        <p:spPr>
          <a:xfrm>
            <a:off x="4033214" y="5674267"/>
            <a:ext cx="277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“immortal” Joe Schultz</a:t>
            </a:r>
          </a:p>
        </p:txBody>
      </p:sp>
    </p:spTree>
    <p:extLst>
      <p:ext uri="{BB962C8B-B14F-4D97-AF65-F5344CB8AC3E}">
        <p14:creationId xmlns:p14="http://schemas.microsoft.com/office/powerpoint/2010/main" val="1663140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EC93AA5-5EFF-9F49-9A3D-58164E7CA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311150"/>
            <a:ext cx="68199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5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189" y="345283"/>
            <a:ext cx="4067503" cy="57347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C000"/>
                </a:solidFill>
                <a:effectLst/>
              </a:rPr>
              <a:t>“Blizzard of 2005”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0B6924E-DD55-334A-B276-F9C78FA27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3" y="228600"/>
            <a:ext cx="4504991" cy="6400800"/>
          </a:xfrm>
          <a:prstGeom prst="rect">
            <a:avLst/>
          </a:prstGeom>
        </p:spPr>
      </p:pic>
      <p:pic>
        <p:nvPicPr>
          <p:cNvPr id="7" name="Picture 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21BBA25-9CCA-8F44-9E8C-8F2D707C2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29" y="1143000"/>
            <a:ext cx="350840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00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09E4ACE-6823-C64B-A7A7-C7E466AF4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343150"/>
            <a:ext cx="8896350" cy="2171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FFA4FD-6663-E04D-8D42-0F694875A721}"/>
              </a:ext>
            </a:extLst>
          </p:cNvPr>
          <p:cNvSpPr/>
          <p:nvPr/>
        </p:nvSpPr>
        <p:spPr>
          <a:xfrm>
            <a:off x="6235502" y="3196002"/>
            <a:ext cx="2616593" cy="11922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9C7AE-9B7E-224D-AC05-9781EDF6ED5B}"/>
              </a:ext>
            </a:extLst>
          </p:cNvPr>
          <p:cNvSpPr/>
          <p:nvPr/>
        </p:nvSpPr>
        <p:spPr>
          <a:xfrm>
            <a:off x="2289515" y="3185449"/>
            <a:ext cx="717455" cy="11922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03673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6BC2223-A152-4847-927B-7CFCC8E1B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09" y="0"/>
            <a:ext cx="48475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A6EED-A9C3-8D48-B664-5156B1E78E88}"/>
              </a:ext>
            </a:extLst>
          </p:cNvPr>
          <p:cNvSpPr txBox="1"/>
          <p:nvPr/>
        </p:nvSpPr>
        <p:spPr>
          <a:xfrm>
            <a:off x="413657" y="2579914"/>
            <a:ext cx="3215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12-24h Minimum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Temp forecasts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(43°N/90°W)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57AB1F-C480-E541-9126-2F1E907F6BC1}"/>
              </a:ext>
            </a:extLst>
          </p:cNvPr>
          <p:cNvSpPr/>
          <p:nvPr/>
        </p:nvSpPr>
        <p:spPr>
          <a:xfrm>
            <a:off x="5905306" y="2850847"/>
            <a:ext cx="1589315" cy="381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6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4A899B7-90B4-3E43-BFBE-2195D36C6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83456"/>
            <a:ext cx="5448300" cy="6731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2AAA9ED-AE6A-DD48-B5F2-5C92E753A1D3}"/>
              </a:ext>
            </a:extLst>
          </p:cNvPr>
          <p:cNvSpPr/>
          <p:nvPr/>
        </p:nvSpPr>
        <p:spPr>
          <a:xfrm>
            <a:off x="5791189" y="2579914"/>
            <a:ext cx="1589315" cy="381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E2043-9D83-524A-9DE0-EA952CE73DD9}"/>
              </a:ext>
            </a:extLst>
          </p:cNvPr>
          <p:cNvSpPr txBox="1"/>
          <p:nvPr/>
        </p:nvSpPr>
        <p:spPr>
          <a:xfrm>
            <a:off x="413657" y="2579914"/>
            <a:ext cx="3215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24-36h Minimum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Temp forecasts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(43°N/90°W)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DC371-7F01-7743-BA2F-99C1DEFE5DC6}"/>
              </a:ext>
            </a:extLst>
          </p:cNvPr>
          <p:cNvSpPr txBox="1"/>
          <p:nvPr/>
        </p:nvSpPr>
        <p:spPr>
          <a:xfrm>
            <a:off x="6893063" y="2903079"/>
            <a:ext cx="231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=&gt;MLR did not pick up</a:t>
            </a:r>
          </a:p>
          <a:p>
            <a:r>
              <a:rPr lang="en-US" b="1" dirty="0">
                <a:solidFill>
                  <a:srgbClr val="FF0000"/>
                </a:solidFill>
              </a:rPr>
              <a:t>conditional effect of</a:t>
            </a:r>
          </a:p>
          <a:p>
            <a:r>
              <a:rPr lang="en-US" b="1" dirty="0">
                <a:solidFill>
                  <a:srgbClr val="FF0000"/>
                </a:solidFill>
              </a:rPr>
              <a:t>snow</a:t>
            </a:r>
          </a:p>
        </p:txBody>
      </p:sp>
    </p:spTree>
    <p:extLst>
      <p:ext uri="{BB962C8B-B14F-4D97-AF65-F5344CB8AC3E}">
        <p14:creationId xmlns:p14="http://schemas.microsoft.com/office/powerpoint/2010/main" val="165021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6935789" y="520422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5" name="Picture 4" descr="Screen Shot 2018-08-05 at 9.55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993"/>
            <a:ext cx="6888480" cy="15316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1" y="1867462"/>
            <a:ext cx="231648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50" dirty="0"/>
              <a:t>(pub. Journal of Education Finance)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959929-15A0-D942-8D6C-A91EAE7308C3}"/>
              </a:ext>
            </a:extLst>
          </p:cNvPr>
          <p:cNvSpPr txBox="1">
            <a:spLocks/>
          </p:cNvSpPr>
          <p:nvPr/>
        </p:nvSpPr>
        <p:spPr>
          <a:xfrm>
            <a:off x="0" y="119731"/>
            <a:ext cx="9144000" cy="482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/>
              <a:t>A Brief Introduction to Alternative Models …</a:t>
            </a:r>
            <a:endParaRPr lang="en-US" sz="1200" dirty="0"/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3205" y="567825"/>
            <a:ext cx="4599432" cy="806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923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32854" y="1444978"/>
            <a:ext cx="3755774" cy="2279383"/>
          </a:xfrm>
        </p:spPr>
        <p:txBody>
          <a:bodyPr>
            <a:noAutofit/>
          </a:bodyPr>
          <a:lstStyle/>
          <a:p>
            <a:pPr algn="l"/>
            <a:br>
              <a:rPr lang="en-US" sz="1350" dirty="0">
                <a:solidFill>
                  <a:srgbClr val="000000"/>
                </a:solidFill>
                <a:latin typeface="+mn-lt"/>
                <a:cs typeface="Cooper Black"/>
              </a:rPr>
            </a:br>
            <a:br>
              <a:rPr lang="en-US" sz="1350" dirty="0">
                <a:solidFill>
                  <a:srgbClr val="000000"/>
                </a:solidFill>
                <a:latin typeface="+mn-lt"/>
                <a:cs typeface="Cooper Black"/>
              </a:rPr>
            </a:br>
            <a:br>
              <a:rPr lang="en-US" sz="1350" dirty="0">
                <a:solidFill>
                  <a:srgbClr val="FFC000"/>
                </a:solidFill>
                <a:latin typeface="+mn-lt"/>
                <a:cs typeface="Cooper Black"/>
              </a:rPr>
            </a:br>
            <a: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  <a:t>1. Impose interpretable </a:t>
            </a:r>
            <a:r>
              <a:rPr lang="en-US" sz="1800" dirty="0" err="1">
                <a:solidFill>
                  <a:srgbClr val="FFC000"/>
                </a:solidFill>
                <a:latin typeface="+mn-lt"/>
                <a:cs typeface="Cooper Black"/>
              </a:rPr>
              <a:t>algo</a:t>
            </a:r>
            <a: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  <a:t> structure</a:t>
            </a:r>
            <a:b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</a:br>
            <a: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  <a:t>2. Initialize random structure</a:t>
            </a:r>
            <a:b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</a:br>
            <a: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  <a:t>3. Measure “success” or “fitness”</a:t>
            </a:r>
            <a:b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</a:br>
            <a: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  <a:t>4. Produce next generation (w/ mutations) based on “fitness”</a:t>
            </a:r>
            <a:b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</a:br>
            <a: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  <a:t>5. Repeat #3-4</a:t>
            </a:r>
            <a:br>
              <a:rPr lang="en-US" sz="1800" dirty="0">
                <a:solidFill>
                  <a:srgbClr val="FFC000"/>
                </a:solidFill>
                <a:latin typeface="+mn-lt"/>
                <a:cs typeface="Cooper Black"/>
              </a:rPr>
            </a:br>
            <a:endParaRPr lang="en-US" sz="1800" dirty="0">
              <a:solidFill>
                <a:srgbClr val="FFC000"/>
              </a:solidFill>
              <a:latin typeface="+mn-lt"/>
              <a:cs typeface="Cooper Black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7650" y="564444"/>
            <a:ext cx="3077577" cy="12607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C000"/>
                </a:solidFill>
                <a:latin typeface="Cooper Black"/>
                <a:cs typeface="Cooper Black"/>
              </a:rPr>
              <a:t>Evolutionary </a:t>
            </a:r>
          </a:p>
          <a:p>
            <a:r>
              <a:rPr lang="en-US" sz="2400" dirty="0">
                <a:solidFill>
                  <a:srgbClr val="FFC000"/>
                </a:solidFill>
                <a:latin typeface="Cooper Black"/>
                <a:cs typeface="Cooper Black"/>
              </a:rPr>
              <a:t>Programming</a:t>
            </a:r>
          </a:p>
          <a:p>
            <a:endParaRPr lang="en-US" sz="900" dirty="0">
              <a:solidFill>
                <a:srgbClr val="FFC000"/>
              </a:solidFill>
            </a:endParaRPr>
          </a:p>
          <a:p>
            <a:r>
              <a:rPr lang="en-US" sz="1200" b="1" dirty="0">
                <a:solidFill>
                  <a:srgbClr val="FFC000"/>
                </a:solidFill>
              </a:rPr>
              <a:t>Using the principles of evolution to produce skillful NWP postprocessors</a:t>
            </a:r>
            <a:endParaRPr lang="en-US" sz="1200" b="1" dirty="0">
              <a:solidFill>
                <a:srgbClr val="FFC000"/>
              </a:solidFill>
              <a:latin typeface="Cooper Black"/>
              <a:cs typeface="Cooper Black"/>
            </a:endParaRPr>
          </a:p>
        </p:txBody>
      </p:sp>
      <p:pic>
        <p:nvPicPr>
          <p:cNvPr id="8" name="Picture 7" descr="FigureA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3" y="3801209"/>
            <a:ext cx="6858857" cy="1805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900000">
            <a:off x="3543750" y="4293007"/>
            <a:ext cx="2820797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rgbClr val="FF0000"/>
                </a:solidFill>
              </a:rPr>
              <a:t>MUTATIONS</a:t>
            </a:r>
          </a:p>
        </p:txBody>
      </p:sp>
      <p:pic>
        <p:nvPicPr>
          <p:cNvPr id="9" name="Picture 8" descr="Screen Shot 2018-05-18 at 11.41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88" y="791419"/>
            <a:ext cx="492349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47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600"/>
            <a:ext cx="8229600" cy="812800"/>
          </a:xfrm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</a:rPr>
              <a:t>Machine Learning &amp; Non-linearity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511300"/>
            <a:ext cx="64008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13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8 at 12.20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9614"/>
            <a:ext cx="8229600" cy="43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98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0933" y="248357"/>
            <a:ext cx="8421511" cy="6118576"/>
            <a:chOff x="381016" y="-8467"/>
            <a:chExt cx="9135532" cy="6717797"/>
          </a:xfrm>
        </p:grpSpPr>
        <p:pic>
          <p:nvPicPr>
            <p:cNvPr id="2" name="Picture 1" descr="Sfc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76" y="778964"/>
              <a:ext cx="4114800" cy="3230088"/>
            </a:xfrm>
            <a:prstGeom prst="rect">
              <a:avLst/>
            </a:prstGeom>
          </p:spPr>
        </p:pic>
        <p:pic>
          <p:nvPicPr>
            <p:cNvPr id="3" name="Picture 2" descr="Sfc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99" y="744038"/>
              <a:ext cx="4114800" cy="2642643"/>
            </a:xfrm>
            <a:prstGeom prst="rect">
              <a:avLst/>
            </a:prstGeom>
          </p:spPr>
        </p:pic>
        <p:pic>
          <p:nvPicPr>
            <p:cNvPr id="4" name="Picture 3" descr="Top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76" y="4019837"/>
              <a:ext cx="4114800" cy="268949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331731" y="4128850"/>
              <a:ext cx="843267" cy="982241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itle 1"/>
            <p:cNvSpPr txBox="1">
              <a:spLocks/>
            </p:cNvSpPr>
            <p:nvPr/>
          </p:nvSpPr>
          <p:spPr>
            <a:xfrm>
              <a:off x="381016" y="-8467"/>
              <a:ext cx="9135532" cy="660388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700" b="1" dirty="0">
                  <a:solidFill>
                    <a:srgbClr val="FFC000"/>
                  </a:solidFill>
                  <a:cs typeface="Cooper Black"/>
                </a:rPr>
                <a:t>Montreal/St. Lawrence Valley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33971" y="2051096"/>
            <a:ext cx="3629187" cy="3429000"/>
            <a:chOff x="2451157" y="1354719"/>
            <a:chExt cx="4838916" cy="4572000"/>
          </a:xfrm>
        </p:grpSpPr>
        <p:pic>
          <p:nvPicPr>
            <p:cNvPr id="10" name="Picture 9" descr="Screen Shot 2018-08-06 at 1.48.35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157" y="1354719"/>
              <a:ext cx="4838916" cy="4572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071592" y="1446174"/>
              <a:ext cx="1508112" cy="2276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 </a:t>
              </a:r>
              <a:r>
                <a:rPr lang="en-US" sz="1050" b="1" dirty="0">
                  <a:solidFill>
                    <a:schemeClr val="tx1"/>
                  </a:solidFill>
                  <a:sym typeface="Wingdings"/>
                </a:rPr>
                <a:t>ZR (EP)</a:t>
              </a:r>
            </a:p>
            <a:p>
              <a:r>
                <a:rPr lang="en-US" sz="1350" b="1" dirty="0">
                  <a:solidFill>
                    <a:srgbClr val="FF0000"/>
                  </a:solidFill>
                  <a:sym typeface="Wingdings"/>
                </a:rPr>
                <a:t>*</a:t>
              </a:r>
              <a:r>
                <a:rPr lang="en-US" sz="1050" b="1" dirty="0">
                  <a:solidFill>
                    <a:schemeClr val="tx1"/>
                  </a:solidFill>
                  <a:sym typeface="Wingdings"/>
                </a:rPr>
                <a:t>     Snow (EP)</a:t>
              </a:r>
            </a:p>
            <a:p>
              <a:r>
                <a:rPr lang="en-US" sz="1350" b="1" dirty="0">
                  <a:solidFill>
                    <a:srgbClr val="FF0000"/>
                  </a:solidFill>
                  <a:sym typeface="Wingdings"/>
                </a:rPr>
                <a:t>•</a:t>
              </a:r>
              <a:r>
                <a:rPr lang="en-US" sz="1350" b="1" dirty="0">
                  <a:solidFill>
                    <a:schemeClr val="tx1"/>
                  </a:solidFill>
                  <a:sym typeface="Wingdings"/>
                </a:rPr>
                <a:t> </a:t>
              </a:r>
              <a:r>
                <a:rPr lang="en-US" sz="1050" b="1" dirty="0">
                  <a:solidFill>
                    <a:schemeClr val="tx1"/>
                  </a:solidFill>
                  <a:sym typeface="Wingdings"/>
                </a:rPr>
                <a:t>    Rain (EP)</a:t>
              </a:r>
            </a:p>
            <a:p>
              <a:endParaRPr lang="en-US" sz="1050" b="1" dirty="0">
                <a:solidFill>
                  <a:schemeClr val="tx1"/>
                </a:solidFill>
                <a:sym typeface="Wingdings"/>
              </a:endParaRPr>
            </a:p>
            <a:p>
              <a:pPr marL="257175" indent="-257175">
                <a:buFont typeface="Wingdings" charset="0"/>
                <a:buChar char="n"/>
              </a:pPr>
              <a:r>
                <a:rPr lang="en-US" sz="1050" b="1" dirty="0">
                  <a:solidFill>
                    <a:schemeClr val="tx1"/>
                  </a:solidFill>
                  <a:sym typeface="Wingdings"/>
                </a:rPr>
                <a:t>ZR (HRRR)</a:t>
              </a:r>
            </a:p>
            <a:p>
              <a:r>
                <a:rPr lang="en-US" sz="1350" b="1" dirty="0">
                  <a:solidFill>
                    <a:schemeClr val="tx1"/>
                  </a:solidFill>
                  <a:sym typeface="Wingdings"/>
                </a:rPr>
                <a:t>*</a:t>
              </a:r>
              <a:r>
                <a:rPr lang="en-US" sz="1050" b="1" dirty="0">
                  <a:solidFill>
                    <a:schemeClr val="tx1"/>
                  </a:solidFill>
                  <a:sym typeface="Wingdings"/>
                </a:rPr>
                <a:t>      Snow (HRRR)</a:t>
              </a:r>
            </a:p>
            <a:p>
              <a:r>
                <a:rPr lang="en-US" sz="1350" b="1" dirty="0">
                  <a:solidFill>
                    <a:schemeClr val="tx1"/>
                  </a:solidFill>
                  <a:sym typeface="Wingdings"/>
                </a:rPr>
                <a:t>• </a:t>
              </a:r>
              <a:r>
                <a:rPr lang="en-US" sz="1050" b="1" dirty="0">
                  <a:solidFill>
                    <a:schemeClr val="tx1"/>
                  </a:solidFill>
                  <a:sym typeface="Wingdings"/>
                </a:rPr>
                <a:t>     Rain (HRRR)</a:t>
              </a:r>
            </a:p>
            <a:p>
              <a:pPr marL="257175" indent="-257175">
                <a:buFontTx/>
                <a:buChar char="•"/>
              </a:pPr>
              <a:endParaRPr lang="en-US" sz="1500" b="1" dirty="0">
                <a:solidFill>
                  <a:schemeClr val="tx1"/>
                </a:solidFill>
                <a:sym typeface="Wingding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502488" y="4796677"/>
            <a:ext cx="129253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b="1" dirty="0"/>
              <a:t>Roebber (2009)</a:t>
            </a:r>
          </a:p>
        </p:txBody>
      </p:sp>
    </p:spTree>
    <p:extLst>
      <p:ext uri="{BB962C8B-B14F-4D97-AF65-F5344CB8AC3E}">
        <p14:creationId xmlns:p14="http://schemas.microsoft.com/office/powerpoint/2010/main" val="56111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435425"/>
            <a:ext cx="9144000" cy="482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</a:rPr>
              <a:t>Data Science = mapping inputs to outputs</a:t>
            </a:r>
          </a:p>
          <a:p>
            <a:pPr algn="l"/>
            <a:r>
              <a:rPr lang="en-US" sz="1400" dirty="0">
                <a:highlight>
                  <a:srgbClr val="FFFF00"/>
                </a:highlight>
              </a:rPr>
              <a:t>		</a:t>
            </a:r>
            <a:endParaRPr lang="en-US" sz="1200" dirty="0">
              <a:highlight>
                <a:srgbClr val="FFFF00"/>
              </a:highligh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26727003"/>
              </p:ext>
            </p:extLst>
          </p:nvPr>
        </p:nvGraphicFramePr>
        <p:xfrm>
          <a:off x="1523999" y="1286929"/>
          <a:ext cx="6282267" cy="4292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6781805" y="4495810"/>
            <a:ext cx="169164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Output</a:t>
            </a:r>
          </a:p>
        </p:txBody>
      </p:sp>
      <p:sp>
        <p:nvSpPr>
          <p:cNvPr id="4" name="Right Arrow 3"/>
          <p:cNvSpPr/>
          <p:nvPr/>
        </p:nvSpPr>
        <p:spPr>
          <a:xfrm rot="900000">
            <a:off x="5672677" y="4648204"/>
            <a:ext cx="1058333" cy="364066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798" y="3670308"/>
            <a:ext cx="1888067" cy="188382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Model</a:t>
            </a:r>
          </a:p>
        </p:txBody>
      </p:sp>
      <p:sp>
        <p:nvSpPr>
          <p:cNvPr id="6" name="Rectangle 5"/>
          <p:cNvSpPr/>
          <p:nvPr/>
        </p:nvSpPr>
        <p:spPr>
          <a:xfrm>
            <a:off x="33867" y="4592261"/>
            <a:ext cx="45720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Multiple linear regression (MLR)</a:t>
            </a:r>
          </a:p>
          <a:p>
            <a:r>
              <a:rPr lang="en-US" dirty="0">
                <a:solidFill>
                  <a:srgbClr val="FFC000"/>
                </a:solidFill>
              </a:rPr>
              <a:t>Multiple logistic regression (</a:t>
            </a:r>
            <a:r>
              <a:rPr lang="en-US" dirty="0" err="1">
                <a:solidFill>
                  <a:srgbClr val="FFC000"/>
                </a:solidFill>
              </a:rPr>
              <a:t>MLoR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r>
              <a:rPr lang="en-US" dirty="0">
                <a:solidFill>
                  <a:srgbClr val="FFC000"/>
                </a:solidFill>
              </a:rPr>
              <a:t>Decision trees, random forests</a:t>
            </a:r>
          </a:p>
          <a:p>
            <a:r>
              <a:rPr lang="en-US" dirty="0">
                <a:solidFill>
                  <a:srgbClr val="FFC000"/>
                </a:solidFill>
              </a:rPr>
              <a:t>Neural Networks (hidden layer MLPs)</a:t>
            </a:r>
          </a:p>
          <a:p>
            <a:r>
              <a:rPr lang="en-US" dirty="0">
                <a:solidFill>
                  <a:srgbClr val="FFC000"/>
                </a:solidFill>
              </a:rPr>
              <a:t>Agent-based modeling (ABM)</a:t>
            </a:r>
          </a:p>
          <a:p>
            <a:r>
              <a:rPr lang="en-US" dirty="0">
                <a:solidFill>
                  <a:srgbClr val="FFC000"/>
                </a:solidFill>
              </a:rPr>
              <a:t>CNNs (Deep Learning)</a:t>
            </a:r>
          </a:p>
          <a:p>
            <a:r>
              <a:rPr lang="en-US" sz="1400" dirty="0">
                <a:solidFill>
                  <a:prstClr val="black"/>
                </a:solidFill>
              </a:rPr>
              <a:t>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152B51-443A-B14F-860B-3C5709D84E1D}"/>
              </a:ext>
            </a:extLst>
          </p:cNvPr>
          <p:cNvSpPr txBox="1">
            <a:spLocks/>
          </p:cNvSpPr>
          <p:nvPr/>
        </p:nvSpPr>
        <p:spPr>
          <a:xfrm>
            <a:off x="5598289" y="1909358"/>
            <a:ext cx="603554" cy="862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•••		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8776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CB4544-3412-1245-9ECE-D995264B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42" y="1954529"/>
            <a:ext cx="2841172" cy="3429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67FEB3A-9D13-9C4E-8D74-B7F36796A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49" y="724267"/>
            <a:ext cx="5971826" cy="833510"/>
          </a:xfrm>
        </p:spPr>
        <p:txBody>
          <a:bodyPr>
            <a:normAutofit fontScale="90000"/>
          </a:bodyPr>
          <a:lstStyle/>
          <a:p>
            <a:pPr algn="r"/>
            <a:r>
              <a:rPr lang="en-US" sz="2700" dirty="0">
                <a:solidFill>
                  <a:srgbClr val="FFC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Adaptive Agent-based ANN model</a:t>
            </a:r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0C882B01-3F00-3741-897B-383B9812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38" y="1520567"/>
            <a:ext cx="642341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9C97F61-0518-4A73-B759-0577B31577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85956" cy="685800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600" dirty="0">
              <a:solidFill>
                <a:srgbClr val="FFC000"/>
              </a:solidFill>
              <a:latin typeface="Cooper Black"/>
              <a:cs typeface="Cooper Black"/>
            </a:endParaRPr>
          </a:p>
          <a:p>
            <a:r>
              <a:rPr lang="en-US" sz="9600" dirty="0">
                <a:solidFill>
                  <a:srgbClr val="FFC000"/>
                </a:solidFill>
                <a:latin typeface="Cooper Black"/>
                <a:cs typeface="Cooper Black"/>
              </a:rPr>
              <a:t>Key Take-Aways</a:t>
            </a:r>
          </a:p>
          <a:p>
            <a:pPr algn="l"/>
            <a:endParaRPr lang="en-US" sz="6600" dirty="0">
              <a:solidFill>
                <a:srgbClr val="FFC000"/>
              </a:solidFill>
              <a:latin typeface="Cooper Black"/>
              <a:cs typeface="Cooper Black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5900" dirty="0">
                <a:solidFill>
                  <a:srgbClr val="FFC000"/>
                </a:solidFill>
                <a:latin typeface="Cooper Black"/>
                <a:cs typeface="Cooper Black"/>
              </a:rPr>
              <a:t>Need to know the problem (domain expertise), the techniques, and the application for effective development </a:t>
            </a:r>
          </a:p>
          <a:p>
            <a:pPr algn="l"/>
            <a:r>
              <a:rPr lang="en-US" sz="5900" dirty="0">
                <a:solidFill>
                  <a:srgbClr val="FFC000"/>
                </a:solidFill>
                <a:latin typeface="Cooper Black"/>
                <a:cs typeface="Cooper Black"/>
              </a:rPr>
              <a:t>		=&gt; Collaboration is important!</a:t>
            </a:r>
          </a:p>
          <a:p>
            <a:pPr marL="342900" indent="-342900" algn="l">
              <a:buFont typeface="Arial"/>
              <a:buChar char="•"/>
            </a:pPr>
            <a:endParaRPr lang="en-US" sz="5900" dirty="0">
              <a:solidFill>
                <a:srgbClr val="FFC000"/>
              </a:solidFill>
              <a:latin typeface="Cooper Black"/>
              <a:cs typeface="Cooper Black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5900" dirty="0">
                <a:solidFill>
                  <a:srgbClr val="FFC000"/>
                </a:solidFill>
                <a:latin typeface="Cooper Black"/>
                <a:cs typeface="Cooper Black"/>
              </a:rPr>
              <a:t>Data preparation is critical … and time intensive</a:t>
            </a:r>
          </a:p>
          <a:p>
            <a:pPr marL="342900" indent="-342900" algn="l">
              <a:buFont typeface="Arial"/>
              <a:buChar char="•"/>
            </a:pPr>
            <a:endParaRPr lang="en-US" sz="5900" dirty="0">
              <a:solidFill>
                <a:srgbClr val="FFC000"/>
              </a:solidFill>
              <a:latin typeface="Cooper Black"/>
              <a:cs typeface="Cooper Black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5900" dirty="0">
                <a:solidFill>
                  <a:srgbClr val="FFC000"/>
                </a:solidFill>
                <a:latin typeface="Cooper Black"/>
                <a:cs typeface="Cooper Black"/>
              </a:rPr>
              <a:t>Choose the right technique for the problem</a:t>
            </a:r>
          </a:p>
          <a:p>
            <a:pPr marL="342900" indent="-342900" algn="l">
              <a:buFont typeface="Arial"/>
              <a:buChar char="•"/>
            </a:pPr>
            <a:endParaRPr lang="en-US" sz="5900" dirty="0">
              <a:solidFill>
                <a:srgbClr val="FFC000"/>
              </a:solidFill>
              <a:latin typeface="Cooper Black"/>
              <a:cs typeface="Cooper Black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5900" dirty="0">
                <a:solidFill>
                  <a:srgbClr val="FFC000"/>
                </a:solidFill>
                <a:latin typeface="Cooper Black"/>
                <a:cs typeface="Cooper Black"/>
              </a:rPr>
              <a:t>Machine learning is not magic!</a:t>
            </a:r>
          </a:p>
          <a:p>
            <a:endParaRPr lang="en-US" sz="5900" b="1" dirty="0">
              <a:solidFill>
                <a:srgbClr val="FFC000"/>
              </a:solidFill>
            </a:endParaRPr>
          </a:p>
          <a:p>
            <a:endParaRPr lang="en-US" sz="7200" b="1" dirty="0">
              <a:solidFill>
                <a:srgbClr val="FFC000"/>
              </a:solidFill>
            </a:endParaRPr>
          </a:p>
          <a:p>
            <a:endParaRPr lang="en-US" sz="7200" dirty="0"/>
          </a:p>
          <a:p>
            <a:pPr lvl="0" algn="l"/>
            <a:endParaRPr lang="en-US" sz="1350" dirty="0"/>
          </a:p>
          <a:p>
            <a:pPr lvl="0" algn="l"/>
            <a:endParaRPr lang="en-US" sz="1650" i="1" dirty="0"/>
          </a:p>
          <a:p>
            <a:pPr lvl="0" algn="l"/>
            <a:endParaRPr lang="en-US" sz="1650" i="1" dirty="0"/>
          </a:p>
        </p:txBody>
      </p:sp>
    </p:spTree>
    <p:extLst>
      <p:ext uri="{BB962C8B-B14F-4D97-AF65-F5344CB8AC3E}">
        <p14:creationId xmlns:p14="http://schemas.microsoft.com/office/powerpoint/2010/main" val="237127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9C97F61-0518-4A73-B759-0577B315775D}"/>
              </a:ext>
            </a:extLst>
          </p:cNvPr>
          <p:cNvSpPr txBox="1">
            <a:spLocks/>
          </p:cNvSpPr>
          <p:nvPr/>
        </p:nvSpPr>
        <p:spPr>
          <a:xfrm>
            <a:off x="452438" y="2119313"/>
            <a:ext cx="8223250" cy="319879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FFC000"/>
                </a:solidFill>
              </a:rPr>
              <a:t>Questions/Discussion?</a:t>
            </a:r>
          </a:p>
          <a:p>
            <a:endParaRPr lang="en-US" sz="7200" b="1" dirty="0">
              <a:solidFill>
                <a:srgbClr val="FFC000"/>
              </a:solidFill>
            </a:endParaRPr>
          </a:p>
          <a:p>
            <a:endParaRPr lang="en-US" sz="7200" dirty="0"/>
          </a:p>
          <a:p>
            <a:pPr lvl="0" algn="l"/>
            <a:endParaRPr lang="en-US" sz="1350" dirty="0"/>
          </a:p>
          <a:p>
            <a:pPr lvl="0" algn="l"/>
            <a:endParaRPr lang="en-US" sz="1650" i="1" dirty="0"/>
          </a:p>
          <a:p>
            <a:pPr lvl="0" algn="l"/>
            <a:endParaRPr lang="en-US" sz="1650" i="1" dirty="0"/>
          </a:p>
        </p:txBody>
      </p:sp>
    </p:spTree>
    <p:extLst>
      <p:ext uri="{BB962C8B-B14F-4D97-AF65-F5344CB8AC3E}">
        <p14:creationId xmlns:p14="http://schemas.microsoft.com/office/powerpoint/2010/main" val="73806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906659_m-692x3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-76200"/>
            <a:ext cx="15065828" cy="7315200"/>
          </a:xfrm>
          <a:prstGeom prst="rect">
            <a:avLst/>
          </a:prstGeom>
        </p:spPr>
      </p:pic>
      <p:pic>
        <p:nvPicPr>
          <p:cNvPr id="4" name="Picture 3" descr="1280px-IBM_Blue_Gene_P_supercompu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-88900"/>
            <a:ext cx="552090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0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71E06BD-26A1-E949-A55B-0827E5DA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28713"/>
            <a:ext cx="8178799" cy="460057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24B5195-4AA5-AF46-A420-A0DE9108A6BF}"/>
              </a:ext>
            </a:extLst>
          </p:cNvPr>
          <p:cNvSpPr txBox="1">
            <a:spLocks/>
          </p:cNvSpPr>
          <p:nvPr/>
        </p:nvSpPr>
        <p:spPr>
          <a:xfrm>
            <a:off x="0" y="5834743"/>
            <a:ext cx="9144000" cy="1013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Slide courtesy of Rob Redmon, Lead, NOAA Center for Artificial Intelligence (NCAI)</a:t>
            </a:r>
          </a:p>
        </p:txBody>
      </p:sp>
    </p:spTree>
    <p:extLst>
      <p:ext uri="{BB962C8B-B14F-4D97-AF65-F5344CB8AC3E}">
        <p14:creationId xmlns:p14="http://schemas.microsoft.com/office/powerpoint/2010/main" val="163975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2 at 4.5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56" y="665444"/>
            <a:ext cx="6185474" cy="2743200"/>
          </a:xfrm>
          <a:prstGeom prst="rect">
            <a:avLst/>
          </a:prstGeom>
        </p:spPr>
      </p:pic>
      <p:pic>
        <p:nvPicPr>
          <p:cNvPr id="3" name="Picture 2" descr="Screen Shot 2019-09-23 at 3.1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7" y="43544"/>
            <a:ext cx="1164108" cy="896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A1EF37-5DF4-0C45-A58C-657C3EE768D5}"/>
              </a:ext>
            </a:extLst>
          </p:cNvPr>
          <p:cNvSpPr txBox="1"/>
          <p:nvPr/>
        </p:nvSpPr>
        <p:spPr>
          <a:xfrm>
            <a:off x="21769" y="3493228"/>
            <a:ext cx="9144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oper Black"/>
                <a:cs typeface="Cooper Black"/>
              </a:rPr>
              <a:t>	</a:t>
            </a:r>
            <a:r>
              <a:rPr lang="en-US" sz="3600" dirty="0">
                <a:solidFill>
                  <a:srgbClr val="FFC000"/>
                </a:solidFill>
                <a:latin typeface="Cooper Black"/>
                <a:cs typeface="Cooper Black"/>
              </a:rPr>
              <a:t>Some first principles …</a:t>
            </a:r>
          </a:p>
          <a:p>
            <a:pPr algn="l"/>
            <a:endParaRPr lang="en-US" dirty="0">
              <a:solidFill>
                <a:srgbClr val="FFC000"/>
              </a:solidFill>
              <a:latin typeface="Cooper Black"/>
              <a:cs typeface="Cooper Black"/>
            </a:endParaRPr>
          </a:p>
          <a:p>
            <a:pPr marL="1257300" lvl="2" indent="-342900">
              <a:buFont typeface="Arial"/>
              <a:buChar char="•"/>
            </a:pPr>
            <a:r>
              <a:rPr lang="en-US" dirty="0">
                <a:solidFill>
                  <a:srgbClr val="FFC000"/>
                </a:solidFill>
                <a:latin typeface="Cooper Black"/>
                <a:cs typeface="Cooper Black"/>
              </a:rPr>
              <a:t>Need “good” data to build a model</a:t>
            </a:r>
          </a:p>
          <a:p>
            <a:pPr marL="1714500" lvl="3" indent="-342900">
              <a:buFont typeface="Arial"/>
              <a:buChar char="•"/>
            </a:pPr>
            <a:r>
              <a:rPr lang="en-US" dirty="0">
                <a:solidFill>
                  <a:srgbClr val="FFC000"/>
                </a:solidFill>
                <a:latin typeface="Cooper Black"/>
                <a:cs typeface="Cooper Black"/>
              </a:rPr>
              <a:t>Requires exploration to understand it (outliers, biases)</a:t>
            </a:r>
          </a:p>
          <a:p>
            <a:pPr marL="1714500" lvl="3" indent="-342900">
              <a:buFont typeface="Arial"/>
              <a:buChar char="•"/>
            </a:pPr>
            <a:r>
              <a:rPr lang="en-US" dirty="0">
                <a:solidFill>
                  <a:srgbClr val="FFC000"/>
                </a:solidFill>
                <a:latin typeface="Cooper Black"/>
                <a:cs typeface="Cooper Black"/>
              </a:rPr>
              <a:t>Need qualitative and quantitative approaches</a:t>
            </a:r>
          </a:p>
          <a:p>
            <a:pPr lvl="3"/>
            <a:endParaRPr lang="en-US" dirty="0">
              <a:solidFill>
                <a:srgbClr val="FFC000"/>
              </a:solidFill>
              <a:latin typeface="Cooper Black"/>
              <a:cs typeface="Cooper Black"/>
            </a:endParaRPr>
          </a:p>
          <a:p>
            <a:pPr marL="1257300" lvl="2" indent="-342900">
              <a:buFont typeface="Arial"/>
              <a:buChar char="•"/>
            </a:pPr>
            <a:r>
              <a:rPr lang="en-US" dirty="0">
                <a:solidFill>
                  <a:srgbClr val="FFC000"/>
                </a:solidFill>
                <a:latin typeface="Cooper Black"/>
                <a:cs typeface="Cooper Black"/>
              </a:rPr>
              <a:t>Need a lot of “exemplars” to explore multiple dimensions of a problem</a:t>
            </a:r>
          </a:p>
          <a:p>
            <a:pPr marL="1714500" lvl="3" indent="-342900">
              <a:buFont typeface="Arial"/>
              <a:buChar char="•"/>
            </a:pPr>
            <a:r>
              <a:rPr lang="en-US" dirty="0">
                <a:solidFill>
                  <a:srgbClr val="FFC000"/>
                </a:solidFill>
                <a:latin typeface="Cooper Black"/>
                <a:cs typeface="Cooper Black"/>
              </a:rPr>
              <a:t>Split these into 3 sections (training, validation, testing)</a:t>
            </a:r>
          </a:p>
          <a:p>
            <a:pPr marL="1714500" lvl="3" indent="-342900">
              <a:buFont typeface="Arial"/>
              <a:buChar char="•"/>
            </a:pPr>
            <a:r>
              <a:rPr lang="en-US" dirty="0">
                <a:solidFill>
                  <a:srgbClr val="FFC000"/>
                </a:solidFill>
                <a:latin typeface="Cooper Black"/>
                <a:cs typeface="Cooper Black"/>
              </a:rPr>
              <a:t>Data imbalance issues</a:t>
            </a:r>
          </a:p>
          <a:p>
            <a:pPr marL="800100" lvl="1" indent="-342900">
              <a:buFont typeface="Arial"/>
              <a:buChar char="•"/>
            </a:pPr>
            <a:endParaRPr lang="en-US" dirty="0">
              <a:latin typeface="Cooper Black"/>
              <a:cs typeface="Cooper Black"/>
            </a:endParaRPr>
          </a:p>
          <a:p>
            <a:pPr marL="800100" lvl="1" indent="-342900">
              <a:buFont typeface="Arial"/>
              <a:buChar char="•"/>
            </a:pPr>
            <a:endParaRPr lang="en-US" dirty="0"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val="151188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D6E14740-321B-3A47-B78E-20A5A84EC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28713"/>
            <a:ext cx="8178799" cy="4600572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3FB2D8D-0191-C147-8184-B71359745207}"/>
              </a:ext>
            </a:extLst>
          </p:cNvPr>
          <p:cNvSpPr txBox="1">
            <a:spLocks/>
          </p:cNvSpPr>
          <p:nvPr/>
        </p:nvSpPr>
        <p:spPr>
          <a:xfrm>
            <a:off x="0" y="5834743"/>
            <a:ext cx="9144000" cy="1013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Slide courtesy of Rob Redmon, Lead, NOAA Center for Artificial Intelligence (NCAI)</a:t>
            </a:r>
          </a:p>
        </p:txBody>
      </p:sp>
    </p:spTree>
    <p:extLst>
      <p:ext uri="{BB962C8B-B14F-4D97-AF65-F5344CB8AC3E}">
        <p14:creationId xmlns:p14="http://schemas.microsoft.com/office/powerpoint/2010/main" val="104394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D1A9A3F0-9CC6-4044-8381-1BA6AC678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5" y="180622"/>
            <a:ext cx="4316432" cy="411480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D69C120D-2CB1-4540-B5BE-AC99C2E9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99" y="3527783"/>
            <a:ext cx="3603100" cy="3200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287F69-E155-524C-BAD0-B3125E70A189}"/>
              </a:ext>
            </a:extLst>
          </p:cNvPr>
          <p:cNvSpPr txBox="1">
            <a:spLocks/>
          </p:cNvSpPr>
          <p:nvPr/>
        </p:nvSpPr>
        <p:spPr>
          <a:xfrm>
            <a:off x="4835765" y="-22581"/>
            <a:ext cx="4678805" cy="3488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C000"/>
                </a:solidFill>
              </a:rPr>
              <a:t>“Curse of Dimensionality”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Multiple dimensions to properly distinguish data points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Data required to sample multidimensional space increases rapidly with dimensions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Reduction of dimensionality?</a:t>
            </a:r>
          </a:p>
          <a:p>
            <a:pPr algn="l"/>
            <a:r>
              <a:rPr lang="en-US" sz="1400" dirty="0"/>
              <a:t>		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D6E90-9C57-F248-9C0B-840B8A235633}"/>
              </a:ext>
            </a:extLst>
          </p:cNvPr>
          <p:cNvSpPr txBox="1"/>
          <p:nvPr/>
        </p:nvSpPr>
        <p:spPr>
          <a:xfrm>
            <a:off x="532851" y="4470400"/>
            <a:ext cx="3993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 bag of red and blue rubber balls …</a:t>
            </a:r>
          </a:p>
          <a:p>
            <a:r>
              <a:rPr lang="en-US" b="1" dirty="0">
                <a:solidFill>
                  <a:srgbClr val="FFC000"/>
                </a:solidFill>
              </a:rPr>
              <a:t>( 3 variables: color, volume, bounciness)</a:t>
            </a:r>
          </a:p>
        </p:txBody>
      </p:sp>
    </p:spTree>
    <p:extLst>
      <p:ext uri="{BB962C8B-B14F-4D97-AF65-F5344CB8AC3E}">
        <p14:creationId xmlns:p14="http://schemas.microsoft.com/office/powerpoint/2010/main" val="591209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CCA9-E510-7547-AA5E-6A8D80D8BFA5}"/>
              </a:ext>
            </a:extLst>
          </p:cNvPr>
          <p:cNvSpPr txBox="1">
            <a:spLocks/>
          </p:cNvSpPr>
          <p:nvPr/>
        </p:nvSpPr>
        <p:spPr>
          <a:xfrm>
            <a:off x="33866" y="2257800"/>
            <a:ext cx="9144000" cy="24145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Data Exploration – quantitative measures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Central tendencies – mean, median, mode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Dispersion and distribution - standard deviation, skewness, quantiles</a:t>
            </a:r>
            <a:endParaRPr lang="en-US" sz="1400" b="1" dirty="0">
              <a:solidFill>
                <a:srgbClr val="FFC000"/>
              </a:solidFill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Correlation – inputs with desired prediction and with each other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2F7383-D4B7-8744-98FD-047718EDBD72}"/>
              </a:ext>
            </a:extLst>
          </p:cNvPr>
          <p:cNvSpPr txBox="1">
            <a:spLocks/>
          </p:cNvSpPr>
          <p:nvPr/>
        </p:nvSpPr>
        <p:spPr>
          <a:xfrm>
            <a:off x="33866" y="4188196"/>
            <a:ext cx="9144000" cy="2562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Data Exploration – qualitative (visualization)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Scatterplots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Histograms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Bubble plots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1EEF14-0C67-0840-AC83-868ED57694D8}"/>
              </a:ext>
            </a:extLst>
          </p:cNvPr>
          <p:cNvSpPr txBox="1">
            <a:spLocks/>
          </p:cNvSpPr>
          <p:nvPr/>
        </p:nvSpPr>
        <p:spPr>
          <a:xfrm>
            <a:off x="33866" y="32652"/>
            <a:ext cx="9144000" cy="2356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u="sng" dirty="0">
                <a:solidFill>
                  <a:srgbClr val="FFC000"/>
                </a:solidFill>
              </a:rPr>
              <a:t>Data Management (beyond data wrangling)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Quality control is essential (GIGO, noise </a:t>
            </a:r>
            <a:r>
              <a:rPr lang="en-US" sz="2000" b="1" dirty="0" err="1">
                <a:solidFill>
                  <a:srgbClr val="FFC000"/>
                </a:solidFill>
              </a:rPr>
              <a:t>v.s</a:t>
            </a:r>
            <a:r>
              <a:rPr lang="en-US" sz="2000" b="1" dirty="0">
                <a:solidFill>
                  <a:srgbClr val="FFC000"/>
                </a:solidFill>
              </a:rPr>
              <a:t>. useful outliers)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Data splitting into 3 parts – train, validation, test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C000"/>
                </a:solidFill>
              </a:rPr>
              <a:t>Sufficient number of exemplars (e.g. rare events, non-stationarity)</a:t>
            </a:r>
            <a:r>
              <a:rPr lang="en-US" sz="2000" b="1" dirty="0"/>
              <a:t>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b="1" dirty="0"/>
              <a:t>Rescaling of data?</a:t>
            </a:r>
            <a:r>
              <a:rPr lang="en-US" sz="1400" dirty="0"/>
              <a:t>		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9304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7580</TotalTime>
  <Words>780</Words>
  <Application>Microsoft Macintosh PowerPoint</Application>
  <PresentationFormat>On-screen Show (4:3)</PresentationFormat>
  <Paragraphs>152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Cooper Black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1. Impose interpretable algo structure 2. Initialize random structure 3. Measure “success” or “fitness” 4. Produce next generation (w/ mutations) based on “fitness” 5. Repeat #3-4 </vt:lpstr>
      <vt:lpstr>Machine Learning &amp; Non-linearity</vt:lpstr>
      <vt:lpstr>PowerPoint Presentation</vt:lpstr>
      <vt:lpstr>PowerPoint Presentation</vt:lpstr>
      <vt:lpstr>Adaptive Agent-based ANN model</vt:lpstr>
      <vt:lpstr>PowerPoint Presentation</vt:lpstr>
      <vt:lpstr>PowerPoint Presentation</vt:lpstr>
    </vt:vector>
  </TitlesOfParts>
  <Company>UW - Milwaukee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Novel Ensemble Forecast Approach  Demonstration and Application to Regional Wind Power Forecasting </dc:title>
  <dc:creator>Paul Roebber</dc:creator>
  <cp:lastModifiedBy>Paul J Roebber</cp:lastModifiedBy>
  <cp:revision>853</cp:revision>
  <cp:lastPrinted>2018-11-16T23:01:58Z</cp:lastPrinted>
  <dcterms:created xsi:type="dcterms:W3CDTF">2010-12-18T21:55:53Z</dcterms:created>
  <dcterms:modified xsi:type="dcterms:W3CDTF">2022-02-08T17:26:28Z</dcterms:modified>
</cp:coreProperties>
</file>