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570" r:id="rId2"/>
    <p:sldId id="1154" r:id="rId3"/>
    <p:sldId id="460" r:id="rId4"/>
    <p:sldId id="1363" r:id="rId5"/>
    <p:sldId id="1360" r:id="rId6"/>
    <p:sldId id="1364" r:id="rId7"/>
    <p:sldId id="1376" r:id="rId8"/>
    <p:sldId id="1361" r:id="rId9"/>
    <p:sldId id="1178" r:id="rId10"/>
    <p:sldId id="1372" r:id="rId11"/>
    <p:sldId id="1377" r:id="rId12"/>
    <p:sldId id="1331" r:id="rId13"/>
    <p:sldId id="1389" r:id="rId14"/>
    <p:sldId id="1374" r:id="rId15"/>
    <p:sldId id="1375" r:id="rId16"/>
    <p:sldId id="1370" r:id="rId17"/>
    <p:sldId id="1350" r:id="rId18"/>
    <p:sldId id="1382" r:id="rId19"/>
    <p:sldId id="1206" r:id="rId20"/>
    <p:sldId id="1388" r:id="rId21"/>
    <p:sldId id="135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25" autoAdjust="0"/>
    <p:restoredTop sz="94648" autoAdjust="0"/>
  </p:normalViewPr>
  <p:slideViewPr>
    <p:cSldViewPr snapToGrid="0" snapToObjects="1">
      <p:cViewPr varScale="1">
        <p:scale>
          <a:sx n="117" d="100"/>
          <a:sy n="117" d="100"/>
        </p:scale>
        <p:origin x="97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6AFD2-D030-2444-852A-C148753A0B6F}" type="datetimeFigureOut">
              <a:rPr lang="en-US" smtClean="0"/>
              <a:t>7/31/22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8AC51-FC64-FD4B-B7F8-5064101AA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7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E459EE-3CAB-5849-A9A2-087EFEAE6769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7602F49-3744-864D-9E8C-CF72C1EFE526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471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How are factors combined to produce evac decision?</a:t>
            </a:r>
          </a:p>
          <a:p>
            <a:r>
              <a:rPr lang="en-US" b="0" dirty="0"/>
              <a:t>Protective Action Decision Model </a:t>
            </a:r>
          </a:p>
          <a:p>
            <a:endParaRPr lang="en-US" b="1" dirty="0"/>
          </a:p>
          <a:p>
            <a:r>
              <a:rPr lang="en-US" b="1" dirty="0"/>
              <a:t>Describe Process</a:t>
            </a:r>
          </a:p>
          <a:p>
            <a:r>
              <a:rPr lang="en-US" dirty="0"/>
              <a:t>Walk through example </a:t>
            </a:r>
          </a:p>
          <a:p>
            <a:endParaRPr lang="en-US" dirty="0"/>
          </a:p>
          <a:p>
            <a:r>
              <a:rPr lang="en-US" b="1" dirty="0"/>
              <a:t>Ability to model </a:t>
            </a:r>
          </a:p>
          <a:p>
            <a:r>
              <a:rPr lang="en-US" dirty="0"/>
              <a:t>There’s a baseline understanding to be able to model the human system elements of hurricane evacuations. Rebecca’s work proves it.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780FF-D7FD-4F1C-A11C-A46C0AC143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0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6B44-17CF-C74D-895C-7D664DAA23B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8915-296B-AF46-8BFB-97420E7C16C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973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6B44-17CF-C74D-895C-7D664DAA23B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8915-296B-AF46-8BFB-97420E7C16C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554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6B44-17CF-C74D-895C-7D664DAA23B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8915-296B-AF46-8BFB-97420E7C16C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373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6B44-17CF-C74D-895C-7D664DAA23B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8915-296B-AF46-8BFB-97420E7C16C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653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6B44-17CF-C74D-895C-7D664DAA23B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8915-296B-AF46-8BFB-97420E7C16C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759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6B44-17CF-C74D-895C-7D664DAA23B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8915-296B-AF46-8BFB-97420E7C16C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397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6B44-17CF-C74D-895C-7D664DAA23B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8915-296B-AF46-8BFB-97420E7C16C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587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6B44-17CF-C74D-895C-7D664DAA23B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8915-296B-AF46-8BFB-97420E7C16C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692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6B44-17CF-C74D-895C-7D664DAA23B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8915-296B-AF46-8BFB-97420E7C16C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998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6B44-17CF-C74D-895C-7D664DAA23B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8915-296B-AF46-8BFB-97420E7C16C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8611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6B44-17CF-C74D-895C-7D664DAA23B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8915-296B-AF46-8BFB-97420E7C16C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760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78B6B44-17CF-C74D-895C-7D664DAA23B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7/31/22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DC38915-296B-AF46-8BFB-97420E7C16C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404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16906659_m-692x336.jpg">
            <a:extLst>
              <a:ext uri="{FF2B5EF4-FFF2-40B4-BE49-F238E27FC236}">
                <a16:creationId xmlns:a16="http://schemas.microsoft.com/office/drawing/2014/main" id="{CDAEE279-9317-5948-B19D-85C977B136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2" r="2355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9601" y="1671570"/>
            <a:ext cx="4607602" cy="40720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FFC000"/>
                </a:solidFill>
              </a:rPr>
              <a:t>Brief to NOAA/NWS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FFC000"/>
                </a:solidFill>
              </a:rPr>
              <a:t>AI Team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FFC000"/>
                </a:solidFill>
              </a:rPr>
              <a:t>on “</a:t>
            </a:r>
            <a:r>
              <a:rPr lang="en-US" dirty="0" err="1">
                <a:solidFill>
                  <a:srgbClr val="FFC000"/>
                </a:solidFill>
              </a:rPr>
              <a:t>Roebber</a:t>
            </a:r>
            <a:r>
              <a:rPr lang="en-US" dirty="0">
                <a:solidFill>
                  <a:srgbClr val="FFC000"/>
                </a:solidFill>
              </a:rPr>
              <a:t> Report”</a:t>
            </a:r>
          </a:p>
          <a:p>
            <a:pPr algn="l" defTabSz="9144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37203" y="2912538"/>
            <a:ext cx="3878146" cy="4072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FFC000"/>
                </a:solidFill>
              </a:rPr>
              <a:t>Paul J. </a:t>
            </a:r>
            <a:r>
              <a:rPr lang="en-US" sz="1700" b="1" dirty="0" err="1">
                <a:solidFill>
                  <a:srgbClr val="FFC000"/>
                </a:solidFill>
              </a:rPr>
              <a:t>Roebber</a:t>
            </a:r>
            <a:endParaRPr lang="en-US" sz="1700" b="1" dirty="0">
              <a:solidFill>
                <a:srgbClr val="FFC000"/>
              </a:solidFill>
            </a:endParaRP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C000"/>
                </a:solidFill>
              </a:rPr>
              <a:t>UWM Distinguished Professor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C000"/>
                </a:solidFill>
              </a:rPr>
              <a:t>University of Wisconsin at Milwaukee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C000"/>
                </a:solidFill>
              </a:rPr>
              <a:t>August 1, </a:t>
            </a:r>
            <a:r>
              <a:rPr lang="en-US" sz="1700" dirty="0">
                <a:solidFill>
                  <a:srgbClr val="FFC000"/>
                </a:solidFill>
              </a:rPr>
              <a:t>2022</a:t>
            </a:r>
          </a:p>
        </p:txBody>
      </p:sp>
      <p:pic>
        <p:nvPicPr>
          <p:cNvPr id="5" name="Picture 4" descr="uwm-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" y="5744354"/>
            <a:ext cx="1607343" cy="10882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9F0213A-56B4-D841-A8CD-914A5AFD1444}"/>
              </a:ext>
            </a:extLst>
          </p:cNvPr>
          <p:cNvSpPr txBox="1">
            <a:spLocks/>
          </p:cNvSpPr>
          <p:nvPr/>
        </p:nvSpPr>
        <p:spPr>
          <a:xfrm>
            <a:off x="911974" y="4503056"/>
            <a:ext cx="3943350" cy="1214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0152B51-443A-B14F-860B-3C5709D84E1D}"/>
              </a:ext>
            </a:extLst>
          </p:cNvPr>
          <p:cNvSpPr txBox="1">
            <a:spLocks/>
          </p:cNvSpPr>
          <p:nvPr/>
        </p:nvSpPr>
        <p:spPr>
          <a:xfrm>
            <a:off x="5598289" y="1909358"/>
            <a:ext cx="603554" cy="862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/>
              <a:t>•••		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1F6B1E-0609-0A49-8249-7CB3743CBED1}"/>
              </a:ext>
            </a:extLst>
          </p:cNvPr>
          <p:cNvSpPr txBox="1"/>
          <p:nvPr/>
        </p:nvSpPr>
        <p:spPr>
          <a:xfrm>
            <a:off x="751530" y="893695"/>
            <a:ext cx="8071761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C000"/>
                </a:solidFill>
              </a:rPr>
              <a:t>Obstacles</a:t>
            </a:r>
            <a:r>
              <a:rPr lang="en-US" sz="3200" dirty="0">
                <a:solidFill>
                  <a:srgbClr val="FFC000"/>
                </a:solidFill>
              </a:rPr>
              <a:t>:</a:t>
            </a:r>
          </a:p>
          <a:p>
            <a:r>
              <a:rPr lang="en-US" sz="3200" dirty="0">
                <a:solidFill>
                  <a:srgbClr val="FFC000"/>
                </a:solidFill>
              </a:rPr>
              <a:t>	Lack of curated datasets and software for </a:t>
            </a:r>
          </a:p>
          <a:p>
            <a:r>
              <a:rPr lang="en-US" sz="3200" dirty="0">
                <a:solidFill>
                  <a:srgbClr val="FFC000"/>
                </a:solidFill>
              </a:rPr>
              <a:t>	development and evaluation</a:t>
            </a:r>
          </a:p>
          <a:p>
            <a:endParaRPr lang="en-US" sz="3200" dirty="0">
              <a:solidFill>
                <a:srgbClr val="FFC000"/>
              </a:solidFill>
            </a:endParaRPr>
          </a:p>
          <a:p>
            <a:r>
              <a:rPr lang="en-US" sz="3200" dirty="0">
                <a:solidFill>
                  <a:srgbClr val="FFC000"/>
                </a:solidFill>
              </a:rPr>
              <a:t>	Absence of centralized clearinghouse for </a:t>
            </a:r>
          </a:p>
          <a:p>
            <a:r>
              <a:rPr lang="en-US" sz="3200" dirty="0">
                <a:solidFill>
                  <a:srgbClr val="FFC000"/>
                </a:solidFill>
              </a:rPr>
              <a:t>	technical consultation/partnering</a:t>
            </a:r>
          </a:p>
          <a:p>
            <a:endParaRPr lang="en-US" sz="3200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6058BD-5127-1A47-BE37-FEFC318A5D3D}"/>
              </a:ext>
            </a:extLst>
          </p:cNvPr>
          <p:cNvSpPr txBox="1"/>
          <p:nvPr/>
        </p:nvSpPr>
        <p:spPr>
          <a:xfrm>
            <a:off x="751530" y="4156127"/>
            <a:ext cx="85060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C000"/>
                </a:solidFill>
              </a:rPr>
              <a:t>Possible solution</a:t>
            </a:r>
            <a:r>
              <a:rPr lang="en-US" sz="3200" dirty="0">
                <a:solidFill>
                  <a:srgbClr val="FFC000"/>
                </a:solidFill>
              </a:rPr>
              <a:t>:</a:t>
            </a:r>
          </a:p>
          <a:p>
            <a:r>
              <a:rPr lang="en-US" sz="3200" dirty="0">
                <a:solidFill>
                  <a:srgbClr val="FFC000"/>
                </a:solidFill>
              </a:rPr>
              <a:t>	Develop reference software and datasets </a:t>
            </a:r>
          </a:p>
          <a:p>
            <a:r>
              <a:rPr lang="en-US" sz="3200" dirty="0">
                <a:solidFill>
                  <a:srgbClr val="FFC000"/>
                </a:solidFill>
              </a:rPr>
              <a:t>	Construct consulting  (project support) team</a:t>
            </a:r>
          </a:p>
        </p:txBody>
      </p:sp>
    </p:spTree>
    <p:extLst>
      <p:ext uri="{BB962C8B-B14F-4D97-AF65-F5344CB8AC3E}">
        <p14:creationId xmlns:p14="http://schemas.microsoft.com/office/powerpoint/2010/main" val="179999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389B257-B161-6A44-9FC9-7AD3E13C9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65100"/>
            <a:ext cx="8115300" cy="65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77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906659_m-692x3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1" y="-76200"/>
            <a:ext cx="15065828" cy="7315200"/>
          </a:xfrm>
          <a:prstGeom prst="rect">
            <a:avLst/>
          </a:prstGeom>
        </p:spPr>
      </p:pic>
      <p:pic>
        <p:nvPicPr>
          <p:cNvPr id="4" name="Picture 3" descr="1280px-IBM_Blue_Gene_P_supercompu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1" y="-88900"/>
            <a:ext cx="552090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9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0152B51-443A-B14F-860B-3C5709D84E1D}"/>
              </a:ext>
            </a:extLst>
          </p:cNvPr>
          <p:cNvSpPr txBox="1">
            <a:spLocks/>
          </p:cNvSpPr>
          <p:nvPr/>
        </p:nvSpPr>
        <p:spPr>
          <a:xfrm>
            <a:off x="5598289" y="1909358"/>
            <a:ext cx="603554" cy="862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/>
              <a:t>•••		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1F6B1E-0609-0A49-8249-7CB3743CBED1}"/>
              </a:ext>
            </a:extLst>
          </p:cNvPr>
          <p:cNvSpPr txBox="1"/>
          <p:nvPr/>
        </p:nvSpPr>
        <p:spPr>
          <a:xfrm>
            <a:off x="751530" y="893695"/>
            <a:ext cx="764446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C000"/>
                </a:solidFill>
              </a:rPr>
              <a:t>Obstacle</a:t>
            </a:r>
            <a:r>
              <a:rPr lang="en-US" sz="3200" dirty="0">
                <a:solidFill>
                  <a:srgbClr val="FFC000"/>
                </a:solidFill>
              </a:rPr>
              <a:t>:</a:t>
            </a:r>
          </a:p>
          <a:p>
            <a:r>
              <a:rPr lang="en-US" sz="3200" dirty="0">
                <a:solidFill>
                  <a:srgbClr val="FFC000"/>
                </a:solidFill>
              </a:rPr>
              <a:t>	Limited operational compute resources</a:t>
            </a:r>
          </a:p>
          <a:p>
            <a:r>
              <a:rPr lang="en-US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6058BD-5127-1A47-BE37-FEFC318A5D3D}"/>
              </a:ext>
            </a:extLst>
          </p:cNvPr>
          <p:cNvSpPr txBox="1"/>
          <p:nvPr/>
        </p:nvSpPr>
        <p:spPr>
          <a:xfrm>
            <a:off x="751530" y="3212012"/>
            <a:ext cx="30907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C000"/>
                </a:solidFill>
              </a:rPr>
              <a:t>Possible solution</a:t>
            </a:r>
            <a:r>
              <a:rPr lang="en-US" sz="3200" dirty="0">
                <a:solidFill>
                  <a:srgbClr val="FFC000"/>
                </a:solidFill>
              </a:rPr>
              <a:t>:</a:t>
            </a:r>
          </a:p>
          <a:p>
            <a:r>
              <a:rPr lang="en-US" sz="3200" dirty="0">
                <a:solidFill>
                  <a:srgbClr val="FFC000"/>
                </a:solidFill>
              </a:rPr>
              <a:t>	?</a:t>
            </a:r>
          </a:p>
        </p:txBody>
      </p:sp>
    </p:spTree>
    <p:extLst>
      <p:ext uri="{BB962C8B-B14F-4D97-AF65-F5344CB8AC3E}">
        <p14:creationId xmlns:p14="http://schemas.microsoft.com/office/powerpoint/2010/main" val="2002431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0152B51-443A-B14F-860B-3C5709D84E1D}"/>
              </a:ext>
            </a:extLst>
          </p:cNvPr>
          <p:cNvSpPr txBox="1">
            <a:spLocks/>
          </p:cNvSpPr>
          <p:nvPr/>
        </p:nvSpPr>
        <p:spPr>
          <a:xfrm>
            <a:off x="5598289" y="1909358"/>
            <a:ext cx="603554" cy="862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/>
              <a:t>•••		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1F6B1E-0609-0A49-8249-7CB3743CBED1}"/>
              </a:ext>
            </a:extLst>
          </p:cNvPr>
          <p:cNvSpPr txBox="1"/>
          <p:nvPr/>
        </p:nvSpPr>
        <p:spPr>
          <a:xfrm>
            <a:off x="751530" y="893695"/>
            <a:ext cx="7934031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C000"/>
                </a:solidFill>
              </a:rPr>
              <a:t>Obstacle</a:t>
            </a:r>
            <a:r>
              <a:rPr lang="en-US" sz="3200" dirty="0">
                <a:solidFill>
                  <a:srgbClr val="FFC000"/>
                </a:solidFill>
              </a:rPr>
              <a:t>:</a:t>
            </a:r>
          </a:p>
          <a:p>
            <a:r>
              <a:rPr lang="en-US" sz="3200" dirty="0">
                <a:solidFill>
                  <a:srgbClr val="FFC000"/>
                </a:solidFill>
              </a:rPr>
              <a:t>	Lack of clear end-to-end pathway that </a:t>
            </a:r>
          </a:p>
          <a:p>
            <a:r>
              <a:rPr lang="en-US" sz="3200" dirty="0">
                <a:solidFill>
                  <a:srgbClr val="FFC000"/>
                </a:solidFill>
              </a:rPr>
              <a:t>	encompasses exploration, development, </a:t>
            </a:r>
          </a:p>
          <a:p>
            <a:r>
              <a:rPr lang="en-US" sz="3200" dirty="0">
                <a:solidFill>
                  <a:srgbClr val="FFC000"/>
                </a:solidFill>
              </a:rPr>
              <a:t>	testbed/proving ground and operational </a:t>
            </a:r>
          </a:p>
          <a:p>
            <a:r>
              <a:rPr lang="en-US" sz="3200" dirty="0">
                <a:solidFill>
                  <a:srgbClr val="FFC000"/>
                </a:solidFill>
              </a:rPr>
              <a:t>	implementation</a:t>
            </a:r>
          </a:p>
          <a:p>
            <a:r>
              <a:rPr lang="en-US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6058BD-5127-1A47-BE37-FEFC318A5D3D}"/>
              </a:ext>
            </a:extLst>
          </p:cNvPr>
          <p:cNvSpPr txBox="1"/>
          <p:nvPr/>
        </p:nvSpPr>
        <p:spPr>
          <a:xfrm>
            <a:off x="751530" y="3697439"/>
            <a:ext cx="833292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C000"/>
                </a:solidFill>
              </a:rPr>
              <a:t>Possible solution</a:t>
            </a:r>
            <a:r>
              <a:rPr lang="en-US" sz="3200" dirty="0">
                <a:solidFill>
                  <a:srgbClr val="FFC000"/>
                </a:solidFill>
              </a:rPr>
              <a:t>:</a:t>
            </a:r>
          </a:p>
          <a:p>
            <a:r>
              <a:rPr lang="en-US" sz="3200" dirty="0">
                <a:solidFill>
                  <a:srgbClr val="FFC000"/>
                </a:solidFill>
              </a:rPr>
              <a:t>	Establish funding vehicles for theme-based </a:t>
            </a:r>
          </a:p>
          <a:p>
            <a:r>
              <a:rPr lang="en-US" sz="3200" dirty="0">
                <a:solidFill>
                  <a:srgbClr val="FFC000"/>
                </a:solidFill>
              </a:rPr>
              <a:t>	projects within a sustainable funding </a:t>
            </a:r>
          </a:p>
          <a:p>
            <a:r>
              <a:rPr lang="en-US" sz="3200" dirty="0">
                <a:solidFill>
                  <a:srgbClr val="FFC000"/>
                </a:solidFill>
              </a:rPr>
              <a:t>	framework to bridge R2O valley-of-death</a:t>
            </a:r>
          </a:p>
          <a:p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169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0152B51-443A-B14F-860B-3C5709D84E1D}"/>
              </a:ext>
            </a:extLst>
          </p:cNvPr>
          <p:cNvSpPr txBox="1">
            <a:spLocks/>
          </p:cNvSpPr>
          <p:nvPr/>
        </p:nvSpPr>
        <p:spPr>
          <a:xfrm>
            <a:off x="5598289" y="1909358"/>
            <a:ext cx="603554" cy="862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/>
              <a:t>•••		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1F6B1E-0609-0A49-8249-7CB3743CBED1}"/>
              </a:ext>
            </a:extLst>
          </p:cNvPr>
          <p:cNvSpPr txBox="1"/>
          <p:nvPr/>
        </p:nvSpPr>
        <p:spPr>
          <a:xfrm>
            <a:off x="751530" y="453424"/>
            <a:ext cx="806464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C000"/>
                </a:solidFill>
              </a:rPr>
              <a:t>A new direction</a:t>
            </a:r>
            <a:r>
              <a:rPr lang="en-US" sz="3200" dirty="0">
                <a:solidFill>
                  <a:srgbClr val="FFC000"/>
                </a:solidFill>
              </a:rPr>
              <a:t>:</a:t>
            </a:r>
          </a:p>
          <a:p>
            <a:r>
              <a:rPr lang="en-US" sz="3200" dirty="0">
                <a:solidFill>
                  <a:srgbClr val="FFC000"/>
                </a:solidFill>
              </a:rPr>
              <a:t>	 Develop agent-based modeling capability</a:t>
            </a:r>
          </a:p>
          <a:p>
            <a:r>
              <a:rPr lang="en-US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6058BD-5127-1A47-BE37-FEFC318A5D3D}"/>
              </a:ext>
            </a:extLst>
          </p:cNvPr>
          <p:cNvSpPr txBox="1"/>
          <p:nvPr/>
        </p:nvSpPr>
        <p:spPr>
          <a:xfrm>
            <a:off x="751530" y="2122491"/>
            <a:ext cx="782720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C000"/>
                </a:solidFill>
              </a:rPr>
              <a:t>Rationale</a:t>
            </a:r>
            <a:r>
              <a:rPr lang="en-US" sz="3200" dirty="0">
                <a:solidFill>
                  <a:srgbClr val="FFC000"/>
                </a:solidFill>
              </a:rPr>
              <a:t>:</a:t>
            </a:r>
          </a:p>
          <a:p>
            <a:r>
              <a:rPr lang="en-US" sz="3200" dirty="0">
                <a:solidFill>
                  <a:srgbClr val="FFC000"/>
                </a:solidFill>
              </a:rPr>
              <a:t>	ABMs are naturally connected to human</a:t>
            </a:r>
          </a:p>
          <a:p>
            <a:r>
              <a:rPr lang="en-US" sz="3200" dirty="0">
                <a:solidFill>
                  <a:srgbClr val="FFC000"/>
                </a:solidFill>
              </a:rPr>
              <a:t>	decision-making and the social </a:t>
            </a:r>
          </a:p>
          <a:p>
            <a:r>
              <a:rPr lang="en-US" sz="3200" dirty="0">
                <a:solidFill>
                  <a:srgbClr val="FFC000"/>
                </a:solidFill>
              </a:rPr>
              <a:t>	sciences =&gt; IDSS</a:t>
            </a:r>
          </a:p>
          <a:p>
            <a:endParaRPr lang="en-US" sz="3200" dirty="0">
              <a:solidFill>
                <a:srgbClr val="FFC000"/>
              </a:solidFill>
            </a:endParaRPr>
          </a:p>
          <a:p>
            <a:r>
              <a:rPr lang="en-US" sz="3200" u="sng" dirty="0">
                <a:solidFill>
                  <a:srgbClr val="FFC000"/>
                </a:solidFill>
              </a:rPr>
              <a:t>Benefit</a:t>
            </a:r>
            <a:r>
              <a:rPr lang="en-US" sz="3200" dirty="0">
                <a:solidFill>
                  <a:srgbClr val="FFC000"/>
                </a:solidFill>
              </a:rPr>
              <a:t>:</a:t>
            </a:r>
          </a:p>
          <a:p>
            <a:r>
              <a:rPr lang="en-US" sz="3200" dirty="0">
                <a:solidFill>
                  <a:srgbClr val="FFC000"/>
                </a:solidFill>
              </a:rPr>
              <a:t>	Provides ability to understand complex, </a:t>
            </a:r>
          </a:p>
          <a:p>
            <a:r>
              <a:rPr lang="en-US" sz="3200" dirty="0">
                <a:solidFill>
                  <a:srgbClr val="FFC000"/>
                </a:solidFill>
              </a:rPr>
              <a:t>	multiparty interactions =&gt; improve IDSS</a:t>
            </a:r>
          </a:p>
        </p:txBody>
      </p:sp>
    </p:spTree>
    <p:extLst>
      <p:ext uri="{BB962C8B-B14F-4D97-AF65-F5344CB8AC3E}">
        <p14:creationId xmlns:p14="http://schemas.microsoft.com/office/powerpoint/2010/main" val="729476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6E9ED435-DCA7-CA41-850C-8B8858F48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7" y="253163"/>
            <a:ext cx="3968749" cy="3552029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DD0B808-F42D-4E41-B312-7C318F883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022" y="3905956"/>
            <a:ext cx="6581496" cy="251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76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A6EC1D-4F11-4048-82A6-EFACE42FC964}"/>
              </a:ext>
            </a:extLst>
          </p:cNvPr>
          <p:cNvSpPr txBox="1"/>
          <p:nvPr/>
        </p:nvSpPr>
        <p:spPr>
          <a:xfrm>
            <a:off x="628650" y="1929384"/>
            <a:ext cx="78867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effectLst/>
              </a:rPr>
              <a:t>KEY FEATURES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1500" dirty="0">
              <a:effectLst/>
            </a:endParaRPr>
          </a:p>
          <a:p>
            <a:pPr marL="28575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effectLst/>
              </a:rPr>
              <a:t>system</a:t>
            </a:r>
            <a:r>
              <a:rPr lang="en-US" sz="1500" dirty="0">
                <a:effectLst/>
              </a:rPr>
              <a:t> is governed by the </a:t>
            </a:r>
            <a:r>
              <a:rPr lang="en-US" sz="1500" b="1" dirty="0">
                <a:effectLst/>
              </a:rPr>
              <a:t>interaction of individual “agents”</a:t>
            </a:r>
            <a:r>
              <a:rPr lang="en-US" sz="1500" dirty="0">
                <a:effectLst/>
              </a:rPr>
              <a:t> which follow a set of “local” rules</a:t>
            </a:r>
          </a:p>
          <a:p>
            <a:pPr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effectLst/>
            </a:endParaRPr>
          </a:p>
          <a:p>
            <a:pPr marL="28575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effectLst/>
              </a:rPr>
              <a:t>behavior of the system (e.g. traffic flow) </a:t>
            </a:r>
            <a:r>
              <a:rPr lang="en-US" sz="1500" b="1" dirty="0">
                <a:effectLst/>
              </a:rPr>
              <a:t>emerges</a:t>
            </a:r>
            <a:r>
              <a:rPr lang="en-US" sz="1500" dirty="0">
                <a:effectLst/>
              </a:rPr>
              <a:t> from the collective behavior of the individual agents (e.g. vehicles)</a:t>
            </a:r>
          </a:p>
          <a:p>
            <a:pPr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effectLst/>
            </a:endParaRPr>
          </a:p>
          <a:p>
            <a:pPr marL="28575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effectLst/>
              </a:rPr>
              <a:t>bottom-up interaction of multiple systems at multiple scales, with concomitant emergent properties, can allow for a deeper understanding of </a:t>
            </a:r>
            <a:r>
              <a:rPr lang="en-US" sz="1500" b="1" dirty="0">
                <a:effectLst/>
              </a:rPr>
              <a:t>complex systems</a:t>
            </a:r>
          </a:p>
          <a:p>
            <a:pPr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b="1" dirty="0">
              <a:effectLst/>
            </a:endParaRPr>
          </a:p>
          <a:p>
            <a:pPr marL="28575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effectLst/>
              </a:rPr>
              <a:t>Such models have a natural connection to </a:t>
            </a:r>
            <a:r>
              <a:rPr lang="en-US" sz="1500" b="1" dirty="0">
                <a:effectLst/>
              </a:rPr>
              <a:t>human decision-making </a:t>
            </a:r>
            <a:r>
              <a:rPr lang="en-US" sz="1500" dirty="0">
                <a:effectLst/>
              </a:rPr>
              <a:t>and the social sciences and can represent the interactions and feedbacks between </a:t>
            </a:r>
            <a:r>
              <a:rPr lang="en-US" sz="1500" b="1" dirty="0">
                <a:effectLst/>
              </a:rPr>
              <a:t>natural</a:t>
            </a:r>
            <a:r>
              <a:rPr lang="en-US" sz="1500" dirty="0">
                <a:effectLst/>
              </a:rPr>
              <a:t> and </a:t>
            </a:r>
            <a:r>
              <a:rPr lang="en-US" sz="1500" b="1" dirty="0">
                <a:effectLst/>
              </a:rPr>
              <a:t>human systems</a:t>
            </a:r>
          </a:p>
          <a:p>
            <a:pPr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effectLst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b="1" dirty="0"/>
              <a:t>	</a:t>
            </a:r>
            <a:r>
              <a:rPr lang="en-US" sz="2000" b="1" dirty="0">
                <a:effectLst/>
              </a:rPr>
              <a:t>Great potential application to NWS IDSS</a:t>
            </a:r>
          </a:p>
        </p:txBody>
      </p:sp>
    </p:spTree>
    <p:extLst>
      <p:ext uri="{BB962C8B-B14F-4D97-AF65-F5344CB8AC3E}">
        <p14:creationId xmlns:p14="http://schemas.microsoft.com/office/powerpoint/2010/main" val="3985765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C0A474-F08A-A449-95B3-C56908AB684E}"/>
              </a:ext>
            </a:extLst>
          </p:cNvPr>
          <p:cNvSpPr txBox="1">
            <a:spLocks/>
          </p:cNvSpPr>
          <p:nvPr/>
        </p:nvSpPr>
        <p:spPr>
          <a:xfrm>
            <a:off x="480060" y="325369"/>
            <a:ext cx="3276451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3600" b="1"/>
              <a:t>Where has this been applied?</a:t>
            </a:r>
          </a:p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3600"/>
              <a:t>		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174DEA-26AB-9E41-BA98-AB6C13CF520D}"/>
              </a:ext>
            </a:extLst>
          </p:cNvPr>
          <p:cNvSpPr txBox="1"/>
          <p:nvPr/>
        </p:nvSpPr>
        <p:spPr>
          <a:xfrm>
            <a:off x="480060" y="2872899"/>
            <a:ext cx="3182691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In biology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In epidemiology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In business (e.g. organizational theory)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In economics and social sciences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In water management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4C0CD6D2-A3F8-4C40-84EA-E27E4514C9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9" r="27983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299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6935788" y="5795964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400"/>
          </a:p>
        </p:txBody>
      </p:sp>
      <p:pic>
        <p:nvPicPr>
          <p:cNvPr id="419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27937" y="-144056"/>
            <a:ext cx="5376234" cy="943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8-08-05 at 9.55.4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331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07625" y="1644130"/>
            <a:ext cx="3490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(pub. Journal of Education Finance)</a:t>
            </a:r>
          </a:p>
        </p:txBody>
      </p:sp>
    </p:spTree>
    <p:extLst>
      <p:ext uri="{BB962C8B-B14F-4D97-AF65-F5344CB8AC3E}">
        <p14:creationId xmlns:p14="http://schemas.microsoft.com/office/powerpoint/2010/main" val="1060732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0152B51-443A-B14F-860B-3C5709D84E1D}"/>
              </a:ext>
            </a:extLst>
          </p:cNvPr>
          <p:cNvSpPr txBox="1">
            <a:spLocks/>
          </p:cNvSpPr>
          <p:nvPr/>
        </p:nvSpPr>
        <p:spPr>
          <a:xfrm>
            <a:off x="5598289" y="1909358"/>
            <a:ext cx="603554" cy="862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/>
              <a:t>•••		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7A0486-BF7A-2F4A-94C4-CB8159284323}"/>
              </a:ext>
            </a:extLst>
          </p:cNvPr>
          <p:cNvSpPr txBox="1"/>
          <p:nvPr/>
        </p:nvSpPr>
        <p:spPr>
          <a:xfrm>
            <a:off x="807975" y="1140222"/>
            <a:ext cx="742594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Charge of NOAA/OSTI Director Steve Smith:</a:t>
            </a:r>
          </a:p>
          <a:p>
            <a:endParaRPr lang="en-US" sz="2800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Summarize current AI/ML activity across NWS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Identify current obstacles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Recommend future directions that facilitate progress </a:t>
            </a:r>
          </a:p>
        </p:txBody>
      </p:sp>
    </p:spTree>
    <p:extLst>
      <p:ext uri="{BB962C8B-B14F-4D97-AF65-F5344CB8AC3E}">
        <p14:creationId xmlns:p14="http://schemas.microsoft.com/office/powerpoint/2010/main" val="2458776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030E4C5-430B-4B41-83F4-6B1FE8006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57"/>
            <a:ext cx="9144000" cy="65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79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A9C97F61-0518-4A73-B759-0577B315775D}"/>
              </a:ext>
            </a:extLst>
          </p:cNvPr>
          <p:cNvSpPr txBox="1">
            <a:spLocks/>
          </p:cNvSpPr>
          <p:nvPr/>
        </p:nvSpPr>
        <p:spPr>
          <a:xfrm>
            <a:off x="452438" y="2119313"/>
            <a:ext cx="8223250" cy="319879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rgbClr val="FFC000"/>
                </a:solidFill>
              </a:rPr>
              <a:t>Questions/Discussion?</a:t>
            </a:r>
          </a:p>
          <a:p>
            <a:endParaRPr lang="en-US" sz="7200" b="1" dirty="0">
              <a:solidFill>
                <a:srgbClr val="FFC000"/>
              </a:solidFill>
            </a:endParaRPr>
          </a:p>
          <a:p>
            <a:endParaRPr lang="en-US" sz="7200" dirty="0"/>
          </a:p>
          <a:p>
            <a:pPr lvl="0" algn="l"/>
            <a:endParaRPr lang="en-US" sz="1350" dirty="0"/>
          </a:p>
          <a:p>
            <a:pPr lvl="0" algn="l"/>
            <a:endParaRPr lang="en-US" sz="1650" i="1" dirty="0"/>
          </a:p>
          <a:p>
            <a:pPr lvl="0" algn="l"/>
            <a:endParaRPr lang="en-US" sz="1650" i="1" dirty="0"/>
          </a:p>
        </p:txBody>
      </p:sp>
    </p:spTree>
    <p:extLst>
      <p:ext uri="{BB962C8B-B14F-4D97-AF65-F5344CB8AC3E}">
        <p14:creationId xmlns:p14="http://schemas.microsoft.com/office/powerpoint/2010/main" val="73806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2 at 4.59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57" y="496109"/>
            <a:ext cx="4123649" cy="1828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A1EF37-5DF4-0C45-A58C-657C3EE768D5}"/>
              </a:ext>
            </a:extLst>
          </p:cNvPr>
          <p:cNvSpPr txBox="1"/>
          <p:nvPr/>
        </p:nvSpPr>
        <p:spPr>
          <a:xfrm>
            <a:off x="0" y="2465937"/>
            <a:ext cx="91440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Cooper Black"/>
                <a:cs typeface="Cooper Black"/>
              </a:rPr>
              <a:t>	</a:t>
            </a:r>
            <a:r>
              <a:rPr lang="en-US" sz="3600" dirty="0">
                <a:solidFill>
                  <a:srgbClr val="FFC000"/>
                </a:solidFill>
                <a:latin typeface="Cooper Black"/>
                <a:cs typeface="Cooper Black"/>
              </a:rPr>
              <a:t>Some first principles …</a:t>
            </a:r>
          </a:p>
          <a:p>
            <a:r>
              <a:rPr lang="en-US" sz="3600" dirty="0">
                <a:solidFill>
                  <a:srgbClr val="FFC000"/>
                </a:solidFill>
                <a:latin typeface="Cooper Black"/>
              </a:rPr>
              <a:t>	</a:t>
            </a:r>
            <a:r>
              <a:rPr lang="en-US" sz="2400" dirty="0">
                <a:solidFill>
                  <a:srgbClr val="FFC000"/>
                </a:solidFill>
              </a:rPr>
              <a:t>2020 NOAA Artificial Intelligence Strategy (NAIS): </a:t>
            </a:r>
          </a:p>
          <a:p>
            <a:pPr lvl="1"/>
            <a:endParaRPr lang="en-US" sz="2400" dirty="0">
              <a:latin typeface="Cooper Black"/>
              <a:cs typeface="Cooper Black"/>
            </a:endParaRPr>
          </a:p>
          <a:p>
            <a:pPr marL="800100" lvl="1" indent="-342900">
              <a:buFont typeface="Arial"/>
              <a:buChar char="•"/>
            </a:pPr>
            <a:endParaRPr lang="en-US" dirty="0">
              <a:latin typeface="Cooper Black"/>
              <a:cs typeface="Cooper Black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40A6A5-38E0-DE4E-B8FD-EFCE74AC6FD3}"/>
              </a:ext>
            </a:extLst>
          </p:cNvPr>
          <p:cNvSpPr txBox="1"/>
          <p:nvPr/>
        </p:nvSpPr>
        <p:spPr>
          <a:xfrm>
            <a:off x="1453857" y="3714897"/>
            <a:ext cx="55466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“Artificial Intelligence refers to computational systems able to perform tasks that normally require human intelligence, but with increased efficiency, precision, and objectivity. A subset of AI called machine learning refers to mathematical models able to perform a specific task without using explicit instructions, instead relying on patterns and inference.”  </a:t>
            </a:r>
            <a:endParaRPr lang="en-US" dirty="0">
              <a:solidFill>
                <a:srgbClr val="FFC000"/>
              </a:solidFill>
              <a:latin typeface="Cooper Black"/>
              <a:cs typeface="Cooper Black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81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2 at 4.59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57" y="496109"/>
            <a:ext cx="4123649" cy="1828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A1EF37-5DF4-0C45-A58C-657C3EE768D5}"/>
              </a:ext>
            </a:extLst>
          </p:cNvPr>
          <p:cNvSpPr txBox="1"/>
          <p:nvPr/>
        </p:nvSpPr>
        <p:spPr>
          <a:xfrm>
            <a:off x="0" y="2465937"/>
            <a:ext cx="91440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Cooper Black"/>
                <a:cs typeface="Cooper Black"/>
              </a:rPr>
              <a:t>	</a:t>
            </a:r>
            <a:r>
              <a:rPr lang="en-US" sz="3600" dirty="0">
                <a:solidFill>
                  <a:srgbClr val="FFC000"/>
                </a:solidFill>
                <a:latin typeface="Cooper Black"/>
                <a:cs typeface="Cooper Black"/>
              </a:rPr>
              <a:t>A better definition …</a:t>
            </a:r>
          </a:p>
          <a:p>
            <a:r>
              <a:rPr lang="en-US" sz="3600" dirty="0">
                <a:solidFill>
                  <a:srgbClr val="FFC000"/>
                </a:solidFill>
                <a:latin typeface="Cooper Black"/>
              </a:rPr>
              <a:t>	</a:t>
            </a:r>
            <a:r>
              <a:rPr lang="en-US" sz="2400" dirty="0">
                <a:solidFill>
                  <a:srgbClr val="FFC000"/>
                </a:solidFill>
              </a:rPr>
              <a:t>NSF AI Institute for Research on Trustworthy AI in Weather, 	Climate, and Coastal Oceanography (AI2ES):</a:t>
            </a:r>
          </a:p>
          <a:p>
            <a:pPr lvl="1"/>
            <a:endParaRPr lang="en-US" sz="2400" dirty="0">
              <a:latin typeface="Cooper Black"/>
              <a:cs typeface="Cooper Black"/>
            </a:endParaRPr>
          </a:p>
          <a:p>
            <a:pPr marL="800100" lvl="1" indent="-342900">
              <a:buFont typeface="Arial"/>
              <a:buChar char="•"/>
            </a:pPr>
            <a:endParaRPr lang="en-US" dirty="0">
              <a:latin typeface="Cooper Black"/>
              <a:cs typeface="Cooper Black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064175-09AB-2943-8402-2C6B1988FF6D}"/>
              </a:ext>
            </a:extLst>
          </p:cNvPr>
          <p:cNvSpPr txBox="1"/>
          <p:nvPr/>
        </p:nvSpPr>
        <p:spPr>
          <a:xfrm>
            <a:off x="1453857" y="4155165"/>
            <a:ext cx="5546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C000"/>
              </a:solidFill>
              <a:latin typeface="Cooper Black"/>
              <a:cs typeface="Cooper Black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CB1179-AD08-554B-AFAF-B9FC451352E8}"/>
              </a:ext>
            </a:extLst>
          </p:cNvPr>
          <p:cNvSpPr txBox="1"/>
          <p:nvPr/>
        </p:nvSpPr>
        <p:spPr>
          <a:xfrm>
            <a:off x="1453857" y="4130458"/>
            <a:ext cx="5546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“ML is a field of study involving computer algorithms that can improve and adapt automatically through continual experience with data.” </a:t>
            </a:r>
          </a:p>
          <a:p>
            <a:endParaRPr lang="en-US" dirty="0">
              <a:solidFill>
                <a:srgbClr val="FFC000"/>
              </a:solidFill>
              <a:latin typeface="Cooper Black"/>
              <a:cs typeface="Cooper Black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AAA2A8-5251-C24C-9988-41228ADF43FA}"/>
              </a:ext>
            </a:extLst>
          </p:cNvPr>
          <p:cNvSpPr txBox="1"/>
          <p:nvPr/>
        </p:nvSpPr>
        <p:spPr>
          <a:xfrm>
            <a:off x="361244" y="5315445"/>
            <a:ext cx="84102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*I would add … the physics basis of atmospheric science argues for a need to understand as well as predict, and the confidence that ensues from understanding </a:t>
            </a:r>
            <a:r>
              <a:rPr lang="en-US" sz="2400" i="1" u="sng" dirty="0">
                <a:solidFill>
                  <a:srgbClr val="FFC000"/>
                </a:solidFill>
              </a:rPr>
              <a:t>why</a:t>
            </a:r>
            <a:r>
              <a:rPr lang="en-US" sz="2400" dirty="0">
                <a:solidFill>
                  <a:srgbClr val="FFC000"/>
                </a:solidFill>
              </a:rPr>
              <a:t> a prediction is being made. </a:t>
            </a:r>
          </a:p>
          <a:p>
            <a:endParaRPr lang="en-US" dirty="0">
              <a:solidFill>
                <a:srgbClr val="FFC000"/>
              </a:solidFill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2316593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0152B51-443A-B14F-860B-3C5709D84E1D}"/>
              </a:ext>
            </a:extLst>
          </p:cNvPr>
          <p:cNvSpPr txBox="1">
            <a:spLocks/>
          </p:cNvSpPr>
          <p:nvPr/>
        </p:nvSpPr>
        <p:spPr>
          <a:xfrm>
            <a:off x="5598289" y="1909358"/>
            <a:ext cx="603554" cy="862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/>
              <a:t>•••		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1F6B1E-0609-0A49-8249-7CB3743CBED1}"/>
              </a:ext>
            </a:extLst>
          </p:cNvPr>
          <p:cNvSpPr txBox="1"/>
          <p:nvPr/>
        </p:nvSpPr>
        <p:spPr>
          <a:xfrm>
            <a:off x="0" y="5095799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	NOAA’s Center for Artificial Intelligence (NCAI) data science project count:</a:t>
            </a:r>
          </a:p>
          <a:p>
            <a:r>
              <a:rPr lang="en-US" dirty="0">
                <a:solidFill>
                  <a:srgbClr val="FFC000"/>
                </a:solidFill>
              </a:rPr>
              <a:t>			2020: 188 self-reported </a:t>
            </a:r>
          </a:p>
          <a:p>
            <a:r>
              <a:rPr lang="en-US" dirty="0">
                <a:solidFill>
                  <a:srgbClr val="FFC000"/>
                </a:solidFill>
              </a:rPr>
              <a:t>			2022: 263</a:t>
            </a:r>
          </a:p>
          <a:p>
            <a:r>
              <a:rPr lang="en-US" dirty="0">
                <a:solidFill>
                  <a:srgbClr val="FFC000"/>
                </a:solidFill>
              </a:rPr>
              <a:t>	(Rob Redmon, personal communication, 2022)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46CFAA7F-8629-4A41-9A3B-B8437DF19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11" y="333890"/>
            <a:ext cx="562277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8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0152B51-443A-B14F-860B-3C5709D84E1D}"/>
              </a:ext>
            </a:extLst>
          </p:cNvPr>
          <p:cNvSpPr txBox="1">
            <a:spLocks/>
          </p:cNvSpPr>
          <p:nvPr/>
        </p:nvSpPr>
        <p:spPr>
          <a:xfrm>
            <a:off x="5598289" y="1909358"/>
            <a:ext cx="603554" cy="862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/>
              <a:t>•••		</a:t>
            </a:r>
            <a:endParaRPr lang="en-US" sz="1200"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7E0A3D54-1389-E94E-B8CC-8B302EC50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70" y="0"/>
            <a:ext cx="7256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0152B51-443A-B14F-860B-3C5709D84E1D}"/>
              </a:ext>
            </a:extLst>
          </p:cNvPr>
          <p:cNvSpPr txBox="1">
            <a:spLocks/>
          </p:cNvSpPr>
          <p:nvPr/>
        </p:nvSpPr>
        <p:spPr>
          <a:xfrm>
            <a:off x="5598289" y="1909358"/>
            <a:ext cx="603554" cy="862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/>
              <a:t>•••		</a:t>
            </a:r>
            <a:endParaRPr lang="en-US" sz="1200"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18E14430-24D6-FB46-809B-9D45745E9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1" y="0"/>
            <a:ext cx="7785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64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0152B51-443A-B14F-860B-3C5709D84E1D}"/>
              </a:ext>
            </a:extLst>
          </p:cNvPr>
          <p:cNvSpPr txBox="1">
            <a:spLocks/>
          </p:cNvSpPr>
          <p:nvPr/>
        </p:nvSpPr>
        <p:spPr>
          <a:xfrm>
            <a:off x="5598289" y="1909358"/>
            <a:ext cx="603554" cy="862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/>
              <a:t>•••		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1F6B1E-0609-0A49-8249-7CB3743CBED1}"/>
              </a:ext>
            </a:extLst>
          </p:cNvPr>
          <p:cNvSpPr txBox="1"/>
          <p:nvPr/>
        </p:nvSpPr>
        <p:spPr>
          <a:xfrm>
            <a:off x="751530" y="893695"/>
            <a:ext cx="542372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C000"/>
                </a:solidFill>
              </a:rPr>
              <a:t>Obstacle</a:t>
            </a:r>
            <a:r>
              <a:rPr lang="en-US" sz="3200" dirty="0">
                <a:solidFill>
                  <a:srgbClr val="FFC000"/>
                </a:solidFill>
              </a:rPr>
              <a:t>:</a:t>
            </a:r>
          </a:p>
          <a:p>
            <a:r>
              <a:rPr lang="en-US" sz="3200" dirty="0">
                <a:solidFill>
                  <a:srgbClr val="FFC000"/>
                </a:solidFill>
              </a:rPr>
              <a:t>	Lack of workforce training</a:t>
            </a:r>
          </a:p>
          <a:p>
            <a:r>
              <a:rPr lang="en-US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6058BD-5127-1A47-BE37-FEFC318A5D3D}"/>
              </a:ext>
            </a:extLst>
          </p:cNvPr>
          <p:cNvSpPr txBox="1"/>
          <p:nvPr/>
        </p:nvSpPr>
        <p:spPr>
          <a:xfrm>
            <a:off x="751530" y="3212012"/>
            <a:ext cx="83388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C000"/>
                </a:solidFill>
              </a:rPr>
              <a:t>Possible solution</a:t>
            </a:r>
            <a:r>
              <a:rPr lang="en-US" sz="3200" dirty="0">
                <a:solidFill>
                  <a:srgbClr val="FFC000"/>
                </a:solidFill>
              </a:rPr>
              <a:t>:</a:t>
            </a:r>
          </a:p>
          <a:p>
            <a:r>
              <a:rPr lang="en-US" sz="3200" dirty="0">
                <a:solidFill>
                  <a:srgbClr val="FFC000"/>
                </a:solidFill>
              </a:rPr>
              <a:t>	Partner with NCAI to develop NWS-specific </a:t>
            </a:r>
          </a:p>
          <a:p>
            <a:r>
              <a:rPr lang="en-US" sz="3200" dirty="0">
                <a:solidFill>
                  <a:srgbClr val="FFC000"/>
                </a:solidFill>
              </a:rPr>
              <a:t>	training materials</a:t>
            </a:r>
          </a:p>
        </p:txBody>
      </p:sp>
    </p:spTree>
    <p:extLst>
      <p:ext uri="{BB962C8B-B14F-4D97-AF65-F5344CB8AC3E}">
        <p14:creationId xmlns:p14="http://schemas.microsoft.com/office/powerpoint/2010/main" val="1258942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hart, pie chart&#10;&#10;Description automatically generated">
            <a:extLst>
              <a:ext uri="{FF2B5EF4-FFF2-40B4-BE49-F238E27FC236}">
                <a16:creationId xmlns:a16="http://schemas.microsoft.com/office/drawing/2014/main" id="{D6E14740-321B-3A47-B78E-20A5A84EC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128713"/>
            <a:ext cx="8178799" cy="4600572"/>
          </a:xfrm>
          <a:prstGeom prst="rect">
            <a:avLst/>
          </a:prstGeom>
          <a:ln>
            <a:noFill/>
          </a:ln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3FB2D8D-0191-C147-8184-B71359745207}"/>
              </a:ext>
            </a:extLst>
          </p:cNvPr>
          <p:cNvSpPr txBox="1">
            <a:spLocks/>
          </p:cNvSpPr>
          <p:nvPr/>
        </p:nvSpPr>
        <p:spPr>
          <a:xfrm>
            <a:off x="0" y="5834743"/>
            <a:ext cx="9144000" cy="1013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/>
                </a:solidFill>
              </a:rPr>
              <a:t>Slide courtesy of Rob Redmon, Lead, NOAA Center for Artificial Intelligence (NCAI),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chemeClr val="tx1"/>
                </a:solidFill>
              </a:rPr>
              <a:t>in collaboration with Earth Science Information Partners (ESIP) Data Readiness Cluster. </a:t>
            </a:r>
          </a:p>
        </p:txBody>
      </p:sp>
    </p:spTree>
    <p:extLst>
      <p:ext uri="{BB962C8B-B14F-4D97-AF65-F5344CB8AC3E}">
        <p14:creationId xmlns:p14="http://schemas.microsoft.com/office/powerpoint/2010/main" val="1043941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7884</TotalTime>
  <Words>662</Words>
  <Application>Microsoft Macintosh PowerPoint</Application>
  <PresentationFormat>On-screen Show (4:3)</PresentationFormat>
  <Paragraphs>111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Cooper Black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 - Milwaukee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Novel Ensemble Forecast Approach  Demonstration and Application to Regional Wind Power Forecasting </dc:title>
  <dc:creator>Paul Roebber</dc:creator>
  <cp:lastModifiedBy>Paul J Roebber</cp:lastModifiedBy>
  <cp:revision>869</cp:revision>
  <cp:lastPrinted>2018-11-16T23:01:58Z</cp:lastPrinted>
  <dcterms:created xsi:type="dcterms:W3CDTF">2010-12-18T21:55:53Z</dcterms:created>
  <dcterms:modified xsi:type="dcterms:W3CDTF">2022-08-01T01:53:55Z</dcterms:modified>
</cp:coreProperties>
</file>