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2" r:id="rId4"/>
    <p:sldMasterId id="2147483683" r:id="rId5"/>
    <p:sldMasterId id="214748368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y="5143500" cx="9144000"/>
  <p:notesSz cx="6858000" cy="9144000"/>
  <p:embeddedFontLst>
    <p:embeddedFont>
      <p:font typeface="Play"/>
      <p:regular r:id="rId20"/>
      <p:bold r:id="rId21"/>
    </p:embeddedFont>
    <p:embeddedFont>
      <p:font typeface="Candara"/>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regular.fntdata"/><Relationship Id="rId22" Type="http://schemas.openxmlformats.org/officeDocument/2006/relationships/font" Target="fonts/Candara-regular.fntdata"/><Relationship Id="rId21" Type="http://schemas.openxmlformats.org/officeDocument/2006/relationships/font" Target="fonts/Play-bold.fntdata"/><Relationship Id="rId24" Type="http://schemas.openxmlformats.org/officeDocument/2006/relationships/font" Target="fonts/Candara-italic.fntdata"/><Relationship Id="rId23" Type="http://schemas.openxmlformats.org/officeDocument/2006/relationships/font" Target="fonts/Candara-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5" Type="http://schemas.openxmlformats.org/officeDocument/2006/relationships/font" Target="fonts/Candara-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476563a5b4_1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Font typeface="Calibri"/>
              <a:buChar char="-"/>
            </a:pPr>
            <a:r>
              <a:t/>
            </a:r>
            <a:endParaRPr b="1">
              <a:solidFill>
                <a:schemeClr val="dk1"/>
              </a:solidFill>
              <a:latin typeface="Calibri"/>
              <a:ea typeface="Calibri"/>
              <a:cs typeface="Calibri"/>
              <a:sym typeface="Calibri"/>
            </a:endParaRPr>
          </a:p>
        </p:txBody>
      </p:sp>
      <p:sp>
        <p:nvSpPr>
          <p:cNvPr id="155" name="Google Shape;155;g3476563a5b4_1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3663deb6f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33663deb6f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Early results: </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Used Pydantic- which allows to control the types of data and fields that are returned </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Used unique types in excel file: event type, time, date, lat, long, etc</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Model can extract text from pictures/screenshots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Next steps: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 Confidence level, timestamps, recognizing sources, lat/long specificity, rules for precision </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Confidence level will need feedback from stakeholders on how to best implment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36006d2af8_0_10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336006d2af8_0_10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is milestone based so schedule is dependent on hitting milestones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57a0d6308c_3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357a0d6308c_3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36006d2af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36006d2af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36435bbc57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36435bbc57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363a3e4a4d_0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g3363a3e4a4d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600"/>
              <a:buFont typeface="Arial"/>
              <a:buNone/>
            </a:pPr>
            <a:r>
              <a:rPr lang="en" sz="1400">
                <a:solidFill>
                  <a:schemeClr val="dk1"/>
                </a:solidFill>
              </a:rPr>
              <a:t>Manual process of writing LSRs takes significant time and is inconsistent across the country. In addition, the resulting dataset, the Storm Events Database has significant gaps and inconsistencies.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4781adc3de_0_69: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g34781adc3de_0_69:notes"/>
          <p:cNvSpPr txBox="1"/>
          <p:nvPr>
            <p:ph idx="1" type="body"/>
          </p:nvPr>
        </p:nvSpPr>
        <p:spPr>
          <a:xfrm>
            <a:off x="685801" y="4343401"/>
            <a:ext cx="5486400" cy="4114800"/>
          </a:xfrm>
          <a:prstGeom prst="rect">
            <a:avLst/>
          </a:prstGeom>
          <a:noFill/>
          <a:ln>
            <a:noFill/>
          </a:ln>
        </p:spPr>
        <p:txBody>
          <a:bodyPr anchorCtr="0" anchor="t" bIns="45200" lIns="90425" spcFirstLastPara="1" rIns="90425" wrap="square" tIns="45200">
            <a:noAutofit/>
          </a:bodyPr>
          <a:lstStyle/>
          <a:p>
            <a:pPr indent="0" lvl="0" marL="0" rtl="0" algn="just">
              <a:lnSpc>
                <a:spcPct val="100000"/>
              </a:lnSpc>
              <a:spcBef>
                <a:spcPts val="0"/>
              </a:spcBef>
              <a:spcAft>
                <a:spcPts val="0"/>
              </a:spcAft>
              <a:buNone/>
            </a:pPr>
            <a:r>
              <a:t/>
            </a:r>
            <a:endParaRPr sz="1200">
              <a:solidFill>
                <a:srgbClr val="595959"/>
              </a:solidFill>
              <a:latin typeface="Calibri"/>
              <a:ea typeface="Calibri"/>
              <a:cs typeface="Calibri"/>
              <a:sym typeface="Calibri"/>
            </a:endParaRPr>
          </a:p>
        </p:txBody>
      </p:sp>
      <p:sp>
        <p:nvSpPr>
          <p:cNvPr id="209" name="Google Shape;209;g34781adc3de_0_69:notes"/>
          <p:cNvSpPr txBox="1"/>
          <p:nvPr>
            <p:ph idx="12" type="sldNum"/>
          </p:nvPr>
        </p:nvSpPr>
        <p:spPr>
          <a:xfrm>
            <a:off x="3884613" y="8685214"/>
            <a:ext cx="2971800" cy="457200"/>
          </a:xfrm>
          <a:prstGeom prst="rect">
            <a:avLst/>
          </a:prstGeom>
          <a:noFill/>
          <a:ln>
            <a:noFill/>
          </a:ln>
        </p:spPr>
        <p:txBody>
          <a:bodyPr anchorCtr="0" anchor="b" bIns="45200" lIns="90425" spcFirstLastPara="1" rIns="90425" wrap="square" tIns="452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36435bbc57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336435bbc57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57a0d6308c_3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57a0d6308c_3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Goal was 1000 pairings</a:t>
            </a:r>
            <a:r>
              <a:rPr lang="en"/>
              <a:t>- but model will work with less than received responses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Other category: </a:t>
            </a:r>
            <a:endParaRPr/>
          </a:p>
          <a:p>
            <a:pPr indent="-298450" lvl="0" marL="457200" rtl="0" algn="l">
              <a:spcBef>
                <a:spcPts val="0"/>
              </a:spcBef>
              <a:spcAft>
                <a:spcPts val="0"/>
              </a:spcAft>
              <a:buSzPts val="1100"/>
              <a:buChar char="●"/>
            </a:pPr>
            <a:r>
              <a:rPr lang="en"/>
              <a:t>Extensive variety in this list. Some examples include: </a:t>
            </a:r>
            <a:endParaRPr/>
          </a:p>
          <a:p>
            <a:pPr indent="-298450" lvl="1" marL="914400" rtl="0" algn="l">
              <a:spcBef>
                <a:spcPts val="0"/>
              </a:spcBef>
              <a:spcAft>
                <a:spcPts val="0"/>
              </a:spcAft>
              <a:buSzPts val="1100"/>
              <a:buChar char="○"/>
            </a:pPr>
            <a:r>
              <a:rPr lang="en" sz="1000"/>
              <a:t>Tri-County Electric Membership Corporation Website </a:t>
            </a:r>
            <a:endParaRPr sz="1000"/>
          </a:p>
          <a:p>
            <a:pPr indent="-298450" lvl="1" marL="914400" rtl="0" algn="l">
              <a:spcBef>
                <a:spcPts val="0"/>
              </a:spcBef>
              <a:spcAft>
                <a:spcPts val="0"/>
              </a:spcAft>
              <a:buSzPts val="1100"/>
              <a:buChar char="○"/>
            </a:pPr>
            <a:r>
              <a:rPr lang="en" sz="1000"/>
              <a:t>Emergency manager called IWX with the report/information</a:t>
            </a:r>
            <a:endParaRPr sz="1000"/>
          </a:p>
          <a:p>
            <a:pPr indent="-298450" lvl="1" marL="914400" rtl="0" algn="l">
              <a:spcBef>
                <a:spcPts val="0"/>
              </a:spcBef>
              <a:spcAft>
                <a:spcPts val="0"/>
              </a:spcAft>
              <a:buSzPts val="1100"/>
              <a:buChar char="○"/>
            </a:pPr>
            <a:r>
              <a:rPr lang="en" sz="1000"/>
              <a:t>Storm survey of extensive damage relayed by emergency management</a:t>
            </a:r>
            <a:endParaRPr sz="1000"/>
          </a:p>
          <a:p>
            <a:pPr indent="-298450" lvl="1" marL="914400" rtl="0" algn="l">
              <a:spcBef>
                <a:spcPts val="0"/>
              </a:spcBef>
              <a:spcAft>
                <a:spcPts val="0"/>
              </a:spcAft>
              <a:buSzPts val="1100"/>
              <a:buChar char="○"/>
            </a:pPr>
            <a:r>
              <a:rPr lang="en" sz="1000"/>
              <a:t>Automated email from 911 center to WFO operational email account</a:t>
            </a:r>
            <a:endParaRPr sz="1000"/>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363edc4463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3363edc4463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36435bbc5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336435bbc5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erated Slide 1_1_1_E">
  <p:cSld name="TITLE_AND_BODY_2_1_1_1_1_1_1">
    <p:spTree>
      <p:nvGrpSpPr>
        <p:cNvPr id="50" name="Shape 50"/>
        <p:cNvGrpSpPr/>
        <p:nvPr/>
      </p:nvGrpSpPr>
      <p:grpSpPr>
        <a:xfrm>
          <a:off x="0" y="0"/>
          <a:ext cx="0" cy="0"/>
          <a:chOff x="0" y="0"/>
          <a:chExt cx="0" cy="0"/>
        </a:xfrm>
      </p:grpSpPr>
      <p:sp>
        <p:nvSpPr>
          <p:cNvPr id="51" name="Google Shape;51;p13"/>
          <p:cNvSpPr/>
          <p:nvPr>
            <p:ph idx="2" type="pic"/>
          </p:nvPr>
        </p:nvSpPr>
        <p:spPr>
          <a:xfrm>
            <a:off x="466195" y="587552"/>
            <a:ext cx="3968400" cy="3968400"/>
          </a:xfrm>
          <a:prstGeom prst="roundRect">
            <a:avLst>
              <a:gd fmla="val 9998" name="adj"/>
            </a:avLst>
          </a:prstGeom>
          <a:noFill/>
          <a:ln>
            <a:noFill/>
          </a:ln>
        </p:spPr>
      </p:sp>
      <p:sp>
        <p:nvSpPr>
          <p:cNvPr id="52" name="Google Shape;52;p13"/>
          <p:cNvSpPr txBox="1"/>
          <p:nvPr>
            <p:ph type="title"/>
          </p:nvPr>
        </p:nvSpPr>
        <p:spPr>
          <a:xfrm>
            <a:off x="4896292" y="280875"/>
            <a:ext cx="3925200" cy="1092300"/>
          </a:xfrm>
          <a:prstGeom prst="rect">
            <a:avLst/>
          </a:prstGeom>
        </p:spPr>
        <p:txBody>
          <a:bodyPr anchorCtr="0" anchor="b" bIns="0" lIns="0" spcFirstLastPara="1" rIns="0" wrap="square" tIns="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3" name="Google Shape;53;p13"/>
          <p:cNvSpPr txBox="1"/>
          <p:nvPr>
            <p:ph idx="1" type="body"/>
          </p:nvPr>
        </p:nvSpPr>
        <p:spPr>
          <a:xfrm>
            <a:off x="4773075" y="1820475"/>
            <a:ext cx="4079700" cy="2788500"/>
          </a:xfrm>
          <a:prstGeom prst="rect">
            <a:avLst/>
          </a:prstGeom>
        </p:spPr>
        <p:txBody>
          <a:bodyPr anchorCtr="0" anchor="t" bIns="0" lIns="0" spcFirstLastPara="1" rIns="0" wrap="square" tIns="0">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cxnSp>
        <p:nvCxnSpPr>
          <p:cNvPr id="54" name="Google Shape;54;p13"/>
          <p:cNvCxnSpPr/>
          <p:nvPr/>
        </p:nvCxnSpPr>
        <p:spPr>
          <a:xfrm>
            <a:off x="4894857" y="1615440"/>
            <a:ext cx="1059900" cy="0"/>
          </a:xfrm>
          <a:prstGeom prst="straightConnector1">
            <a:avLst/>
          </a:prstGeom>
          <a:noFill/>
          <a:ln cap="flat" cmpd="sng" w="9525">
            <a:solidFill>
              <a:srgbClr val="595959"/>
            </a:solidFill>
            <a:prstDash val="solid"/>
            <a:round/>
            <a:headEnd len="sm" w="sm" type="none"/>
            <a:tailEnd len="sm" w="sm" type="none"/>
          </a:ln>
        </p:spPr>
      </p:cxnSp>
    </p:spTree>
  </p:cSld>
  <p:clrMapOvr>
    <a:masterClrMapping/>
  </p:clrMapOvr>
  <p:extLst>
    <p:ext uri="{DCECCB84-F9BA-43D5-87BE-67443E8EF086}">
      <p15:sldGuideLst>
        <p15:guide id="1" orient="horz" pos="1620">
          <p15:clr>
            <a:srgbClr val="E46962"/>
          </p15:clr>
        </p15:guide>
        <p15:guide id="2" pos="3083">
          <p15:clr>
            <a:srgbClr val="E46962"/>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erated Slide 1_1_1_G">
  <p:cSld name="TITLE_AND_BODY_2_1_1_1_1_1_1_1_1">
    <p:spTree>
      <p:nvGrpSpPr>
        <p:cNvPr id="55" name="Shape 55"/>
        <p:cNvGrpSpPr/>
        <p:nvPr/>
      </p:nvGrpSpPr>
      <p:grpSpPr>
        <a:xfrm>
          <a:off x="0" y="0"/>
          <a:ext cx="0" cy="0"/>
          <a:chOff x="0" y="0"/>
          <a:chExt cx="0" cy="0"/>
        </a:xfrm>
      </p:grpSpPr>
      <p:sp>
        <p:nvSpPr>
          <p:cNvPr id="56" name="Google Shape;56;p14"/>
          <p:cNvSpPr/>
          <p:nvPr>
            <p:ph idx="2" type="pic"/>
          </p:nvPr>
        </p:nvSpPr>
        <p:spPr>
          <a:xfrm>
            <a:off x="4233672" y="228600"/>
            <a:ext cx="4690800" cy="4690800"/>
          </a:xfrm>
          <a:prstGeom prst="rect">
            <a:avLst/>
          </a:prstGeom>
          <a:noFill/>
          <a:ln>
            <a:noFill/>
          </a:ln>
        </p:spPr>
      </p:sp>
      <p:sp>
        <p:nvSpPr>
          <p:cNvPr id="57" name="Google Shape;57;p14"/>
          <p:cNvSpPr txBox="1"/>
          <p:nvPr>
            <p:ph type="title"/>
          </p:nvPr>
        </p:nvSpPr>
        <p:spPr>
          <a:xfrm>
            <a:off x="228600" y="228600"/>
            <a:ext cx="3557100" cy="841200"/>
          </a:xfrm>
          <a:prstGeom prst="rect">
            <a:avLst/>
          </a:prstGeom>
        </p:spPr>
        <p:txBody>
          <a:bodyPr anchorCtr="0" anchor="t" bIns="0" lIns="0" spcFirstLastPara="1" rIns="0" wrap="square" tIns="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8" name="Google Shape;58;p14"/>
          <p:cNvSpPr txBox="1"/>
          <p:nvPr>
            <p:ph idx="1" type="body"/>
          </p:nvPr>
        </p:nvSpPr>
        <p:spPr>
          <a:xfrm>
            <a:off x="228600" y="1600200"/>
            <a:ext cx="3557100" cy="3319200"/>
          </a:xfrm>
          <a:prstGeom prst="rect">
            <a:avLst/>
          </a:prstGeom>
        </p:spPr>
        <p:txBody>
          <a:bodyPr anchorCtr="0" anchor="t" bIns="0" lIns="0" spcFirstLastPara="1" rIns="0" wrap="square" tIns="0">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erated Slide 1_1_1_F">
  <p:cSld name="TITLE_AND_BODY_2_1_1_1_1_1_1_1">
    <p:spTree>
      <p:nvGrpSpPr>
        <p:cNvPr id="59" name="Shape 59"/>
        <p:cNvGrpSpPr/>
        <p:nvPr/>
      </p:nvGrpSpPr>
      <p:grpSpPr>
        <a:xfrm>
          <a:off x="0" y="0"/>
          <a:ext cx="0" cy="0"/>
          <a:chOff x="0" y="0"/>
          <a:chExt cx="0" cy="0"/>
        </a:xfrm>
      </p:grpSpPr>
      <p:sp>
        <p:nvSpPr>
          <p:cNvPr id="60" name="Google Shape;60;p15"/>
          <p:cNvSpPr/>
          <p:nvPr>
            <p:ph idx="2" type="pic"/>
          </p:nvPr>
        </p:nvSpPr>
        <p:spPr>
          <a:xfrm>
            <a:off x="4626864" y="585216"/>
            <a:ext cx="3968400" cy="3968400"/>
          </a:xfrm>
          <a:prstGeom prst="rect">
            <a:avLst/>
          </a:prstGeom>
          <a:noFill/>
          <a:ln>
            <a:noFill/>
          </a:ln>
        </p:spPr>
      </p:sp>
      <p:sp>
        <p:nvSpPr>
          <p:cNvPr id="61" name="Google Shape;61;p15"/>
          <p:cNvSpPr txBox="1"/>
          <p:nvPr>
            <p:ph type="title"/>
          </p:nvPr>
        </p:nvSpPr>
        <p:spPr>
          <a:xfrm>
            <a:off x="557784" y="585216"/>
            <a:ext cx="3712500" cy="932700"/>
          </a:xfrm>
          <a:prstGeom prst="rect">
            <a:avLst/>
          </a:prstGeom>
        </p:spPr>
        <p:txBody>
          <a:bodyPr anchorCtr="0" anchor="t" bIns="0" lIns="0" spcFirstLastPara="1" rIns="0" wrap="square" tIns="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2" name="Google Shape;62;p15"/>
          <p:cNvSpPr txBox="1"/>
          <p:nvPr>
            <p:ph idx="1" type="body"/>
          </p:nvPr>
        </p:nvSpPr>
        <p:spPr>
          <a:xfrm>
            <a:off x="508525" y="1883625"/>
            <a:ext cx="3761700" cy="2670000"/>
          </a:xfrm>
          <a:prstGeom prst="rect">
            <a:avLst/>
          </a:prstGeom>
        </p:spPr>
        <p:txBody>
          <a:bodyPr anchorCtr="0" anchor="t" bIns="0" lIns="0" spcFirstLastPara="1" rIns="0" wrap="square" tIns="0">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Tree>
  </p:cSld>
  <p:clrMapOvr>
    <a:masterClrMapping/>
  </p:clrMapOvr>
  <p:extLst>
    <p:ext uri="{DCECCB84-F9BA-43D5-87BE-67443E8EF086}">
      <p15:sldGuideLst>
        <p15:guide id="1" orient="horz" pos="1620">
          <p15:clr>
            <a:srgbClr val="E46962"/>
          </p15:clr>
        </p15:guide>
        <p15:guide id="2" pos="351">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 name="Shape 68"/>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5" name="Shape 75"/>
        <p:cNvGrpSpPr/>
        <p:nvPr/>
      </p:nvGrpSpPr>
      <p:grpSpPr>
        <a:xfrm>
          <a:off x="0" y="0"/>
          <a:ext cx="0" cy="0"/>
          <a:chOff x="0" y="0"/>
          <a:chExt cx="0" cy="0"/>
        </a:xfrm>
      </p:grpSpPr>
      <p:sp>
        <p:nvSpPr>
          <p:cNvPr id="76" name="Google Shape;76;p19"/>
          <p:cNvSpPr txBox="1"/>
          <p:nvPr>
            <p:ph type="ctrTitle"/>
          </p:nvPr>
        </p:nvSpPr>
        <p:spPr>
          <a:xfrm>
            <a:off x="311700" y="1830500"/>
            <a:ext cx="8520600" cy="9666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800"/>
              <a:buNone/>
              <a:defRPr sz="3800">
                <a:solidFill>
                  <a:schemeClr val="dk1"/>
                </a:solidFill>
              </a:defRPr>
            </a:lvl1pPr>
            <a:lvl2pPr lvl="1" algn="ctr">
              <a:spcBef>
                <a:spcPts val="0"/>
              </a:spcBef>
              <a:spcAft>
                <a:spcPts val="0"/>
              </a:spcAft>
              <a:buSzPts val="3800"/>
              <a:buFont typeface="Calibri"/>
              <a:buNone/>
              <a:defRPr sz="3800">
                <a:latin typeface="Calibri"/>
                <a:ea typeface="Calibri"/>
                <a:cs typeface="Calibri"/>
                <a:sym typeface="Calibri"/>
              </a:defRPr>
            </a:lvl2pPr>
            <a:lvl3pPr lvl="2" algn="ctr">
              <a:spcBef>
                <a:spcPts val="0"/>
              </a:spcBef>
              <a:spcAft>
                <a:spcPts val="0"/>
              </a:spcAft>
              <a:buSzPts val="3800"/>
              <a:buFont typeface="Calibri"/>
              <a:buNone/>
              <a:defRPr sz="3800">
                <a:latin typeface="Calibri"/>
                <a:ea typeface="Calibri"/>
                <a:cs typeface="Calibri"/>
                <a:sym typeface="Calibri"/>
              </a:defRPr>
            </a:lvl3pPr>
            <a:lvl4pPr lvl="3" algn="ctr">
              <a:spcBef>
                <a:spcPts val="0"/>
              </a:spcBef>
              <a:spcAft>
                <a:spcPts val="0"/>
              </a:spcAft>
              <a:buSzPts val="3800"/>
              <a:buFont typeface="Calibri"/>
              <a:buNone/>
              <a:defRPr sz="3800">
                <a:latin typeface="Calibri"/>
                <a:ea typeface="Calibri"/>
                <a:cs typeface="Calibri"/>
                <a:sym typeface="Calibri"/>
              </a:defRPr>
            </a:lvl4pPr>
            <a:lvl5pPr lvl="4" algn="ctr">
              <a:spcBef>
                <a:spcPts val="0"/>
              </a:spcBef>
              <a:spcAft>
                <a:spcPts val="0"/>
              </a:spcAft>
              <a:buSzPts val="3800"/>
              <a:buFont typeface="Calibri"/>
              <a:buNone/>
              <a:defRPr sz="3800">
                <a:latin typeface="Calibri"/>
                <a:ea typeface="Calibri"/>
                <a:cs typeface="Calibri"/>
                <a:sym typeface="Calibri"/>
              </a:defRPr>
            </a:lvl5pPr>
            <a:lvl6pPr lvl="5" algn="ctr">
              <a:spcBef>
                <a:spcPts val="0"/>
              </a:spcBef>
              <a:spcAft>
                <a:spcPts val="0"/>
              </a:spcAft>
              <a:buSzPts val="3800"/>
              <a:buFont typeface="Calibri"/>
              <a:buNone/>
              <a:defRPr sz="3800">
                <a:latin typeface="Calibri"/>
                <a:ea typeface="Calibri"/>
                <a:cs typeface="Calibri"/>
                <a:sym typeface="Calibri"/>
              </a:defRPr>
            </a:lvl6pPr>
            <a:lvl7pPr lvl="6" algn="ctr">
              <a:spcBef>
                <a:spcPts val="0"/>
              </a:spcBef>
              <a:spcAft>
                <a:spcPts val="0"/>
              </a:spcAft>
              <a:buSzPts val="3800"/>
              <a:buFont typeface="Calibri"/>
              <a:buNone/>
              <a:defRPr sz="3800">
                <a:latin typeface="Calibri"/>
                <a:ea typeface="Calibri"/>
                <a:cs typeface="Calibri"/>
                <a:sym typeface="Calibri"/>
              </a:defRPr>
            </a:lvl7pPr>
            <a:lvl8pPr lvl="7" algn="ctr">
              <a:spcBef>
                <a:spcPts val="0"/>
              </a:spcBef>
              <a:spcAft>
                <a:spcPts val="0"/>
              </a:spcAft>
              <a:buSzPts val="3800"/>
              <a:buFont typeface="Calibri"/>
              <a:buNone/>
              <a:defRPr sz="3800">
                <a:latin typeface="Calibri"/>
                <a:ea typeface="Calibri"/>
                <a:cs typeface="Calibri"/>
                <a:sym typeface="Calibri"/>
              </a:defRPr>
            </a:lvl8pPr>
            <a:lvl9pPr lvl="8" algn="ctr">
              <a:spcBef>
                <a:spcPts val="0"/>
              </a:spcBef>
              <a:spcAft>
                <a:spcPts val="0"/>
              </a:spcAft>
              <a:buSzPts val="3800"/>
              <a:buFont typeface="Calibri"/>
              <a:buNone/>
              <a:defRPr sz="3800">
                <a:latin typeface="Calibri"/>
                <a:ea typeface="Calibri"/>
                <a:cs typeface="Calibri"/>
                <a:sym typeface="Calibri"/>
              </a:defRPr>
            </a:lvl9pPr>
          </a:lstStyle>
          <a:p/>
        </p:txBody>
      </p:sp>
      <p:sp>
        <p:nvSpPr>
          <p:cNvPr id="77" name="Google Shape;77;p1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78" name="Google Shape;78;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9" name="Shape 79"/>
        <p:cNvGrpSpPr/>
        <p:nvPr/>
      </p:nvGrpSpPr>
      <p:grpSpPr>
        <a:xfrm>
          <a:off x="0" y="0"/>
          <a:ext cx="0" cy="0"/>
          <a:chOff x="0" y="0"/>
          <a:chExt cx="0" cy="0"/>
        </a:xfrm>
      </p:grpSpPr>
      <p:sp>
        <p:nvSpPr>
          <p:cNvPr id="80" name="Google Shape;80;p20"/>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81" name="Google Shape;81;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2" name="Shape 82"/>
        <p:cNvGrpSpPr/>
        <p:nvPr/>
      </p:nvGrpSpPr>
      <p:grpSpPr>
        <a:xfrm>
          <a:off x="0" y="0"/>
          <a:ext cx="0" cy="0"/>
          <a:chOff x="0" y="0"/>
          <a:chExt cx="0" cy="0"/>
        </a:xfrm>
      </p:grpSpPr>
      <p:sp>
        <p:nvSpPr>
          <p:cNvPr id="83" name="Google Shape;83;p21"/>
          <p:cNvSpPr txBox="1"/>
          <p:nvPr>
            <p:ph type="title"/>
          </p:nvPr>
        </p:nvSpPr>
        <p:spPr>
          <a:xfrm>
            <a:off x="858450" y="104825"/>
            <a:ext cx="79740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4" name="Google Shape;84;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55600" lvl="0" marL="457200">
              <a:spcBef>
                <a:spcPts val="0"/>
              </a:spcBef>
              <a:spcAft>
                <a:spcPts val="0"/>
              </a:spcAft>
              <a:buSzPts val="2000"/>
              <a:buChar char="●"/>
              <a:defRPr/>
            </a:lvl1pPr>
            <a:lvl2pPr indent="-330200" lvl="1" marL="914400">
              <a:spcBef>
                <a:spcPts val="0"/>
              </a:spcBef>
              <a:spcAft>
                <a:spcPts val="0"/>
              </a:spcAft>
              <a:buSzPts val="1600"/>
              <a:buChar char="○"/>
              <a:defRPr/>
            </a:lvl2pPr>
            <a:lvl3pPr indent="-330200" lvl="2" marL="1371600">
              <a:spcBef>
                <a:spcPts val="0"/>
              </a:spcBef>
              <a:spcAft>
                <a:spcPts val="0"/>
              </a:spcAft>
              <a:buSzPts val="1600"/>
              <a:buChar char="■"/>
              <a:defRPr/>
            </a:lvl3pPr>
            <a:lvl4pPr indent="-330200" lvl="3" marL="1828800">
              <a:spcBef>
                <a:spcPts val="0"/>
              </a:spcBef>
              <a:spcAft>
                <a:spcPts val="0"/>
              </a:spcAft>
              <a:buSzPts val="1600"/>
              <a:buChar char="●"/>
              <a:defRPr/>
            </a:lvl4pPr>
            <a:lvl5pPr indent="-330200" lvl="4" marL="2286000">
              <a:spcBef>
                <a:spcPts val="0"/>
              </a:spcBef>
              <a:spcAft>
                <a:spcPts val="0"/>
              </a:spcAft>
              <a:buSzPts val="1600"/>
              <a:buChar char="○"/>
              <a:defRPr/>
            </a:lvl5pPr>
            <a:lvl6pPr indent="-330200" lvl="5" marL="2743200">
              <a:spcBef>
                <a:spcPts val="0"/>
              </a:spcBef>
              <a:spcAft>
                <a:spcPts val="0"/>
              </a:spcAft>
              <a:buSzPts val="1600"/>
              <a:buChar char="■"/>
              <a:defRPr/>
            </a:lvl6pPr>
            <a:lvl7pPr indent="-330200" lvl="6" marL="3200400">
              <a:spcBef>
                <a:spcPts val="0"/>
              </a:spcBef>
              <a:spcAft>
                <a:spcPts val="0"/>
              </a:spcAft>
              <a:buSzPts val="1600"/>
              <a:buChar char="●"/>
              <a:defRPr/>
            </a:lvl7pPr>
            <a:lvl8pPr indent="-330200" lvl="7" marL="3657600">
              <a:spcBef>
                <a:spcPts val="0"/>
              </a:spcBef>
              <a:spcAft>
                <a:spcPts val="0"/>
              </a:spcAft>
              <a:buSzPts val="1600"/>
              <a:buChar char="○"/>
              <a:defRPr/>
            </a:lvl8pPr>
            <a:lvl9pPr indent="-330200" lvl="8" marL="4114800">
              <a:spcBef>
                <a:spcPts val="0"/>
              </a:spcBef>
              <a:spcAft>
                <a:spcPts val="0"/>
              </a:spcAft>
              <a:buSzPts val="1600"/>
              <a:buChar char="■"/>
              <a:defRPr/>
            </a:lvl9pPr>
          </a:lstStyle>
          <a:p/>
        </p:txBody>
      </p:sp>
      <p:sp>
        <p:nvSpPr>
          <p:cNvPr id="85" name="Google Shape;85;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6" name="Shape 86"/>
        <p:cNvGrpSpPr/>
        <p:nvPr/>
      </p:nvGrpSpPr>
      <p:grpSpPr>
        <a:xfrm>
          <a:off x="0" y="0"/>
          <a:ext cx="0" cy="0"/>
          <a:chOff x="0" y="0"/>
          <a:chExt cx="0" cy="0"/>
        </a:xfrm>
      </p:grpSpPr>
      <p:sp>
        <p:nvSpPr>
          <p:cNvPr id="87" name="Google Shape;87;p22"/>
          <p:cNvSpPr txBox="1"/>
          <p:nvPr>
            <p:ph type="title"/>
          </p:nvPr>
        </p:nvSpPr>
        <p:spPr>
          <a:xfrm>
            <a:off x="858450" y="104825"/>
            <a:ext cx="79740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8" name="Google Shape;88;p2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89" name="Google Shape;89;p22"/>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90" name="Google Shape;90;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1" name="Shape 91"/>
        <p:cNvGrpSpPr/>
        <p:nvPr/>
      </p:nvGrpSpPr>
      <p:grpSpPr>
        <a:xfrm>
          <a:off x="0" y="0"/>
          <a:ext cx="0" cy="0"/>
          <a:chOff x="0" y="0"/>
          <a:chExt cx="0" cy="0"/>
        </a:xfrm>
      </p:grpSpPr>
      <p:sp>
        <p:nvSpPr>
          <p:cNvPr id="92" name="Google Shape;92;p23"/>
          <p:cNvSpPr txBox="1"/>
          <p:nvPr>
            <p:ph type="title"/>
          </p:nvPr>
        </p:nvSpPr>
        <p:spPr>
          <a:xfrm>
            <a:off x="858450" y="104825"/>
            <a:ext cx="79740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3" name="Google Shape;93;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4" name="Shape 94"/>
        <p:cNvGrpSpPr/>
        <p:nvPr/>
      </p:nvGrpSpPr>
      <p:grpSpPr>
        <a:xfrm>
          <a:off x="0" y="0"/>
          <a:ext cx="0" cy="0"/>
          <a:chOff x="0" y="0"/>
          <a:chExt cx="0" cy="0"/>
        </a:xfrm>
      </p:grpSpPr>
      <p:sp>
        <p:nvSpPr>
          <p:cNvPr id="95" name="Google Shape;95;p2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24"/>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97" name="Google Shape;97;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8" name="Shape 98"/>
        <p:cNvGrpSpPr/>
        <p:nvPr/>
      </p:nvGrpSpPr>
      <p:grpSpPr>
        <a:xfrm>
          <a:off x="0" y="0"/>
          <a:ext cx="0" cy="0"/>
          <a:chOff x="0" y="0"/>
          <a:chExt cx="0" cy="0"/>
        </a:xfrm>
      </p:grpSpPr>
      <p:sp>
        <p:nvSpPr>
          <p:cNvPr id="99" name="Google Shape;99;p25"/>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00" name="Google Shape;100;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1" name="Shape 101"/>
        <p:cNvGrpSpPr/>
        <p:nvPr/>
      </p:nvGrpSpPr>
      <p:grpSpPr>
        <a:xfrm>
          <a:off x="0" y="0"/>
          <a:ext cx="0" cy="0"/>
          <a:chOff x="0" y="0"/>
          <a:chExt cx="0" cy="0"/>
        </a:xfrm>
      </p:grpSpPr>
      <p:sp>
        <p:nvSpPr>
          <p:cNvPr id="102" name="Google Shape;102;p2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6"/>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04" name="Google Shape;104;p26"/>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05" name="Google Shape;105;p26"/>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55600" lvl="0" marL="457200">
              <a:spcBef>
                <a:spcPts val="0"/>
              </a:spcBef>
              <a:spcAft>
                <a:spcPts val="0"/>
              </a:spcAft>
              <a:buSzPts val="2000"/>
              <a:buChar char="●"/>
              <a:defRPr/>
            </a:lvl1pPr>
            <a:lvl2pPr indent="-330200" lvl="1" marL="914400">
              <a:spcBef>
                <a:spcPts val="0"/>
              </a:spcBef>
              <a:spcAft>
                <a:spcPts val="0"/>
              </a:spcAft>
              <a:buSzPts val="1600"/>
              <a:buChar char="○"/>
              <a:defRPr/>
            </a:lvl2pPr>
            <a:lvl3pPr indent="-330200" lvl="2" marL="1371600">
              <a:spcBef>
                <a:spcPts val="0"/>
              </a:spcBef>
              <a:spcAft>
                <a:spcPts val="0"/>
              </a:spcAft>
              <a:buSzPts val="1600"/>
              <a:buChar char="■"/>
              <a:defRPr/>
            </a:lvl3pPr>
            <a:lvl4pPr indent="-330200" lvl="3" marL="1828800">
              <a:spcBef>
                <a:spcPts val="0"/>
              </a:spcBef>
              <a:spcAft>
                <a:spcPts val="0"/>
              </a:spcAft>
              <a:buSzPts val="1600"/>
              <a:buChar char="●"/>
              <a:defRPr/>
            </a:lvl4pPr>
            <a:lvl5pPr indent="-330200" lvl="4" marL="2286000">
              <a:spcBef>
                <a:spcPts val="0"/>
              </a:spcBef>
              <a:spcAft>
                <a:spcPts val="0"/>
              </a:spcAft>
              <a:buSzPts val="1600"/>
              <a:buChar char="○"/>
              <a:defRPr/>
            </a:lvl5pPr>
            <a:lvl6pPr indent="-330200" lvl="5" marL="2743200">
              <a:spcBef>
                <a:spcPts val="0"/>
              </a:spcBef>
              <a:spcAft>
                <a:spcPts val="0"/>
              </a:spcAft>
              <a:buSzPts val="1600"/>
              <a:buChar char="■"/>
              <a:defRPr/>
            </a:lvl6pPr>
            <a:lvl7pPr indent="-330200" lvl="6" marL="3200400">
              <a:spcBef>
                <a:spcPts val="0"/>
              </a:spcBef>
              <a:spcAft>
                <a:spcPts val="0"/>
              </a:spcAft>
              <a:buSzPts val="1600"/>
              <a:buChar char="●"/>
              <a:defRPr/>
            </a:lvl7pPr>
            <a:lvl8pPr indent="-330200" lvl="7" marL="3657600">
              <a:spcBef>
                <a:spcPts val="0"/>
              </a:spcBef>
              <a:spcAft>
                <a:spcPts val="0"/>
              </a:spcAft>
              <a:buSzPts val="1600"/>
              <a:buChar char="○"/>
              <a:defRPr/>
            </a:lvl8pPr>
            <a:lvl9pPr indent="-330200" lvl="8" marL="4114800">
              <a:spcBef>
                <a:spcPts val="0"/>
              </a:spcBef>
              <a:spcAft>
                <a:spcPts val="0"/>
              </a:spcAft>
              <a:buSzPts val="1600"/>
              <a:buChar char="■"/>
              <a:defRPr/>
            </a:lvl9pPr>
          </a:lstStyle>
          <a:p/>
        </p:txBody>
      </p:sp>
      <p:sp>
        <p:nvSpPr>
          <p:cNvPr id="106" name="Google Shape;106;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7" name="Shape 107"/>
        <p:cNvGrpSpPr/>
        <p:nvPr/>
      </p:nvGrpSpPr>
      <p:grpSpPr>
        <a:xfrm>
          <a:off x="0" y="0"/>
          <a:ext cx="0" cy="0"/>
          <a:chOff x="0" y="0"/>
          <a:chExt cx="0" cy="0"/>
        </a:xfrm>
      </p:grpSpPr>
      <p:sp>
        <p:nvSpPr>
          <p:cNvPr id="108" name="Google Shape;108;p27"/>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000"/>
              <a:buNone/>
              <a:defRPr/>
            </a:lvl1pPr>
          </a:lstStyle>
          <a:p/>
        </p:txBody>
      </p:sp>
      <p:sp>
        <p:nvSpPr>
          <p:cNvPr id="109" name="Google Shape;109;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0" name="Shape 110"/>
        <p:cNvGrpSpPr/>
        <p:nvPr/>
      </p:nvGrpSpPr>
      <p:grpSpPr>
        <a:xfrm>
          <a:off x="0" y="0"/>
          <a:ext cx="0" cy="0"/>
          <a:chOff x="0" y="0"/>
          <a:chExt cx="0" cy="0"/>
        </a:xfrm>
      </p:grpSpPr>
      <p:sp>
        <p:nvSpPr>
          <p:cNvPr id="111" name="Google Shape;111;p28"/>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12" name="Google Shape;112;p28"/>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55600" lvl="0" marL="457200" algn="ctr">
              <a:spcBef>
                <a:spcPts val="0"/>
              </a:spcBef>
              <a:spcAft>
                <a:spcPts val="0"/>
              </a:spcAft>
              <a:buSzPts val="2000"/>
              <a:buChar char="●"/>
              <a:defRPr/>
            </a:lvl1pPr>
            <a:lvl2pPr indent="-330200" lvl="1" marL="914400" algn="ctr">
              <a:spcBef>
                <a:spcPts val="0"/>
              </a:spcBef>
              <a:spcAft>
                <a:spcPts val="0"/>
              </a:spcAft>
              <a:buSzPts val="1600"/>
              <a:buChar char="○"/>
              <a:defRPr/>
            </a:lvl2pPr>
            <a:lvl3pPr indent="-330200" lvl="2" marL="1371600" algn="ctr">
              <a:spcBef>
                <a:spcPts val="0"/>
              </a:spcBef>
              <a:spcAft>
                <a:spcPts val="0"/>
              </a:spcAft>
              <a:buSzPts val="1600"/>
              <a:buChar char="■"/>
              <a:defRPr/>
            </a:lvl3pPr>
            <a:lvl4pPr indent="-330200" lvl="3" marL="1828800" algn="ctr">
              <a:spcBef>
                <a:spcPts val="0"/>
              </a:spcBef>
              <a:spcAft>
                <a:spcPts val="0"/>
              </a:spcAft>
              <a:buSzPts val="1600"/>
              <a:buChar char="●"/>
              <a:defRPr/>
            </a:lvl4pPr>
            <a:lvl5pPr indent="-330200" lvl="4" marL="2286000" algn="ctr">
              <a:spcBef>
                <a:spcPts val="0"/>
              </a:spcBef>
              <a:spcAft>
                <a:spcPts val="0"/>
              </a:spcAft>
              <a:buSzPts val="1600"/>
              <a:buChar char="○"/>
              <a:defRPr/>
            </a:lvl5pPr>
            <a:lvl6pPr indent="-330200" lvl="5" marL="2743200" algn="ctr">
              <a:spcBef>
                <a:spcPts val="0"/>
              </a:spcBef>
              <a:spcAft>
                <a:spcPts val="0"/>
              </a:spcAft>
              <a:buSzPts val="1600"/>
              <a:buChar char="■"/>
              <a:defRPr/>
            </a:lvl6pPr>
            <a:lvl7pPr indent="-330200" lvl="6" marL="3200400" algn="ctr">
              <a:spcBef>
                <a:spcPts val="0"/>
              </a:spcBef>
              <a:spcAft>
                <a:spcPts val="0"/>
              </a:spcAft>
              <a:buSzPts val="1600"/>
              <a:buChar char="●"/>
              <a:defRPr/>
            </a:lvl7pPr>
            <a:lvl8pPr indent="-330200" lvl="7" marL="3657600" algn="ctr">
              <a:spcBef>
                <a:spcPts val="0"/>
              </a:spcBef>
              <a:spcAft>
                <a:spcPts val="0"/>
              </a:spcAft>
              <a:buSzPts val="1600"/>
              <a:buChar char="○"/>
              <a:defRPr/>
            </a:lvl8pPr>
            <a:lvl9pPr indent="-330200" lvl="8" marL="4114800" algn="ctr">
              <a:spcBef>
                <a:spcPts val="0"/>
              </a:spcBef>
              <a:spcAft>
                <a:spcPts val="0"/>
              </a:spcAft>
              <a:buSzPts val="1600"/>
              <a:buChar char="■"/>
              <a:defRPr/>
            </a:lvl9pPr>
          </a:lstStyle>
          <a:p/>
        </p:txBody>
      </p:sp>
      <p:sp>
        <p:nvSpPr>
          <p:cNvPr id="113" name="Google Shape;113;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4" name="Shape 114"/>
        <p:cNvGrpSpPr/>
        <p:nvPr/>
      </p:nvGrpSpPr>
      <p:grpSpPr>
        <a:xfrm>
          <a:off x="0" y="0"/>
          <a:ext cx="0" cy="0"/>
          <a:chOff x="0" y="0"/>
          <a:chExt cx="0" cy="0"/>
        </a:xfrm>
      </p:grpSpPr>
      <p:sp>
        <p:nvSpPr>
          <p:cNvPr id="115" name="Google Shape;115;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6" name="Shape 116"/>
        <p:cNvGrpSpPr/>
        <p:nvPr/>
      </p:nvGrpSpPr>
      <p:grpSpPr>
        <a:xfrm>
          <a:off x="0" y="0"/>
          <a:ext cx="0" cy="0"/>
          <a:chOff x="0" y="0"/>
          <a:chExt cx="0" cy="0"/>
        </a:xfrm>
      </p:grpSpPr>
      <p:sp>
        <p:nvSpPr>
          <p:cNvPr id="117" name="Google Shape;117;p30"/>
          <p:cNvSpPr txBox="1"/>
          <p:nvPr>
            <p:ph type="title"/>
          </p:nvPr>
        </p:nvSpPr>
        <p:spPr>
          <a:xfrm>
            <a:off x="1371600" y="228600"/>
            <a:ext cx="6418200" cy="673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18" name="Google Shape;118;p30"/>
          <p:cNvSpPr txBox="1"/>
          <p:nvPr>
            <p:ph idx="1" type="body"/>
          </p:nvPr>
        </p:nvSpPr>
        <p:spPr>
          <a:xfrm>
            <a:off x="457200" y="1028700"/>
            <a:ext cx="8229600" cy="3681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119" name="Google Shape;119;p30"/>
          <p:cNvSpPr txBox="1"/>
          <p:nvPr>
            <p:ph idx="12" type="sldNum"/>
          </p:nvPr>
        </p:nvSpPr>
        <p:spPr>
          <a:xfrm>
            <a:off x="6862763" y="4851797"/>
            <a:ext cx="1824000" cy="2286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120" name="Shape 120"/>
        <p:cNvGrpSpPr/>
        <p:nvPr/>
      </p:nvGrpSpPr>
      <p:grpSpPr>
        <a:xfrm>
          <a:off x="0" y="0"/>
          <a:ext cx="0" cy="0"/>
          <a:chOff x="0" y="0"/>
          <a:chExt cx="0" cy="0"/>
        </a:xfrm>
      </p:grpSpPr>
      <p:sp>
        <p:nvSpPr>
          <p:cNvPr id="121" name="Google Shape;121;p31"/>
          <p:cNvSpPr txBox="1"/>
          <p:nvPr>
            <p:ph type="title"/>
          </p:nvPr>
        </p:nvSpPr>
        <p:spPr>
          <a:xfrm>
            <a:off x="1371600" y="228600"/>
            <a:ext cx="6418200" cy="673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2" name="Google Shape;122;p31"/>
          <p:cNvSpPr txBox="1"/>
          <p:nvPr>
            <p:ph idx="12" type="sldNum"/>
          </p:nvPr>
        </p:nvSpPr>
        <p:spPr>
          <a:xfrm>
            <a:off x="6862763" y="4851797"/>
            <a:ext cx="1824000" cy="2286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123" name="Shape 123"/>
        <p:cNvGrpSpPr/>
        <p:nvPr/>
      </p:nvGrpSpPr>
      <p:grpSpPr>
        <a:xfrm>
          <a:off x="0" y="0"/>
          <a:ext cx="0" cy="0"/>
          <a:chOff x="0" y="0"/>
          <a:chExt cx="0" cy="0"/>
        </a:xfrm>
      </p:grpSpPr>
      <p:sp>
        <p:nvSpPr>
          <p:cNvPr id="124" name="Google Shape;124;p32"/>
          <p:cNvSpPr txBox="1"/>
          <p:nvPr>
            <p:ph idx="1" type="body"/>
          </p:nvPr>
        </p:nvSpPr>
        <p:spPr>
          <a:xfrm>
            <a:off x="752888" y="914400"/>
            <a:ext cx="7933800" cy="3714900"/>
          </a:xfrm>
          <a:prstGeom prst="rect">
            <a:avLst/>
          </a:prstGeom>
          <a:noFill/>
          <a:ln>
            <a:noFill/>
          </a:ln>
        </p:spPr>
        <p:txBody>
          <a:bodyPr anchorCtr="0" anchor="t" bIns="0" lIns="0" spcFirstLastPara="1" rIns="0" wrap="square" tIns="0">
            <a:norm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indent="-381000" lvl="2" marL="13716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indent="-355600" lvl="3" marL="18288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indent="-342900" lvl="4" marL="22860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5" name="Google Shape;125;p32"/>
          <p:cNvSpPr txBox="1"/>
          <p:nvPr>
            <p:ph type="title"/>
          </p:nvPr>
        </p:nvSpPr>
        <p:spPr>
          <a:xfrm>
            <a:off x="467960" y="23218"/>
            <a:ext cx="7400400" cy="594300"/>
          </a:xfrm>
          <a:prstGeom prst="rect">
            <a:avLst/>
          </a:prstGeom>
          <a:noFill/>
          <a:ln>
            <a:noFill/>
          </a:ln>
        </p:spPr>
        <p:txBody>
          <a:bodyPr anchorCtr="0" anchor="ctr" bIns="0" lIns="0" spcFirstLastPara="1" rIns="0" wrap="square" tIns="0">
            <a:normAutofit/>
          </a:bodyPr>
          <a:lstStyle>
            <a:lvl1pPr lvl="0" marR="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6" name="Google Shape;126;p32"/>
          <p:cNvSpPr txBox="1"/>
          <p:nvPr>
            <p:ph idx="10" type="dt"/>
          </p:nvPr>
        </p:nvSpPr>
        <p:spPr>
          <a:xfrm>
            <a:off x="685800" y="4800600"/>
            <a:ext cx="1905000" cy="2286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7" name="Google Shape;127;p32"/>
          <p:cNvSpPr txBox="1"/>
          <p:nvPr>
            <p:ph idx="11" type="ftr"/>
          </p:nvPr>
        </p:nvSpPr>
        <p:spPr>
          <a:xfrm>
            <a:off x="3124200" y="4800600"/>
            <a:ext cx="2895600" cy="2286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8" name="Google Shape;128;p32"/>
          <p:cNvSpPr txBox="1"/>
          <p:nvPr>
            <p:ph idx="12" type="sldNum"/>
          </p:nvPr>
        </p:nvSpPr>
        <p:spPr>
          <a:xfrm>
            <a:off x="7315200" y="4686300"/>
            <a:ext cx="1371600" cy="3429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29" name="Shape 129"/>
        <p:cNvGrpSpPr/>
        <p:nvPr/>
      </p:nvGrpSpPr>
      <p:grpSpPr>
        <a:xfrm>
          <a:off x="0" y="0"/>
          <a:ext cx="0" cy="0"/>
          <a:chOff x="0" y="0"/>
          <a:chExt cx="0" cy="0"/>
        </a:xfrm>
      </p:grpSpPr>
      <p:sp>
        <p:nvSpPr>
          <p:cNvPr id="130" name="Google Shape;130;p33"/>
          <p:cNvSpPr/>
          <p:nvPr/>
        </p:nvSpPr>
        <p:spPr>
          <a:xfrm>
            <a:off x="-13957" y="4803161"/>
            <a:ext cx="8753475" cy="352425"/>
          </a:xfrm>
          <a:custGeom>
            <a:rect b="b" l="l" r="r" t="t"/>
            <a:pathLst>
              <a:path extrusionOk="0" h="469900" w="11671300">
                <a:moveTo>
                  <a:pt x="11404600" y="0"/>
                </a:moveTo>
                <a:lnTo>
                  <a:pt x="11671300" y="469900"/>
                </a:lnTo>
                <a:lnTo>
                  <a:pt x="0" y="469900"/>
                </a:lnTo>
                <a:lnTo>
                  <a:pt x="0" y="25400"/>
                </a:lnTo>
                <a:lnTo>
                  <a:pt x="11404600" y="0"/>
                </a:lnTo>
                <a:close/>
              </a:path>
            </a:pathLst>
          </a:custGeom>
          <a:solidFill>
            <a:srgbClr val="0085CA"/>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1" name="Google Shape;131;p33"/>
          <p:cNvSpPr txBox="1"/>
          <p:nvPr>
            <p:ph idx="12" type="sldNum"/>
          </p:nvPr>
        </p:nvSpPr>
        <p:spPr>
          <a:xfrm>
            <a:off x="6927574" y="4849259"/>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1A9FB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1A9FB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1A9FB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1A9FB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1A9FB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1A9FB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1A9FB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1A9FB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1A9FB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132" name="Google Shape;132;p33"/>
          <p:cNvSpPr txBox="1"/>
          <p:nvPr/>
        </p:nvSpPr>
        <p:spPr>
          <a:xfrm>
            <a:off x="7579895" y="4856888"/>
            <a:ext cx="955500" cy="2739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900"/>
              <a:buFont typeface="Arial"/>
              <a:buNone/>
            </a:pPr>
            <a:r>
              <a:rPr lang="en" sz="900">
                <a:solidFill>
                  <a:schemeClr val="lt1"/>
                </a:solidFill>
                <a:latin typeface="Calibri"/>
                <a:ea typeface="Calibri"/>
                <a:cs typeface="Calibri"/>
                <a:sym typeface="Calibri"/>
              </a:rPr>
              <a:t>July</a:t>
            </a:r>
            <a:r>
              <a:rPr b="0" i="0" lang="en" sz="900" u="none" cap="none" strike="noStrike">
                <a:solidFill>
                  <a:schemeClr val="lt1"/>
                </a:solidFill>
                <a:latin typeface="Calibri"/>
                <a:ea typeface="Calibri"/>
                <a:cs typeface="Calibri"/>
                <a:sym typeface="Calibri"/>
              </a:rPr>
              <a:t> 2023</a:t>
            </a:r>
            <a:endParaRPr b="0" i="0" sz="900" u="none" cap="none" strike="noStrike">
              <a:solidFill>
                <a:schemeClr val="lt1"/>
              </a:solidFill>
              <a:latin typeface="Calibri"/>
              <a:ea typeface="Calibri"/>
              <a:cs typeface="Calibri"/>
              <a:sym typeface="Calibri"/>
            </a:endParaRPr>
          </a:p>
        </p:txBody>
      </p:sp>
      <p:sp>
        <p:nvSpPr>
          <p:cNvPr id="133" name="Google Shape;133;p33"/>
          <p:cNvSpPr txBox="1"/>
          <p:nvPr/>
        </p:nvSpPr>
        <p:spPr>
          <a:xfrm>
            <a:off x="623680" y="4880537"/>
            <a:ext cx="3483600" cy="2160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rPr b="0" i="0" lang="en" sz="1100" u="none" cap="none" strike="noStrike">
                <a:solidFill>
                  <a:schemeClr val="lt1"/>
                </a:solidFill>
                <a:latin typeface="Calibri"/>
                <a:ea typeface="Calibri"/>
                <a:cs typeface="Calibri"/>
                <a:sym typeface="Calibri"/>
              </a:rPr>
              <a:t>National Centers for Environmental Information - NCEI</a:t>
            </a:r>
            <a:endParaRPr b="0" i="0" sz="11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4" name="Shape 134"/>
        <p:cNvGrpSpPr/>
        <p:nvPr/>
      </p:nvGrpSpPr>
      <p:grpSpPr>
        <a:xfrm>
          <a:off x="0" y="0"/>
          <a:ext cx="0" cy="0"/>
          <a:chOff x="0" y="0"/>
          <a:chExt cx="0" cy="0"/>
        </a:xfrm>
      </p:grpSpPr>
      <p:sp>
        <p:nvSpPr>
          <p:cNvPr id="135" name="Google Shape;135;p34"/>
          <p:cNvSpPr txBox="1"/>
          <p:nvPr>
            <p:ph type="title"/>
          </p:nvPr>
        </p:nvSpPr>
        <p:spPr>
          <a:xfrm>
            <a:off x="457200" y="323"/>
            <a:ext cx="8229600" cy="8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6" name="Google Shape;136;p34"/>
          <p:cNvSpPr txBox="1"/>
          <p:nvPr>
            <p:ph idx="1" type="body"/>
          </p:nvPr>
        </p:nvSpPr>
        <p:spPr>
          <a:xfrm>
            <a:off x="457200" y="1200150"/>
            <a:ext cx="4038600" cy="3394500"/>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rgbClr val="C5D8F1"/>
              </a:buClr>
              <a:buSzPts val="2800"/>
              <a:buChar char="●"/>
              <a:defRPr sz="2800"/>
            </a:lvl1pPr>
            <a:lvl2pPr indent="-381000" lvl="1" marL="914400" algn="l">
              <a:spcBef>
                <a:spcPts val="1200"/>
              </a:spcBef>
              <a:spcAft>
                <a:spcPts val="0"/>
              </a:spcAft>
              <a:buClr>
                <a:srgbClr val="C5D8F1"/>
              </a:buClr>
              <a:buSzPts val="2400"/>
              <a:buChar char="○"/>
              <a:defRPr sz="2400"/>
            </a:lvl2pPr>
            <a:lvl3pPr indent="-355600" lvl="2" marL="1371600" algn="l">
              <a:spcBef>
                <a:spcPts val="1200"/>
              </a:spcBef>
              <a:spcAft>
                <a:spcPts val="0"/>
              </a:spcAft>
              <a:buClr>
                <a:srgbClr val="C5D8F1"/>
              </a:buClr>
              <a:buSzPts val="2000"/>
              <a:buChar char="■"/>
              <a:defRPr sz="2000"/>
            </a:lvl3pPr>
            <a:lvl4pPr indent="-342900" lvl="3" marL="1828800" algn="l">
              <a:spcBef>
                <a:spcPts val="1200"/>
              </a:spcBef>
              <a:spcAft>
                <a:spcPts val="0"/>
              </a:spcAft>
              <a:buClr>
                <a:srgbClr val="C5D8F1"/>
              </a:buClr>
              <a:buSzPts val="1800"/>
              <a:buChar char="●"/>
              <a:defRPr sz="1800"/>
            </a:lvl4pPr>
            <a:lvl5pPr indent="-342900" lvl="4" marL="2286000" algn="l">
              <a:spcBef>
                <a:spcPts val="1200"/>
              </a:spcBef>
              <a:spcAft>
                <a:spcPts val="0"/>
              </a:spcAft>
              <a:buClr>
                <a:srgbClr val="C5D8F1"/>
              </a:buClr>
              <a:buSzPts val="1800"/>
              <a:buChar char="○"/>
              <a:defRPr sz="1800"/>
            </a:lvl5pPr>
            <a:lvl6pPr indent="-342900" lvl="5" marL="2743200" algn="l">
              <a:spcBef>
                <a:spcPts val="1200"/>
              </a:spcBef>
              <a:spcAft>
                <a:spcPts val="0"/>
              </a:spcAft>
              <a:buClr>
                <a:schemeClr val="dk1"/>
              </a:buClr>
              <a:buSzPts val="1800"/>
              <a:buChar char="■"/>
              <a:defRPr sz="1800"/>
            </a:lvl6pPr>
            <a:lvl7pPr indent="-342900" lvl="6" marL="3200400" algn="l">
              <a:spcBef>
                <a:spcPts val="1200"/>
              </a:spcBef>
              <a:spcAft>
                <a:spcPts val="0"/>
              </a:spcAft>
              <a:buClr>
                <a:schemeClr val="dk1"/>
              </a:buClr>
              <a:buSzPts val="1800"/>
              <a:buChar char="●"/>
              <a:defRPr sz="1800"/>
            </a:lvl7pPr>
            <a:lvl8pPr indent="-342900" lvl="7" marL="3657600" algn="l">
              <a:spcBef>
                <a:spcPts val="1200"/>
              </a:spcBef>
              <a:spcAft>
                <a:spcPts val="0"/>
              </a:spcAft>
              <a:buClr>
                <a:schemeClr val="dk1"/>
              </a:buClr>
              <a:buSzPts val="1800"/>
              <a:buChar char="○"/>
              <a:defRPr sz="1800"/>
            </a:lvl8pPr>
            <a:lvl9pPr indent="-342900" lvl="8" marL="4114800" algn="l">
              <a:spcBef>
                <a:spcPts val="1200"/>
              </a:spcBef>
              <a:spcAft>
                <a:spcPts val="1200"/>
              </a:spcAft>
              <a:buClr>
                <a:schemeClr val="dk1"/>
              </a:buClr>
              <a:buSzPts val="1800"/>
              <a:buChar char="■"/>
              <a:defRPr sz="1800"/>
            </a:lvl9pPr>
          </a:lstStyle>
          <a:p/>
        </p:txBody>
      </p:sp>
      <p:sp>
        <p:nvSpPr>
          <p:cNvPr id="137" name="Google Shape;137;p34"/>
          <p:cNvSpPr txBox="1"/>
          <p:nvPr>
            <p:ph idx="2" type="body"/>
          </p:nvPr>
        </p:nvSpPr>
        <p:spPr>
          <a:xfrm>
            <a:off x="4648200" y="1200150"/>
            <a:ext cx="4038600" cy="3394500"/>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rgbClr val="C5D8F1"/>
              </a:buClr>
              <a:buSzPts val="2800"/>
              <a:buChar char="●"/>
              <a:defRPr sz="2800"/>
            </a:lvl1pPr>
            <a:lvl2pPr indent="-381000" lvl="1" marL="914400" algn="l">
              <a:spcBef>
                <a:spcPts val="1200"/>
              </a:spcBef>
              <a:spcAft>
                <a:spcPts val="0"/>
              </a:spcAft>
              <a:buClr>
                <a:srgbClr val="C5D8F1"/>
              </a:buClr>
              <a:buSzPts val="2400"/>
              <a:buChar char="○"/>
              <a:defRPr sz="2400"/>
            </a:lvl2pPr>
            <a:lvl3pPr indent="-355600" lvl="2" marL="1371600" algn="l">
              <a:spcBef>
                <a:spcPts val="1200"/>
              </a:spcBef>
              <a:spcAft>
                <a:spcPts val="0"/>
              </a:spcAft>
              <a:buClr>
                <a:srgbClr val="C5D8F1"/>
              </a:buClr>
              <a:buSzPts val="2000"/>
              <a:buChar char="■"/>
              <a:defRPr sz="2000"/>
            </a:lvl3pPr>
            <a:lvl4pPr indent="-342900" lvl="3" marL="1828800" algn="l">
              <a:spcBef>
                <a:spcPts val="1200"/>
              </a:spcBef>
              <a:spcAft>
                <a:spcPts val="0"/>
              </a:spcAft>
              <a:buClr>
                <a:srgbClr val="C5D8F1"/>
              </a:buClr>
              <a:buSzPts val="1800"/>
              <a:buChar char="●"/>
              <a:defRPr sz="1800"/>
            </a:lvl4pPr>
            <a:lvl5pPr indent="-342900" lvl="4" marL="2286000" algn="l">
              <a:spcBef>
                <a:spcPts val="1200"/>
              </a:spcBef>
              <a:spcAft>
                <a:spcPts val="0"/>
              </a:spcAft>
              <a:buClr>
                <a:srgbClr val="C5D8F1"/>
              </a:buClr>
              <a:buSzPts val="1800"/>
              <a:buChar char="○"/>
              <a:defRPr sz="1800"/>
            </a:lvl5pPr>
            <a:lvl6pPr indent="-342900" lvl="5" marL="2743200" algn="l">
              <a:spcBef>
                <a:spcPts val="1200"/>
              </a:spcBef>
              <a:spcAft>
                <a:spcPts val="0"/>
              </a:spcAft>
              <a:buClr>
                <a:schemeClr val="dk1"/>
              </a:buClr>
              <a:buSzPts val="1800"/>
              <a:buChar char="■"/>
              <a:defRPr sz="1800"/>
            </a:lvl6pPr>
            <a:lvl7pPr indent="-342900" lvl="6" marL="3200400" algn="l">
              <a:spcBef>
                <a:spcPts val="1200"/>
              </a:spcBef>
              <a:spcAft>
                <a:spcPts val="0"/>
              </a:spcAft>
              <a:buClr>
                <a:schemeClr val="dk1"/>
              </a:buClr>
              <a:buSzPts val="1800"/>
              <a:buChar char="●"/>
              <a:defRPr sz="1800"/>
            </a:lvl7pPr>
            <a:lvl8pPr indent="-342900" lvl="7" marL="3657600" algn="l">
              <a:spcBef>
                <a:spcPts val="1200"/>
              </a:spcBef>
              <a:spcAft>
                <a:spcPts val="0"/>
              </a:spcAft>
              <a:buClr>
                <a:schemeClr val="dk1"/>
              </a:buClr>
              <a:buSzPts val="1800"/>
              <a:buChar char="○"/>
              <a:defRPr sz="1800"/>
            </a:lvl8pPr>
            <a:lvl9pPr indent="-342900" lvl="8" marL="4114800" algn="l">
              <a:spcBef>
                <a:spcPts val="1200"/>
              </a:spcBef>
              <a:spcAft>
                <a:spcPts val="1200"/>
              </a:spcAft>
              <a:buClr>
                <a:schemeClr val="dk1"/>
              </a:buClr>
              <a:buSzPts val="1800"/>
              <a:buChar char="■"/>
              <a:defRPr sz="1800"/>
            </a:lvl9pPr>
          </a:lstStyle>
          <a:p/>
        </p:txBody>
      </p:sp>
      <p:sp>
        <p:nvSpPr>
          <p:cNvPr id="138" name="Google Shape;138;p3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3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3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1">
  <p:cSld name="Two Content">
    <p:spTree>
      <p:nvGrpSpPr>
        <p:cNvPr id="141" name="Shape 141"/>
        <p:cNvGrpSpPr/>
        <p:nvPr/>
      </p:nvGrpSpPr>
      <p:grpSpPr>
        <a:xfrm>
          <a:off x="0" y="0"/>
          <a:ext cx="0" cy="0"/>
          <a:chOff x="0" y="0"/>
          <a:chExt cx="0" cy="0"/>
        </a:xfrm>
      </p:grpSpPr>
      <p:sp>
        <p:nvSpPr>
          <p:cNvPr id="142" name="Google Shape;142;p35"/>
          <p:cNvSpPr txBox="1"/>
          <p:nvPr>
            <p:ph type="title"/>
          </p:nvPr>
        </p:nvSpPr>
        <p:spPr>
          <a:xfrm>
            <a:off x="479870" y="259265"/>
            <a:ext cx="5640900" cy="451500"/>
          </a:xfrm>
          <a:prstGeom prst="rect">
            <a:avLst/>
          </a:prstGeom>
          <a:noFill/>
          <a:ln>
            <a:noFill/>
          </a:ln>
        </p:spPr>
        <p:txBody>
          <a:bodyPr anchorCtr="0" anchor="t" bIns="0" lIns="0" spcFirstLastPara="1" rIns="0" wrap="square" tIns="0">
            <a:normAutofit/>
          </a:bodyPr>
          <a:lstStyle>
            <a:lvl1pPr lvl="0" marR="0" algn="l">
              <a:lnSpc>
                <a:spcPct val="90000"/>
              </a:lnSpc>
              <a:spcBef>
                <a:spcPts val="0"/>
              </a:spcBef>
              <a:spcAft>
                <a:spcPts val="0"/>
              </a:spcAft>
              <a:buClr>
                <a:schemeClr val="accent1"/>
              </a:buClr>
              <a:buSzPts val="1100"/>
              <a:buFont typeface="Candara"/>
              <a:buNone/>
              <a:defRPr b="1" i="0" sz="2400" u="none" cap="none" strike="noStrike">
                <a:solidFill>
                  <a:schemeClr val="accent1"/>
                </a:solidFill>
                <a:latin typeface="Candara"/>
                <a:ea typeface="Candara"/>
                <a:cs typeface="Candara"/>
                <a:sym typeface="Candara"/>
              </a:defRPr>
            </a:lvl1pPr>
            <a:lvl2pPr lvl="1" marR="0" algn="l">
              <a:spcBef>
                <a:spcPts val="0"/>
              </a:spcBef>
              <a:spcAft>
                <a:spcPts val="0"/>
              </a:spcAft>
              <a:buClr>
                <a:schemeClr val="dk2"/>
              </a:buClr>
              <a:buSzPts val="1100"/>
              <a:buFont typeface="Arial"/>
              <a:buNone/>
              <a:defRPr b="1" i="0" sz="1400" u="none" cap="none" strike="noStrike">
                <a:solidFill>
                  <a:schemeClr val="dk2"/>
                </a:solidFill>
                <a:latin typeface="Arial"/>
                <a:ea typeface="Arial"/>
                <a:cs typeface="Arial"/>
                <a:sym typeface="Arial"/>
              </a:defRPr>
            </a:lvl2pPr>
            <a:lvl3pPr lvl="2" marR="0" algn="l">
              <a:spcBef>
                <a:spcPts val="0"/>
              </a:spcBef>
              <a:spcAft>
                <a:spcPts val="0"/>
              </a:spcAft>
              <a:buClr>
                <a:schemeClr val="dk2"/>
              </a:buClr>
              <a:buSzPts val="1100"/>
              <a:buFont typeface="Arial"/>
              <a:buNone/>
              <a:defRPr b="1" i="0" sz="1400" u="none" cap="none" strike="noStrike">
                <a:solidFill>
                  <a:schemeClr val="dk2"/>
                </a:solidFill>
                <a:latin typeface="Arial"/>
                <a:ea typeface="Arial"/>
                <a:cs typeface="Arial"/>
                <a:sym typeface="Arial"/>
              </a:defRPr>
            </a:lvl3pPr>
            <a:lvl4pPr lvl="3" marR="0" algn="l">
              <a:spcBef>
                <a:spcPts val="0"/>
              </a:spcBef>
              <a:spcAft>
                <a:spcPts val="0"/>
              </a:spcAft>
              <a:buClr>
                <a:schemeClr val="dk2"/>
              </a:buClr>
              <a:buSzPts val="1100"/>
              <a:buFont typeface="Arial"/>
              <a:buNone/>
              <a:defRPr b="1" i="0" sz="1400" u="none" cap="none" strike="noStrike">
                <a:solidFill>
                  <a:schemeClr val="dk2"/>
                </a:solidFill>
                <a:latin typeface="Arial"/>
                <a:ea typeface="Arial"/>
                <a:cs typeface="Arial"/>
                <a:sym typeface="Arial"/>
              </a:defRPr>
            </a:lvl4pPr>
            <a:lvl5pPr lvl="4" marR="0" algn="l">
              <a:spcBef>
                <a:spcPts val="0"/>
              </a:spcBef>
              <a:spcAft>
                <a:spcPts val="0"/>
              </a:spcAft>
              <a:buClr>
                <a:schemeClr val="dk2"/>
              </a:buClr>
              <a:buSzPts val="1100"/>
              <a:buFont typeface="Arial"/>
              <a:buNone/>
              <a:defRPr b="1" i="0" sz="1400" u="none" cap="none" strike="noStrike">
                <a:solidFill>
                  <a:schemeClr val="dk2"/>
                </a:solidFill>
                <a:latin typeface="Arial"/>
                <a:ea typeface="Arial"/>
                <a:cs typeface="Arial"/>
                <a:sym typeface="Arial"/>
              </a:defRPr>
            </a:lvl5pPr>
            <a:lvl6pPr lvl="5" marR="0" algn="l">
              <a:spcBef>
                <a:spcPts val="0"/>
              </a:spcBef>
              <a:spcAft>
                <a:spcPts val="0"/>
              </a:spcAft>
              <a:buClr>
                <a:schemeClr val="dk2"/>
              </a:buClr>
              <a:buSzPts val="1100"/>
              <a:buFont typeface="Arial"/>
              <a:buNone/>
              <a:defRPr b="1" i="0" sz="1400" u="none" cap="none" strike="noStrike">
                <a:solidFill>
                  <a:schemeClr val="dk2"/>
                </a:solidFill>
                <a:latin typeface="Arial"/>
                <a:ea typeface="Arial"/>
                <a:cs typeface="Arial"/>
                <a:sym typeface="Arial"/>
              </a:defRPr>
            </a:lvl6pPr>
            <a:lvl7pPr lvl="6" marR="0" algn="l">
              <a:spcBef>
                <a:spcPts val="0"/>
              </a:spcBef>
              <a:spcAft>
                <a:spcPts val="0"/>
              </a:spcAft>
              <a:buClr>
                <a:schemeClr val="dk2"/>
              </a:buClr>
              <a:buSzPts val="1100"/>
              <a:buFont typeface="Arial"/>
              <a:buNone/>
              <a:defRPr b="1" i="0" sz="1400" u="none" cap="none" strike="noStrike">
                <a:solidFill>
                  <a:schemeClr val="dk2"/>
                </a:solidFill>
                <a:latin typeface="Arial"/>
                <a:ea typeface="Arial"/>
                <a:cs typeface="Arial"/>
                <a:sym typeface="Arial"/>
              </a:defRPr>
            </a:lvl7pPr>
            <a:lvl8pPr lvl="7" marR="0" algn="l">
              <a:spcBef>
                <a:spcPts val="0"/>
              </a:spcBef>
              <a:spcAft>
                <a:spcPts val="0"/>
              </a:spcAft>
              <a:buClr>
                <a:schemeClr val="dk2"/>
              </a:buClr>
              <a:buSzPts val="1100"/>
              <a:buFont typeface="Arial"/>
              <a:buNone/>
              <a:defRPr b="1" i="0" sz="1400" u="none" cap="none" strike="noStrike">
                <a:solidFill>
                  <a:schemeClr val="dk2"/>
                </a:solidFill>
                <a:latin typeface="Arial"/>
                <a:ea typeface="Arial"/>
                <a:cs typeface="Arial"/>
                <a:sym typeface="Arial"/>
              </a:defRPr>
            </a:lvl8pPr>
            <a:lvl9pPr lvl="8" marR="0" algn="l">
              <a:spcBef>
                <a:spcPts val="0"/>
              </a:spcBef>
              <a:spcAft>
                <a:spcPts val="0"/>
              </a:spcAft>
              <a:buClr>
                <a:schemeClr val="dk2"/>
              </a:buClr>
              <a:buSzPts val="1100"/>
              <a:buFont typeface="Arial"/>
              <a:buNone/>
              <a:defRPr b="1" i="0" sz="1400" u="none" cap="none" strike="noStrike">
                <a:solidFill>
                  <a:schemeClr val="dk2"/>
                </a:solidFill>
                <a:latin typeface="Arial"/>
                <a:ea typeface="Arial"/>
                <a:cs typeface="Arial"/>
                <a:sym typeface="Arial"/>
              </a:defRPr>
            </a:lvl9pPr>
          </a:lstStyle>
          <a:p/>
        </p:txBody>
      </p:sp>
      <p:sp>
        <p:nvSpPr>
          <p:cNvPr id="143" name="Google Shape;143;p35"/>
          <p:cNvSpPr txBox="1"/>
          <p:nvPr>
            <p:ph idx="1" type="body"/>
          </p:nvPr>
        </p:nvSpPr>
        <p:spPr>
          <a:xfrm>
            <a:off x="479869" y="943865"/>
            <a:ext cx="3919200" cy="3692400"/>
          </a:xfrm>
          <a:prstGeom prst="rect">
            <a:avLst/>
          </a:prstGeom>
          <a:noFill/>
          <a:ln>
            <a:noFill/>
          </a:ln>
        </p:spPr>
        <p:txBody>
          <a:bodyPr anchorCtr="0" anchor="t" bIns="0" lIns="0" spcFirstLastPara="1" rIns="0" wrap="square" tIns="0">
            <a:normAutofit/>
          </a:bodyPr>
          <a:lstStyle>
            <a:lvl1pPr indent="-228600" lvl="0" marL="457200" marR="0" algn="l">
              <a:lnSpc>
                <a:spcPct val="90000"/>
              </a:lnSpc>
              <a:spcBef>
                <a:spcPts val="0"/>
              </a:spcBef>
              <a:spcAft>
                <a:spcPts val="0"/>
              </a:spcAft>
              <a:buClr>
                <a:schemeClr val="dk1"/>
              </a:buClr>
              <a:buSzPts val="2300"/>
              <a:buFont typeface="Arial"/>
              <a:buNone/>
              <a:defRPr b="0" i="0" sz="2300" u="none" cap="none" strike="noStrike">
                <a:solidFill>
                  <a:schemeClr val="dk1"/>
                </a:solidFill>
                <a:latin typeface="Candara"/>
                <a:ea typeface="Candara"/>
                <a:cs typeface="Candara"/>
                <a:sym typeface="Candara"/>
              </a:defRPr>
            </a:lvl1pPr>
            <a:lvl2pPr indent="-374650" lvl="1" marL="914400" marR="0" algn="l">
              <a:lnSpc>
                <a:spcPct val="90000"/>
              </a:lnSpc>
              <a:spcBef>
                <a:spcPts val="0"/>
              </a:spcBef>
              <a:spcAft>
                <a:spcPts val="0"/>
              </a:spcAft>
              <a:buClr>
                <a:schemeClr val="dk1"/>
              </a:buClr>
              <a:buSzPts val="2300"/>
              <a:buFont typeface="Arial"/>
              <a:buChar char="•"/>
              <a:defRPr b="0" i="0" sz="2300" u="none" cap="none" strike="noStrike">
                <a:solidFill>
                  <a:schemeClr val="dk1"/>
                </a:solidFill>
                <a:latin typeface="Candara"/>
                <a:ea typeface="Candara"/>
                <a:cs typeface="Candara"/>
                <a:sym typeface="Candara"/>
              </a:defRPr>
            </a:lvl2pPr>
            <a:lvl3pPr indent="-374650" lvl="2" marL="1371600" marR="0" algn="l">
              <a:lnSpc>
                <a:spcPct val="90000"/>
              </a:lnSpc>
              <a:spcBef>
                <a:spcPts val="0"/>
              </a:spcBef>
              <a:spcAft>
                <a:spcPts val="0"/>
              </a:spcAft>
              <a:buClr>
                <a:schemeClr val="dk1"/>
              </a:buClr>
              <a:buSzPts val="2300"/>
              <a:buFont typeface="Arial"/>
              <a:buChar char="–"/>
              <a:defRPr b="0" i="0" sz="2300" u="none" cap="none" strike="noStrike">
                <a:solidFill>
                  <a:schemeClr val="dk1"/>
                </a:solidFill>
                <a:latin typeface="Candara"/>
                <a:ea typeface="Candara"/>
                <a:cs typeface="Candara"/>
                <a:sym typeface="Candara"/>
              </a:defRPr>
            </a:lvl3pPr>
            <a:lvl4pPr indent="-374650" lvl="3" marL="1828800" marR="0" algn="l">
              <a:lnSpc>
                <a:spcPct val="90000"/>
              </a:lnSpc>
              <a:spcBef>
                <a:spcPts val="0"/>
              </a:spcBef>
              <a:spcAft>
                <a:spcPts val="0"/>
              </a:spcAft>
              <a:buClr>
                <a:schemeClr val="dk1"/>
              </a:buClr>
              <a:buSzPts val="2300"/>
              <a:buFont typeface="Arial"/>
              <a:buChar char="•"/>
              <a:defRPr b="0" i="0" sz="2300" u="none" cap="none" strike="noStrike">
                <a:solidFill>
                  <a:schemeClr val="dk1"/>
                </a:solidFill>
                <a:latin typeface="Candara"/>
                <a:ea typeface="Candara"/>
                <a:cs typeface="Candara"/>
                <a:sym typeface="Candara"/>
              </a:defRPr>
            </a:lvl4pPr>
            <a:lvl5pPr indent="-374650" lvl="4" marL="2286000" marR="0" algn="l">
              <a:lnSpc>
                <a:spcPct val="90000"/>
              </a:lnSpc>
              <a:spcBef>
                <a:spcPts val="0"/>
              </a:spcBef>
              <a:spcAft>
                <a:spcPts val="0"/>
              </a:spcAft>
              <a:buClr>
                <a:schemeClr val="accent2"/>
              </a:buClr>
              <a:buSzPts val="2300"/>
              <a:buFont typeface="Arial"/>
              <a:buChar char="-"/>
              <a:defRPr b="0" i="0" sz="2300" u="none" cap="none" strike="noStrike">
                <a:solidFill>
                  <a:schemeClr val="dk1"/>
                </a:solidFill>
                <a:latin typeface="Candara"/>
                <a:ea typeface="Candara"/>
                <a:cs typeface="Candara"/>
                <a:sym typeface="Candara"/>
              </a:defRPr>
            </a:lvl5pPr>
            <a:lvl6pPr indent="-374650" lvl="5" marL="2743200" marR="0" algn="l">
              <a:lnSpc>
                <a:spcPct val="90000"/>
              </a:lnSpc>
              <a:spcBef>
                <a:spcPts val="0"/>
              </a:spcBef>
              <a:spcAft>
                <a:spcPts val="0"/>
              </a:spcAft>
              <a:buClr>
                <a:schemeClr val="dk2"/>
              </a:buClr>
              <a:buSzPts val="2300"/>
              <a:buFont typeface="Arial"/>
              <a:buChar char="-"/>
              <a:defRPr b="0" i="0" sz="2300" u="none" cap="none" strike="noStrike">
                <a:solidFill>
                  <a:schemeClr val="dk1"/>
                </a:solidFill>
                <a:latin typeface="Candara"/>
                <a:ea typeface="Candara"/>
                <a:cs typeface="Candara"/>
                <a:sym typeface="Candara"/>
              </a:defRPr>
            </a:lvl6pPr>
            <a:lvl7pPr indent="-374650" lvl="6" marL="3200400" marR="0" algn="l">
              <a:lnSpc>
                <a:spcPct val="90000"/>
              </a:lnSpc>
              <a:spcBef>
                <a:spcPts val="0"/>
              </a:spcBef>
              <a:spcAft>
                <a:spcPts val="0"/>
              </a:spcAft>
              <a:buClr>
                <a:schemeClr val="dk2"/>
              </a:buClr>
              <a:buSzPts val="2300"/>
              <a:buFont typeface="Arial"/>
              <a:buChar char="-"/>
              <a:defRPr b="0" i="0" sz="2300" u="none" cap="none" strike="noStrike">
                <a:solidFill>
                  <a:schemeClr val="dk1"/>
                </a:solidFill>
                <a:latin typeface="Candara"/>
                <a:ea typeface="Candara"/>
                <a:cs typeface="Candara"/>
                <a:sym typeface="Candara"/>
              </a:defRPr>
            </a:lvl7pPr>
            <a:lvl8pPr indent="-374650" lvl="7" marL="3657600" marR="0" algn="l">
              <a:lnSpc>
                <a:spcPct val="90000"/>
              </a:lnSpc>
              <a:spcBef>
                <a:spcPts val="0"/>
              </a:spcBef>
              <a:spcAft>
                <a:spcPts val="0"/>
              </a:spcAft>
              <a:buClr>
                <a:schemeClr val="dk2"/>
              </a:buClr>
              <a:buSzPts val="2300"/>
              <a:buFont typeface="Arial"/>
              <a:buChar char="-"/>
              <a:defRPr b="0" i="0" sz="2300" u="none" cap="none" strike="noStrike">
                <a:solidFill>
                  <a:schemeClr val="dk1"/>
                </a:solidFill>
                <a:latin typeface="Candara"/>
                <a:ea typeface="Candara"/>
                <a:cs typeface="Candara"/>
                <a:sym typeface="Candara"/>
              </a:defRPr>
            </a:lvl8pPr>
            <a:lvl9pPr indent="-374650" lvl="8" marL="4114800" marR="0" algn="l">
              <a:lnSpc>
                <a:spcPct val="90000"/>
              </a:lnSpc>
              <a:spcBef>
                <a:spcPts val="0"/>
              </a:spcBef>
              <a:spcAft>
                <a:spcPts val="0"/>
              </a:spcAft>
              <a:buClr>
                <a:schemeClr val="dk2"/>
              </a:buClr>
              <a:buSzPts val="2300"/>
              <a:buFont typeface="Arial"/>
              <a:buChar char="-"/>
              <a:defRPr b="0" i="0" sz="2300" u="none" cap="none" strike="noStrike">
                <a:solidFill>
                  <a:schemeClr val="dk1"/>
                </a:solidFill>
                <a:latin typeface="Candara"/>
                <a:ea typeface="Candara"/>
                <a:cs typeface="Candara"/>
                <a:sym typeface="Candara"/>
              </a:defRPr>
            </a:lvl9pPr>
          </a:lstStyle>
          <a:p/>
        </p:txBody>
      </p:sp>
      <p:sp>
        <p:nvSpPr>
          <p:cNvPr id="144" name="Google Shape;144;p35"/>
          <p:cNvSpPr txBox="1"/>
          <p:nvPr>
            <p:ph idx="2" type="body"/>
          </p:nvPr>
        </p:nvSpPr>
        <p:spPr>
          <a:xfrm>
            <a:off x="4892964" y="943865"/>
            <a:ext cx="3919200" cy="3692400"/>
          </a:xfrm>
          <a:prstGeom prst="rect">
            <a:avLst/>
          </a:prstGeom>
          <a:noFill/>
          <a:ln>
            <a:noFill/>
          </a:ln>
        </p:spPr>
        <p:txBody>
          <a:bodyPr anchorCtr="0" anchor="t" bIns="0" lIns="0" spcFirstLastPara="1" rIns="0" wrap="square" tIns="0">
            <a:normAutofit/>
          </a:bodyPr>
          <a:lstStyle>
            <a:lvl1pPr indent="-228600" lvl="0" marL="457200" marR="0" algn="l">
              <a:lnSpc>
                <a:spcPct val="90000"/>
              </a:lnSpc>
              <a:spcBef>
                <a:spcPts val="0"/>
              </a:spcBef>
              <a:spcAft>
                <a:spcPts val="0"/>
              </a:spcAft>
              <a:buClr>
                <a:schemeClr val="dk1"/>
              </a:buClr>
              <a:buSzPts val="2300"/>
              <a:buFont typeface="Arial"/>
              <a:buNone/>
              <a:defRPr b="0" i="0" sz="2300" u="none" cap="none" strike="noStrike">
                <a:solidFill>
                  <a:schemeClr val="dk1"/>
                </a:solidFill>
                <a:latin typeface="Candara"/>
                <a:ea typeface="Candara"/>
                <a:cs typeface="Candara"/>
                <a:sym typeface="Candara"/>
              </a:defRPr>
            </a:lvl1pPr>
            <a:lvl2pPr indent="-374650" lvl="1" marL="914400" marR="0" algn="l">
              <a:lnSpc>
                <a:spcPct val="90000"/>
              </a:lnSpc>
              <a:spcBef>
                <a:spcPts val="0"/>
              </a:spcBef>
              <a:spcAft>
                <a:spcPts val="0"/>
              </a:spcAft>
              <a:buClr>
                <a:schemeClr val="dk1"/>
              </a:buClr>
              <a:buSzPts val="2300"/>
              <a:buFont typeface="Arial"/>
              <a:buChar char="•"/>
              <a:defRPr b="0" i="0" sz="2300" u="none" cap="none" strike="noStrike">
                <a:solidFill>
                  <a:schemeClr val="dk1"/>
                </a:solidFill>
                <a:latin typeface="Candara"/>
                <a:ea typeface="Candara"/>
                <a:cs typeface="Candara"/>
                <a:sym typeface="Candara"/>
              </a:defRPr>
            </a:lvl2pPr>
            <a:lvl3pPr indent="-374650" lvl="2" marL="1371600" marR="0" algn="l">
              <a:lnSpc>
                <a:spcPct val="90000"/>
              </a:lnSpc>
              <a:spcBef>
                <a:spcPts val="0"/>
              </a:spcBef>
              <a:spcAft>
                <a:spcPts val="0"/>
              </a:spcAft>
              <a:buClr>
                <a:schemeClr val="dk1"/>
              </a:buClr>
              <a:buSzPts val="2300"/>
              <a:buFont typeface="Arial"/>
              <a:buChar char="–"/>
              <a:defRPr b="0" i="0" sz="2300" u="none" cap="none" strike="noStrike">
                <a:solidFill>
                  <a:schemeClr val="dk1"/>
                </a:solidFill>
                <a:latin typeface="Candara"/>
                <a:ea typeface="Candara"/>
                <a:cs typeface="Candara"/>
                <a:sym typeface="Candara"/>
              </a:defRPr>
            </a:lvl3pPr>
            <a:lvl4pPr indent="-374650" lvl="3" marL="1828800" marR="0" algn="l">
              <a:lnSpc>
                <a:spcPct val="90000"/>
              </a:lnSpc>
              <a:spcBef>
                <a:spcPts val="0"/>
              </a:spcBef>
              <a:spcAft>
                <a:spcPts val="0"/>
              </a:spcAft>
              <a:buClr>
                <a:schemeClr val="dk1"/>
              </a:buClr>
              <a:buSzPts val="2300"/>
              <a:buFont typeface="Arial"/>
              <a:buChar char="•"/>
              <a:defRPr b="0" i="0" sz="2300" u="none" cap="none" strike="noStrike">
                <a:solidFill>
                  <a:schemeClr val="dk1"/>
                </a:solidFill>
                <a:latin typeface="Candara"/>
                <a:ea typeface="Candara"/>
                <a:cs typeface="Candara"/>
                <a:sym typeface="Candara"/>
              </a:defRPr>
            </a:lvl4pPr>
            <a:lvl5pPr indent="-374650" lvl="4" marL="2286000" marR="0" algn="l">
              <a:lnSpc>
                <a:spcPct val="90000"/>
              </a:lnSpc>
              <a:spcBef>
                <a:spcPts val="0"/>
              </a:spcBef>
              <a:spcAft>
                <a:spcPts val="0"/>
              </a:spcAft>
              <a:buClr>
                <a:schemeClr val="accent2"/>
              </a:buClr>
              <a:buSzPts val="2300"/>
              <a:buFont typeface="Arial"/>
              <a:buChar char="-"/>
              <a:defRPr b="0" i="0" sz="2300" u="none" cap="none" strike="noStrike">
                <a:solidFill>
                  <a:schemeClr val="dk1"/>
                </a:solidFill>
                <a:latin typeface="Candara"/>
                <a:ea typeface="Candara"/>
                <a:cs typeface="Candara"/>
                <a:sym typeface="Candara"/>
              </a:defRPr>
            </a:lvl5pPr>
            <a:lvl6pPr indent="-374650" lvl="5" marL="2743200" marR="0" algn="l">
              <a:lnSpc>
                <a:spcPct val="90000"/>
              </a:lnSpc>
              <a:spcBef>
                <a:spcPts val="0"/>
              </a:spcBef>
              <a:spcAft>
                <a:spcPts val="0"/>
              </a:spcAft>
              <a:buClr>
                <a:schemeClr val="dk2"/>
              </a:buClr>
              <a:buSzPts val="2300"/>
              <a:buFont typeface="Arial"/>
              <a:buChar char="-"/>
              <a:defRPr b="0" i="0" sz="2300" u="none" cap="none" strike="noStrike">
                <a:solidFill>
                  <a:schemeClr val="dk1"/>
                </a:solidFill>
                <a:latin typeface="Candara"/>
                <a:ea typeface="Candara"/>
                <a:cs typeface="Candara"/>
                <a:sym typeface="Candara"/>
              </a:defRPr>
            </a:lvl6pPr>
            <a:lvl7pPr indent="-374650" lvl="6" marL="3200400" marR="0" algn="l">
              <a:lnSpc>
                <a:spcPct val="90000"/>
              </a:lnSpc>
              <a:spcBef>
                <a:spcPts val="0"/>
              </a:spcBef>
              <a:spcAft>
                <a:spcPts val="0"/>
              </a:spcAft>
              <a:buClr>
                <a:schemeClr val="dk2"/>
              </a:buClr>
              <a:buSzPts val="2300"/>
              <a:buFont typeface="Arial"/>
              <a:buChar char="-"/>
              <a:defRPr b="0" i="0" sz="2300" u="none" cap="none" strike="noStrike">
                <a:solidFill>
                  <a:schemeClr val="dk1"/>
                </a:solidFill>
                <a:latin typeface="Candara"/>
                <a:ea typeface="Candara"/>
                <a:cs typeface="Candara"/>
                <a:sym typeface="Candara"/>
              </a:defRPr>
            </a:lvl7pPr>
            <a:lvl8pPr indent="-374650" lvl="7" marL="3657600" marR="0" algn="l">
              <a:lnSpc>
                <a:spcPct val="90000"/>
              </a:lnSpc>
              <a:spcBef>
                <a:spcPts val="0"/>
              </a:spcBef>
              <a:spcAft>
                <a:spcPts val="0"/>
              </a:spcAft>
              <a:buClr>
                <a:schemeClr val="dk2"/>
              </a:buClr>
              <a:buSzPts val="2300"/>
              <a:buFont typeface="Arial"/>
              <a:buChar char="-"/>
              <a:defRPr b="0" i="0" sz="2300" u="none" cap="none" strike="noStrike">
                <a:solidFill>
                  <a:schemeClr val="dk1"/>
                </a:solidFill>
                <a:latin typeface="Candara"/>
                <a:ea typeface="Candara"/>
                <a:cs typeface="Candara"/>
                <a:sym typeface="Candara"/>
              </a:defRPr>
            </a:lvl8pPr>
            <a:lvl9pPr indent="-374650" lvl="8" marL="4114800" marR="0" algn="l">
              <a:lnSpc>
                <a:spcPct val="90000"/>
              </a:lnSpc>
              <a:spcBef>
                <a:spcPts val="0"/>
              </a:spcBef>
              <a:spcAft>
                <a:spcPts val="0"/>
              </a:spcAft>
              <a:buClr>
                <a:schemeClr val="dk2"/>
              </a:buClr>
              <a:buSzPts val="2300"/>
              <a:buFont typeface="Arial"/>
              <a:buChar char="-"/>
              <a:defRPr b="0" i="0" sz="2300" u="none" cap="none" strike="noStrike">
                <a:solidFill>
                  <a:schemeClr val="dk1"/>
                </a:solidFill>
                <a:latin typeface="Candara"/>
                <a:ea typeface="Candara"/>
                <a:cs typeface="Candara"/>
                <a:sym typeface="Candara"/>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spTree>
      <p:nvGrpSpPr>
        <p:cNvPr id="145" name="Shape 145"/>
        <p:cNvGrpSpPr/>
        <p:nvPr/>
      </p:nvGrpSpPr>
      <p:grpSpPr>
        <a:xfrm>
          <a:off x="0" y="0"/>
          <a:ext cx="0" cy="0"/>
          <a:chOff x="0" y="0"/>
          <a:chExt cx="0" cy="0"/>
        </a:xfrm>
      </p:grpSpPr>
      <p:sp>
        <p:nvSpPr>
          <p:cNvPr id="146" name="Google Shape;146;p36"/>
          <p:cNvSpPr txBox="1"/>
          <p:nvPr>
            <p:ph type="title"/>
          </p:nvPr>
        </p:nvSpPr>
        <p:spPr>
          <a:xfrm>
            <a:off x="38981" y="-2512"/>
            <a:ext cx="8277600" cy="706200"/>
          </a:xfrm>
          <a:prstGeom prst="rect">
            <a:avLst/>
          </a:prstGeom>
        </p:spPr>
        <p:txBody>
          <a:bodyPr anchorCtr="0" anchor="ctr" bIns="68575" lIns="68575" spcFirstLastPara="1" rIns="68575" wrap="square" tIns="68575">
            <a:normAutofit/>
          </a:bodyPr>
          <a:lstStyle>
            <a:lvl1pPr lvl="0">
              <a:spcBef>
                <a:spcPts val="0"/>
              </a:spcBef>
              <a:spcAft>
                <a:spcPts val="0"/>
              </a:spcAft>
              <a:buClr>
                <a:srgbClr val="FFFFFF"/>
              </a:buClr>
              <a:buSzPts val="2900"/>
              <a:buNone/>
              <a:defRPr sz="2900">
                <a:solidFill>
                  <a:srgbClr val="FFFFFF"/>
                </a:solidFill>
              </a:defRPr>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p:txBody>
      </p:sp>
      <p:sp>
        <p:nvSpPr>
          <p:cNvPr id="147" name="Google Shape;147;p36"/>
          <p:cNvSpPr txBox="1"/>
          <p:nvPr>
            <p:ph idx="12" type="sldNum"/>
          </p:nvPr>
        </p:nvSpPr>
        <p:spPr>
          <a:xfrm>
            <a:off x="6904781" y="4869675"/>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EFEFE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EFEFE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EFEFE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EFEFE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EFEFE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EFEFE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EFEFE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EFEFE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EFEFE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48" name="Google Shape;148;p36"/>
          <p:cNvPicPr preferRelativeResize="0"/>
          <p:nvPr/>
        </p:nvPicPr>
        <p:blipFill>
          <a:blip r:embed="rId2">
            <a:alphaModFix/>
          </a:blip>
          <a:stretch>
            <a:fillRect/>
          </a:stretch>
        </p:blipFill>
        <p:spPr>
          <a:xfrm>
            <a:off x="8659475" y="4510725"/>
            <a:ext cx="358949" cy="358949"/>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p:cSld name="2 Column">
    <p:spTree>
      <p:nvGrpSpPr>
        <p:cNvPr id="149" name="Shape 149"/>
        <p:cNvGrpSpPr/>
        <p:nvPr/>
      </p:nvGrpSpPr>
      <p:grpSpPr>
        <a:xfrm>
          <a:off x="0" y="0"/>
          <a:ext cx="0" cy="0"/>
          <a:chOff x="0" y="0"/>
          <a:chExt cx="0" cy="0"/>
        </a:xfrm>
      </p:grpSpPr>
      <p:sp>
        <p:nvSpPr>
          <p:cNvPr id="150" name="Google Shape;150;p37"/>
          <p:cNvSpPr txBox="1"/>
          <p:nvPr>
            <p:ph type="title"/>
          </p:nvPr>
        </p:nvSpPr>
        <p:spPr>
          <a:xfrm>
            <a:off x="462225" y="205988"/>
            <a:ext cx="8224500" cy="594300"/>
          </a:xfrm>
          <a:prstGeom prst="rect">
            <a:avLst/>
          </a:prstGeom>
          <a:noFill/>
          <a:ln>
            <a:noFill/>
          </a:ln>
        </p:spPr>
        <p:txBody>
          <a:bodyPr anchorCtr="0" anchor="ctr" bIns="91425" lIns="91425" spcFirstLastPara="1" rIns="91425" wrap="square" tIns="91425">
            <a:normAutofit/>
          </a:bodyPr>
          <a:lstStyle>
            <a:lvl1pPr lvl="0" marR="0" algn="l">
              <a:lnSpc>
                <a:spcPct val="100000"/>
              </a:lnSpc>
              <a:spcBef>
                <a:spcPts val="0"/>
              </a:spcBef>
              <a:spcAft>
                <a:spcPts val="0"/>
              </a:spcAft>
              <a:buSzPts val="3200"/>
              <a:buFont typeface="Arial"/>
              <a:buNone/>
              <a:defRPr b="1" i="0" sz="3200" u="none" cap="none" strike="noStrike">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51" name="Google Shape;151;p37"/>
          <p:cNvSpPr txBox="1"/>
          <p:nvPr>
            <p:ph idx="1" type="body"/>
          </p:nvPr>
        </p:nvSpPr>
        <p:spPr>
          <a:xfrm>
            <a:off x="762000" y="914400"/>
            <a:ext cx="3742800" cy="3714900"/>
          </a:xfrm>
          <a:prstGeom prst="rect">
            <a:avLst/>
          </a:prstGeom>
          <a:noFill/>
          <a:ln>
            <a:noFill/>
          </a:ln>
        </p:spPr>
        <p:txBody>
          <a:bodyPr anchorCtr="0" anchor="t" bIns="91425" lIns="91425" spcFirstLastPara="1" rIns="91425" wrap="square" tIns="91425">
            <a:norm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2" name="Google Shape;152;p37"/>
          <p:cNvSpPr txBox="1"/>
          <p:nvPr>
            <p:ph idx="2" type="body"/>
          </p:nvPr>
        </p:nvSpPr>
        <p:spPr>
          <a:xfrm>
            <a:off x="4953000" y="914400"/>
            <a:ext cx="3742800" cy="3714900"/>
          </a:xfrm>
          <a:prstGeom prst="rect">
            <a:avLst/>
          </a:prstGeom>
          <a:noFill/>
          <a:ln>
            <a:noFill/>
          </a:ln>
        </p:spPr>
        <p:txBody>
          <a:bodyPr anchorCtr="0" anchor="t" bIns="91425" lIns="91425" spcFirstLastPara="1" rIns="91425" wrap="square" tIns="91425">
            <a:norm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3.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png"/><Relationship Id="rId3" Type="http://schemas.openxmlformats.org/officeDocument/2006/relationships/slideLayout" Target="../slideLayouts/slideLayout1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34.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21" Type="http://schemas.openxmlformats.org/officeDocument/2006/relationships/theme" Target="../theme/theme1.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image" Target="../media/image4.png"/><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5" Type="http://schemas.openxmlformats.org/officeDocument/2006/relationships/slideLayout" Target="../slideLayouts/slideLayout19.xml"/><Relationship Id="rId19" Type="http://schemas.openxmlformats.org/officeDocument/2006/relationships/slideLayout" Target="../slideLayouts/slideLayout33.xml"/><Relationship Id="rId6" Type="http://schemas.openxmlformats.org/officeDocument/2006/relationships/slideLayout" Target="../slideLayouts/slideLayout20.xml"/><Relationship Id="rId18" Type="http://schemas.openxmlformats.org/officeDocument/2006/relationships/slideLayout" Target="../slideLayouts/slideLayout32.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 name="Shape 63"/>
        <p:cNvGrpSpPr/>
        <p:nvPr/>
      </p:nvGrpSpPr>
      <p:grpSpPr>
        <a:xfrm>
          <a:off x="0" y="0"/>
          <a:ext cx="0" cy="0"/>
          <a:chOff x="0" y="0"/>
          <a:chExt cx="0" cy="0"/>
        </a:xfrm>
      </p:grpSpPr>
      <p:sp>
        <p:nvSpPr>
          <p:cNvPr id="64" name="Google Shape;64;p16"/>
          <p:cNvSpPr/>
          <p:nvPr/>
        </p:nvSpPr>
        <p:spPr>
          <a:xfrm>
            <a:off x="2308071" y="1239739"/>
            <a:ext cx="6835800" cy="2683500"/>
          </a:xfrm>
          <a:prstGeom prst="rect">
            <a:avLst/>
          </a:prstGeom>
          <a:solidFill>
            <a:srgbClr val="0084CA"/>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65" name="Google Shape;65;p16"/>
          <p:cNvPicPr preferRelativeResize="0"/>
          <p:nvPr/>
        </p:nvPicPr>
        <p:blipFill rotWithShape="1">
          <a:blip r:embed="rId1">
            <a:alphaModFix/>
          </a:blip>
          <a:srcRect b="0" l="0" r="0" t="0"/>
          <a:stretch/>
        </p:blipFill>
        <p:spPr>
          <a:xfrm>
            <a:off x="0" y="2444"/>
            <a:ext cx="4257676" cy="5143500"/>
          </a:xfrm>
          <a:prstGeom prst="rect">
            <a:avLst/>
          </a:prstGeom>
          <a:noFill/>
          <a:ln>
            <a:noFill/>
          </a:ln>
        </p:spPr>
      </p:pic>
      <p:pic>
        <p:nvPicPr>
          <p:cNvPr id="66" name="Google Shape;66;p16"/>
          <p:cNvPicPr preferRelativeResize="0"/>
          <p:nvPr/>
        </p:nvPicPr>
        <p:blipFill rotWithShape="1">
          <a:blip r:embed="rId2">
            <a:alphaModFix/>
          </a:blip>
          <a:srcRect b="0" l="0" r="0" t="0"/>
          <a:stretch/>
        </p:blipFill>
        <p:spPr>
          <a:xfrm>
            <a:off x="2035366" y="2189261"/>
            <a:ext cx="1548664" cy="1548664"/>
          </a:xfrm>
          <a:prstGeom prst="rect">
            <a:avLst/>
          </a:prstGeom>
          <a:noFill/>
          <a:ln>
            <a:noFill/>
          </a:ln>
        </p:spPr>
      </p:pic>
      <p:sp>
        <p:nvSpPr>
          <p:cNvPr id="67" name="Google Shape;67;p16"/>
          <p:cNvSpPr/>
          <p:nvPr/>
        </p:nvSpPr>
        <p:spPr>
          <a:xfrm flipH="1">
            <a:off x="1264933" y="0"/>
            <a:ext cx="2086276" cy="1722235"/>
          </a:xfrm>
          <a:custGeom>
            <a:rect b="b" l="l" r="r" t="t"/>
            <a:pathLst>
              <a:path extrusionOk="0" h="2296313" w="2781701">
                <a:moveTo>
                  <a:pt x="0" y="2296313"/>
                </a:moveTo>
                <a:lnTo>
                  <a:pt x="961495" y="0"/>
                </a:lnTo>
                <a:lnTo>
                  <a:pt x="2781701" y="0"/>
                </a:lnTo>
                <a:lnTo>
                  <a:pt x="1877957" y="2286690"/>
                </a:lnTo>
                <a:lnTo>
                  <a:pt x="0" y="2296313"/>
                </a:lnTo>
                <a:close/>
              </a:path>
            </a:pathLst>
          </a:custGeom>
          <a:solidFill>
            <a:srgbClr val="002F87">
              <a:alpha val="498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2"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9" name="Shape 69"/>
        <p:cNvGrpSpPr/>
        <p:nvPr/>
      </p:nvGrpSpPr>
      <p:grpSpPr>
        <a:xfrm>
          <a:off x="0" y="0"/>
          <a:ext cx="0" cy="0"/>
          <a:chOff x="0" y="0"/>
          <a:chExt cx="0" cy="0"/>
        </a:xfrm>
      </p:grpSpPr>
      <p:sp>
        <p:nvSpPr>
          <p:cNvPr id="70" name="Google Shape;70;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55600" lvl="0" marL="457200">
              <a:lnSpc>
                <a:spcPct val="115000"/>
              </a:lnSpc>
              <a:spcBef>
                <a:spcPts val="0"/>
              </a:spcBef>
              <a:spcAft>
                <a:spcPts val="0"/>
              </a:spcAft>
              <a:buClr>
                <a:schemeClr val="dk2"/>
              </a:buClr>
              <a:buSzPts val="2000"/>
              <a:buFont typeface="Calibri"/>
              <a:buChar char="●"/>
              <a:defRPr sz="2000">
                <a:solidFill>
                  <a:schemeClr val="dk2"/>
                </a:solidFill>
                <a:latin typeface="Calibri"/>
                <a:ea typeface="Calibri"/>
                <a:cs typeface="Calibri"/>
                <a:sym typeface="Calibri"/>
              </a:defRPr>
            </a:lvl1pPr>
            <a:lvl2pPr indent="-330200" lvl="1" marL="914400">
              <a:lnSpc>
                <a:spcPct val="115000"/>
              </a:lnSpc>
              <a:spcBef>
                <a:spcPts val="0"/>
              </a:spcBef>
              <a:spcAft>
                <a:spcPts val="0"/>
              </a:spcAft>
              <a:buClr>
                <a:schemeClr val="dk2"/>
              </a:buClr>
              <a:buSzPts val="1600"/>
              <a:buFont typeface="Calibri"/>
              <a:buChar char="○"/>
              <a:defRPr sz="1600">
                <a:solidFill>
                  <a:schemeClr val="dk2"/>
                </a:solidFill>
                <a:latin typeface="Calibri"/>
                <a:ea typeface="Calibri"/>
                <a:cs typeface="Calibri"/>
                <a:sym typeface="Calibri"/>
              </a:defRPr>
            </a:lvl2pPr>
            <a:lvl3pPr indent="-330200" lvl="2" marL="1371600">
              <a:lnSpc>
                <a:spcPct val="115000"/>
              </a:lnSpc>
              <a:spcBef>
                <a:spcPts val="0"/>
              </a:spcBef>
              <a:spcAft>
                <a:spcPts val="0"/>
              </a:spcAft>
              <a:buClr>
                <a:schemeClr val="dk2"/>
              </a:buClr>
              <a:buSzPts val="1600"/>
              <a:buFont typeface="Calibri"/>
              <a:buChar char="■"/>
              <a:defRPr sz="1600">
                <a:solidFill>
                  <a:schemeClr val="dk2"/>
                </a:solidFill>
                <a:latin typeface="Calibri"/>
                <a:ea typeface="Calibri"/>
                <a:cs typeface="Calibri"/>
                <a:sym typeface="Calibri"/>
              </a:defRPr>
            </a:lvl3pPr>
            <a:lvl4pPr indent="-330200" lvl="3" marL="1828800">
              <a:lnSpc>
                <a:spcPct val="115000"/>
              </a:lnSpc>
              <a:spcBef>
                <a:spcPts val="0"/>
              </a:spcBef>
              <a:spcAft>
                <a:spcPts val="0"/>
              </a:spcAft>
              <a:buClr>
                <a:schemeClr val="dk2"/>
              </a:buClr>
              <a:buSzPts val="1600"/>
              <a:buFont typeface="Calibri"/>
              <a:buChar char="●"/>
              <a:defRPr sz="1600">
                <a:solidFill>
                  <a:schemeClr val="dk2"/>
                </a:solidFill>
                <a:latin typeface="Calibri"/>
                <a:ea typeface="Calibri"/>
                <a:cs typeface="Calibri"/>
                <a:sym typeface="Calibri"/>
              </a:defRPr>
            </a:lvl4pPr>
            <a:lvl5pPr indent="-330200" lvl="4" marL="2286000">
              <a:lnSpc>
                <a:spcPct val="115000"/>
              </a:lnSpc>
              <a:spcBef>
                <a:spcPts val="0"/>
              </a:spcBef>
              <a:spcAft>
                <a:spcPts val="0"/>
              </a:spcAft>
              <a:buClr>
                <a:schemeClr val="dk2"/>
              </a:buClr>
              <a:buSzPts val="1600"/>
              <a:buFont typeface="Calibri"/>
              <a:buChar char="○"/>
              <a:defRPr sz="1600">
                <a:solidFill>
                  <a:schemeClr val="dk2"/>
                </a:solidFill>
                <a:latin typeface="Calibri"/>
                <a:ea typeface="Calibri"/>
                <a:cs typeface="Calibri"/>
                <a:sym typeface="Calibri"/>
              </a:defRPr>
            </a:lvl5pPr>
            <a:lvl6pPr indent="-330200" lvl="5" marL="2743200">
              <a:lnSpc>
                <a:spcPct val="115000"/>
              </a:lnSpc>
              <a:spcBef>
                <a:spcPts val="0"/>
              </a:spcBef>
              <a:spcAft>
                <a:spcPts val="0"/>
              </a:spcAft>
              <a:buClr>
                <a:schemeClr val="dk2"/>
              </a:buClr>
              <a:buSzPts val="1600"/>
              <a:buFont typeface="Calibri"/>
              <a:buChar char="■"/>
              <a:defRPr sz="1600">
                <a:solidFill>
                  <a:schemeClr val="dk2"/>
                </a:solidFill>
                <a:latin typeface="Calibri"/>
                <a:ea typeface="Calibri"/>
                <a:cs typeface="Calibri"/>
                <a:sym typeface="Calibri"/>
              </a:defRPr>
            </a:lvl6pPr>
            <a:lvl7pPr indent="-330200" lvl="6" marL="3200400">
              <a:lnSpc>
                <a:spcPct val="115000"/>
              </a:lnSpc>
              <a:spcBef>
                <a:spcPts val="0"/>
              </a:spcBef>
              <a:spcAft>
                <a:spcPts val="0"/>
              </a:spcAft>
              <a:buClr>
                <a:schemeClr val="dk2"/>
              </a:buClr>
              <a:buSzPts val="1600"/>
              <a:buFont typeface="Calibri"/>
              <a:buChar char="●"/>
              <a:defRPr sz="1600">
                <a:solidFill>
                  <a:schemeClr val="dk2"/>
                </a:solidFill>
                <a:latin typeface="Calibri"/>
                <a:ea typeface="Calibri"/>
                <a:cs typeface="Calibri"/>
                <a:sym typeface="Calibri"/>
              </a:defRPr>
            </a:lvl7pPr>
            <a:lvl8pPr indent="-330200" lvl="7" marL="3657600">
              <a:lnSpc>
                <a:spcPct val="115000"/>
              </a:lnSpc>
              <a:spcBef>
                <a:spcPts val="0"/>
              </a:spcBef>
              <a:spcAft>
                <a:spcPts val="0"/>
              </a:spcAft>
              <a:buClr>
                <a:schemeClr val="dk2"/>
              </a:buClr>
              <a:buSzPts val="1600"/>
              <a:buFont typeface="Calibri"/>
              <a:buChar char="○"/>
              <a:defRPr sz="1600">
                <a:solidFill>
                  <a:schemeClr val="dk2"/>
                </a:solidFill>
                <a:latin typeface="Calibri"/>
                <a:ea typeface="Calibri"/>
                <a:cs typeface="Calibri"/>
                <a:sym typeface="Calibri"/>
              </a:defRPr>
            </a:lvl8pPr>
            <a:lvl9pPr indent="-330200" lvl="8" marL="4114800">
              <a:lnSpc>
                <a:spcPct val="115000"/>
              </a:lnSpc>
              <a:spcBef>
                <a:spcPts val="0"/>
              </a:spcBef>
              <a:spcAft>
                <a:spcPts val="0"/>
              </a:spcAft>
              <a:buClr>
                <a:schemeClr val="dk2"/>
              </a:buClr>
              <a:buSzPts val="1600"/>
              <a:buFont typeface="Calibri"/>
              <a:buChar char="■"/>
              <a:defRPr sz="1600">
                <a:solidFill>
                  <a:schemeClr val="dk2"/>
                </a:solidFill>
                <a:latin typeface="Calibri"/>
                <a:ea typeface="Calibri"/>
                <a:cs typeface="Calibri"/>
                <a:sym typeface="Calibri"/>
              </a:defRPr>
            </a:lvl9pPr>
          </a:lstStyle>
          <a:p/>
        </p:txBody>
      </p:sp>
      <p:sp>
        <p:nvSpPr>
          <p:cNvPr id="71" name="Google Shape;71;p18"/>
          <p:cNvSpPr txBox="1"/>
          <p:nvPr/>
        </p:nvSpPr>
        <p:spPr>
          <a:xfrm>
            <a:off x="311700" y="86375"/>
            <a:ext cx="8832300" cy="609600"/>
          </a:xfrm>
          <a:prstGeom prst="rect">
            <a:avLst/>
          </a:prstGeom>
          <a:solidFill>
            <a:srgbClr val="013087"/>
          </a:solidFill>
          <a:ln>
            <a:noFill/>
          </a:ln>
        </p:spPr>
        <p:txBody>
          <a:bodyPr anchorCtr="0" anchor="t" bIns="36575" lIns="36575" spcFirstLastPara="1" rIns="36575" wrap="square" tIns="73150">
            <a:noAutofit/>
          </a:bodyPr>
          <a:lstStyle/>
          <a:p>
            <a:pPr indent="0" lvl="0" marL="0" marR="0" rtl="0" algn="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72" name="Google Shape;72;p18"/>
          <p:cNvSpPr txBox="1"/>
          <p:nvPr/>
        </p:nvSpPr>
        <p:spPr>
          <a:xfrm>
            <a:off x="8213248" y="4867276"/>
            <a:ext cx="812100" cy="1833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sp>
        <p:nvSpPr>
          <p:cNvPr id="73" name="Google Shape;73;p18"/>
          <p:cNvSpPr txBox="1"/>
          <p:nvPr>
            <p:ph type="title"/>
          </p:nvPr>
        </p:nvSpPr>
        <p:spPr>
          <a:xfrm>
            <a:off x="858450" y="104825"/>
            <a:ext cx="7974000" cy="572700"/>
          </a:xfrm>
          <a:prstGeom prst="rect">
            <a:avLst/>
          </a:prstGeom>
          <a:noFill/>
          <a:ln>
            <a:noFill/>
          </a:ln>
        </p:spPr>
        <p:txBody>
          <a:bodyPr anchorCtr="0" anchor="ctr" bIns="91425" lIns="91425" spcFirstLastPara="1" rIns="91425" wrap="square" tIns="91425">
            <a:normAutofit/>
          </a:bodyPr>
          <a:lstStyle>
            <a:lvl1pPr lvl="0" algn="ctr">
              <a:spcBef>
                <a:spcPts val="0"/>
              </a:spcBef>
              <a:spcAft>
                <a:spcPts val="0"/>
              </a:spcAft>
              <a:buClr>
                <a:schemeClr val="lt1"/>
              </a:buClr>
              <a:buSzPts val="3000"/>
              <a:buFont typeface="Calibri"/>
              <a:buNone/>
              <a:defRPr sz="3000">
                <a:solidFill>
                  <a:schemeClr val="lt1"/>
                </a:solidFill>
                <a:latin typeface="Calibri"/>
                <a:ea typeface="Calibri"/>
                <a:cs typeface="Calibri"/>
                <a:sym typeface="Calibri"/>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pic>
        <p:nvPicPr>
          <p:cNvPr id="74" name="Google Shape;74;p18"/>
          <p:cNvPicPr preferRelativeResize="0"/>
          <p:nvPr/>
        </p:nvPicPr>
        <p:blipFill>
          <a:blip r:embed="rId1">
            <a:alphaModFix/>
          </a:blip>
          <a:stretch>
            <a:fillRect/>
          </a:stretch>
        </p:blipFill>
        <p:spPr>
          <a:xfrm>
            <a:off x="89825" y="0"/>
            <a:ext cx="782325" cy="78235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0" Type="http://schemas.openxmlformats.org/officeDocument/2006/relationships/image" Target="../media/image9.png"/><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20.png"/><Relationship Id="rId9" Type="http://schemas.openxmlformats.org/officeDocument/2006/relationships/image" Target="../media/image13.png"/><Relationship Id="rId5" Type="http://schemas.openxmlformats.org/officeDocument/2006/relationships/image" Target="../media/image19.png"/><Relationship Id="rId6" Type="http://schemas.openxmlformats.org/officeDocument/2006/relationships/image" Target="../media/image14.png"/><Relationship Id="rId7" Type="http://schemas.openxmlformats.org/officeDocument/2006/relationships/image" Target="../media/image16.png"/><Relationship Id="rId8"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26.png"/><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xml"/><Relationship Id="rId3" Type="http://schemas.openxmlformats.org/officeDocument/2006/relationships/image" Target="../media/image27.png"/><Relationship Id="rId4" Type="http://schemas.openxmlformats.org/officeDocument/2006/relationships/image" Target="../media/image6.png"/><Relationship Id="rId5"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 Id="rId3" Type="http://schemas.openxmlformats.org/officeDocument/2006/relationships/image" Target="../media/image23.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 Id="rId3"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8"/>
          <p:cNvSpPr txBox="1"/>
          <p:nvPr/>
        </p:nvSpPr>
        <p:spPr>
          <a:xfrm>
            <a:off x="3687975" y="1865825"/>
            <a:ext cx="5418900" cy="16185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Clr>
                <a:schemeClr val="dk1"/>
              </a:buClr>
              <a:buSzPts val="1100"/>
              <a:buFont typeface="Arial"/>
              <a:buNone/>
            </a:pPr>
            <a:r>
              <a:rPr lang="en" sz="3600">
                <a:solidFill>
                  <a:schemeClr val="lt1"/>
                </a:solidFill>
              </a:rPr>
              <a:t>Automating Draft Local Storm Reports (LSRs) using Generative AI</a:t>
            </a:r>
            <a:endParaRPr sz="700">
              <a:solidFill>
                <a:schemeClr val="lt1"/>
              </a:solidFill>
              <a:latin typeface="Calibri"/>
              <a:ea typeface="Calibri"/>
              <a:cs typeface="Calibri"/>
              <a:sym typeface="Calibri"/>
            </a:endParaRPr>
          </a:p>
        </p:txBody>
      </p:sp>
      <p:sp>
        <p:nvSpPr>
          <p:cNvPr id="158" name="Google Shape;158;p38"/>
          <p:cNvSpPr txBox="1"/>
          <p:nvPr/>
        </p:nvSpPr>
        <p:spPr>
          <a:xfrm>
            <a:off x="1" y="4707300"/>
            <a:ext cx="4059300" cy="4155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100"/>
              <a:buFont typeface="Arial"/>
              <a:buNone/>
            </a:pPr>
            <a:r>
              <a:rPr b="1" lang="en" sz="1800">
                <a:solidFill>
                  <a:schemeClr val="lt1"/>
                </a:solidFill>
                <a:latin typeface="Calibri"/>
                <a:ea typeface="Calibri"/>
                <a:cs typeface="Calibri"/>
                <a:sym typeface="Calibri"/>
              </a:rPr>
              <a:t>May </a:t>
            </a:r>
            <a:r>
              <a:rPr b="1" lang="en" sz="1800">
                <a:solidFill>
                  <a:schemeClr val="lt1"/>
                </a:solidFill>
                <a:latin typeface="Calibri"/>
                <a:ea typeface="Calibri"/>
                <a:cs typeface="Calibri"/>
                <a:sym typeface="Calibri"/>
              </a:rPr>
              <a:t>2025</a:t>
            </a:r>
            <a:endParaRPr b="1" sz="1800">
              <a:solidFill>
                <a:schemeClr val="lt1"/>
              </a:solidFill>
              <a:latin typeface="Calibri"/>
              <a:ea typeface="Calibri"/>
              <a:cs typeface="Calibri"/>
              <a:sym typeface="Calibri"/>
            </a:endParaRPr>
          </a:p>
        </p:txBody>
      </p:sp>
      <p:sp>
        <p:nvSpPr>
          <p:cNvPr id="159" name="Google Shape;159;p38"/>
          <p:cNvSpPr txBox="1"/>
          <p:nvPr/>
        </p:nvSpPr>
        <p:spPr>
          <a:xfrm>
            <a:off x="3916725" y="707800"/>
            <a:ext cx="4961400" cy="7644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Clr>
                <a:schemeClr val="dk1"/>
              </a:buClr>
              <a:buSzPts val="1100"/>
              <a:buFont typeface="Arial"/>
              <a:buNone/>
            </a:pPr>
            <a:r>
              <a:t/>
            </a:r>
            <a:endParaRPr sz="2000">
              <a:solidFill>
                <a:schemeClr val="lt1"/>
              </a:solidFill>
            </a:endParaRPr>
          </a:p>
        </p:txBody>
      </p:sp>
      <p:sp>
        <p:nvSpPr>
          <p:cNvPr id="160" name="Google Shape;160;p38"/>
          <p:cNvSpPr txBox="1"/>
          <p:nvPr/>
        </p:nvSpPr>
        <p:spPr>
          <a:xfrm>
            <a:off x="6390525" y="3877950"/>
            <a:ext cx="2487600" cy="794700"/>
          </a:xfrm>
          <a:prstGeom prst="rect">
            <a:avLst/>
          </a:prstGeom>
          <a:noFill/>
          <a:ln>
            <a:noFill/>
          </a:ln>
        </p:spPr>
        <p:txBody>
          <a:bodyPr anchorCtr="0" anchor="ctr" bIns="91425" lIns="91425" spcFirstLastPara="1" rIns="91425" wrap="square" tIns="91425">
            <a:noAutofit/>
          </a:bodyPr>
          <a:lstStyle/>
          <a:p>
            <a:pPr indent="0" lvl="0" marL="0" rtl="0" algn="r">
              <a:lnSpc>
                <a:spcPct val="115000"/>
              </a:lnSpc>
              <a:spcBef>
                <a:spcPts val="0"/>
              </a:spcBef>
              <a:spcAft>
                <a:spcPts val="0"/>
              </a:spcAft>
              <a:buClr>
                <a:schemeClr val="dk1"/>
              </a:buClr>
              <a:buSzPts val="1100"/>
              <a:buFont typeface="Arial"/>
              <a:buNone/>
            </a:pPr>
            <a:r>
              <a:rPr lang="en">
                <a:solidFill>
                  <a:schemeClr val="dk1"/>
                </a:solidFill>
              </a:rPr>
              <a:t>R&amp;D Prototype Project</a:t>
            </a:r>
            <a:endParaRPr sz="1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7"/>
          <p:cNvSpPr txBox="1"/>
          <p:nvPr>
            <p:ph type="title"/>
          </p:nvPr>
        </p:nvSpPr>
        <p:spPr>
          <a:xfrm>
            <a:off x="858450" y="104825"/>
            <a:ext cx="7974000" cy="5727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Very Early Results </a:t>
            </a:r>
            <a:endParaRPr/>
          </a:p>
        </p:txBody>
      </p:sp>
      <p:sp>
        <p:nvSpPr>
          <p:cNvPr id="291" name="Google Shape;291;p47"/>
          <p:cNvSpPr txBox="1"/>
          <p:nvPr/>
        </p:nvSpPr>
        <p:spPr>
          <a:xfrm>
            <a:off x="5771275" y="474750"/>
            <a:ext cx="3216900" cy="122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100">
              <a:solidFill>
                <a:schemeClr val="dk1"/>
              </a:solidFill>
            </a:endParaRPr>
          </a:p>
          <a:p>
            <a:pPr indent="0" lvl="0" marL="0" rtl="0" algn="l">
              <a:spcBef>
                <a:spcPts val="0"/>
              </a:spcBef>
              <a:spcAft>
                <a:spcPts val="0"/>
              </a:spcAft>
              <a:buClr>
                <a:schemeClr val="dk1"/>
              </a:buClr>
              <a:buSzPts val="1100"/>
              <a:buFont typeface="Arial"/>
              <a:buNone/>
            </a:pPr>
            <a:r>
              <a:rPr b="1" lang="en" sz="1300">
                <a:solidFill>
                  <a:schemeClr val="dk1"/>
                </a:solidFill>
              </a:rPr>
              <a:t>Future analysis will include:</a:t>
            </a:r>
            <a:endParaRPr b="1"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Comparing latitude and longitude</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Verify descriptions and source</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Verify city, county, state</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Timestamps </a:t>
            </a:r>
            <a:endParaRPr sz="1300">
              <a:solidFill>
                <a:schemeClr val="dk1"/>
              </a:solidFill>
            </a:endParaRPr>
          </a:p>
          <a:p>
            <a:pPr indent="0" lvl="0" marL="0" rtl="0" algn="l">
              <a:spcBef>
                <a:spcPts val="0"/>
              </a:spcBef>
              <a:spcAft>
                <a:spcPts val="0"/>
              </a:spcAft>
              <a:buNone/>
            </a:pPr>
            <a:r>
              <a:t/>
            </a:r>
            <a:endParaRPr sz="1300">
              <a:solidFill>
                <a:schemeClr val="dk1"/>
              </a:solidFill>
              <a:latin typeface="Calibri"/>
              <a:ea typeface="Calibri"/>
              <a:cs typeface="Calibri"/>
              <a:sym typeface="Calibri"/>
            </a:endParaRPr>
          </a:p>
          <a:p>
            <a:pPr indent="0" lvl="0" marL="0" rtl="0" algn="l">
              <a:spcBef>
                <a:spcPts val="0"/>
              </a:spcBef>
              <a:spcAft>
                <a:spcPts val="0"/>
              </a:spcAft>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sz="1600">
              <a:solidFill>
                <a:schemeClr val="dk2"/>
              </a:solidFill>
              <a:latin typeface="Calibri"/>
              <a:ea typeface="Calibri"/>
              <a:cs typeface="Calibri"/>
              <a:sym typeface="Calibri"/>
            </a:endParaRPr>
          </a:p>
          <a:p>
            <a:pPr indent="0" lvl="0" marL="0" rtl="0" algn="l">
              <a:spcBef>
                <a:spcPts val="0"/>
              </a:spcBef>
              <a:spcAft>
                <a:spcPts val="0"/>
              </a:spcAft>
              <a:buNone/>
            </a:pPr>
            <a:r>
              <a:t/>
            </a:r>
            <a:endParaRPr sz="1600">
              <a:solidFill>
                <a:schemeClr val="dk2"/>
              </a:solidFill>
              <a:latin typeface="Calibri"/>
              <a:ea typeface="Calibri"/>
              <a:cs typeface="Calibri"/>
              <a:sym typeface="Calibri"/>
            </a:endParaRPr>
          </a:p>
        </p:txBody>
      </p:sp>
      <p:sp>
        <p:nvSpPr>
          <p:cNvPr id="292" name="Google Shape;292;p47"/>
          <p:cNvSpPr/>
          <p:nvPr/>
        </p:nvSpPr>
        <p:spPr>
          <a:xfrm>
            <a:off x="276125" y="836250"/>
            <a:ext cx="5040000" cy="868200"/>
          </a:xfrm>
          <a:prstGeom prst="roundRect">
            <a:avLst>
              <a:gd fmla="val 16667" name="adj"/>
            </a:avLst>
          </a:prstGeom>
          <a:solidFill>
            <a:srgbClr val="0085CA"/>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 sz="1200">
                <a:solidFill>
                  <a:schemeClr val="lt1"/>
                </a:solidFill>
              </a:rPr>
              <a:t>Simple prompting:</a:t>
            </a:r>
            <a:r>
              <a:rPr lang="en" sz="1200">
                <a:solidFill>
                  <a:schemeClr val="lt1"/>
                </a:solidFill>
              </a:rPr>
              <a:t>“You’re an expert in creating LSRs for the NWS, examine the image, extract information necessary, distinguish dates and times between the time of the event and the time it was reported, and don’t include any preamble”</a:t>
            </a:r>
            <a:endParaRPr b="0" i="0" sz="1200" u="none" cap="none" strike="noStrike">
              <a:solidFill>
                <a:schemeClr val="lt1"/>
              </a:solidFill>
              <a:latin typeface="Arial"/>
              <a:ea typeface="Arial"/>
              <a:cs typeface="Arial"/>
              <a:sym typeface="Arial"/>
            </a:endParaRPr>
          </a:p>
        </p:txBody>
      </p:sp>
      <p:pic>
        <p:nvPicPr>
          <p:cNvPr id="293" name="Google Shape;293;p47" title="Screenshot 2025-05-27 150742.png"/>
          <p:cNvPicPr preferRelativeResize="0"/>
          <p:nvPr/>
        </p:nvPicPr>
        <p:blipFill rotWithShape="1">
          <a:blip r:embed="rId3">
            <a:alphaModFix/>
          </a:blip>
          <a:srcRect b="0" l="0" r="1816" t="0"/>
          <a:stretch/>
        </p:blipFill>
        <p:spPr>
          <a:xfrm>
            <a:off x="5596825" y="2178125"/>
            <a:ext cx="3547176" cy="2483100"/>
          </a:xfrm>
          <a:prstGeom prst="rect">
            <a:avLst/>
          </a:prstGeom>
          <a:noFill/>
          <a:ln>
            <a:noFill/>
          </a:ln>
        </p:spPr>
      </p:pic>
      <p:sp>
        <p:nvSpPr>
          <p:cNvPr id="294" name="Google Shape;294;p47"/>
          <p:cNvSpPr txBox="1"/>
          <p:nvPr/>
        </p:nvSpPr>
        <p:spPr>
          <a:xfrm>
            <a:off x="6139225" y="1816938"/>
            <a:ext cx="2793900" cy="3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Human-generated LSR</a:t>
            </a:r>
            <a:endParaRPr sz="1800">
              <a:solidFill>
                <a:schemeClr val="dk2"/>
              </a:solidFill>
            </a:endParaRPr>
          </a:p>
        </p:txBody>
      </p:sp>
      <p:pic>
        <p:nvPicPr>
          <p:cNvPr id="295" name="Google Shape;295;p47" title="screenshot_5.png"/>
          <p:cNvPicPr preferRelativeResize="0"/>
          <p:nvPr/>
        </p:nvPicPr>
        <p:blipFill rotWithShape="1">
          <a:blip r:embed="rId4">
            <a:alphaModFix/>
          </a:blip>
          <a:srcRect b="59149" l="20098" r="21778" t="4121"/>
          <a:stretch/>
        </p:blipFill>
        <p:spPr>
          <a:xfrm>
            <a:off x="46075" y="1981450"/>
            <a:ext cx="2631100" cy="2174674"/>
          </a:xfrm>
          <a:prstGeom prst="rect">
            <a:avLst/>
          </a:prstGeom>
          <a:noFill/>
          <a:ln>
            <a:noFill/>
          </a:ln>
        </p:spPr>
      </p:pic>
      <p:sp>
        <p:nvSpPr>
          <p:cNvPr id="296" name="Google Shape;296;p47"/>
          <p:cNvSpPr txBox="1"/>
          <p:nvPr/>
        </p:nvSpPr>
        <p:spPr>
          <a:xfrm>
            <a:off x="2677175" y="2178125"/>
            <a:ext cx="2793900" cy="26565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StormReport(event='</a:t>
            </a:r>
            <a:r>
              <a:rPr lang="en">
                <a:solidFill>
                  <a:srgbClr val="013087"/>
                </a:solidFill>
              </a:rPr>
              <a:t>Tstm Wnd Dmg</a:t>
            </a:r>
            <a:r>
              <a:rPr lang="en">
                <a:solidFill>
                  <a:schemeClr val="dk1"/>
                </a:solidFill>
              </a:rPr>
              <a:t>', magnitude='None', magnitude_unit='None', date='</a:t>
            </a:r>
            <a:r>
              <a:rPr lang="en">
                <a:solidFill>
                  <a:srgbClr val="013087"/>
                </a:solidFill>
              </a:rPr>
              <a:t>2025-03-16</a:t>
            </a:r>
            <a:r>
              <a:rPr lang="en">
                <a:solidFill>
                  <a:schemeClr val="dk1"/>
                </a:solidFill>
              </a:rPr>
              <a:t>', time='None', latitude='</a:t>
            </a:r>
            <a:r>
              <a:rPr lang="en">
                <a:solidFill>
                  <a:srgbClr val="013087"/>
                </a:solidFill>
              </a:rPr>
              <a:t>40.85</a:t>
            </a:r>
            <a:r>
              <a:rPr lang="en">
                <a:solidFill>
                  <a:schemeClr val="dk1"/>
                </a:solidFill>
              </a:rPr>
              <a:t>', longitude='</a:t>
            </a:r>
            <a:r>
              <a:rPr lang="en">
                <a:solidFill>
                  <a:srgbClr val="013087"/>
                </a:solidFill>
              </a:rPr>
              <a:t>-74.83</a:t>
            </a:r>
            <a:r>
              <a:rPr lang="en">
                <a:solidFill>
                  <a:schemeClr val="dk1"/>
                </a:solidFill>
              </a:rPr>
              <a:t>', city='</a:t>
            </a:r>
            <a:r>
              <a:rPr lang="en">
                <a:solidFill>
                  <a:srgbClr val="013087"/>
                </a:solidFill>
              </a:rPr>
              <a:t>Hackettstown</a:t>
            </a:r>
            <a:r>
              <a:rPr lang="en">
                <a:solidFill>
                  <a:schemeClr val="dk1"/>
                </a:solidFill>
              </a:rPr>
              <a:t>', county='</a:t>
            </a:r>
            <a:r>
              <a:rPr lang="en">
                <a:solidFill>
                  <a:srgbClr val="013087"/>
                </a:solidFill>
              </a:rPr>
              <a:t>Warren</a:t>
            </a:r>
            <a:r>
              <a:rPr lang="en">
                <a:solidFill>
                  <a:schemeClr val="dk1"/>
                </a:solidFill>
              </a:rPr>
              <a:t>', state='</a:t>
            </a:r>
            <a:r>
              <a:rPr lang="en">
                <a:solidFill>
                  <a:srgbClr val="013087"/>
                </a:solidFill>
              </a:rPr>
              <a:t>NJ</a:t>
            </a:r>
            <a:r>
              <a:rPr lang="en">
                <a:solidFill>
                  <a:schemeClr val="dk1"/>
                </a:solidFill>
              </a:rPr>
              <a:t>', source='</a:t>
            </a:r>
            <a:r>
              <a:rPr lang="en">
                <a:solidFill>
                  <a:srgbClr val="013087"/>
                </a:solidFill>
              </a:rPr>
              <a:t>Broadcast Media</a:t>
            </a:r>
            <a:r>
              <a:rPr lang="en">
                <a:solidFill>
                  <a:schemeClr val="dk1"/>
                </a:solidFill>
              </a:rPr>
              <a:t>', remarks='</a:t>
            </a:r>
            <a:r>
              <a:rPr lang="en">
                <a:solidFill>
                  <a:srgbClr val="013087"/>
                </a:solidFill>
              </a:rPr>
              <a:t>Downed trees and gas station sign knocked over from storm</a:t>
            </a:r>
            <a:r>
              <a:rPr lang="en">
                <a:solidFill>
                  <a:schemeClr val="dk1"/>
                </a:solidFill>
              </a:rPr>
              <a:t>.')</a:t>
            </a:r>
            <a:endParaRPr>
              <a:solidFill>
                <a:schemeClr val="dk1"/>
              </a:solidFill>
            </a:endParaRPr>
          </a:p>
        </p:txBody>
      </p:sp>
      <p:sp>
        <p:nvSpPr>
          <p:cNvPr id="297" name="Google Shape;297;p47"/>
          <p:cNvSpPr txBox="1"/>
          <p:nvPr/>
        </p:nvSpPr>
        <p:spPr>
          <a:xfrm>
            <a:off x="6223000" y="3246975"/>
            <a:ext cx="725700" cy="168900"/>
          </a:xfrm>
          <a:prstGeom prst="rect">
            <a:avLst/>
          </a:prstGeom>
          <a:noFill/>
          <a:ln cap="flat" cmpd="sng" w="9525">
            <a:solidFill>
              <a:srgbClr val="0130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2000">
              <a:solidFill>
                <a:schemeClr val="dk2"/>
              </a:solidFill>
              <a:latin typeface="Calibri"/>
              <a:ea typeface="Calibri"/>
              <a:cs typeface="Calibri"/>
              <a:sym typeface="Calibri"/>
            </a:endParaRPr>
          </a:p>
        </p:txBody>
      </p:sp>
      <p:sp>
        <p:nvSpPr>
          <p:cNvPr id="298" name="Google Shape;298;p47"/>
          <p:cNvSpPr txBox="1"/>
          <p:nvPr/>
        </p:nvSpPr>
        <p:spPr>
          <a:xfrm>
            <a:off x="7070875" y="3280075"/>
            <a:ext cx="1200600" cy="249600"/>
          </a:xfrm>
          <a:prstGeom prst="rect">
            <a:avLst/>
          </a:prstGeom>
          <a:noFill/>
          <a:ln cap="flat" cmpd="sng" w="9525">
            <a:solidFill>
              <a:srgbClr val="0130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2000">
              <a:solidFill>
                <a:schemeClr val="dk2"/>
              </a:solidFill>
              <a:latin typeface="Calibri"/>
              <a:ea typeface="Calibri"/>
              <a:cs typeface="Calibri"/>
              <a:sym typeface="Calibri"/>
            </a:endParaRPr>
          </a:p>
        </p:txBody>
      </p:sp>
      <p:sp>
        <p:nvSpPr>
          <p:cNvPr id="299" name="Google Shape;299;p47"/>
          <p:cNvSpPr txBox="1"/>
          <p:nvPr/>
        </p:nvSpPr>
        <p:spPr>
          <a:xfrm>
            <a:off x="5596825" y="3434975"/>
            <a:ext cx="580800" cy="142800"/>
          </a:xfrm>
          <a:prstGeom prst="rect">
            <a:avLst/>
          </a:prstGeom>
          <a:noFill/>
          <a:ln cap="flat" cmpd="sng" w="9525">
            <a:solidFill>
              <a:srgbClr val="0130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2000">
              <a:solidFill>
                <a:schemeClr val="dk2"/>
              </a:solidFill>
              <a:latin typeface="Calibri"/>
              <a:ea typeface="Calibri"/>
              <a:cs typeface="Calibri"/>
              <a:sym typeface="Calibri"/>
            </a:endParaRPr>
          </a:p>
        </p:txBody>
      </p:sp>
      <p:sp>
        <p:nvSpPr>
          <p:cNvPr id="300" name="Google Shape;300;p47"/>
          <p:cNvSpPr txBox="1"/>
          <p:nvPr/>
        </p:nvSpPr>
        <p:spPr>
          <a:xfrm>
            <a:off x="8333400" y="3434975"/>
            <a:ext cx="810600" cy="142800"/>
          </a:xfrm>
          <a:prstGeom prst="rect">
            <a:avLst/>
          </a:prstGeom>
          <a:noFill/>
          <a:ln cap="flat" cmpd="sng" w="9525">
            <a:solidFill>
              <a:srgbClr val="0130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2000">
              <a:solidFill>
                <a:schemeClr val="dk2"/>
              </a:solidFill>
              <a:latin typeface="Calibri"/>
              <a:ea typeface="Calibri"/>
              <a:cs typeface="Calibri"/>
              <a:sym typeface="Calibri"/>
            </a:endParaRPr>
          </a:p>
        </p:txBody>
      </p:sp>
      <p:sp>
        <p:nvSpPr>
          <p:cNvPr id="301" name="Google Shape;301;p47"/>
          <p:cNvSpPr txBox="1"/>
          <p:nvPr/>
        </p:nvSpPr>
        <p:spPr>
          <a:xfrm>
            <a:off x="8333400" y="3260025"/>
            <a:ext cx="725700" cy="142800"/>
          </a:xfrm>
          <a:prstGeom prst="rect">
            <a:avLst/>
          </a:prstGeom>
          <a:noFill/>
          <a:ln cap="flat" cmpd="sng" w="9525">
            <a:solidFill>
              <a:srgbClr val="0130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2000">
              <a:solidFill>
                <a:schemeClr val="dk2"/>
              </a:solidFill>
              <a:latin typeface="Calibri"/>
              <a:ea typeface="Calibri"/>
              <a:cs typeface="Calibri"/>
              <a:sym typeface="Calibri"/>
            </a:endParaRPr>
          </a:p>
        </p:txBody>
      </p:sp>
      <p:cxnSp>
        <p:nvCxnSpPr>
          <p:cNvPr id="302" name="Google Shape;302;p47"/>
          <p:cNvCxnSpPr/>
          <p:nvPr/>
        </p:nvCxnSpPr>
        <p:spPr>
          <a:xfrm flipH="1" rot="10800000">
            <a:off x="7477875" y="3791925"/>
            <a:ext cx="771000" cy="7500"/>
          </a:xfrm>
          <a:prstGeom prst="straightConnector1">
            <a:avLst/>
          </a:prstGeom>
          <a:noFill/>
          <a:ln cap="flat" cmpd="sng" w="9525">
            <a:solidFill>
              <a:srgbClr val="013087"/>
            </a:solidFill>
            <a:prstDash val="solid"/>
            <a:round/>
            <a:headEnd len="med" w="med" type="none"/>
            <a:tailEnd len="med" w="med" type="none"/>
          </a:ln>
        </p:spPr>
      </p:cxnSp>
      <p:cxnSp>
        <p:nvCxnSpPr>
          <p:cNvPr id="303" name="Google Shape;303;p47"/>
          <p:cNvCxnSpPr/>
          <p:nvPr/>
        </p:nvCxnSpPr>
        <p:spPr>
          <a:xfrm flipH="1" rot="10800000">
            <a:off x="7070875" y="4056575"/>
            <a:ext cx="1329300" cy="12600"/>
          </a:xfrm>
          <a:prstGeom prst="straightConnector1">
            <a:avLst/>
          </a:prstGeom>
          <a:noFill/>
          <a:ln cap="flat" cmpd="sng" w="9525">
            <a:solidFill>
              <a:srgbClr val="013087"/>
            </a:solidFill>
            <a:prstDash val="solid"/>
            <a:round/>
            <a:headEnd len="med" w="med" type="none"/>
            <a:tailEnd len="med" w="med" type="none"/>
          </a:ln>
        </p:spPr>
      </p:cxnSp>
      <p:sp>
        <p:nvSpPr>
          <p:cNvPr id="304" name="Google Shape;304;p47"/>
          <p:cNvSpPr txBox="1"/>
          <p:nvPr/>
        </p:nvSpPr>
        <p:spPr>
          <a:xfrm>
            <a:off x="3385000" y="1816950"/>
            <a:ext cx="1533300" cy="3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LLM Output</a:t>
            </a:r>
            <a:endParaRPr sz="1800">
              <a:solidFill>
                <a:schemeClr val="dk2"/>
              </a:solidFill>
            </a:endParaRPr>
          </a:p>
        </p:txBody>
      </p:sp>
      <p:cxnSp>
        <p:nvCxnSpPr>
          <p:cNvPr id="305" name="Google Shape;305;p47"/>
          <p:cNvCxnSpPr/>
          <p:nvPr/>
        </p:nvCxnSpPr>
        <p:spPr>
          <a:xfrm flipH="1" rot="10800000">
            <a:off x="6254750" y="4207450"/>
            <a:ext cx="232800" cy="1800"/>
          </a:xfrm>
          <a:prstGeom prst="straightConnector1">
            <a:avLst/>
          </a:prstGeom>
          <a:noFill/>
          <a:ln cap="flat" cmpd="sng" w="9525">
            <a:solidFill>
              <a:srgbClr val="013087"/>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8"/>
          <p:cNvSpPr txBox="1"/>
          <p:nvPr>
            <p:ph type="title"/>
          </p:nvPr>
        </p:nvSpPr>
        <p:spPr>
          <a:xfrm>
            <a:off x="858450" y="104825"/>
            <a:ext cx="7974000" cy="5727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Proof-of-Concept Engagement Schedule</a:t>
            </a:r>
            <a:endParaRPr/>
          </a:p>
        </p:txBody>
      </p:sp>
      <p:sp>
        <p:nvSpPr>
          <p:cNvPr id="311" name="Google Shape;311;p48"/>
          <p:cNvSpPr txBox="1"/>
          <p:nvPr/>
        </p:nvSpPr>
        <p:spPr>
          <a:xfrm>
            <a:off x="823113" y="911300"/>
            <a:ext cx="5318400" cy="312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200">
              <a:solidFill>
                <a:schemeClr val="dk2"/>
              </a:solidFill>
              <a:latin typeface="Calibri"/>
              <a:ea typeface="Calibri"/>
              <a:cs typeface="Calibri"/>
              <a:sym typeface="Calibri"/>
            </a:endParaRPr>
          </a:p>
        </p:txBody>
      </p:sp>
      <p:sp>
        <p:nvSpPr>
          <p:cNvPr id="312" name="Google Shape;312;p48"/>
          <p:cNvSpPr/>
          <p:nvPr/>
        </p:nvSpPr>
        <p:spPr>
          <a:xfrm>
            <a:off x="603339" y="1841771"/>
            <a:ext cx="11751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1"/>
              </a:buClr>
              <a:buSzPts val="1100"/>
              <a:buFont typeface="Play"/>
              <a:buNone/>
            </a:pPr>
            <a:r>
              <a:rPr b="1" i="0" lang="en" sz="1200" u="none" cap="none" strike="noStrike">
                <a:solidFill>
                  <a:schemeClr val="accent1"/>
                </a:solidFill>
              </a:rPr>
              <a:t>Week 1</a:t>
            </a:r>
            <a:endParaRPr b="1" sz="1200"/>
          </a:p>
        </p:txBody>
      </p:sp>
      <p:cxnSp>
        <p:nvCxnSpPr>
          <p:cNvPr id="313" name="Google Shape;313;p48"/>
          <p:cNvCxnSpPr/>
          <p:nvPr/>
        </p:nvCxnSpPr>
        <p:spPr>
          <a:xfrm>
            <a:off x="733963" y="1705168"/>
            <a:ext cx="1548600" cy="0"/>
          </a:xfrm>
          <a:prstGeom prst="straightConnector1">
            <a:avLst/>
          </a:prstGeom>
          <a:noFill/>
          <a:ln cap="flat" cmpd="sng" w="12700">
            <a:solidFill>
              <a:schemeClr val="dk1"/>
            </a:solidFill>
            <a:prstDash val="solid"/>
            <a:miter lim="800000"/>
            <a:headEnd len="lg" w="lg" type="oval"/>
            <a:tailEnd len="sm" w="sm" type="none"/>
          </a:ln>
        </p:spPr>
      </p:cxnSp>
      <p:cxnSp>
        <p:nvCxnSpPr>
          <p:cNvPr id="314" name="Google Shape;314;p48"/>
          <p:cNvCxnSpPr/>
          <p:nvPr/>
        </p:nvCxnSpPr>
        <p:spPr>
          <a:xfrm>
            <a:off x="7019489" y="3357819"/>
            <a:ext cx="1848300" cy="0"/>
          </a:xfrm>
          <a:prstGeom prst="straightConnector1">
            <a:avLst/>
          </a:prstGeom>
          <a:noFill/>
          <a:ln cap="flat" cmpd="sng" w="12700">
            <a:solidFill>
              <a:schemeClr val="dk1"/>
            </a:solidFill>
            <a:prstDash val="solid"/>
            <a:miter lim="800000"/>
            <a:headEnd len="lg" w="lg" type="oval"/>
            <a:tailEnd len="sm" w="sm" type="none"/>
          </a:ln>
        </p:spPr>
      </p:cxnSp>
      <p:sp>
        <p:nvSpPr>
          <p:cNvPr id="315" name="Google Shape;315;p48"/>
          <p:cNvSpPr/>
          <p:nvPr/>
        </p:nvSpPr>
        <p:spPr>
          <a:xfrm>
            <a:off x="6922013" y="3491767"/>
            <a:ext cx="1445100" cy="207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1"/>
              </a:buClr>
              <a:buSzPts val="900"/>
              <a:buFont typeface="Play"/>
              <a:buNone/>
            </a:pPr>
            <a:r>
              <a:rPr b="1" i="0" lang="en" sz="1200" u="none" cap="none" strike="noStrike">
                <a:solidFill>
                  <a:schemeClr val="accent1"/>
                </a:solidFill>
              </a:rPr>
              <a:t>Week 8+</a:t>
            </a:r>
            <a:endParaRPr b="1"/>
          </a:p>
        </p:txBody>
      </p:sp>
      <p:sp>
        <p:nvSpPr>
          <p:cNvPr id="316" name="Google Shape;316;p48"/>
          <p:cNvSpPr/>
          <p:nvPr/>
        </p:nvSpPr>
        <p:spPr>
          <a:xfrm>
            <a:off x="6930695" y="3678100"/>
            <a:ext cx="1384500" cy="432900"/>
          </a:xfrm>
          <a:prstGeom prst="rect">
            <a:avLst/>
          </a:prstGeom>
          <a:noFill/>
          <a:ln>
            <a:noFill/>
          </a:ln>
        </p:spPr>
        <p:txBody>
          <a:bodyPr anchorCtr="0" anchor="t" bIns="34275" lIns="68575" spcFirstLastPara="1" rIns="68575" wrap="square" tIns="34275">
            <a:noAutofit/>
          </a:bodyPr>
          <a:lstStyle/>
          <a:p>
            <a:pPr indent="-146050" lvl="0" marL="127000" marR="0" rtl="0" algn="l">
              <a:spcBef>
                <a:spcPts val="0"/>
              </a:spcBef>
              <a:spcAft>
                <a:spcPts val="0"/>
              </a:spcAft>
              <a:buClr>
                <a:schemeClr val="dk1"/>
              </a:buClr>
              <a:buSzPts val="1100"/>
              <a:buChar char="•"/>
            </a:pPr>
            <a:r>
              <a:rPr i="0" lang="en" sz="1100" u="none" cap="none" strike="noStrike">
                <a:solidFill>
                  <a:schemeClr val="dk1"/>
                </a:solidFill>
              </a:rPr>
              <a:t>Code Delivery</a:t>
            </a:r>
            <a:endParaRPr sz="1100">
              <a:solidFill>
                <a:schemeClr val="dk1"/>
              </a:solidFill>
            </a:endParaRPr>
          </a:p>
          <a:p>
            <a:pPr indent="-146050" lvl="0" marL="127000" marR="0" rtl="0" algn="l">
              <a:spcBef>
                <a:spcPts val="0"/>
              </a:spcBef>
              <a:spcAft>
                <a:spcPts val="0"/>
              </a:spcAft>
              <a:buClr>
                <a:schemeClr val="dk1"/>
              </a:buClr>
              <a:buSzPts val="1100"/>
              <a:buChar char="•"/>
            </a:pPr>
            <a:r>
              <a:rPr i="0" lang="en" sz="1100" u="none" cap="none" strike="noStrike">
                <a:solidFill>
                  <a:schemeClr val="dk1"/>
                </a:solidFill>
              </a:rPr>
              <a:t>Technical Walkthrough</a:t>
            </a:r>
            <a:endParaRPr sz="1100">
              <a:solidFill>
                <a:schemeClr val="dk1"/>
              </a:solidFill>
            </a:endParaRPr>
          </a:p>
          <a:p>
            <a:pPr indent="-146050" lvl="0" marL="127000" marR="0" rtl="0" algn="l">
              <a:spcBef>
                <a:spcPts val="0"/>
              </a:spcBef>
              <a:spcAft>
                <a:spcPts val="0"/>
              </a:spcAft>
              <a:buClr>
                <a:schemeClr val="dk1"/>
              </a:buClr>
              <a:buSzPts val="1100"/>
              <a:buChar char="•"/>
            </a:pPr>
            <a:r>
              <a:rPr i="0" lang="en" sz="1100" u="none" cap="none" strike="noStrike">
                <a:solidFill>
                  <a:schemeClr val="dk1"/>
                </a:solidFill>
              </a:rPr>
              <a:t>Additional Support</a:t>
            </a:r>
            <a:endParaRPr sz="1100">
              <a:solidFill>
                <a:schemeClr val="dk1"/>
              </a:solidFill>
            </a:endParaRPr>
          </a:p>
        </p:txBody>
      </p:sp>
      <p:sp>
        <p:nvSpPr>
          <p:cNvPr id="317" name="Google Shape;317;p48"/>
          <p:cNvSpPr/>
          <p:nvPr/>
        </p:nvSpPr>
        <p:spPr>
          <a:xfrm>
            <a:off x="605401" y="1109600"/>
            <a:ext cx="1384500" cy="4848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lt1"/>
              </a:buClr>
              <a:buSzPts val="1400"/>
              <a:buFont typeface="Play"/>
              <a:buNone/>
            </a:pPr>
            <a:r>
              <a:rPr b="1" i="0" lang="en" sz="1400" u="none" cap="none" strike="noStrike">
                <a:solidFill>
                  <a:schemeClr val="dk1"/>
                </a:solidFill>
              </a:rPr>
              <a:t>Engagement</a:t>
            </a:r>
            <a:br>
              <a:rPr b="1" i="0" lang="en" sz="1400" u="none" cap="none" strike="noStrike">
                <a:solidFill>
                  <a:schemeClr val="dk1"/>
                </a:solidFill>
              </a:rPr>
            </a:br>
            <a:r>
              <a:rPr b="1" i="0" lang="en" sz="1400" u="none" cap="none" strike="noStrike">
                <a:solidFill>
                  <a:schemeClr val="dk1"/>
                </a:solidFill>
              </a:rPr>
              <a:t>Kickoff</a:t>
            </a:r>
            <a:endParaRPr sz="1100">
              <a:solidFill>
                <a:schemeClr val="dk1"/>
              </a:solidFill>
            </a:endParaRPr>
          </a:p>
        </p:txBody>
      </p:sp>
      <p:sp>
        <p:nvSpPr>
          <p:cNvPr id="318" name="Google Shape;318;p48"/>
          <p:cNvSpPr/>
          <p:nvPr/>
        </p:nvSpPr>
        <p:spPr>
          <a:xfrm>
            <a:off x="6875037" y="2762250"/>
            <a:ext cx="1445100" cy="4848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lt1"/>
              </a:buClr>
              <a:buSzPts val="1400"/>
              <a:buFont typeface="Play"/>
              <a:buNone/>
            </a:pPr>
            <a:r>
              <a:rPr b="1" i="0" lang="en" sz="1400" u="none" cap="none" strike="noStrike">
                <a:solidFill>
                  <a:schemeClr val="dk1"/>
                </a:solidFill>
              </a:rPr>
              <a:t>Preparing for Production</a:t>
            </a:r>
            <a:endParaRPr b="1" sz="1100">
              <a:solidFill>
                <a:schemeClr val="dk1"/>
              </a:solidFill>
            </a:endParaRPr>
          </a:p>
        </p:txBody>
      </p:sp>
      <p:sp>
        <p:nvSpPr>
          <p:cNvPr id="319" name="Google Shape;319;p48"/>
          <p:cNvSpPr/>
          <p:nvPr/>
        </p:nvSpPr>
        <p:spPr>
          <a:xfrm>
            <a:off x="2164126" y="1841771"/>
            <a:ext cx="11751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1"/>
              </a:buClr>
              <a:buSzPts val="1100"/>
              <a:buFont typeface="Play"/>
              <a:buNone/>
            </a:pPr>
            <a:r>
              <a:rPr b="1" i="0" lang="en" sz="1200" u="none" cap="none" strike="noStrike">
                <a:solidFill>
                  <a:schemeClr val="accent1"/>
                </a:solidFill>
              </a:rPr>
              <a:t>Week 2</a:t>
            </a:r>
            <a:endParaRPr b="1" sz="1200"/>
          </a:p>
        </p:txBody>
      </p:sp>
      <p:cxnSp>
        <p:nvCxnSpPr>
          <p:cNvPr id="320" name="Google Shape;320;p48"/>
          <p:cNvCxnSpPr/>
          <p:nvPr/>
        </p:nvCxnSpPr>
        <p:spPr>
          <a:xfrm>
            <a:off x="2296063" y="1705168"/>
            <a:ext cx="1548600" cy="0"/>
          </a:xfrm>
          <a:prstGeom prst="straightConnector1">
            <a:avLst/>
          </a:prstGeom>
          <a:noFill/>
          <a:ln cap="flat" cmpd="sng" w="12700">
            <a:solidFill>
              <a:schemeClr val="dk1"/>
            </a:solidFill>
            <a:prstDash val="solid"/>
            <a:miter lim="800000"/>
            <a:headEnd len="lg" w="lg" type="oval"/>
            <a:tailEnd len="sm" w="sm" type="none"/>
          </a:ln>
        </p:spPr>
      </p:cxnSp>
      <p:sp>
        <p:nvSpPr>
          <p:cNvPr id="321" name="Google Shape;321;p48"/>
          <p:cNvSpPr/>
          <p:nvPr/>
        </p:nvSpPr>
        <p:spPr>
          <a:xfrm>
            <a:off x="2167493" y="1109602"/>
            <a:ext cx="1246200" cy="4848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lt1"/>
              </a:buClr>
              <a:buSzPts val="1400"/>
              <a:buFont typeface="Play"/>
              <a:buNone/>
            </a:pPr>
            <a:r>
              <a:rPr b="1" i="0" lang="en" u="none" cap="none" strike="noStrike">
                <a:solidFill>
                  <a:schemeClr val="dk1"/>
                </a:solidFill>
              </a:rPr>
              <a:t>Basic</a:t>
            </a:r>
            <a:endParaRPr b="1">
              <a:solidFill>
                <a:schemeClr val="dk1"/>
              </a:solidFill>
            </a:endParaRPr>
          </a:p>
          <a:p>
            <a:pPr indent="0" lvl="0" marL="0" marR="0" rtl="0" algn="l">
              <a:lnSpc>
                <a:spcPct val="100000"/>
              </a:lnSpc>
              <a:spcBef>
                <a:spcPts val="0"/>
              </a:spcBef>
              <a:spcAft>
                <a:spcPts val="0"/>
              </a:spcAft>
              <a:buClr>
                <a:schemeClr val="lt1"/>
              </a:buClr>
              <a:buSzPts val="1400"/>
              <a:buFont typeface="Play"/>
              <a:buNone/>
            </a:pPr>
            <a:r>
              <a:rPr b="1" i="0" lang="en" u="none" cap="none" strike="noStrike">
                <a:solidFill>
                  <a:schemeClr val="dk1"/>
                </a:solidFill>
              </a:rPr>
              <a:t>Functionality</a:t>
            </a:r>
            <a:endParaRPr b="1">
              <a:solidFill>
                <a:schemeClr val="dk1"/>
              </a:solidFill>
            </a:endParaRPr>
          </a:p>
        </p:txBody>
      </p:sp>
      <p:sp>
        <p:nvSpPr>
          <p:cNvPr id="322" name="Google Shape;322;p48"/>
          <p:cNvSpPr/>
          <p:nvPr/>
        </p:nvSpPr>
        <p:spPr>
          <a:xfrm>
            <a:off x="3724913" y="1841771"/>
            <a:ext cx="11751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1"/>
              </a:buClr>
              <a:buSzPts val="1100"/>
              <a:buFont typeface="Play"/>
              <a:buNone/>
            </a:pPr>
            <a:r>
              <a:rPr b="1" i="0" lang="en" sz="1200" u="none" cap="none" strike="noStrike">
                <a:solidFill>
                  <a:schemeClr val="accent1"/>
                </a:solidFill>
              </a:rPr>
              <a:t>Weeks 3-4</a:t>
            </a:r>
            <a:endParaRPr b="1" sz="1200"/>
          </a:p>
        </p:txBody>
      </p:sp>
      <p:sp>
        <p:nvSpPr>
          <p:cNvPr id="323" name="Google Shape;323;p48"/>
          <p:cNvSpPr/>
          <p:nvPr/>
        </p:nvSpPr>
        <p:spPr>
          <a:xfrm>
            <a:off x="3728274" y="1109600"/>
            <a:ext cx="1384500" cy="4848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lt1"/>
              </a:buClr>
              <a:buSzPts val="1400"/>
              <a:buFont typeface="Play"/>
              <a:buNone/>
            </a:pPr>
            <a:r>
              <a:rPr b="1" i="0" lang="en" u="none" cap="none" strike="noStrike">
                <a:solidFill>
                  <a:schemeClr val="dk1"/>
                </a:solidFill>
              </a:rPr>
              <a:t>Evaluation &amp;</a:t>
            </a:r>
            <a:endParaRPr b="1">
              <a:solidFill>
                <a:schemeClr val="dk1"/>
              </a:solidFill>
            </a:endParaRPr>
          </a:p>
          <a:p>
            <a:pPr indent="0" lvl="0" marL="0" marR="0" rtl="0" algn="l">
              <a:lnSpc>
                <a:spcPct val="100000"/>
              </a:lnSpc>
              <a:spcBef>
                <a:spcPts val="0"/>
              </a:spcBef>
              <a:spcAft>
                <a:spcPts val="0"/>
              </a:spcAft>
              <a:buClr>
                <a:schemeClr val="lt1"/>
              </a:buClr>
              <a:buSzPts val="1400"/>
              <a:buFont typeface="Play"/>
              <a:buNone/>
            </a:pPr>
            <a:r>
              <a:rPr b="1" i="0" lang="en" u="none" cap="none" strike="noStrike">
                <a:solidFill>
                  <a:schemeClr val="dk1"/>
                </a:solidFill>
              </a:rPr>
              <a:t>Refinement</a:t>
            </a:r>
            <a:endParaRPr b="1" i="0" u="none" cap="none" strike="noStrike">
              <a:solidFill>
                <a:schemeClr val="dk1"/>
              </a:solidFill>
            </a:endParaRPr>
          </a:p>
        </p:txBody>
      </p:sp>
      <p:sp>
        <p:nvSpPr>
          <p:cNvPr id="324" name="Google Shape;324;p48"/>
          <p:cNvSpPr/>
          <p:nvPr/>
        </p:nvSpPr>
        <p:spPr>
          <a:xfrm>
            <a:off x="3715275" y="3450938"/>
            <a:ext cx="11751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1"/>
              </a:buClr>
              <a:buSzPts val="1100"/>
              <a:buFont typeface="Play"/>
              <a:buNone/>
            </a:pPr>
            <a:r>
              <a:rPr b="1" i="0" lang="en" sz="1200" u="none" cap="none" strike="noStrike">
                <a:solidFill>
                  <a:schemeClr val="accent1"/>
                </a:solidFill>
              </a:rPr>
              <a:t>Weeks 5-6</a:t>
            </a:r>
            <a:endParaRPr b="1" sz="1200"/>
          </a:p>
        </p:txBody>
      </p:sp>
      <p:cxnSp>
        <p:nvCxnSpPr>
          <p:cNvPr id="325" name="Google Shape;325;p48"/>
          <p:cNvCxnSpPr/>
          <p:nvPr/>
        </p:nvCxnSpPr>
        <p:spPr>
          <a:xfrm>
            <a:off x="3835190" y="3357819"/>
            <a:ext cx="1548600" cy="0"/>
          </a:xfrm>
          <a:prstGeom prst="straightConnector1">
            <a:avLst/>
          </a:prstGeom>
          <a:noFill/>
          <a:ln cap="flat" cmpd="sng" w="12700">
            <a:solidFill>
              <a:schemeClr val="dk1"/>
            </a:solidFill>
            <a:prstDash val="solid"/>
            <a:miter lim="800000"/>
            <a:headEnd len="lg" w="lg" type="oval"/>
            <a:tailEnd len="sm" w="sm" type="none"/>
          </a:ln>
        </p:spPr>
      </p:cxnSp>
      <p:sp>
        <p:nvSpPr>
          <p:cNvPr id="326" name="Google Shape;326;p48"/>
          <p:cNvSpPr/>
          <p:nvPr/>
        </p:nvSpPr>
        <p:spPr>
          <a:xfrm>
            <a:off x="3671688" y="2755675"/>
            <a:ext cx="1354500" cy="4848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lt1"/>
              </a:buClr>
              <a:buSzPts val="1400"/>
              <a:buFont typeface="Play"/>
              <a:buNone/>
            </a:pPr>
            <a:r>
              <a:rPr b="1" i="0" lang="en" sz="1400" u="none" cap="none" strike="noStrike">
                <a:solidFill>
                  <a:schemeClr val="dk1"/>
                </a:solidFill>
              </a:rPr>
              <a:t>Application Infrastructure</a:t>
            </a:r>
            <a:endParaRPr b="1" i="0" sz="1400" u="none" cap="none" strike="noStrike">
              <a:solidFill>
                <a:schemeClr val="dk1"/>
              </a:solidFill>
            </a:endParaRPr>
          </a:p>
        </p:txBody>
      </p:sp>
      <p:sp>
        <p:nvSpPr>
          <p:cNvPr id="327" name="Google Shape;327;p48"/>
          <p:cNvSpPr/>
          <p:nvPr/>
        </p:nvSpPr>
        <p:spPr>
          <a:xfrm>
            <a:off x="5296841" y="3494422"/>
            <a:ext cx="11751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1"/>
              </a:buClr>
              <a:buSzPts val="1100"/>
              <a:buFont typeface="Play"/>
              <a:buNone/>
            </a:pPr>
            <a:r>
              <a:rPr b="1" i="0" lang="en" sz="1200" u="none" cap="none" strike="noStrike">
                <a:solidFill>
                  <a:schemeClr val="accent1"/>
                </a:solidFill>
              </a:rPr>
              <a:t>Week 7</a:t>
            </a:r>
            <a:endParaRPr b="1" sz="1200"/>
          </a:p>
        </p:txBody>
      </p:sp>
      <p:cxnSp>
        <p:nvCxnSpPr>
          <p:cNvPr id="328" name="Google Shape;328;p48"/>
          <p:cNvCxnSpPr/>
          <p:nvPr/>
        </p:nvCxnSpPr>
        <p:spPr>
          <a:xfrm>
            <a:off x="5428778" y="3357819"/>
            <a:ext cx="1548600" cy="0"/>
          </a:xfrm>
          <a:prstGeom prst="straightConnector1">
            <a:avLst/>
          </a:prstGeom>
          <a:noFill/>
          <a:ln cap="flat" cmpd="sng" w="12700">
            <a:solidFill>
              <a:schemeClr val="dk1"/>
            </a:solidFill>
            <a:prstDash val="solid"/>
            <a:miter lim="800000"/>
            <a:headEnd len="lg" w="lg" type="oval"/>
            <a:tailEnd len="sm" w="sm" type="none"/>
          </a:ln>
        </p:spPr>
      </p:cxnSp>
      <p:sp>
        <p:nvSpPr>
          <p:cNvPr id="329" name="Google Shape;329;p48"/>
          <p:cNvSpPr/>
          <p:nvPr/>
        </p:nvSpPr>
        <p:spPr>
          <a:xfrm>
            <a:off x="5300209" y="2762253"/>
            <a:ext cx="1262400" cy="4848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lt1"/>
              </a:buClr>
              <a:buSzPts val="1400"/>
              <a:buFont typeface="Play"/>
              <a:buNone/>
            </a:pPr>
            <a:r>
              <a:rPr b="1" i="0" lang="en" sz="1400" u="none" cap="none" strike="noStrike">
                <a:solidFill>
                  <a:schemeClr val="dk1"/>
                </a:solidFill>
              </a:rPr>
              <a:t>Enterprise</a:t>
            </a:r>
            <a:br>
              <a:rPr b="1" i="0" lang="en" sz="1400" u="none" cap="none" strike="noStrike">
                <a:solidFill>
                  <a:schemeClr val="dk1"/>
                </a:solidFill>
              </a:rPr>
            </a:br>
            <a:r>
              <a:rPr b="1" i="0" lang="en" sz="1400" u="none" cap="none" strike="noStrike">
                <a:solidFill>
                  <a:schemeClr val="dk1"/>
                </a:solidFill>
              </a:rPr>
              <a:t>Readiness</a:t>
            </a:r>
            <a:endParaRPr b="1" i="0" sz="1400" u="none" cap="none" strike="noStrike">
              <a:solidFill>
                <a:schemeClr val="dk1"/>
              </a:solidFill>
            </a:endParaRPr>
          </a:p>
        </p:txBody>
      </p:sp>
      <p:cxnSp>
        <p:nvCxnSpPr>
          <p:cNvPr id="330" name="Google Shape;330;p48"/>
          <p:cNvCxnSpPr/>
          <p:nvPr/>
        </p:nvCxnSpPr>
        <p:spPr>
          <a:xfrm rot="10800000">
            <a:off x="2827667" y="3357521"/>
            <a:ext cx="962700" cy="3000"/>
          </a:xfrm>
          <a:prstGeom prst="straightConnector1">
            <a:avLst/>
          </a:prstGeom>
          <a:noFill/>
          <a:ln cap="flat" cmpd="sng" w="12700">
            <a:solidFill>
              <a:schemeClr val="dk1"/>
            </a:solidFill>
            <a:prstDash val="solid"/>
            <a:miter lim="800000"/>
            <a:headEnd len="sm" w="sm" type="none"/>
            <a:tailEnd len="sm" w="sm" type="none"/>
          </a:ln>
        </p:spPr>
      </p:cxnSp>
      <p:sp>
        <p:nvSpPr>
          <p:cNvPr id="331" name="Google Shape;331;p48"/>
          <p:cNvSpPr/>
          <p:nvPr/>
        </p:nvSpPr>
        <p:spPr>
          <a:xfrm>
            <a:off x="5335133" y="3699516"/>
            <a:ext cx="1587000" cy="311700"/>
          </a:xfrm>
          <a:prstGeom prst="rect">
            <a:avLst/>
          </a:prstGeom>
          <a:noFill/>
          <a:ln>
            <a:noFill/>
          </a:ln>
        </p:spPr>
        <p:txBody>
          <a:bodyPr anchorCtr="0" anchor="t" bIns="34275" lIns="68575" spcFirstLastPara="1" rIns="68575" wrap="square" tIns="34275">
            <a:noAutofit/>
          </a:bodyPr>
          <a:lstStyle/>
          <a:p>
            <a:pPr indent="-146050" lvl="0" marL="127000" marR="0" rtl="0" algn="l">
              <a:spcBef>
                <a:spcPts val="0"/>
              </a:spcBef>
              <a:spcAft>
                <a:spcPts val="0"/>
              </a:spcAft>
              <a:buClr>
                <a:schemeClr val="dk1"/>
              </a:buClr>
              <a:buSzPts val="1100"/>
              <a:buChar char="•"/>
            </a:pPr>
            <a:r>
              <a:rPr i="0" lang="en" sz="1100" u="none" cap="none" strike="noStrike">
                <a:solidFill>
                  <a:schemeClr val="dk1"/>
                </a:solidFill>
              </a:rPr>
              <a:t>Performance Optimization</a:t>
            </a:r>
            <a:endParaRPr sz="1100">
              <a:solidFill>
                <a:schemeClr val="dk1"/>
              </a:solidFill>
            </a:endParaRPr>
          </a:p>
          <a:p>
            <a:pPr indent="-146050" lvl="0" marL="127000" marR="0" rtl="0" algn="l">
              <a:spcBef>
                <a:spcPts val="0"/>
              </a:spcBef>
              <a:spcAft>
                <a:spcPts val="0"/>
              </a:spcAft>
              <a:buClr>
                <a:schemeClr val="dk1"/>
              </a:buClr>
              <a:buSzPts val="1100"/>
              <a:buChar char="•"/>
            </a:pPr>
            <a:r>
              <a:rPr i="0" lang="en" sz="1100" u="none" cap="none" strike="noStrike">
                <a:solidFill>
                  <a:schemeClr val="dk1"/>
                </a:solidFill>
              </a:rPr>
              <a:t>Runbook &amp; Documentation</a:t>
            </a:r>
            <a:endParaRPr i="0" sz="1100" u="none" cap="none" strike="noStrike">
              <a:solidFill>
                <a:schemeClr val="dk1"/>
              </a:solidFill>
            </a:endParaRPr>
          </a:p>
        </p:txBody>
      </p:sp>
      <p:sp>
        <p:nvSpPr>
          <p:cNvPr id="332" name="Google Shape;332;p48"/>
          <p:cNvSpPr/>
          <p:nvPr/>
        </p:nvSpPr>
        <p:spPr>
          <a:xfrm>
            <a:off x="2094331" y="2078550"/>
            <a:ext cx="1587000" cy="554100"/>
          </a:xfrm>
          <a:prstGeom prst="rect">
            <a:avLst/>
          </a:prstGeom>
          <a:noFill/>
          <a:ln>
            <a:noFill/>
          </a:ln>
        </p:spPr>
        <p:txBody>
          <a:bodyPr anchorCtr="0" anchor="t" bIns="34275" lIns="68575" spcFirstLastPara="1" rIns="68575" wrap="square" tIns="34275">
            <a:noAutofit/>
          </a:bodyPr>
          <a:lstStyle/>
          <a:p>
            <a:pPr indent="-146050" lvl="0" marL="127000" marR="0" rtl="0" algn="l">
              <a:spcBef>
                <a:spcPts val="0"/>
              </a:spcBef>
              <a:spcAft>
                <a:spcPts val="0"/>
              </a:spcAft>
              <a:buClr>
                <a:schemeClr val="dk1"/>
              </a:buClr>
              <a:buSzPts val="1100"/>
              <a:buChar char="•"/>
            </a:pPr>
            <a:r>
              <a:rPr i="0" lang="en" sz="1100" u="none" cap="none" strike="noStrike">
                <a:solidFill>
                  <a:schemeClr val="dk1"/>
                </a:solidFill>
              </a:rPr>
              <a:t>Data Exploration</a:t>
            </a:r>
            <a:endParaRPr sz="1100">
              <a:solidFill>
                <a:schemeClr val="dk1"/>
              </a:solidFill>
            </a:endParaRPr>
          </a:p>
          <a:p>
            <a:pPr indent="-146050" lvl="0" marL="127000" marR="0" rtl="0" algn="l">
              <a:spcBef>
                <a:spcPts val="0"/>
              </a:spcBef>
              <a:spcAft>
                <a:spcPts val="0"/>
              </a:spcAft>
              <a:buClr>
                <a:schemeClr val="dk1"/>
              </a:buClr>
              <a:buSzPts val="1100"/>
              <a:buChar char="•"/>
            </a:pPr>
            <a:r>
              <a:rPr i="0" lang="en" sz="1100" u="none" cap="none" strike="noStrike">
                <a:solidFill>
                  <a:schemeClr val="dk1"/>
                </a:solidFill>
              </a:rPr>
              <a:t>Evaluation Metric Development</a:t>
            </a:r>
            <a:endParaRPr sz="1100">
              <a:solidFill>
                <a:schemeClr val="dk1"/>
              </a:solidFill>
            </a:endParaRPr>
          </a:p>
          <a:p>
            <a:pPr indent="-146050" lvl="0" marL="127000" marR="0" rtl="0" algn="l">
              <a:spcBef>
                <a:spcPts val="0"/>
              </a:spcBef>
              <a:spcAft>
                <a:spcPts val="0"/>
              </a:spcAft>
              <a:buClr>
                <a:schemeClr val="dk1"/>
              </a:buClr>
              <a:buSzPts val="1100"/>
              <a:buChar char="•"/>
            </a:pPr>
            <a:r>
              <a:rPr i="0" lang="en" sz="1100" u="none" cap="none" strike="noStrike">
                <a:solidFill>
                  <a:schemeClr val="dk1"/>
                </a:solidFill>
              </a:rPr>
              <a:t>Basic Functionality</a:t>
            </a:r>
            <a:endParaRPr sz="1100">
              <a:solidFill>
                <a:schemeClr val="dk1"/>
              </a:solidFill>
            </a:endParaRPr>
          </a:p>
        </p:txBody>
      </p:sp>
      <p:sp>
        <p:nvSpPr>
          <p:cNvPr id="333" name="Google Shape;333;p48"/>
          <p:cNvSpPr/>
          <p:nvPr/>
        </p:nvSpPr>
        <p:spPr>
          <a:xfrm>
            <a:off x="3724913" y="2044579"/>
            <a:ext cx="1980600" cy="311700"/>
          </a:xfrm>
          <a:prstGeom prst="rect">
            <a:avLst/>
          </a:prstGeom>
          <a:noFill/>
          <a:ln>
            <a:noFill/>
          </a:ln>
        </p:spPr>
        <p:txBody>
          <a:bodyPr anchorCtr="0" anchor="t" bIns="34275" lIns="68575" spcFirstLastPara="1" rIns="68575" wrap="square" tIns="34275">
            <a:noAutofit/>
          </a:bodyPr>
          <a:lstStyle/>
          <a:p>
            <a:pPr indent="-146050" lvl="0" marL="127000" marR="0" rtl="0" algn="l">
              <a:spcBef>
                <a:spcPts val="0"/>
              </a:spcBef>
              <a:spcAft>
                <a:spcPts val="0"/>
              </a:spcAft>
              <a:buClr>
                <a:schemeClr val="dk1"/>
              </a:buClr>
              <a:buSzPts val="1100"/>
              <a:buChar char="•"/>
            </a:pPr>
            <a:r>
              <a:rPr i="0" lang="en" sz="1100" u="none" cap="none" strike="noStrike">
                <a:solidFill>
                  <a:schemeClr val="dk1"/>
                </a:solidFill>
              </a:rPr>
              <a:t>Algorithm Refinement</a:t>
            </a:r>
            <a:endParaRPr sz="1100">
              <a:solidFill>
                <a:schemeClr val="dk1"/>
              </a:solidFill>
            </a:endParaRPr>
          </a:p>
          <a:p>
            <a:pPr indent="-146050" lvl="0" marL="127000" marR="0" rtl="0" algn="l">
              <a:spcBef>
                <a:spcPts val="0"/>
              </a:spcBef>
              <a:spcAft>
                <a:spcPts val="0"/>
              </a:spcAft>
              <a:buClr>
                <a:schemeClr val="dk1"/>
              </a:buClr>
              <a:buSzPts val="1100"/>
              <a:buChar char="•"/>
            </a:pPr>
            <a:r>
              <a:rPr i="0" lang="en" sz="1100" u="none" cap="none" strike="noStrike">
                <a:solidFill>
                  <a:schemeClr val="dk1"/>
                </a:solidFill>
              </a:rPr>
              <a:t>Evaluation</a:t>
            </a:r>
            <a:endParaRPr sz="1100">
              <a:solidFill>
                <a:schemeClr val="dk1"/>
              </a:solidFill>
            </a:endParaRPr>
          </a:p>
        </p:txBody>
      </p:sp>
      <p:sp>
        <p:nvSpPr>
          <p:cNvPr id="334" name="Google Shape;334;p48"/>
          <p:cNvSpPr/>
          <p:nvPr/>
        </p:nvSpPr>
        <p:spPr>
          <a:xfrm>
            <a:off x="3716168" y="3678100"/>
            <a:ext cx="1587000" cy="554100"/>
          </a:xfrm>
          <a:prstGeom prst="rect">
            <a:avLst/>
          </a:prstGeom>
          <a:noFill/>
          <a:ln>
            <a:noFill/>
          </a:ln>
        </p:spPr>
        <p:txBody>
          <a:bodyPr anchorCtr="0" anchor="t" bIns="34275" lIns="68575" spcFirstLastPara="1" rIns="68575" wrap="square" tIns="34275">
            <a:noAutofit/>
          </a:bodyPr>
          <a:lstStyle/>
          <a:p>
            <a:pPr indent="-146050" lvl="0" marL="127000" marR="0" rtl="0" algn="l">
              <a:spcBef>
                <a:spcPts val="0"/>
              </a:spcBef>
              <a:spcAft>
                <a:spcPts val="0"/>
              </a:spcAft>
              <a:buClr>
                <a:schemeClr val="dk1"/>
              </a:buClr>
              <a:buSzPts val="1100"/>
              <a:buChar char="•"/>
            </a:pPr>
            <a:r>
              <a:rPr i="0" lang="en" sz="1100" u="none" cap="none" strike="noStrike">
                <a:solidFill>
                  <a:schemeClr val="dk1"/>
                </a:solidFill>
              </a:rPr>
              <a:t>Architecture &amp; Services</a:t>
            </a:r>
            <a:endParaRPr sz="1100">
              <a:solidFill>
                <a:schemeClr val="dk1"/>
              </a:solidFill>
            </a:endParaRPr>
          </a:p>
          <a:p>
            <a:pPr indent="-146050" lvl="0" marL="127000" marR="0" rtl="0" algn="l">
              <a:spcBef>
                <a:spcPts val="0"/>
              </a:spcBef>
              <a:spcAft>
                <a:spcPts val="0"/>
              </a:spcAft>
              <a:buClr>
                <a:schemeClr val="dk1"/>
              </a:buClr>
              <a:buSzPts val="1100"/>
              <a:buChar char="•"/>
            </a:pPr>
            <a:r>
              <a:rPr i="0" lang="en" sz="1100" u="none" cap="none" strike="noStrike">
                <a:solidFill>
                  <a:schemeClr val="dk1"/>
                </a:solidFill>
              </a:rPr>
              <a:t>Infrastructure as Code</a:t>
            </a:r>
            <a:endParaRPr sz="1100">
              <a:solidFill>
                <a:schemeClr val="dk1"/>
              </a:solidFill>
            </a:endParaRPr>
          </a:p>
          <a:p>
            <a:pPr indent="-146050" lvl="0" marL="127000" marR="0" rtl="0" algn="l">
              <a:spcBef>
                <a:spcPts val="0"/>
              </a:spcBef>
              <a:spcAft>
                <a:spcPts val="0"/>
              </a:spcAft>
              <a:buClr>
                <a:schemeClr val="dk1"/>
              </a:buClr>
              <a:buSzPts val="1100"/>
              <a:buChar char="•"/>
            </a:pPr>
            <a:r>
              <a:rPr i="0" lang="en" sz="1100" u="none" cap="none" strike="noStrike">
                <a:solidFill>
                  <a:schemeClr val="dk1"/>
                </a:solidFill>
              </a:rPr>
              <a:t>Development Deployment</a:t>
            </a:r>
            <a:endParaRPr sz="1100">
              <a:solidFill>
                <a:schemeClr val="dk1"/>
              </a:solidFill>
            </a:endParaRPr>
          </a:p>
          <a:p>
            <a:pPr indent="-146050" lvl="0" marL="127000" marR="0" rtl="0" algn="l">
              <a:spcBef>
                <a:spcPts val="0"/>
              </a:spcBef>
              <a:spcAft>
                <a:spcPts val="0"/>
              </a:spcAft>
              <a:buClr>
                <a:schemeClr val="dk1"/>
              </a:buClr>
              <a:buSzPts val="1100"/>
              <a:buChar char="•"/>
            </a:pPr>
            <a:r>
              <a:rPr i="0" lang="en" sz="1100" u="none" cap="none" strike="noStrike">
                <a:solidFill>
                  <a:schemeClr val="dk1"/>
                </a:solidFill>
              </a:rPr>
              <a:t>Basic Front-End</a:t>
            </a:r>
            <a:endParaRPr i="0" sz="1100" u="none" cap="none" strike="noStrike">
              <a:solidFill>
                <a:schemeClr val="dk1"/>
              </a:solidFill>
            </a:endParaRPr>
          </a:p>
        </p:txBody>
      </p:sp>
      <p:cxnSp>
        <p:nvCxnSpPr>
          <p:cNvPr id="335" name="Google Shape;335;p48"/>
          <p:cNvCxnSpPr/>
          <p:nvPr/>
        </p:nvCxnSpPr>
        <p:spPr>
          <a:xfrm>
            <a:off x="3857125" y="1700263"/>
            <a:ext cx="1848300" cy="0"/>
          </a:xfrm>
          <a:prstGeom prst="straightConnector1">
            <a:avLst/>
          </a:prstGeom>
          <a:noFill/>
          <a:ln cap="flat" cmpd="sng" w="12700">
            <a:solidFill>
              <a:schemeClr val="dk1"/>
            </a:solidFill>
            <a:prstDash val="solid"/>
            <a:miter lim="800000"/>
            <a:headEnd len="lg" w="lg" type="oval"/>
            <a:tailEnd len="sm" w="sm" type="none"/>
          </a:ln>
        </p:spPr>
      </p:cxnSp>
      <p:sp>
        <p:nvSpPr>
          <p:cNvPr id="336" name="Google Shape;336;p48"/>
          <p:cNvSpPr/>
          <p:nvPr/>
        </p:nvSpPr>
        <p:spPr>
          <a:xfrm>
            <a:off x="603339" y="2040741"/>
            <a:ext cx="1587000" cy="432900"/>
          </a:xfrm>
          <a:prstGeom prst="rect">
            <a:avLst/>
          </a:prstGeom>
          <a:noFill/>
          <a:ln>
            <a:noFill/>
          </a:ln>
        </p:spPr>
        <p:txBody>
          <a:bodyPr anchorCtr="0" anchor="t" bIns="34275" lIns="68575" spcFirstLastPara="1" rIns="68575" wrap="square" tIns="34275">
            <a:noAutofit/>
          </a:bodyPr>
          <a:lstStyle/>
          <a:p>
            <a:pPr indent="-146050" lvl="0" marL="127000" marR="0" rtl="0" algn="l">
              <a:spcBef>
                <a:spcPts val="0"/>
              </a:spcBef>
              <a:spcAft>
                <a:spcPts val="0"/>
              </a:spcAft>
              <a:buClr>
                <a:schemeClr val="dk1"/>
              </a:buClr>
              <a:buSzPts val="1100"/>
              <a:buChar char="•"/>
            </a:pPr>
            <a:r>
              <a:rPr i="0" lang="en" sz="1100" u="none" cap="none" strike="noStrike">
                <a:solidFill>
                  <a:schemeClr val="dk1"/>
                </a:solidFill>
              </a:rPr>
              <a:t>Logistics</a:t>
            </a:r>
            <a:endParaRPr sz="1100">
              <a:solidFill>
                <a:schemeClr val="dk1"/>
              </a:solidFill>
            </a:endParaRPr>
          </a:p>
          <a:p>
            <a:pPr indent="-146050" lvl="0" marL="127000" marR="0" rtl="0" algn="l">
              <a:spcBef>
                <a:spcPts val="0"/>
              </a:spcBef>
              <a:spcAft>
                <a:spcPts val="0"/>
              </a:spcAft>
              <a:buClr>
                <a:schemeClr val="dk1"/>
              </a:buClr>
              <a:buSzPts val="1100"/>
              <a:buChar char="•"/>
            </a:pPr>
            <a:r>
              <a:rPr i="0" lang="en" sz="1100" u="none" cap="none" strike="noStrike">
                <a:solidFill>
                  <a:schemeClr val="dk1"/>
                </a:solidFill>
              </a:rPr>
              <a:t>Q&amp;A</a:t>
            </a:r>
            <a:endParaRPr sz="1100">
              <a:solidFill>
                <a:schemeClr val="dk1"/>
              </a:solidFill>
            </a:endParaRPr>
          </a:p>
          <a:p>
            <a:pPr indent="-76200" lvl="0" marL="127000" marR="0" rtl="0" algn="l">
              <a:spcBef>
                <a:spcPts val="0"/>
              </a:spcBef>
              <a:spcAft>
                <a:spcPts val="0"/>
              </a:spcAft>
              <a:buClr>
                <a:schemeClr val="lt1"/>
              </a:buClr>
              <a:buSzPts val="800"/>
              <a:buFont typeface="Arial"/>
              <a:buNone/>
            </a:pPr>
            <a:r>
              <a:t/>
            </a:r>
            <a:endParaRPr b="0" i="0" sz="900" u="none" cap="none" strike="noStrike">
              <a:solidFill>
                <a:schemeClr val="lt1"/>
              </a:solidFill>
              <a:latin typeface="Play"/>
              <a:ea typeface="Play"/>
              <a:cs typeface="Play"/>
              <a:sym typeface="Play"/>
            </a:endParaRPr>
          </a:p>
        </p:txBody>
      </p:sp>
      <p:sp>
        <p:nvSpPr>
          <p:cNvPr id="337" name="Google Shape;337;p48"/>
          <p:cNvSpPr txBox="1"/>
          <p:nvPr/>
        </p:nvSpPr>
        <p:spPr>
          <a:xfrm>
            <a:off x="155000" y="3450250"/>
            <a:ext cx="2071800" cy="151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dk2"/>
                </a:solidFill>
                <a:latin typeface="Calibri"/>
                <a:ea typeface="Calibri"/>
                <a:cs typeface="Calibri"/>
                <a:sym typeface="Calibri"/>
              </a:rPr>
              <a:t>Spring Cadence</a:t>
            </a:r>
            <a:endParaRPr b="1" sz="2000">
              <a:solidFill>
                <a:schemeClr val="dk2"/>
              </a:solidFill>
              <a:latin typeface="Calibri"/>
              <a:ea typeface="Calibri"/>
              <a:cs typeface="Calibri"/>
              <a:sym typeface="Calibri"/>
            </a:endParaRPr>
          </a:p>
          <a:p>
            <a:pPr indent="0" lvl="0" marL="0" rtl="0" algn="l">
              <a:spcBef>
                <a:spcPts val="0"/>
              </a:spcBef>
              <a:spcAft>
                <a:spcPts val="0"/>
              </a:spcAft>
              <a:buNone/>
            </a:pPr>
            <a:r>
              <a:rPr b="1" lang="en" sz="2000">
                <a:solidFill>
                  <a:schemeClr val="dk2"/>
                </a:solidFill>
                <a:latin typeface="Calibri"/>
                <a:ea typeface="Calibri"/>
                <a:cs typeface="Calibri"/>
                <a:sym typeface="Calibri"/>
              </a:rPr>
              <a:t>Milestone based</a:t>
            </a:r>
            <a:endParaRPr b="1" sz="2000">
              <a:solidFill>
                <a:schemeClr val="dk2"/>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9"/>
          <p:cNvSpPr txBox="1"/>
          <p:nvPr>
            <p:ph type="title"/>
          </p:nvPr>
        </p:nvSpPr>
        <p:spPr>
          <a:xfrm>
            <a:off x="858450" y="104825"/>
            <a:ext cx="7974000" cy="5727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Recognizing NWS Participants</a:t>
            </a:r>
            <a:endParaRPr/>
          </a:p>
        </p:txBody>
      </p:sp>
      <p:sp>
        <p:nvSpPr>
          <p:cNvPr id="343" name="Google Shape;343;p49"/>
          <p:cNvSpPr txBox="1"/>
          <p:nvPr/>
        </p:nvSpPr>
        <p:spPr>
          <a:xfrm>
            <a:off x="534300" y="744725"/>
            <a:ext cx="7683900" cy="407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rPr>
              <a:t>Monica Youngman – Chief Scientist, Office of Science and Technology Integration </a:t>
            </a:r>
            <a:endParaRPr sz="1300">
              <a:solidFill>
                <a:schemeClr val="dk1"/>
              </a:solidFill>
            </a:endParaRPr>
          </a:p>
          <a:p>
            <a:pPr indent="0" lvl="0" marL="0" rtl="0" algn="l">
              <a:spcBef>
                <a:spcPts val="0"/>
              </a:spcBef>
              <a:spcAft>
                <a:spcPts val="0"/>
              </a:spcAft>
              <a:buNone/>
            </a:pPr>
            <a:r>
              <a:rPr lang="en" sz="1300">
                <a:solidFill>
                  <a:schemeClr val="dk1"/>
                </a:solidFill>
              </a:rPr>
              <a:t>Kenneth Sperow – Senior Science Advisor for Cloud Computing </a:t>
            </a:r>
            <a:endParaRPr sz="1300">
              <a:solidFill>
                <a:schemeClr val="dk1"/>
              </a:solidFill>
            </a:endParaRPr>
          </a:p>
          <a:p>
            <a:pPr indent="0" lvl="0" marL="0" rtl="0" algn="l">
              <a:spcBef>
                <a:spcPts val="0"/>
              </a:spcBef>
              <a:spcAft>
                <a:spcPts val="0"/>
              </a:spcAft>
              <a:buClr>
                <a:schemeClr val="dk1"/>
              </a:buClr>
              <a:buSzPts val="1100"/>
              <a:buFont typeface="Arial"/>
              <a:buNone/>
            </a:pPr>
            <a:r>
              <a:rPr lang="en" sz="1300">
                <a:solidFill>
                  <a:schemeClr val="dk1"/>
                </a:solidFill>
              </a:rPr>
              <a:t>Armani Cassel – Meteorologist, SHV</a:t>
            </a:r>
            <a:endParaRPr sz="1300">
              <a:solidFill>
                <a:schemeClr val="dk1"/>
              </a:solidFill>
            </a:endParaRPr>
          </a:p>
          <a:p>
            <a:pPr indent="0" lvl="0" marL="0" rtl="0" algn="l">
              <a:spcBef>
                <a:spcPts val="0"/>
              </a:spcBef>
              <a:spcAft>
                <a:spcPts val="0"/>
              </a:spcAft>
              <a:buClr>
                <a:schemeClr val="dk1"/>
              </a:buClr>
              <a:buSzPts val="1100"/>
              <a:buFont typeface="Arial"/>
              <a:buNone/>
            </a:pPr>
            <a:r>
              <a:rPr lang="en" sz="1300">
                <a:solidFill>
                  <a:schemeClr val="dk1"/>
                </a:solidFill>
              </a:rPr>
              <a:t>Chris Maier – National Warning Coordination Meteorologist</a:t>
            </a:r>
            <a:endParaRPr sz="1300">
              <a:solidFill>
                <a:schemeClr val="dk1"/>
              </a:solidFill>
            </a:endParaRPr>
          </a:p>
          <a:p>
            <a:pPr indent="0" lvl="0" marL="0" rtl="0" algn="l">
              <a:spcBef>
                <a:spcPts val="0"/>
              </a:spcBef>
              <a:spcAft>
                <a:spcPts val="0"/>
              </a:spcAft>
              <a:buClr>
                <a:schemeClr val="dk1"/>
              </a:buClr>
              <a:buSzPts val="1100"/>
              <a:buFont typeface="Arial"/>
              <a:buNone/>
            </a:pPr>
            <a:r>
              <a:rPr lang="en" sz="1300">
                <a:solidFill>
                  <a:schemeClr val="dk1"/>
                </a:solidFill>
              </a:rPr>
              <a:t>Daniel Zumpfe – Science and Operations Officer, MSO</a:t>
            </a:r>
            <a:endParaRPr sz="1300">
              <a:solidFill>
                <a:schemeClr val="dk1"/>
              </a:solidFill>
            </a:endParaRPr>
          </a:p>
          <a:p>
            <a:pPr indent="0" lvl="0" marL="0" rtl="0" algn="l">
              <a:spcBef>
                <a:spcPts val="0"/>
              </a:spcBef>
              <a:spcAft>
                <a:spcPts val="0"/>
              </a:spcAft>
              <a:buClr>
                <a:schemeClr val="dk1"/>
              </a:buClr>
              <a:buSzPts val="1100"/>
              <a:buFont typeface="Arial"/>
              <a:buNone/>
            </a:pPr>
            <a:r>
              <a:rPr lang="en" sz="1300">
                <a:solidFill>
                  <a:schemeClr val="dk1"/>
                </a:solidFill>
              </a:rPr>
              <a:t>Eric Allen – Meteorologist, ER</a:t>
            </a:r>
            <a:endParaRPr sz="1300">
              <a:solidFill>
                <a:schemeClr val="dk1"/>
              </a:solidFill>
            </a:endParaRPr>
          </a:p>
          <a:p>
            <a:pPr indent="0" lvl="0" marL="0" rtl="0" algn="l">
              <a:spcBef>
                <a:spcPts val="0"/>
              </a:spcBef>
              <a:spcAft>
                <a:spcPts val="0"/>
              </a:spcAft>
              <a:buClr>
                <a:schemeClr val="dk1"/>
              </a:buClr>
              <a:buSzPts val="1100"/>
              <a:buFont typeface="Arial"/>
              <a:buNone/>
            </a:pPr>
            <a:r>
              <a:rPr lang="en" sz="1300">
                <a:solidFill>
                  <a:schemeClr val="dk1"/>
                </a:solidFill>
              </a:rPr>
              <a:t>Gina Selig – Project Manager</a:t>
            </a:r>
            <a:endParaRPr sz="1300">
              <a:solidFill>
                <a:schemeClr val="dk1"/>
              </a:solidFill>
            </a:endParaRPr>
          </a:p>
          <a:p>
            <a:pPr indent="0" lvl="0" marL="0" rtl="0" algn="l">
              <a:spcBef>
                <a:spcPts val="0"/>
              </a:spcBef>
              <a:spcAft>
                <a:spcPts val="0"/>
              </a:spcAft>
              <a:buClr>
                <a:schemeClr val="dk1"/>
              </a:buClr>
              <a:buSzPts val="1100"/>
              <a:buFont typeface="Arial"/>
              <a:buNone/>
            </a:pPr>
            <a:r>
              <a:rPr lang="en" sz="1300">
                <a:solidFill>
                  <a:schemeClr val="dk1"/>
                </a:solidFill>
              </a:rPr>
              <a:t>Gordon Strassberg – Meteorologist, PEB</a:t>
            </a:r>
            <a:endParaRPr sz="1300">
              <a:solidFill>
                <a:schemeClr val="dk1"/>
              </a:solidFill>
            </a:endParaRPr>
          </a:p>
          <a:p>
            <a:pPr indent="0" lvl="0" marL="0" rtl="0" algn="l">
              <a:spcBef>
                <a:spcPts val="0"/>
              </a:spcBef>
              <a:spcAft>
                <a:spcPts val="0"/>
              </a:spcAft>
              <a:buClr>
                <a:schemeClr val="dk1"/>
              </a:buClr>
              <a:buSzPts val="1100"/>
              <a:buFont typeface="Arial"/>
              <a:buNone/>
            </a:pPr>
            <a:r>
              <a:rPr lang="en" sz="1300">
                <a:solidFill>
                  <a:schemeClr val="dk1"/>
                </a:solidFill>
              </a:rPr>
              <a:t>Jamie Enderlen – Service Assessment &amp; Service Evaluation Program Manager</a:t>
            </a:r>
            <a:endParaRPr sz="1300">
              <a:solidFill>
                <a:schemeClr val="dk1"/>
              </a:solidFill>
            </a:endParaRPr>
          </a:p>
          <a:p>
            <a:pPr indent="0" lvl="0" marL="0" rtl="0" algn="l">
              <a:spcBef>
                <a:spcPts val="0"/>
              </a:spcBef>
              <a:spcAft>
                <a:spcPts val="0"/>
              </a:spcAft>
              <a:buClr>
                <a:schemeClr val="dk1"/>
              </a:buClr>
              <a:buSzPts val="1100"/>
              <a:buFont typeface="Arial"/>
              <a:buNone/>
            </a:pPr>
            <a:r>
              <a:rPr lang="en" sz="1300">
                <a:solidFill>
                  <a:schemeClr val="dk1"/>
                </a:solidFill>
              </a:rPr>
              <a:t>Jason Burks – Cloud Consultant</a:t>
            </a:r>
            <a:endParaRPr sz="1300">
              <a:solidFill>
                <a:schemeClr val="dk1"/>
              </a:solidFill>
            </a:endParaRPr>
          </a:p>
          <a:p>
            <a:pPr indent="0" lvl="0" marL="0" rtl="0" algn="l">
              <a:spcBef>
                <a:spcPts val="0"/>
              </a:spcBef>
              <a:spcAft>
                <a:spcPts val="0"/>
              </a:spcAft>
              <a:buClr>
                <a:schemeClr val="dk1"/>
              </a:buClr>
              <a:buSzPts val="1100"/>
              <a:buFont typeface="Arial"/>
              <a:buNone/>
            </a:pPr>
            <a:r>
              <a:rPr lang="en" sz="1300">
                <a:solidFill>
                  <a:schemeClr val="dk1"/>
                </a:solidFill>
              </a:rPr>
              <a:t>Jarrod Loerzel – Social Behavioral &amp; Economic Sciences Program</a:t>
            </a:r>
            <a:endParaRPr sz="1300">
              <a:solidFill>
                <a:schemeClr val="dk1"/>
              </a:solidFill>
            </a:endParaRPr>
          </a:p>
          <a:p>
            <a:pPr indent="0" lvl="0" marL="0" rtl="0" algn="l">
              <a:spcBef>
                <a:spcPts val="0"/>
              </a:spcBef>
              <a:spcAft>
                <a:spcPts val="0"/>
              </a:spcAft>
              <a:buClr>
                <a:schemeClr val="dk1"/>
              </a:buClr>
              <a:buSzPts val="1100"/>
              <a:buFont typeface="Arial"/>
              <a:buNone/>
            </a:pPr>
            <a:r>
              <a:rPr lang="en" sz="1300">
                <a:solidFill>
                  <a:schemeClr val="dk1"/>
                </a:solidFill>
              </a:rPr>
              <a:t>Jeremy Michael – Science and Operations Officer, RLX</a:t>
            </a:r>
            <a:endParaRPr sz="1300">
              <a:solidFill>
                <a:schemeClr val="dk1"/>
              </a:solidFill>
            </a:endParaRPr>
          </a:p>
          <a:p>
            <a:pPr indent="0" lvl="0" marL="0" rtl="0" algn="l">
              <a:spcBef>
                <a:spcPts val="0"/>
              </a:spcBef>
              <a:spcAft>
                <a:spcPts val="0"/>
              </a:spcAft>
              <a:buClr>
                <a:schemeClr val="dk1"/>
              </a:buClr>
              <a:buSzPts val="1100"/>
              <a:buFont typeface="Arial"/>
              <a:buNone/>
            </a:pPr>
            <a:r>
              <a:rPr lang="en" sz="1300">
                <a:solidFill>
                  <a:schemeClr val="dk1"/>
                </a:solidFill>
              </a:rPr>
              <a:t>Ji Sun Lee – Social Behavioral &amp; Economic Sciences Program Director</a:t>
            </a:r>
            <a:endParaRPr sz="1300">
              <a:solidFill>
                <a:schemeClr val="dk1"/>
              </a:solidFill>
            </a:endParaRPr>
          </a:p>
          <a:p>
            <a:pPr indent="0" lvl="0" marL="0" rtl="0" algn="l">
              <a:spcBef>
                <a:spcPts val="0"/>
              </a:spcBef>
              <a:spcAft>
                <a:spcPts val="0"/>
              </a:spcAft>
              <a:buClr>
                <a:schemeClr val="dk1"/>
              </a:buClr>
              <a:buSzPts val="1100"/>
              <a:buFont typeface="Arial"/>
              <a:buNone/>
            </a:pPr>
            <a:r>
              <a:rPr lang="en" sz="1300">
                <a:solidFill>
                  <a:schemeClr val="dk1"/>
                </a:solidFill>
              </a:rPr>
              <a:t>JJ Brost – Operations Proving Ground Director</a:t>
            </a:r>
            <a:endParaRPr sz="1300">
              <a:solidFill>
                <a:schemeClr val="dk1"/>
              </a:solidFill>
            </a:endParaRPr>
          </a:p>
          <a:p>
            <a:pPr indent="0" lvl="0" marL="0" rtl="0" algn="l">
              <a:spcBef>
                <a:spcPts val="0"/>
              </a:spcBef>
              <a:spcAft>
                <a:spcPts val="0"/>
              </a:spcAft>
              <a:buClr>
                <a:schemeClr val="dk1"/>
              </a:buClr>
              <a:buSzPts val="1100"/>
              <a:buFont typeface="Arial"/>
              <a:buNone/>
            </a:pPr>
            <a:r>
              <a:rPr lang="en" sz="1300">
                <a:solidFill>
                  <a:schemeClr val="dk1"/>
                </a:solidFill>
              </a:rPr>
              <a:t>Keith Sherburn – Meteorologist, AFS Fire Weather</a:t>
            </a:r>
            <a:endParaRPr sz="1300">
              <a:solidFill>
                <a:schemeClr val="dk1"/>
              </a:solidFill>
            </a:endParaRPr>
          </a:p>
          <a:p>
            <a:pPr indent="0" lvl="0" marL="0" rtl="0" algn="l">
              <a:spcBef>
                <a:spcPts val="0"/>
              </a:spcBef>
              <a:spcAft>
                <a:spcPts val="0"/>
              </a:spcAft>
              <a:buClr>
                <a:schemeClr val="dk1"/>
              </a:buClr>
              <a:buSzPts val="1100"/>
              <a:buFont typeface="Arial"/>
              <a:buNone/>
            </a:pPr>
            <a:r>
              <a:rPr lang="en" sz="1300">
                <a:solidFill>
                  <a:schemeClr val="dk1"/>
                </a:solidFill>
              </a:rPr>
              <a:t>Mark Willis – MDL Weather Information Applications Division Chief</a:t>
            </a:r>
            <a:endParaRPr sz="1300">
              <a:solidFill>
                <a:schemeClr val="dk1"/>
              </a:solidFill>
            </a:endParaRPr>
          </a:p>
          <a:p>
            <a:pPr indent="0" lvl="0" marL="0" rtl="0" algn="l">
              <a:spcBef>
                <a:spcPts val="0"/>
              </a:spcBef>
              <a:spcAft>
                <a:spcPts val="0"/>
              </a:spcAft>
              <a:buClr>
                <a:schemeClr val="dk1"/>
              </a:buClr>
              <a:buSzPts val="1100"/>
              <a:buFont typeface="Arial"/>
              <a:buNone/>
            </a:pPr>
            <a:r>
              <a:rPr lang="en" sz="1300">
                <a:solidFill>
                  <a:schemeClr val="dk1"/>
                </a:solidFill>
              </a:rPr>
              <a:t>Mike Churma – Meteorologist, MDL Decision Support Division</a:t>
            </a:r>
            <a:endParaRPr sz="1300">
              <a:solidFill>
                <a:schemeClr val="dk1"/>
              </a:solidFill>
            </a:endParaRPr>
          </a:p>
          <a:p>
            <a:pPr indent="0" lvl="0" marL="0" rtl="0" algn="l">
              <a:spcBef>
                <a:spcPts val="0"/>
              </a:spcBef>
              <a:spcAft>
                <a:spcPts val="0"/>
              </a:spcAft>
              <a:buClr>
                <a:schemeClr val="dk1"/>
              </a:buClr>
              <a:buSzPts val="1100"/>
              <a:buFont typeface="Arial"/>
              <a:buNone/>
            </a:pPr>
            <a:r>
              <a:rPr lang="en" sz="1300">
                <a:solidFill>
                  <a:schemeClr val="dk1"/>
                </a:solidFill>
              </a:rPr>
              <a:t>Mike Sowko – Meteorologist, PEB</a:t>
            </a:r>
            <a:endParaRPr sz="1300">
              <a:solidFill>
                <a:schemeClr val="dk1"/>
              </a:solidFill>
            </a:endParaRPr>
          </a:p>
          <a:p>
            <a:pPr indent="0" lvl="0" marL="0" rtl="0" algn="l">
              <a:spcBef>
                <a:spcPts val="0"/>
              </a:spcBef>
              <a:spcAft>
                <a:spcPts val="0"/>
              </a:spcAft>
              <a:buClr>
                <a:schemeClr val="dk1"/>
              </a:buClr>
              <a:buSzPts val="1100"/>
              <a:buFont typeface="Arial"/>
              <a:buNone/>
            </a:pPr>
            <a:r>
              <a:rPr lang="en" sz="1300">
                <a:solidFill>
                  <a:schemeClr val="dk1"/>
                </a:solidFill>
              </a:rPr>
              <a:t>Nate Smith – IT Specialist, MDL </a:t>
            </a:r>
            <a:r>
              <a:rPr lang="en" sz="1300">
                <a:solidFill>
                  <a:schemeClr val="dk1"/>
                </a:solidFill>
              </a:rPr>
              <a:t>Weather Information Applications Division</a:t>
            </a:r>
            <a:endParaRPr sz="1300">
              <a:solidFill>
                <a:schemeClr val="dk1"/>
              </a:solidFill>
            </a:endParaRPr>
          </a:p>
          <a:p>
            <a:pPr indent="0" lvl="0" marL="0" rtl="0" algn="l">
              <a:spcBef>
                <a:spcPts val="0"/>
              </a:spcBef>
              <a:spcAft>
                <a:spcPts val="0"/>
              </a:spcAft>
              <a:buClr>
                <a:schemeClr val="dk1"/>
              </a:buClr>
              <a:buSzPts val="1100"/>
              <a:buFont typeface="Arial"/>
              <a:buNone/>
            </a:pPr>
            <a:r>
              <a:rPr lang="en" sz="1300">
                <a:solidFill>
                  <a:schemeClr val="dk1"/>
                </a:solidFill>
              </a:rPr>
              <a:t>Randy Bowers – Meteorologist, AFS Severe</a:t>
            </a:r>
            <a:endParaRPr sz="1300">
              <a:solidFill>
                <a:schemeClr val="dk1"/>
              </a:solidFill>
            </a:endParaRPr>
          </a:p>
          <a:p>
            <a:pPr indent="0" lvl="0" marL="0" rtl="0" algn="l">
              <a:spcBef>
                <a:spcPts val="0"/>
              </a:spcBef>
              <a:spcAft>
                <a:spcPts val="0"/>
              </a:spcAft>
              <a:buClr>
                <a:schemeClr val="dk1"/>
              </a:buClr>
              <a:buSzPts val="1100"/>
              <a:buFont typeface="Arial"/>
              <a:buNone/>
            </a:pPr>
            <a:r>
              <a:t/>
            </a:r>
            <a:endParaRPr sz="1300">
              <a:solidFill>
                <a:schemeClr val="dk1"/>
              </a:solidFill>
            </a:endParaRPr>
          </a:p>
          <a:p>
            <a:pPr indent="0" lvl="0" marL="0" rtl="0" algn="l">
              <a:spcBef>
                <a:spcPts val="0"/>
              </a:spcBef>
              <a:spcAft>
                <a:spcPts val="0"/>
              </a:spcAft>
              <a:buNone/>
            </a:pPr>
            <a:r>
              <a:t/>
            </a:r>
            <a:endParaRPr sz="1200"/>
          </a:p>
        </p:txBody>
      </p:sp>
      <p:sp>
        <p:nvSpPr>
          <p:cNvPr id="344" name="Google Shape;344;p49"/>
          <p:cNvSpPr txBox="1"/>
          <p:nvPr/>
        </p:nvSpPr>
        <p:spPr>
          <a:xfrm>
            <a:off x="6653500" y="2054250"/>
            <a:ext cx="2313900" cy="19386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rPr>
              <a:t>Additional support from 53 NWS volunteers who supported the generation of the training data </a:t>
            </a:r>
            <a:endParaRPr sz="18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9"/>
          <p:cNvSpPr txBox="1"/>
          <p:nvPr>
            <p:ph type="title"/>
          </p:nvPr>
        </p:nvSpPr>
        <p:spPr>
          <a:xfrm>
            <a:off x="858450" y="104825"/>
            <a:ext cx="7974000" cy="5727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Opportunities to Advance NWS’ Mission using AI</a:t>
            </a:r>
            <a:endParaRPr/>
          </a:p>
        </p:txBody>
      </p:sp>
      <p:sp>
        <p:nvSpPr>
          <p:cNvPr id="166" name="Google Shape;166;p39"/>
          <p:cNvSpPr/>
          <p:nvPr/>
        </p:nvSpPr>
        <p:spPr>
          <a:xfrm>
            <a:off x="117325" y="1445925"/>
            <a:ext cx="1683600" cy="24090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t/>
            </a:r>
            <a:endParaRPr b="1" sz="1600">
              <a:solidFill>
                <a:schemeClr val="dk2"/>
              </a:solidFill>
              <a:latin typeface="Calibri"/>
              <a:ea typeface="Calibri"/>
              <a:cs typeface="Calibri"/>
              <a:sym typeface="Calibri"/>
            </a:endParaRPr>
          </a:p>
          <a:p>
            <a:pPr indent="0" lvl="0" marL="0" rtl="0" algn="ctr">
              <a:lnSpc>
                <a:spcPct val="115000"/>
              </a:lnSpc>
              <a:spcBef>
                <a:spcPts val="1200"/>
              </a:spcBef>
              <a:spcAft>
                <a:spcPts val="1200"/>
              </a:spcAft>
              <a:buNone/>
            </a:pPr>
            <a:br>
              <a:rPr b="1" lang="en" sz="1600">
                <a:solidFill>
                  <a:srgbClr val="38761D"/>
                </a:solidFill>
                <a:latin typeface="Calibri"/>
                <a:ea typeface="Calibri"/>
                <a:cs typeface="Calibri"/>
                <a:sym typeface="Calibri"/>
              </a:rPr>
            </a:br>
            <a:r>
              <a:rPr b="1" lang="en" sz="1600">
                <a:solidFill>
                  <a:srgbClr val="38761D"/>
                </a:solidFill>
                <a:latin typeface="Calibri"/>
                <a:ea typeface="Calibri"/>
                <a:cs typeface="Calibri"/>
                <a:sym typeface="Calibri"/>
              </a:rPr>
              <a:t>Numerical Weather Prediction</a:t>
            </a:r>
            <a:endParaRPr b="1" sz="1600">
              <a:solidFill>
                <a:srgbClr val="38761D"/>
              </a:solidFill>
              <a:latin typeface="Calibri"/>
              <a:ea typeface="Calibri"/>
              <a:cs typeface="Calibri"/>
              <a:sym typeface="Calibri"/>
            </a:endParaRPr>
          </a:p>
        </p:txBody>
      </p:sp>
      <p:sp>
        <p:nvSpPr>
          <p:cNvPr id="167" name="Google Shape;167;p39"/>
          <p:cNvSpPr/>
          <p:nvPr/>
        </p:nvSpPr>
        <p:spPr>
          <a:xfrm>
            <a:off x="1919792" y="1445925"/>
            <a:ext cx="1683600" cy="24090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t/>
            </a:r>
            <a:endParaRPr b="1" sz="1600">
              <a:solidFill>
                <a:schemeClr val="dk2"/>
              </a:solidFill>
              <a:latin typeface="Calibri"/>
              <a:ea typeface="Calibri"/>
              <a:cs typeface="Calibri"/>
              <a:sym typeface="Calibri"/>
            </a:endParaRPr>
          </a:p>
          <a:p>
            <a:pPr indent="0" lvl="0" marL="0" rtl="0" algn="ctr">
              <a:lnSpc>
                <a:spcPct val="115000"/>
              </a:lnSpc>
              <a:spcBef>
                <a:spcPts val="1200"/>
              </a:spcBef>
              <a:spcAft>
                <a:spcPts val="1200"/>
              </a:spcAft>
              <a:buNone/>
            </a:pPr>
            <a:br>
              <a:rPr b="1" lang="en" sz="1600">
                <a:solidFill>
                  <a:schemeClr val="dk2"/>
                </a:solidFill>
                <a:latin typeface="Calibri"/>
                <a:ea typeface="Calibri"/>
                <a:cs typeface="Calibri"/>
                <a:sym typeface="Calibri"/>
              </a:rPr>
            </a:br>
            <a:r>
              <a:rPr b="1" lang="en" sz="1600">
                <a:solidFill>
                  <a:srgbClr val="BF9000"/>
                </a:solidFill>
                <a:latin typeface="Calibri"/>
                <a:ea typeface="Calibri"/>
                <a:cs typeface="Calibri"/>
                <a:sym typeface="Calibri"/>
              </a:rPr>
              <a:t>Probabilistic Impact-</a:t>
            </a:r>
            <a:br>
              <a:rPr b="1" lang="en" sz="1600">
                <a:solidFill>
                  <a:srgbClr val="BF9000"/>
                </a:solidFill>
                <a:latin typeface="Calibri"/>
                <a:ea typeface="Calibri"/>
                <a:cs typeface="Calibri"/>
                <a:sym typeface="Calibri"/>
              </a:rPr>
            </a:br>
            <a:r>
              <a:rPr b="1" lang="en" sz="1600">
                <a:solidFill>
                  <a:srgbClr val="BF9000"/>
                </a:solidFill>
                <a:latin typeface="Calibri"/>
                <a:ea typeface="Calibri"/>
                <a:cs typeface="Calibri"/>
                <a:sym typeface="Calibri"/>
              </a:rPr>
              <a:t>Based Decision Support Services</a:t>
            </a:r>
            <a:endParaRPr b="1" sz="1600">
              <a:solidFill>
                <a:srgbClr val="BF9000"/>
              </a:solidFill>
              <a:latin typeface="Calibri"/>
              <a:ea typeface="Calibri"/>
              <a:cs typeface="Calibri"/>
              <a:sym typeface="Calibri"/>
            </a:endParaRPr>
          </a:p>
        </p:txBody>
      </p:sp>
      <p:sp>
        <p:nvSpPr>
          <p:cNvPr id="168" name="Google Shape;168;p39"/>
          <p:cNvSpPr/>
          <p:nvPr/>
        </p:nvSpPr>
        <p:spPr>
          <a:xfrm>
            <a:off x="3722259" y="1445925"/>
            <a:ext cx="1683600" cy="24090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t/>
            </a:r>
            <a:endParaRPr b="1" sz="1600">
              <a:solidFill>
                <a:schemeClr val="dk2"/>
              </a:solidFill>
              <a:latin typeface="Calibri"/>
              <a:ea typeface="Calibri"/>
              <a:cs typeface="Calibri"/>
              <a:sym typeface="Calibri"/>
            </a:endParaRPr>
          </a:p>
          <a:p>
            <a:pPr indent="0" lvl="0" marL="0" rtl="0" algn="ctr">
              <a:lnSpc>
                <a:spcPct val="115000"/>
              </a:lnSpc>
              <a:spcBef>
                <a:spcPts val="1200"/>
              </a:spcBef>
              <a:spcAft>
                <a:spcPts val="1200"/>
              </a:spcAft>
              <a:buNone/>
            </a:pPr>
            <a:br>
              <a:rPr b="1" lang="en" sz="1600">
                <a:solidFill>
                  <a:srgbClr val="0B5394"/>
                </a:solidFill>
                <a:latin typeface="Calibri"/>
                <a:ea typeface="Calibri"/>
                <a:cs typeface="Calibri"/>
                <a:sym typeface="Calibri"/>
              </a:rPr>
            </a:br>
            <a:r>
              <a:rPr b="1" lang="en" sz="1600">
                <a:solidFill>
                  <a:srgbClr val="0B5394"/>
                </a:solidFill>
                <a:latin typeface="Calibri"/>
                <a:ea typeface="Calibri"/>
                <a:cs typeface="Calibri"/>
                <a:sym typeface="Calibri"/>
              </a:rPr>
              <a:t>Product and Service Delivery</a:t>
            </a:r>
            <a:endParaRPr b="1" sz="1600">
              <a:solidFill>
                <a:srgbClr val="0B5394"/>
              </a:solidFill>
              <a:latin typeface="Calibri"/>
              <a:ea typeface="Calibri"/>
              <a:cs typeface="Calibri"/>
              <a:sym typeface="Calibri"/>
            </a:endParaRPr>
          </a:p>
        </p:txBody>
      </p:sp>
      <p:sp>
        <p:nvSpPr>
          <p:cNvPr id="169" name="Google Shape;169;p39"/>
          <p:cNvSpPr/>
          <p:nvPr/>
        </p:nvSpPr>
        <p:spPr>
          <a:xfrm>
            <a:off x="5524727" y="1445925"/>
            <a:ext cx="1683600" cy="2409000"/>
          </a:xfrm>
          <a:prstGeom prst="roundRect">
            <a:avLst>
              <a:gd fmla="val 16667" name="adj"/>
            </a:avLst>
          </a:prstGeom>
          <a:solidFill>
            <a:srgbClr val="FCE5CD"/>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t/>
            </a:r>
            <a:endParaRPr b="1" sz="1600">
              <a:solidFill>
                <a:schemeClr val="dk2"/>
              </a:solidFill>
              <a:latin typeface="Calibri"/>
              <a:ea typeface="Calibri"/>
              <a:cs typeface="Calibri"/>
              <a:sym typeface="Calibri"/>
            </a:endParaRPr>
          </a:p>
          <a:p>
            <a:pPr indent="0" lvl="0" marL="0" rtl="0" algn="ctr">
              <a:lnSpc>
                <a:spcPct val="115000"/>
              </a:lnSpc>
              <a:spcBef>
                <a:spcPts val="1200"/>
              </a:spcBef>
              <a:spcAft>
                <a:spcPts val="1200"/>
              </a:spcAft>
              <a:buClr>
                <a:schemeClr val="dk1"/>
              </a:buClr>
              <a:buSzPts val="1100"/>
              <a:buFont typeface="Arial"/>
              <a:buNone/>
            </a:pPr>
            <a:br>
              <a:rPr b="1" lang="en" sz="1600">
                <a:solidFill>
                  <a:srgbClr val="B45F06"/>
                </a:solidFill>
                <a:latin typeface="Calibri"/>
                <a:ea typeface="Calibri"/>
                <a:cs typeface="Calibri"/>
                <a:sym typeface="Calibri"/>
              </a:rPr>
            </a:br>
            <a:r>
              <a:rPr b="1" lang="en" sz="1600">
                <a:solidFill>
                  <a:srgbClr val="B45F06"/>
                </a:solidFill>
                <a:latin typeface="Calibri"/>
                <a:ea typeface="Calibri"/>
                <a:cs typeface="Calibri"/>
                <a:sym typeface="Calibri"/>
              </a:rPr>
              <a:t>Operational Efficiencies</a:t>
            </a:r>
            <a:endParaRPr b="1" sz="1600">
              <a:solidFill>
                <a:srgbClr val="B45F06"/>
              </a:solidFill>
              <a:latin typeface="Calibri"/>
              <a:ea typeface="Calibri"/>
              <a:cs typeface="Calibri"/>
              <a:sym typeface="Calibri"/>
            </a:endParaRPr>
          </a:p>
        </p:txBody>
      </p:sp>
      <p:sp>
        <p:nvSpPr>
          <p:cNvPr id="170" name="Google Shape;170;p39"/>
          <p:cNvSpPr/>
          <p:nvPr/>
        </p:nvSpPr>
        <p:spPr>
          <a:xfrm>
            <a:off x="7327175" y="1445925"/>
            <a:ext cx="1683600" cy="2409000"/>
          </a:xfrm>
          <a:prstGeom prst="roundRect">
            <a:avLst>
              <a:gd fmla="val 16667" name="adj"/>
            </a:avLst>
          </a:prstGeom>
          <a:solidFill>
            <a:srgbClr val="EAD1D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t/>
            </a:r>
            <a:endParaRPr b="1" sz="1600">
              <a:solidFill>
                <a:schemeClr val="dk2"/>
              </a:solidFill>
              <a:latin typeface="Calibri"/>
              <a:ea typeface="Calibri"/>
              <a:cs typeface="Calibri"/>
              <a:sym typeface="Calibri"/>
            </a:endParaRPr>
          </a:p>
          <a:p>
            <a:pPr indent="0" lvl="0" marL="0" rtl="0" algn="ctr">
              <a:lnSpc>
                <a:spcPct val="115000"/>
              </a:lnSpc>
              <a:spcBef>
                <a:spcPts val="1200"/>
              </a:spcBef>
              <a:spcAft>
                <a:spcPts val="0"/>
              </a:spcAft>
              <a:buClr>
                <a:schemeClr val="dk1"/>
              </a:buClr>
              <a:buSzPts val="1100"/>
              <a:buFont typeface="Arial"/>
              <a:buNone/>
            </a:pPr>
            <a:br>
              <a:rPr b="1" lang="en" sz="1600">
                <a:solidFill>
                  <a:srgbClr val="741B47"/>
                </a:solidFill>
                <a:latin typeface="Calibri"/>
                <a:ea typeface="Calibri"/>
                <a:cs typeface="Calibri"/>
                <a:sym typeface="Calibri"/>
              </a:rPr>
            </a:br>
            <a:r>
              <a:rPr b="1" lang="en" sz="1600">
                <a:solidFill>
                  <a:srgbClr val="741B47"/>
                </a:solidFill>
                <a:latin typeface="Calibri"/>
                <a:ea typeface="Calibri"/>
                <a:cs typeface="Calibri"/>
                <a:sym typeface="Calibri"/>
              </a:rPr>
              <a:t>Software &amp; Hardware Efficiencies</a:t>
            </a:r>
            <a:endParaRPr b="1" sz="1600">
              <a:solidFill>
                <a:srgbClr val="741B47"/>
              </a:solidFill>
              <a:latin typeface="Calibri"/>
              <a:ea typeface="Calibri"/>
              <a:cs typeface="Calibri"/>
              <a:sym typeface="Calibri"/>
            </a:endParaRPr>
          </a:p>
          <a:p>
            <a:pPr indent="0" lvl="0" marL="0" rtl="0" algn="ctr">
              <a:spcBef>
                <a:spcPts val="1200"/>
              </a:spcBef>
              <a:spcAft>
                <a:spcPts val="0"/>
              </a:spcAft>
              <a:buNone/>
            </a:pPr>
            <a:r>
              <a:t/>
            </a:r>
            <a:endParaRPr b="1" sz="1600">
              <a:latin typeface="Calibri"/>
              <a:ea typeface="Calibri"/>
              <a:cs typeface="Calibri"/>
              <a:sym typeface="Calibri"/>
            </a:endParaRPr>
          </a:p>
        </p:txBody>
      </p:sp>
      <p:sp>
        <p:nvSpPr>
          <p:cNvPr id="171" name="Google Shape;171;p39"/>
          <p:cNvSpPr/>
          <p:nvPr/>
        </p:nvSpPr>
        <p:spPr>
          <a:xfrm>
            <a:off x="141450" y="796625"/>
            <a:ext cx="8869200" cy="572700"/>
          </a:xfrm>
          <a:prstGeom prst="triangle">
            <a:avLst>
              <a:gd fmla="val 50000"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Calibri"/>
                <a:ea typeface="Calibri"/>
                <a:cs typeface="Calibri"/>
                <a:sym typeface="Calibri"/>
              </a:rPr>
              <a:t>Saving Lives, Protecting Property, Enhancing the Economy</a:t>
            </a:r>
            <a:endParaRPr b="1">
              <a:solidFill>
                <a:schemeClr val="lt1"/>
              </a:solidFill>
              <a:latin typeface="Calibri"/>
              <a:ea typeface="Calibri"/>
              <a:cs typeface="Calibri"/>
              <a:sym typeface="Calibri"/>
            </a:endParaRPr>
          </a:p>
        </p:txBody>
      </p:sp>
      <p:sp>
        <p:nvSpPr>
          <p:cNvPr id="172" name="Google Shape;172;p39"/>
          <p:cNvSpPr/>
          <p:nvPr/>
        </p:nvSpPr>
        <p:spPr>
          <a:xfrm>
            <a:off x="141575" y="3950700"/>
            <a:ext cx="8869200" cy="288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Calibri"/>
                <a:ea typeface="Calibri"/>
                <a:cs typeface="Calibri"/>
                <a:sym typeface="Calibri"/>
              </a:rPr>
              <a:t>Community and Workforce Training</a:t>
            </a:r>
            <a:endParaRPr b="1">
              <a:latin typeface="Calibri"/>
              <a:ea typeface="Calibri"/>
              <a:cs typeface="Calibri"/>
              <a:sym typeface="Calibri"/>
            </a:endParaRPr>
          </a:p>
        </p:txBody>
      </p:sp>
      <p:sp>
        <p:nvSpPr>
          <p:cNvPr id="173" name="Google Shape;173;p39"/>
          <p:cNvSpPr/>
          <p:nvPr/>
        </p:nvSpPr>
        <p:spPr>
          <a:xfrm>
            <a:off x="141575" y="4315088"/>
            <a:ext cx="8869200" cy="288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Calibri"/>
                <a:ea typeface="Calibri"/>
                <a:cs typeface="Calibri"/>
                <a:sym typeface="Calibri"/>
              </a:rPr>
              <a:t>Data Management</a:t>
            </a:r>
            <a:endParaRPr b="1">
              <a:latin typeface="Calibri"/>
              <a:ea typeface="Calibri"/>
              <a:cs typeface="Calibri"/>
              <a:sym typeface="Calibri"/>
            </a:endParaRPr>
          </a:p>
        </p:txBody>
      </p:sp>
      <p:sp>
        <p:nvSpPr>
          <p:cNvPr id="174" name="Google Shape;174;p39"/>
          <p:cNvSpPr/>
          <p:nvPr/>
        </p:nvSpPr>
        <p:spPr>
          <a:xfrm>
            <a:off x="129450" y="4679500"/>
            <a:ext cx="8869200" cy="288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Calibri"/>
                <a:ea typeface="Calibri"/>
                <a:cs typeface="Calibri"/>
                <a:sym typeface="Calibri"/>
              </a:rPr>
              <a:t>Technology Infrastructure</a:t>
            </a:r>
            <a:endParaRPr b="1">
              <a:latin typeface="Calibri"/>
              <a:ea typeface="Calibri"/>
              <a:cs typeface="Calibri"/>
              <a:sym typeface="Calibri"/>
            </a:endParaRPr>
          </a:p>
        </p:txBody>
      </p:sp>
      <p:pic>
        <p:nvPicPr>
          <p:cNvPr id="175" name="Google Shape;175;p39"/>
          <p:cNvPicPr preferRelativeResize="0"/>
          <p:nvPr/>
        </p:nvPicPr>
        <p:blipFill>
          <a:blip r:embed="rId3">
            <a:alphaModFix/>
          </a:blip>
          <a:stretch>
            <a:fillRect/>
          </a:stretch>
        </p:blipFill>
        <p:spPr>
          <a:xfrm>
            <a:off x="601138" y="1574625"/>
            <a:ext cx="715975" cy="696375"/>
          </a:xfrm>
          <a:prstGeom prst="rect">
            <a:avLst/>
          </a:prstGeom>
          <a:noFill/>
          <a:ln>
            <a:noFill/>
          </a:ln>
        </p:spPr>
      </p:pic>
      <p:pic>
        <p:nvPicPr>
          <p:cNvPr id="176" name="Google Shape;176;p39"/>
          <p:cNvPicPr preferRelativeResize="0"/>
          <p:nvPr/>
        </p:nvPicPr>
        <p:blipFill>
          <a:blip r:embed="rId4">
            <a:alphaModFix/>
          </a:blip>
          <a:stretch>
            <a:fillRect/>
          </a:stretch>
        </p:blipFill>
        <p:spPr>
          <a:xfrm>
            <a:off x="2403599" y="1548750"/>
            <a:ext cx="715975" cy="748120"/>
          </a:xfrm>
          <a:prstGeom prst="rect">
            <a:avLst/>
          </a:prstGeom>
          <a:noFill/>
          <a:ln>
            <a:noFill/>
          </a:ln>
        </p:spPr>
      </p:pic>
      <p:pic>
        <p:nvPicPr>
          <p:cNvPr id="177" name="Google Shape;177;p39"/>
          <p:cNvPicPr preferRelativeResize="0"/>
          <p:nvPr/>
        </p:nvPicPr>
        <p:blipFill>
          <a:blip r:embed="rId5">
            <a:alphaModFix/>
          </a:blip>
          <a:stretch>
            <a:fillRect/>
          </a:stretch>
        </p:blipFill>
        <p:spPr>
          <a:xfrm>
            <a:off x="6008525" y="1609575"/>
            <a:ext cx="715975" cy="626478"/>
          </a:xfrm>
          <a:prstGeom prst="rect">
            <a:avLst/>
          </a:prstGeom>
          <a:noFill/>
          <a:ln>
            <a:noFill/>
          </a:ln>
        </p:spPr>
      </p:pic>
      <p:pic>
        <p:nvPicPr>
          <p:cNvPr id="178" name="Google Shape;178;p39"/>
          <p:cNvPicPr preferRelativeResize="0"/>
          <p:nvPr/>
        </p:nvPicPr>
        <p:blipFill>
          <a:blip r:embed="rId6">
            <a:alphaModFix/>
          </a:blip>
          <a:stretch>
            <a:fillRect/>
          </a:stretch>
        </p:blipFill>
        <p:spPr>
          <a:xfrm>
            <a:off x="7810975" y="1598391"/>
            <a:ext cx="715975" cy="648846"/>
          </a:xfrm>
          <a:prstGeom prst="rect">
            <a:avLst/>
          </a:prstGeom>
          <a:noFill/>
          <a:ln>
            <a:noFill/>
          </a:ln>
        </p:spPr>
      </p:pic>
      <p:pic>
        <p:nvPicPr>
          <p:cNvPr id="179" name="Google Shape;179;p39"/>
          <p:cNvPicPr preferRelativeResize="0"/>
          <p:nvPr/>
        </p:nvPicPr>
        <p:blipFill>
          <a:blip r:embed="rId7">
            <a:alphaModFix/>
          </a:blip>
          <a:stretch>
            <a:fillRect/>
          </a:stretch>
        </p:blipFill>
        <p:spPr>
          <a:xfrm>
            <a:off x="4206083" y="1564825"/>
            <a:ext cx="715975" cy="715975"/>
          </a:xfrm>
          <a:prstGeom prst="rect">
            <a:avLst/>
          </a:prstGeom>
          <a:noFill/>
          <a:ln>
            <a:noFill/>
          </a:ln>
        </p:spPr>
      </p:pic>
      <p:pic>
        <p:nvPicPr>
          <p:cNvPr id="180" name="Google Shape;180;p39"/>
          <p:cNvPicPr preferRelativeResize="0"/>
          <p:nvPr/>
        </p:nvPicPr>
        <p:blipFill>
          <a:blip r:embed="rId8">
            <a:alphaModFix/>
          </a:blip>
          <a:stretch>
            <a:fillRect/>
          </a:stretch>
        </p:blipFill>
        <p:spPr>
          <a:xfrm>
            <a:off x="2601754" y="3852041"/>
            <a:ext cx="451725" cy="485900"/>
          </a:xfrm>
          <a:prstGeom prst="rect">
            <a:avLst/>
          </a:prstGeom>
          <a:noFill/>
          <a:ln>
            <a:noFill/>
          </a:ln>
        </p:spPr>
      </p:pic>
      <p:pic>
        <p:nvPicPr>
          <p:cNvPr id="181" name="Google Shape;181;p39"/>
          <p:cNvPicPr preferRelativeResize="0"/>
          <p:nvPr/>
        </p:nvPicPr>
        <p:blipFill>
          <a:blip r:embed="rId9">
            <a:alphaModFix/>
          </a:blip>
          <a:stretch>
            <a:fillRect/>
          </a:stretch>
        </p:blipFill>
        <p:spPr>
          <a:xfrm>
            <a:off x="2893325" y="4623318"/>
            <a:ext cx="451725" cy="354678"/>
          </a:xfrm>
          <a:prstGeom prst="rect">
            <a:avLst/>
          </a:prstGeom>
          <a:noFill/>
          <a:ln>
            <a:noFill/>
          </a:ln>
        </p:spPr>
      </p:pic>
      <p:pic>
        <p:nvPicPr>
          <p:cNvPr id="182" name="Google Shape;182;p39"/>
          <p:cNvPicPr preferRelativeResize="0"/>
          <p:nvPr/>
        </p:nvPicPr>
        <p:blipFill>
          <a:blip r:embed="rId10">
            <a:alphaModFix/>
          </a:blip>
          <a:stretch>
            <a:fillRect/>
          </a:stretch>
        </p:blipFill>
        <p:spPr>
          <a:xfrm>
            <a:off x="6008527" y="4216446"/>
            <a:ext cx="520468" cy="485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40"/>
          <p:cNvSpPr txBox="1"/>
          <p:nvPr>
            <p:ph type="title"/>
          </p:nvPr>
        </p:nvSpPr>
        <p:spPr>
          <a:xfrm>
            <a:off x="858450" y="104825"/>
            <a:ext cx="7974000" cy="5727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Leveraging and Expanding Partnerships </a:t>
            </a:r>
            <a:endParaRPr/>
          </a:p>
        </p:txBody>
      </p:sp>
      <p:sp>
        <p:nvSpPr>
          <p:cNvPr id="188" name="Google Shape;188;p40"/>
          <p:cNvSpPr txBox="1"/>
          <p:nvPr>
            <p:ph idx="1" type="body"/>
          </p:nvPr>
        </p:nvSpPr>
        <p:spPr>
          <a:xfrm>
            <a:off x="189225" y="626625"/>
            <a:ext cx="6885000" cy="4067700"/>
          </a:xfrm>
          <a:prstGeom prst="rect">
            <a:avLst/>
          </a:prstGeom>
        </p:spPr>
        <p:txBody>
          <a:bodyPr anchorCtr="0" anchor="t" bIns="91425" lIns="91425" spcFirstLastPara="1" rIns="91425" wrap="square" tIns="91425">
            <a:normAutofit fontScale="25000" lnSpcReduction="20000"/>
          </a:bodyPr>
          <a:lstStyle/>
          <a:p>
            <a:pPr indent="0" lvl="0" marL="0" rtl="0" algn="l">
              <a:lnSpc>
                <a:spcPct val="100000"/>
              </a:lnSpc>
              <a:spcBef>
                <a:spcPts val="0"/>
              </a:spcBef>
              <a:spcAft>
                <a:spcPts val="0"/>
              </a:spcAft>
              <a:buNone/>
            </a:pPr>
            <a:r>
              <a:t/>
            </a:r>
            <a:endParaRPr sz="6000">
              <a:solidFill>
                <a:schemeClr val="dk1"/>
              </a:solidFill>
              <a:latin typeface="Arial"/>
              <a:ea typeface="Arial"/>
              <a:cs typeface="Arial"/>
              <a:sym typeface="Arial"/>
            </a:endParaRPr>
          </a:p>
          <a:p>
            <a:pPr indent="0" lvl="0" marL="0" rtl="0" algn="l">
              <a:spcBef>
                <a:spcPts val="1200"/>
              </a:spcBef>
              <a:spcAft>
                <a:spcPts val="0"/>
              </a:spcAft>
              <a:buClr>
                <a:schemeClr val="dk1"/>
              </a:buClr>
              <a:buSzPts val="275"/>
              <a:buFont typeface="Arial"/>
              <a:buNone/>
            </a:pPr>
            <a:r>
              <a:rPr b="1" lang="en" sz="6000">
                <a:solidFill>
                  <a:schemeClr val="dk1"/>
                </a:solidFill>
                <a:latin typeface="Arial"/>
                <a:ea typeface="Arial"/>
                <a:cs typeface="Arial"/>
                <a:sym typeface="Arial"/>
              </a:rPr>
              <a:t>Strategic Focus</a:t>
            </a:r>
            <a:endParaRPr b="1" sz="6000">
              <a:solidFill>
                <a:schemeClr val="dk1"/>
              </a:solidFill>
              <a:latin typeface="Arial"/>
              <a:ea typeface="Arial"/>
              <a:cs typeface="Arial"/>
              <a:sym typeface="Arial"/>
            </a:endParaRPr>
          </a:p>
          <a:p>
            <a:pPr indent="457200" lvl="0" marL="0" rtl="0" algn="l">
              <a:spcBef>
                <a:spcPts val="1200"/>
              </a:spcBef>
              <a:spcAft>
                <a:spcPts val="0"/>
              </a:spcAft>
              <a:buClr>
                <a:schemeClr val="dk1"/>
              </a:buClr>
              <a:buSzPts val="275"/>
              <a:buFont typeface="Arial"/>
              <a:buNone/>
            </a:pPr>
            <a:r>
              <a:rPr lang="en" sz="6000">
                <a:solidFill>
                  <a:schemeClr val="dk1"/>
                </a:solidFill>
                <a:latin typeface="Arial"/>
                <a:ea typeface="Arial"/>
                <a:cs typeface="Arial"/>
                <a:sym typeface="Arial"/>
              </a:rPr>
              <a:t>Proactively building AI-focused partnerships</a:t>
            </a:r>
            <a:endParaRPr sz="6000">
              <a:solidFill>
                <a:schemeClr val="dk1"/>
              </a:solidFill>
              <a:latin typeface="Arial"/>
              <a:ea typeface="Arial"/>
              <a:cs typeface="Arial"/>
              <a:sym typeface="Arial"/>
            </a:endParaRPr>
          </a:p>
          <a:p>
            <a:pPr indent="457200" lvl="0" marL="0" rtl="0" algn="l">
              <a:spcBef>
                <a:spcPts val="0"/>
              </a:spcBef>
              <a:spcAft>
                <a:spcPts val="0"/>
              </a:spcAft>
              <a:buClr>
                <a:schemeClr val="dk1"/>
              </a:buClr>
              <a:buSzPts val="275"/>
              <a:buFont typeface="Arial"/>
              <a:buNone/>
            </a:pPr>
            <a:r>
              <a:rPr lang="en" sz="6000">
                <a:solidFill>
                  <a:schemeClr val="dk1"/>
                </a:solidFill>
                <a:latin typeface="Arial"/>
                <a:ea typeface="Arial"/>
                <a:cs typeface="Arial"/>
                <a:sym typeface="Arial"/>
              </a:rPr>
              <a:t>Enhancing public-private collaboration</a:t>
            </a:r>
            <a:endParaRPr sz="6000">
              <a:solidFill>
                <a:schemeClr val="dk1"/>
              </a:solidFill>
              <a:latin typeface="Arial"/>
              <a:ea typeface="Arial"/>
              <a:cs typeface="Arial"/>
              <a:sym typeface="Arial"/>
            </a:endParaRPr>
          </a:p>
          <a:p>
            <a:pPr indent="0" lvl="0" marL="0" rtl="0" algn="l">
              <a:spcBef>
                <a:spcPts val="1200"/>
              </a:spcBef>
              <a:spcAft>
                <a:spcPts val="0"/>
              </a:spcAft>
              <a:buClr>
                <a:schemeClr val="dk1"/>
              </a:buClr>
              <a:buSzPts val="275"/>
              <a:buFont typeface="Arial"/>
              <a:buNone/>
            </a:pPr>
            <a:r>
              <a:rPr b="1" lang="en" sz="6000">
                <a:solidFill>
                  <a:schemeClr val="dk1"/>
                </a:solidFill>
                <a:latin typeface="Arial"/>
                <a:ea typeface="Arial"/>
                <a:cs typeface="Arial"/>
                <a:sym typeface="Arial"/>
              </a:rPr>
              <a:t>Engagement Opportunities</a:t>
            </a:r>
            <a:endParaRPr b="1" sz="6000">
              <a:solidFill>
                <a:schemeClr val="dk1"/>
              </a:solidFill>
              <a:latin typeface="Arial"/>
              <a:ea typeface="Arial"/>
              <a:cs typeface="Arial"/>
              <a:sym typeface="Arial"/>
            </a:endParaRPr>
          </a:p>
          <a:p>
            <a:pPr indent="457200" lvl="0" marL="0" rtl="0" algn="l">
              <a:spcBef>
                <a:spcPts val="1200"/>
              </a:spcBef>
              <a:spcAft>
                <a:spcPts val="0"/>
              </a:spcAft>
              <a:buNone/>
            </a:pPr>
            <a:r>
              <a:rPr lang="en" sz="6000">
                <a:solidFill>
                  <a:schemeClr val="dk1"/>
                </a:solidFill>
                <a:latin typeface="Arial"/>
                <a:ea typeface="Arial"/>
                <a:cs typeface="Arial"/>
                <a:sym typeface="Arial"/>
              </a:rPr>
              <a:t>High interest from private sector in AI/ML with NWS</a:t>
            </a:r>
            <a:br>
              <a:rPr lang="en" sz="6000">
                <a:solidFill>
                  <a:schemeClr val="dk1"/>
                </a:solidFill>
                <a:latin typeface="Arial"/>
                <a:ea typeface="Arial"/>
                <a:cs typeface="Arial"/>
                <a:sym typeface="Arial"/>
              </a:rPr>
            </a:br>
            <a:r>
              <a:rPr lang="en" sz="6000">
                <a:solidFill>
                  <a:schemeClr val="dk1"/>
                </a:solidFill>
                <a:latin typeface="Arial"/>
                <a:ea typeface="Arial"/>
                <a:cs typeface="Arial"/>
                <a:sym typeface="Arial"/>
              </a:rPr>
              <a:t>	Models include: no-cost prototypes, pilot projects, shared use cases</a:t>
            </a:r>
            <a:endParaRPr sz="6000">
              <a:solidFill>
                <a:schemeClr val="dk1"/>
              </a:solidFill>
              <a:latin typeface="Arial"/>
              <a:ea typeface="Arial"/>
              <a:cs typeface="Arial"/>
              <a:sym typeface="Arial"/>
            </a:endParaRPr>
          </a:p>
          <a:p>
            <a:pPr indent="0" lvl="0" marL="0" rtl="0" algn="l">
              <a:spcBef>
                <a:spcPts val="1200"/>
              </a:spcBef>
              <a:spcAft>
                <a:spcPts val="0"/>
              </a:spcAft>
              <a:buClr>
                <a:schemeClr val="dk1"/>
              </a:buClr>
              <a:buSzPts val="275"/>
              <a:buFont typeface="Arial"/>
              <a:buNone/>
            </a:pPr>
            <a:r>
              <a:rPr b="1" lang="en" sz="6000">
                <a:solidFill>
                  <a:schemeClr val="dk1"/>
                </a:solidFill>
                <a:latin typeface="Arial"/>
                <a:ea typeface="Arial"/>
                <a:cs typeface="Arial"/>
                <a:sym typeface="Arial"/>
              </a:rPr>
              <a:t>Benefits of No-Cost Prototypes</a:t>
            </a:r>
            <a:endParaRPr b="1" sz="6000">
              <a:solidFill>
                <a:schemeClr val="dk1"/>
              </a:solidFill>
              <a:latin typeface="Arial"/>
              <a:ea typeface="Arial"/>
              <a:cs typeface="Arial"/>
              <a:sym typeface="Arial"/>
            </a:endParaRPr>
          </a:p>
          <a:p>
            <a:pPr indent="-323850" lvl="0" marL="457200" rtl="0" algn="l">
              <a:spcBef>
                <a:spcPts val="1200"/>
              </a:spcBef>
              <a:spcAft>
                <a:spcPts val="0"/>
              </a:spcAft>
              <a:buClr>
                <a:schemeClr val="dk1"/>
              </a:buClr>
              <a:buSzPct val="100000"/>
              <a:buFont typeface="Arial"/>
              <a:buAutoNum type="arabicPeriod"/>
            </a:pPr>
            <a:r>
              <a:rPr lang="en" sz="6000">
                <a:solidFill>
                  <a:schemeClr val="dk1"/>
                </a:solidFill>
                <a:latin typeface="Arial"/>
                <a:ea typeface="Arial"/>
                <a:cs typeface="Arial"/>
                <a:sym typeface="Arial"/>
              </a:rPr>
              <a:t>Promote experimentation with minimal risk</a:t>
            </a:r>
            <a:endParaRPr sz="6000">
              <a:solidFill>
                <a:schemeClr val="dk1"/>
              </a:solidFill>
              <a:latin typeface="Arial"/>
              <a:ea typeface="Arial"/>
              <a:cs typeface="Arial"/>
              <a:sym typeface="Arial"/>
            </a:endParaRPr>
          </a:p>
          <a:p>
            <a:pPr indent="-323850" lvl="0" marL="457200" rtl="0" algn="l">
              <a:spcBef>
                <a:spcPts val="0"/>
              </a:spcBef>
              <a:spcAft>
                <a:spcPts val="0"/>
              </a:spcAft>
              <a:buClr>
                <a:schemeClr val="dk1"/>
              </a:buClr>
              <a:buSzPct val="100000"/>
              <a:buFont typeface="Arial"/>
              <a:buAutoNum type="arabicPeriod"/>
            </a:pPr>
            <a:r>
              <a:rPr lang="en" sz="6000">
                <a:solidFill>
                  <a:schemeClr val="dk1"/>
                </a:solidFill>
                <a:latin typeface="Arial"/>
                <a:ea typeface="Arial"/>
                <a:cs typeface="Arial"/>
                <a:sym typeface="Arial"/>
              </a:rPr>
              <a:t>Test new tools rapidly</a:t>
            </a:r>
            <a:endParaRPr sz="6000">
              <a:solidFill>
                <a:schemeClr val="dk1"/>
              </a:solidFill>
              <a:latin typeface="Arial"/>
              <a:ea typeface="Arial"/>
              <a:cs typeface="Arial"/>
              <a:sym typeface="Arial"/>
            </a:endParaRPr>
          </a:p>
          <a:p>
            <a:pPr indent="-323850" lvl="0" marL="457200" rtl="0" algn="l">
              <a:spcBef>
                <a:spcPts val="0"/>
              </a:spcBef>
              <a:spcAft>
                <a:spcPts val="0"/>
              </a:spcAft>
              <a:buClr>
                <a:schemeClr val="dk1"/>
              </a:buClr>
              <a:buSzPct val="100000"/>
              <a:buFont typeface="Arial"/>
              <a:buAutoNum type="arabicPeriod"/>
            </a:pPr>
            <a:r>
              <a:rPr lang="en" sz="6000">
                <a:solidFill>
                  <a:schemeClr val="dk1"/>
                </a:solidFill>
                <a:latin typeface="Arial"/>
                <a:ea typeface="Arial"/>
                <a:cs typeface="Arial"/>
                <a:sym typeface="Arial"/>
              </a:rPr>
              <a:t>Build business case for scaling innovation</a:t>
            </a:r>
            <a:endParaRPr sz="6000">
              <a:solidFill>
                <a:schemeClr val="dk1"/>
              </a:solidFill>
              <a:latin typeface="Arial"/>
              <a:ea typeface="Arial"/>
              <a:cs typeface="Arial"/>
              <a:sym typeface="Arial"/>
            </a:endParaRPr>
          </a:p>
          <a:p>
            <a:pPr indent="-323850" lvl="0" marL="457200" rtl="0" algn="l">
              <a:spcBef>
                <a:spcPts val="0"/>
              </a:spcBef>
              <a:spcAft>
                <a:spcPts val="0"/>
              </a:spcAft>
              <a:buClr>
                <a:schemeClr val="dk1"/>
              </a:buClr>
              <a:buSzPct val="100000"/>
              <a:buFont typeface="Arial"/>
              <a:buAutoNum type="arabicPeriod"/>
            </a:pPr>
            <a:r>
              <a:rPr lang="en" sz="6000">
                <a:solidFill>
                  <a:schemeClr val="dk1"/>
                </a:solidFill>
                <a:latin typeface="Arial"/>
                <a:ea typeface="Arial"/>
                <a:cs typeface="Arial"/>
                <a:sym typeface="Arial"/>
              </a:rPr>
              <a:t>Emphasizes public-private collaboration for innovation in weather services</a:t>
            </a:r>
            <a:br>
              <a:rPr lang="en" sz="6000">
                <a:solidFill>
                  <a:schemeClr val="dk1"/>
                </a:solidFill>
                <a:latin typeface="Arial"/>
                <a:ea typeface="Arial"/>
                <a:cs typeface="Arial"/>
                <a:sym typeface="Arial"/>
              </a:rPr>
            </a:br>
            <a:endParaRPr sz="6000">
              <a:solidFill>
                <a:schemeClr val="dk1"/>
              </a:solidFill>
              <a:latin typeface="Arial"/>
              <a:ea typeface="Arial"/>
              <a:cs typeface="Arial"/>
              <a:sym typeface="Arial"/>
            </a:endParaRPr>
          </a:p>
          <a:p>
            <a:pPr indent="457200" lvl="0" marL="0" rtl="0" algn="l">
              <a:spcBef>
                <a:spcPts val="1200"/>
              </a:spcBef>
              <a:spcAft>
                <a:spcPts val="0"/>
              </a:spcAft>
              <a:buClr>
                <a:schemeClr val="dk1"/>
              </a:buClr>
              <a:buSzPct val="25581"/>
              <a:buFont typeface="Arial"/>
              <a:buNone/>
            </a:pPr>
            <a:br>
              <a:rPr lang="en" sz="4300">
                <a:solidFill>
                  <a:schemeClr val="dk1"/>
                </a:solidFill>
                <a:latin typeface="Arial"/>
                <a:ea typeface="Arial"/>
                <a:cs typeface="Arial"/>
                <a:sym typeface="Arial"/>
              </a:rPr>
            </a:br>
            <a:endParaRPr sz="4300">
              <a:solidFill>
                <a:schemeClr val="dk1"/>
              </a:solidFill>
              <a:latin typeface="Arial"/>
              <a:ea typeface="Arial"/>
              <a:cs typeface="Arial"/>
              <a:sym typeface="Arial"/>
            </a:endParaRPr>
          </a:p>
          <a:p>
            <a:pPr indent="0" lvl="0" marL="0" rtl="0" algn="l">
              <a:spcBef>
                <a:spcPts val="1200"/>
              </a:spcBef>
              <a:spcAft>
                <a:spcPts val="0"/>
              </a:spcAft>
              <a:buNone/>
            </a:pPr>
            <a:r>
              <a:t/>
            </a:r>
            <a:endParaRPr sz="1100">
              <a:solidFill>
                <a:schemeClr val="dk1"/>
              </a:solidFill>
              <a:latin typeface="Arial"/>
              <a:ea typeface="Arial"/>
              <a:cs typeface="Arial"/>
              <a:sym typeface="Arial"/>
            </a:endParaRPr>
          </a:p>
          <a:p>
            <a:pPr indent="0" lvl="0" marL="0" rtl="0" algn="l">
              <a:lnSpc>
                <a:spcPct val="100000"/>
              </a:lnSpc>
              <a:spcBef>
                <a:spcPts val="1200"/>
              </a:spcBef>
              <a:spcAft>
                <a:spcPts val="0"/>
              </a:spcAft>
              <a:buClr>
                <a:schemeClr val="dk1"/>
              </a:buClr>
              <a:buSzPct val="78571"/>
              <a:buFont typeface="Arial"/>
              <a:buNone/>
            </a:pPr>
            <a:r>
              <a:t/>
            </a:r>
            <a:endParaRPr sz="1400">
              <a:solidFill>
                <a:schemeClr val="dk1"/>
              </a:solidFill>
              <a:latin typeface="Arial"/>
              <a:ea typeface="Arial"/>
              <a:cs typeface="Arial"/>
              <a:sym typeface="Arial"/>
            </a:endParaRPr>
          </a:p>
        </p:txBody>
      </p:sp>
      <p:pic>
        <p:nvPicPr>
          <p:cNvPr descr="Businessperson shaking hand with digital partner over futuristic background. (Provided by Getty Images)" id="189" name="Google Shape;189;p40"/>
          <p:cNvPicPr preferRelativeResize="0"/>
          <p:nvPr/>
        </p:nvPicPr>
        <p:blipFill rotWithShape="1">
          <a:blip r:embed="rId3">
            <a:alphaModFix/>
          </a:blip>
          <a:srcRect b="0" l="-28949" r="0" t="-28949"/>
          <a:stretch/>
        </p:blipFill>
        <p:spPr>
          <a:xfrm>
            <a:off x="6104121" y="514375"/>
            <a:ext cx="2988856" cy="1992074"/>
          </a:xfrm>
          <a:prstGeom prst="rect">
            <a:avLst/>
          </a:prstGeom>
          <a:noFill/>
          <a:ln>
            <a:noFill/>
          </a:ln>
        </p:spPr>
      </p:pic>
      <p:pic>
        <p:nvPicPr>
          <p:cNvPr descr="Partnership in workplace RGB color icon (Provided by Getty Images)" id="190" name="Google Shape;190;p40"/>
          <p:cNvPicPr preferRelativeResize="0"/>
          <p:nvPr/>
        </p:nvPicPr>
        <p:blipFill>
          <a:blip r:embed="rId4">
            <a:alphaModFix/>
          </a:blip>
          <a:stretch>
            <a:fillRect/>
          </a:stretch>
        </p:blipFill>
        <p:spPr>
          <a:xfrm>
            <a:off x="7247025" y="2571750"/>
            <a:ext cx="1764977" cy="17649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41"/>
          <p:cNvSpPr txBox="1"/>
          <p:nvPr>
            <p:ph type="title"/>
          </p:nvPr>
        </p:nvSpPr>
        <p:spPr>
          <a:xfrm>
            <a:off x="910500" y="40950"/>
            <a:ext cx="8119500" cy="644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100"/>
              <a:buNone/>
            </a:pPr>
            <a:r>
              <a:rPr lang="en" sz="3000">
                <a:solidFill>
                  <a:schemeClr val="lt1"/>
                </a:solidFill>
              </a:rPr>
              <a:t>Automating Draft Local Storm Reports</a:t>
            </a:r>
            <a:endParaRPr sz="3000">
              <a:solidFill>
                <a:schemeClr val="lt1"/>
              </a:solidFill>
            </a:endParaRPr>
          </a:p>
        </p:txBody>
      </p:sp>
      <p:sp>
        <p:nvSpPr>
          <p:cNvPr id="196" name="Google Shape;196;p41"/>
          <p:cNvSpPr txBox="1"/>
          <p:nvPr/>
        </p:nvSpPr>
        <p:spPr>
          <a:xfrm>
            <a:off x="230775" y="1086450"/>
            <a:ext cx="5208600" cy="2970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lang="en" sz="1500">
                <a:solidFill>
                  <a:schemeClr val="dk1"/>
                </a:solidFill>
              </a:rPr>
              <a:t>Challenge: </a:t>
            </a:r>
            <a:r>
              <a:rPr lang="en" sz="1500">
                <a:solidFill>
                  <a:schemeClr val="dk1"/>
                </a:solidFill>
              </a:rPr>
              <a:t>M</a:t>
            </a:r>
            <a:r>
              <a:rPr i="0" lang="en" sz="1500" u="none" cap="none" strike="noStrike">
                <a:solidFill>
                  <a:schemeClr val="dk1"/>
                </a:solidFill>
              </a:rPr>
              <a:t>anual process of wr</a:t>
            </a:r>
            <a:r>
              <a:rPr lang="en" sz="1500">
                <a:solidFill>
                  <a:schemeClr val="dk1"/>
                </a:solidFill>
              </a:rPr>
              <a:t>iting LSRs </a:t>
            </a:r>
            <a:r>
              <a:rPr i="0" lang="en" sz="1500" u="none" cap="none" strike="noStrike">
                <a:solidFill>
                  <a:schemeClr val="dk1"/>
                </a:solidFill>
              </a:rPr>
              <a:t>takes significant time and is inconsistent </a:t>
            </a:r>
            <a:endParaRPr sz="1500">
              <a:solidFill>
                <a:schemeClr val="dk1"/>
              </a:solidFill>
            </a:endParaRPr>
          </a:p>
          <a:p>
            <a:pPr indent="0" lvl="0" marL="0" marR="0" rtl="0" algn="l">
              <a:lnSpc>
                <a:spcPct val="100000"/>
              </a:lnSpc>
              <a:spcBef>
                <a:spcPts val="0"/>
              </a:spcBef>
              <a:spcAft>
                <a:spcPts val="0"/>
              </a:spcAft>
              <a:buClr>
                <a:srgbClr val="000000"/>
              </a:buClr>
              <a:buSzPts val="1600"/>
              <a:buFont typeface="Arial"/>
              <a:buNone/>
            </a:pPr>
            <a:r>
              <a:t/>
            </a:r>
            <a:endParaRPr sz="1500">
              <a:solidFill>
                <a:schemeClr val="dk1"/>
              </a:solidFill>
            </a:endParaRPr>
          </a:p>
          <a:p>
            <a:pPr indent="0" lvl="0" marL="0" marR="0" rtl="0" algn="l">
              <a:lnSpc>
                <a:spcPct val="100000"/>
              </a:lnSpc>
              <a:spcBef>
                <a:spcPts val="0"/>
              </a:spcBef>
              <a:spcAft>
                <a:spcPts val="0"/>
              </a:spcAft>
              <a:buClr>
                <a:srgbClr val="000000"/>
              </a:buClr>
              <a:buSzPts val="1600"/>
              <a:buFont typeface="Arial"/>
              <a:buNone/>
            </a:pPr>
            <a:r>
              <a:t/>
            </a:r>
            <a:endParaRPr sz="1500">
              <a:solidFill>
                <a:schemeClr val="dk1"/>
              </a:solidFill>
            </a:endParaRPr>
          </a:p>
          <a:p>
            <a:pPr indent="0" lvl="0" marL="0" rtl="0" algn="l">
              <a:spcBef>
                <a:spcPts val="0"/>
              </a:spcBef>
              <a:spcAft>
                <a:spcPts val="0"/>
              </a:spcAft>
              <a:buClr>
                <a:schemeClr val="dk1"/>
              </a:buClr>
              <a:buSzPts val="1600"/>
              <a:buFont typeface="Arial"/>
              <a:buNone/>
            </a:pPr>
            <a:r>
              <a:rPr b="1" lang="en" sz="1500">
                <a:solidFill>
                  <a:schemeClr val="dk1"/>
                </a:solidFill>
              </a:rPr>
              <a:t>Solution: </a:t>
            </a:r>
            <a:r>
              <a:rPr lang="en" sz="1500">
                <a:solidFill>
                  <a:schemeClr val="dk1"/>
                </a:solidFill>
              </a:rPr>
              <a:t>Create a Generative AI system to automatically draft LSRs from common sources </a:t>
            </a:r>
            <a:endParaRPr sz="1500">
              <a:solidFill>
                <a:schemeClr val="dk1"/>
              </a:solidFill>
            </a:endParaRPr>
          </a:p>
          <a:p>
            <a:pPr indent="0" lvl="0" marL="0" rtl="0" algn="l">
              <a:spcBef>
                <a:spcPts val="0"/>
              </a:spcBef>
              <a:spcAft>
                <a:spcPts val="0"/>
              </a:spcAft>
              <a:buClr>
                <a:schemeClr val="dk1"/>
              </a:buClr>
              <a:buSzPts val="1600"/>
              <a:buFont typeface="Arial"/>
              <a:buNone/>
            </a:pPr>
            <a:r>
              <a:t/>
            </a:r>
            <a:endParaRPr sz="1500">
              <a:solidFill>
                <a:schemeClr val="dk1"/>
              </a:solidFill>
            </a:endParaRPr>
          </a:p>
          <a:p>
            <a:pPr indent="0" lvl="0" marL="0" rtl="0" algn="l">
              <a:spcBef>
                <a:spcPts val="0"/>
              </a:spcBef>
              <a:spcAft>
                <a:spcPts val="0"/>
              </a:spcAft>
              <a:buClr>
                <a:schemeClr val="dk1"/>
              </a:buClr>
              <a:buSzPts val="1600"/>
              <a:buFont typeface="Arial"/>
              <a:buNone/>
            </a:pPr>
            <a:r>
              <a:t/>
            </a:r>
            <a:endParaRPr sz="1500">
              <a:solidFill>
                <a:schemeClr val="dk1"/>
              </a:solidFill>
            </a:endParaRPr>
          </a:p>
          <a:p>
            <a:pPr indent="0" lvl="0" marL="0" rtl="0" algn="l">
              <a:spcBef>
                <a:spcPts val="0"/>
              </a:spcBef>
              <a:spcAft>
                <a:spcPts val="0"/>
              </a:spcAft>
              <a:buClr>
                <a:schemeClr val="dk1"/>
              </a:buClr>
              <a:buSzPts val="1600"/>
              <a:buFont typeface="Arial"/>
              <a:buNone/>
            </a:pPr>
            <a:r>
              <a:rPr b="1" lang="en" sz="1500">
                <a:solidFill>
                  <a:schemeClr val="dk1"/>
                </a:solidFill>
              </a:rPr>
              <a:t>Status: </a:t>
            </a:r>
            <a:r>
              <a:rPr lang="en" sz="1500">
                <a:solidFill>
                  <a:schemeClr val="dk1"/>
                </a:solidFill>
              </a:rPr>
              <a:t>R&amp;D proof-of-concept prototype is being developed at no cost under an MOU with AWS’ Generative AI Innovation Center</a:t>
            </a:r>
            <a:r>
              <a:rPr lang="en" sz="1300">
                <a:solidFill>
                  <a:schemeClr val="dk1"/>
                </a:solidFill>
              </a:rPr>
              <a:t> </a:t>
            </a:r>
            <a:endParaRPr i="0" sz="1500" u="none" cap="none" strike="noStrike">
              <a:solidFill>
                <a:srgbClr val="000000"/>
              </a:solidFill>
            </a:endParaRPr>
          </a:p>
          <a:p>
            <a:pPr indent="0" lvl="0" marL="0" marR="0" rtl="0" algn="l">
              <a:lnSpc>
                <a:spcPct val="100000"/>
              </a:lnSpc>
              <a:spcBef>
                <a:spcPts val="0"/>
              </a:spcBef>
              <a:spcAft>
                <a:spcPts val="0"/>
              </a:spcAft>
              <a:buClr>
                <a:schemeClr val="dk1"/>
              </a:buClr>
              <a:buSzPts val="1100"/>
              <a:buFont typeface="Arial"/>
              <a:buNone/>
            </a:pPr>
            <a:r>
              <a:t/>
            </a:r>
            <a:endParaRPr b="0" i="0" sz="1600" u="none" cap="none" strike="noStrike">
              <a:solidFill>
                <a:srgbClr val="000000"/>
              </a:solidFill>
              <a:latin typeface="Calibri"/>
              <a:ea typeface="Calibri"/>
              <a:cs typeface="Calibri"/>
              <a:sym typeface="Calibri"/>
            </a:endParaRPr>
          </a:p>
        </p:txBody>
      </p:sp>
      <p:sp>
        <p:nvSpPr>
          <p:cNvPr id="197" name="Google Shape;197;p41"/>
          <p:cNvSpPr/>
          <p:nvPr/>
        </p:nvSpPr>
        <p:spPr>
          <a:xfrm>
            <a:off x="5417525" y="1021700"/>
            <a:ext cx="3087000" cy="702300"/>
          </a:xfrm>
          <a:prstGeom prst="roundRect">
            <a:avLst>
              <a:gd fmla="val 16667" name="adj"/>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Generative AI System</a:t>
            </a:r>
            <a:endParaRPr b="0" i="0" sz="1400" u="none" cap="none" strike="noStrike">
              <a:solidFill>
                <a:srgbClr val="000000"/>
              </a:solidFill>
              <a:latin typeface="Arial"/>
              <a:ea typeface="Arial"/>
              <a:cs typeface="Arial"/>
              <a:sym typeface="Arial"/>
            </a:endParaRPr>
          </a:p>
        </p:txBody>
      </p:sp>
      <p:sp>
        <p:nvSpPr>
          <p:cNvPr id="198" name="Google Shape;198;p41"/>
          <p:cNvSpPr/>
          <p:nvPr/>
        </p:nvSpPr>
        <p:spPr>
          <a:xfrm>
            <a:off x="5439377" y="2351425"/>
            <a:ext cx="1217400" cy="1044000"/>
          </a:xfrm>
          <a:prstGeom prst="roundRect">
            <a:avLst>
              <a:gd fmla="val 16667" name="adj"/>
            </a:avLst>
          </a:prstGeom>
          <a:solidFill>
            <a:srgbClr val="1F497D"/>
          </a:solidFill>
          <a:ln cap="flat" cmpd="sng" w="25400">
            <a:solidFill>
              <a:srgbClr val="3061B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Draft LSR</a:t>
            </a:r>
            <a:endParaRPr b="0" i="0" sz="1400" u="none" cap="none" strike="noStrike">
              <a:solidFill>
                <a:schemeClr val="lt1"/>
              </a:solidFill>
              <a:latin typeface="Arial"/>
              <a:ea typeface="Arial"/>
              <a:cs typeface="Arial"/>
              <a:sym typeface="Arial"/>
            </a:endParaRPr>
          </a:p>
        </p:txBody>
      </p:sp>
      <p:cxnSp>
        <p:nvCxnSpPr>
          <p:cNvPr id="199" name="Google Shape;199;p41"/>
          <p:cNvCxnSpPr>
            <a:stCxn id="197" idx="2"/>
            <a:endCxn id="198" idx="0"/>
          </p:cNvCxnSpPr>
          <p:nvPr/>
        </p:nvCxnSpPr>
        <p:spPr>
          <a:xfrm flipH="1">
            <a:off x="6048125" y="1724000"/>
            <a:ext cx="912900" cy="627300"/>
          </a:xfrm>
          <a:prstGeom prst="straightConnector1">
            <a:avLst/>
          </a:prstGeom>
          <a:noFill/>
          <a:ln cap="flat" cmpd="sng" w="28575">
            <a:solidFill>
              <a:schemeClr val="dk1"/>
            </a:solidFill>
            <a:prstDash val="solid"/>
            <a:round/>
            <a:headEnd len="sm" w="sm" type="none"/>
            <a:tailEnd len="med" w="med" type="triangle"/>
          </a:ln>
        </p:spPr>
      </p:cxnSp>
      <p:cxnSp>
        <p:nvCxnSpPr>
          <p:cNvPr id="200" name="Google Shape;200;p41"/>
          <p:cNvCxnSpPr>
            <a:stCxn id="198" idx="3"/>
            <a:endCxn id="201" idx="1"/>
          </p:cNvCxnSpPr>
          <p:nvPr/>
        </p:nvCxnSpPr>
        <p:spPr>
          <a:xfrm>
            <a:off x="6656777" y="2873425"/>
            <a:ext cx="717600" cy="0"/>
          </a:xfrm>
          <a:prstGeom prst="straightConnector1">
            <a:avLst/>
          </a:prstGeom>
          <a:noFill/>
          <a:ln cap="flat" cmpd="sng" w="28575">
            <a:solidFill>
              <a:schemeClr val="dk1"/>
            </a:solidFill>
            <a:prstDash val="solid"/>
            <a:round/>
            <a:headEnd len="sm" w="sm" type="none"/>
            <a:tailEnd len="med" w="med" type="triangle"/>
          </a:ln>
        </p:spPr>
      </p:cxnSp>
      <p:sp>
        <p:nvSpPr>
          <p:cNvPr id="201" name="Google Shape;201;p41"/>
          <p:cNvSpPr/>
          <p:nvPr/>
        </p:nvSpPr>
        <p:spPr>
          <a:xfrm>
            <a:off x="7374384" y="2351417"/>
            <a:ext cx="1217400" cy="1044000"/>
          </a:xfrm>
          <a:prstGeom prst="roundRect">
            <a:avLst>
              <a:gd fmla="val 16667" name="adj"/>
            </a:avLst>
          </a:prstGeom>
          <a:solidFill>
            <a:schemeClr val="accent1"/>
          </a:solidFill>
          <a:ln cap="flat" cmpd="sng" w="25400">
            <a:solidFill>
              <a:srgbClr val="3061B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IRIS Submission</a:t>
            </a:r>
            <a:endParaRPr b="0" i="0" sz="1400" u="none" cap="none" strike="noStrike">
              <a:solidFill>
                <a:srgbClr val="000000"/>
              </a:solidFill>
              <a:latin typeface="Arial"/>
              <a:ea typeface="Arial"/>
              <a:cs typeface="Arial"/>
              <a:sym typeface="Arial"/>
            </a:endParaRPr>
          </a:p>
        </p:txBody>
      </p:sp>
      <p:cxnSp>
        <p:nvCxnSpPr>
          <p:cNvPr id="202" name="Google Shape;202;p41"/>
          <p:cNvCxnSpPr>
            <a:stCxn id="201" idx="2"/>
            <a:endCxn id="203" idx="0"/>
          </p:cNvCxnSpPr>
          <p:nvPr/>
        </p:nvCxnSpPr>
        <p:spPr>
          <a:xfrm flipH="1">
            <a:off x="6960984" y="3395417"/>
            <a:ext cx="1022100" cy="552000"/>
          </a:xfrm>
          <a:prstGeom prst="straightConnector1">
            <a:avLst/>
          </a:prstGeom>
          <a:noFill/>
          <a:ln cap="flat" cmpd="sng" w="28575">
            <a:solidFill>
              <a:schemeClr val="dk1"/>
            </a:solidFill>
            <a:prstDash val="solid"/>
            <a:round/>
            <a:headEnd len="sm" w="sm" type="none"/>
            <a:tailEnd len="med" w="med" type="triangle"/>
          </a:ln>
        </p:spPr>
      </p:cxnSp>
      <p:sp>
        <p:nvSpPr>
          <p:cNvPr id="203" name="Google Shape;203;p41"/>
          <p:cNvSpPr/>
          <p:nvPr/>
        </p:nvSpPr>
        <p:spPr>
          <a:xfrm>
            <a:off x="5395775" y="3947400"/>
            <a:ext cx="3130500" cy="961200"/>
          </a:xfrm>
          <a:prstGeom prst="roundRect">
            <a:avLst>
              <a:gd fmla="val 16667" name="adj"/>
            </a:avLst>
          </a:prstGeom>
          <a:solidFill>
            <a:srgbClr val="8064A2"/>
          </a:solidFill>
          <a:ln cap="flat" cmpd="sng" w="25400">
            <a:solidFill>
              <a:srgbClr val="6E37B0"/>
            </a:solidFill>
            <a:prstDash val="solid"/>
            <a:round/>
            <a:headEnd len="sm" w="sm" type="none"/>
            <a:tailEnd len="sm" w="sm" type="none"/>
          </a:ln>
        </p:spPr>
        <p:txBody>
          <a:bodyPr anchorCtr="0" anchor="t" bIns="45700" lIns="91425" spcFirstLastPara="1" rIns="91425" wrap="square" tIns="45700">
            <a:noAutofit/>
          </a:bodyPr>
          <a:lstStyle/>
          <a:p>
            <a:pPr indent="0" lvl="0" marL="0" rtl="0" algn="ctr">
              <a:spcBef>
                <a:spcPts val="0"/>
              </a:spcBef>
              <a:spcAft>
                <a:spcPts val="0"/>
              </a:spcAft>
              <a:buNone/>
            </a:pPr>
            <a:r>
              <a:rPr lang="en">
                <a:solidFill>
                  <a:schemeClr val="lt1"/>
                </a:solidFill>
              </a:rPr>
              <a:t>Reduced Level of Effort</a:t>
            </a:r>
            <a:endParaRPr>
              <a:solidFill>
                <a:schemeClr val="lt1"/>
              </a:solidFill>
            </a:endParaRPr>
          </a:p>
          <a:p>
            <a:pPr indent="0" lvl="0" marL="0" rtl="0" algn="ctr">
              <a:spcBef>
                <a:spcPts val="0"/>
              </a:spcBef>
              <a:spcAft>
                <a:spcPts val="0"/>
              </a:spcAft>
              <a:buNone/>
            </a:pPr>
            <a:r>
              <a:rPr lang="en">
                <a:solidFill>
                  <a:schemeClr val="lt1"/>
                </a:solidFill>
              </a:rPr>
              <a:t>Increased Situational Awareness</a:t>
            </a:r>
            <a:endParaRPr>
              <a:solidFill>
                <a:schemeClr val="lt1"/>
              </a:solidFill>
            </a:endParaRPr>
          </a:p>
          <a:p>
            <a:pPr indent="0" lvl="0" marL="0" rtl="0" algn="ctr">
              <a:spcBef>
                <a:spcPts val="0"/>
              </a:spcBef>
              <a:spcAft>
                <a:spcPts val="0"/>
              </a:spcAft>
              <a:buNone/>
            </a:pPr>
            <a:r>
              <a:rPr lang="en">
                <a:solidFill>
                  <a:schemeClr val="lt1"/>
                </a:solidFill>
              </a:rPr>
              <a:t>More Consistent Database</a:t>
            </a:r>
            <a:endParaRPr>
              <a:solidFill>
                <a:schemeClr val="lt1"/>
              </a:solidFill>
            </a:endParaRPr>
          </a:p>
          <a:p>
            <a:pPr indent="0" lvl="0" marL="0" rtl="0" algn="l">
              <a:spcBef>
                <a:spcPts val="0"/>
              </a:spcBef>
              <a:spcAft>
                <a:spcPts val="0"/>
              </a:spcAft>
              <a:buClr>
                <a:schemeClr val="dk1"/>
              </a:buClr>
              <a:buSzPts val="1600"/>
              <a:buFont typeface="Arial"/>
              <a:buNone/>
            </a:pPr>
            <a:r>
              <a:t/>
            </a:r>
            <a:endParaRPr>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a:solidFill>
                <a:schemeClr val="lt1"/>
              </a:solidFill>
            </a:endParaRPr>
          </a:p>
        </p:txBody>
      </p:sp>
      <p:pic>
        <p:nvPicPr>
          <p:cNvPr id="204" name="Google Shape;204;p41"/>
          <p:cNvPicPr preferRelativeResize="0"/>
          <p:nvPr/>
        </p:nvPicPr>
        <p:blipFill rotWithShape="1">
          <a:blip r:embed="rId3">
            <a:alphaModFix/>
          </a:blip>
          <a:srcRect b="17666" l="29058" r="29554" t="24085"/>
          <a:stretch/>
        </p:blipFill>
        <p:spPr>
          <a:xfrm>
            <a:off x="1370275" y="3947425"/>
            <a:ext cx="1486474" cy="1149126"/>
          </a:xfrm>
          <a:prstGeom prst="rect">
            <a:avLst/>
          </a:prstGeom>
          <a:noFill/>
          <a:ln>
            <a:noFill/>
          </a:ln>
        </p:spPr>
      </p:pic>
      <p:pic>
        <p:nvPicPr>
          <p:cNvPr descr="Gear connection line icon. Gear with chip circuit, hardware or software symbol, outline style pictogram on white background. Technology sign for mobile concept, web design. Vector graphics. (Provided by Getty Images)" id="205" name="Google Shape;205;p41"/>
          <p:cNvPicPr preferRelativeResize="0"/>
          <p:nvPr/>
        </p:nvPicPr>
        <p:blipFill>
          <a:blip r:embed="rId4">
            <a:alphaModFix/>
          </a:blip>
          <a:stretch>
            <a:fillRect/>
          </a:stretch>
        </p:blipFill>
        <p:spPr>
          <a:xfrm>
            <a:off x="3012075" y="3876700"/>
            <a:ext cx="1217398" cy="121742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42"/>
          <p:cNvSpPr txBox="1"/>
          <p:nvPr/>
        </p:nvSpPr>
        <p:spPr>
          <a:xfrm>
            <a:off x="900500" y="114625"/>
            <a:ext cx="8210700" cy="5727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Clr>
                <a:schemeClr val="dk1"/>
              </a:buClr>
              <a:buSzPts val="1100"/>
              <a:buFont typeface="Arial"/>
              <a:buNone/>
            </a:pPr>
            <a:r>
              <a:rPr lang="en" sz="2800">
                <a:solidFill>
                  <a:schemeClr val="lt1"/>
                </a:solidFill>
              </a:rPr>
              <a:t>Proof-of-Concept Overview</a:t>
            </a:r>
            <a:endParaRPr sz="2200">
              <a:solidFill>
                <a:schemeClr val="lt1"/>
              </a:solidFill>
            </a:endParaRPr>
          </a:p>
        </p:txBody>
      </p:sp>
      <p:sp>
        <p:nvSpPr>
          <p:cNvPr id="212" name="Google Shape;212;p42"/>
          <p:cNvSpPr txBox="1"/>
          <p:nvPr/>
        </p:nvSpPr>
        <p:spPr>
          <a:xfrm>
            <a:off x="263100" y="732550"/>
            <a:ext cx="8774400" cy="6480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chemeClr val="dk1"/>
              </a:buClr>
              <a:buSzPts val="1100"/>
              <a:buFont typeface="Arial"/>
              <a:buNone/>
            </a:pPr>
            <a:r>
              <a:t/>
            </a:r>
            <a:endParaRPr sz="800">
              <a:solidFill>
                <a:schemeClr val="dk1"/>
              </a:solidFill>
            </a:endParaRPr>
          </a:p>
          <a:p>
            <a:pPr indent="0" lvl="0" marL="457200" rtl="0" algn="ctr">
              <a:spcBef>
                <a:spcPts val="0"/>
              </a:spcBef>
              <a:spcAft>
                <a:spcPts val="0"/>
              </a:spcAft>
              <a:buNone/>
            </a:pPr>
            <a:r>
              <a:t/>
            </a:r>
            <a:endParaRPr sz="2100">
              <a:solidFill>
                <a:schemeClr val="dk2"/>
              </a:solidFill>
              <a:latin typeface="Calibri"/>
              <a:ea typeface="Calibri"/>
              <a:cs typeface="Calibri"/>
              <a:sym typeface="Calibri"/>
            </a:endParaRPr>
          </a:p>
        </p:txBody>
      </p:sp>
      <p:sp>
        <p:nvSpPr>
          <p:cNvPr id="213" name="Google Shape;213;p42"/>
          <p:cNvSpPr/>
          <p:nvPr/>
        </p:nvSpPr>
        <p:spPr>
          <a:xfrm>
            <a:off x="5727525" y="1549275"/>
            <a:ext cx="1003200" cy="1129200"/>
          </a:xfrm>
          <a:prstGeom prst="roundRect">
            <a:avLst>
              <a:gd fmla="val 16667" name="adj"/>
            </a:avLst>
          </a:prstGeom>
          <a:solidFill>
            <a:srgbClr val="7F7F7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Draft Local Storm Report</a:t>
            </a:r>
            <a:endParaRPr b="1">
              <a:solidFill>
                <a:srgbClr val="FFFFFF"/>
              </a:solidFill>
            </a:endParaRPr>
          </a:p>
        </p:txBody>
      </p:sp>
      <p:pic>
        <p:nvPicPr>
          <p:cNvPr id="214" name="Google Shape;214;p42"/>
          <p:cNvPicPr preferRelativeResize="0"/>
          <p:nvPr/>
        </p:nvPicPr>
        <p:blipFill>
          <a:blip r:embed="rId3">
            <a:alphaModFix/>
          </a:blip>
          <a:stretch>
            <a:fillRect/>
          </a:stretch>
        </p:blipFill>
        <p:spPr>
          <a:xfrm>
            <a:off x="6891713" y="1517726"/>
            <a:ext cx="605400" cy="605400"/>
          </a:xfrm>
          <a:prstGeom prst="rect">
            <a:avLst/>
          </a:prstGeom>
          <a:noFill/>
          <a:ln>
            <a:noFill/>
          </a:ln>
        </p:spPr>
      </p:pic>
      <p:sp>
        <p:nvSpPr>
          <p:cNvPr id="215" name="Google Shape;215;p42"/>
          <p:cNvSpPr/>
          <p:nvPr/>
        </p:nvSpPr>
        <p:spPr>
          <a:xfrm>
            <a:off x="7658100" y="1549275"/>
            <a:ext cx="1164300" cy="1129200"/>
          </a:xfrm>
          <a:prstGeom prst="roundRect">
            <a:avLst>
              <a:gd fmla="val 16667" name="adj"/>
            </a:avLst>
          </a:prstGeom>
          <a:solidFill>
            <a:srgbClr val="38761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Final Local Storm Report</a:t>
            </a:r>
            <a:endParaRPr b="1">
              <a:solidFill>
                <a:srgbClr val="FFFFFF"/>
              </a:solidFill>
            </a:endParaRPr>
          </a:p>
        </p:txBody>
      </p:sp>
      <p:sp>
        <p:nvSpPr>
          <p:cNvPr id="216" name="Google Shape;216;p42"/>
          <p:cNvSpPr/>
          <p:nvPr/>
        </p:nvSpPr>
        <p:spPr>
          <a:xfrm>
            <a:off x="7658100" y="3326775"/>
            <a:ext cx="1164300" cy="1113900"/>
          </a:xfrm>
          <a:prstGeom prst="roundRect">
            <a:avLst>
              <a:gd fmla="val 16667" name="adj"/>
            </a:avLst>
          </a:prstGeom>
          <a:solidFill>
            <a:srgbClr val="274E1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Storm Events Database</a:t>
            </a:r>
            <a:endParaRPr b="1">
              <a:solidFill>
                <a:srgbClr val="FFFFFF"/>
              </a:solidFill>
            </a:endParaRPr>
          </a:p>
        </p:txBody>
      </p:sp>
      <p:cxnSp>
        <p:nvCxnSpPr>
          <p:cNvPr id="217" name="Google Shape;217;p42"/>
          <p:cNvCxnSpPr>
            <a:stCxn id="215" idx="2"/>
            <a:endCxn id="216" idx="0"/>
          </p:cNvCxnSpPr>
          <p:nvPr/>
        </p:nvCxnSpPr>
        <p:spPr>
          <a:xfrm>
            <a:off x="8240250" y="2678475"/>
            <a:ext cx="0" cy="648300"/>
          </a:xfrm>
          <a:prstGeom prst="straightConnector1">
            <a:avLst/>
          </a:prstGeom>
          <a:noFill/>
          <a:ln cap="flat" cmpd="sng" w="9525">
            <a:solidFill>
              <a:srgbClr val="595959"/>
            </a:solidFill>
            <a:prstDash val="solid"/>
            <a:round/>
            <a:headEnd len="med" w="med" type="none"/>
            <a:tailEnd len="med" w="med" type="triangle"/>
          </a:ln>
        </p:spPr>
      </p:cxnSp>
      <p:sp>
        <p:nvSpPr>
          <p:cNvPr id="218" name="Google Shape;218;p42"/>
          <p:cNvSpPr txBox="1"/>
          <p:nvPr/>
        </p:nvSpPr>
        <p:spPr>
          <a:xfrm>
            <a:off x="6719450" y="2098300"/>
            <a:ext cx="1003200" cy="1674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275"/>
              <a:buNone/>
            </a:pPr>
            <a:r>
              <a:rPr lang="en" sz="1200">
                <a:solidFill>
                  <a:srgbClr val="000000"/>
                </a:solidFill>
              </a:rPr>
              <a:t>Forecaster</a:t>
            </a:r>
            <a:endParaRPr sz="1200">
              <a:solidFill>
                <a:srgbClr val="000000"/>
              </a:solidFill>
            </a:endParaRPr>
          </a:p>
        </p:txBody>
      </p:sp>
      <p:sp>
        <p:nvSpPr>
          <p:cNvPr id="219" name="Google Shape;219;p42"/>
          <p:cNvSpPr/>
          <p:nvPr/>
        </p:nvSpPr>
        <p:spPr>
          <a:xfrm>
            <a:off x="5727525" y="3326775"/>
            <a:ext cx="1003200" cy="1129200"/>
          </a:xfrm>
          <a:prstGeom prst="roundRect">
            <a:avLst>
              <a:gd fmla="val 16667" name="adj"/>
            </a:avLst>
          </a:prstGeom>
          <a:solidFill>
            <a:srgbClr val="A52B15"/>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NWS Connect Map</a:t>
            </a:r>
            <a:endParaRPr b="1">
              <a:solidFill>
                <a:srgbClr val="FFFFFF"/>
              </a:solidFill>
            </a:endParaRPr>
          </a:p>
        </p:txBody>
      </p:sp>
      <p:cxnSp>
        <p:nvCxnSpPr>
          <p:cNvPr id="220" name="Google Shape;220;p42"/>
          <p:cNvCxnSpPr>
            <a:endCxn id="219" idx="1"/>
          </p:cNvCxnSpPr>
          <p:nvPr/>
        </p:nvCxnSpPr>
        <p:spPr>
          <a:xfrm>
            <a:off x="5548125" y="3020775"/>
            <a:ext cx="179400" cy="870600"/>
          </a:xfrm>
          <a:prstGeom prst="straightConnector1">
            <a:avLst/>
          </a:prstGeom>
          <a:noFill/>
          <a:ln cap="flat" cmpd="sng" w="9525">
            <a:solidFill>
              <a:srgbClr val="595959"/>
            </a:solidFill>
            <a:prstDash val="solid"/>
            <a:round/>
            <a:headEnd len="med" w="med" type="none"/>
            <a:tailEnd len="med" w="med" type="triangle"/>
          </a:ln>
        </p:spPr>
      </p:cxnSp>
      <p:sp>
        <p:nvSpPr>
          <p:cNvPr id="221" name="Google Shape;221;p42"/>
          <p:cNvSpPr txBox="1"/>
          <p:nvPr/>
        </p:nvSpPr>
        <p:spPr>
          <a:xfrm>
            <a:off x="5727525" y="4462375"/>
            <a:ext cx="1003200" cy="167400"/>
          </a:xfrm>
          <a:prstGeom prst="rect">
            <a:avLst/>
          </a:prstGeom>
          <a:noFill/>
          <a:ln>
            <a:noFill/>
          </a:ln>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275"/>
              <a:buNone/>
            </a:pPr>
            <a:r>
              <a:rPr lang="en" sz="1200">
                <a:solidFill>
                  <a:srgbClr val="000000"/>
                </a:solidFill>
              </a:rPr>
              <a:t>Real Time</a:t>
            </a:r>
            <a:endParaRPr sz="1200">
              <a:solidFill>
                <a:srgbClr val="000000"/>
              </a:solidFill>
            </a:endParaRPr>
          </a:p>
        </p:txBody>
      </p:sp>
      <p:sp>
        <p:nvSpPr>
          <p:cNvPr id="222" name="Google Shape;222;p42"/>
          <p:cNvSpPr txBox="1"/>
          <p:nvPr/>
        </p:nvSpPr>
        <p:spPr>
          <a:xfrm>
            <a:off x="7660350" y="4462375"/>
            <a:ext cx="1164300" cy="167400"/>
          </a:xfrm>
          <a:prstGeom prst="rect">
            <a:avLst/>
          </a:prstGeom>
          <a:noFill/>
          <a:ln>
            <a:noFill/>
          </a:ln>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275"/>
              <a:buNone/>
            </a:pPr>
            <a:r>
              <a:rPr lang="en" sz="1200">
                <a:solidFill>
                  <a:srgbClr val="000000"/>
                </a:solidFill>
              </a:rPr>
              <a:t>Retrospective</a:t>
            </a:r>
            <a:endParaRPr sz="1200">
              <a:solidFill>
                <a:srgbClr val="000000"/>
              </a:solidFill>
            </a:endParaRPr>
          </a:p>
        </p:txBody>
      </p:sp>
      <p:sp>
        <p:nvSpPr>
          <p:cNvPr id="223" name="Google Shape;223;p42"/>
          <p:cNvSpPr/>
          <p:nvPr/>
        </p:nvSpPr>
        <p:spPr>
          <a:xfrm>
            <a:off x="3206325" y="2456213"/>
            <a:ext cx="2341800" cy="1129200"/>
          </a:xfrm>
          <a:prstGeom prst="roundRect">
            <a:avLst>
              <a:gd fmla="val 16667" name="adj"/>
            </a:avLst>
          </a:prstGeom>
          <a:solidFill>
            <a:srgbClr val="59595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rPr>
              <a:t>Generative AI</a:t>
            </a:r>
            <a:endParaRPr b="1" sz="1800">
              <a:solidFill>
                <a:srgbClr val="FFFFFF"/>
              </a:solidFill>
            </a:endParaRPr>
          </a:p>
        </p:txBody>
      </p:sp>
      <p:sp>
        <p:nvSpPr>
          <p:cNvPr id="224" name="Google Shape;224;p42"/>
          <p:cNvSpPr/>
          <p:nvPr/>
        </p:nvSpPr>
        <p:spPr>
          <a:xfrm>
            <a:off x="525625" y="1365325"/>
            <a:ext cx="2210400" cy="417000"/>
          </a:xfrm>
          <a:prstGeom prst="roundRect">
            <a:avLst>
              <a:gd fmla="val 16667" name="adj"/>
            </a:avLst>
          </a:prstGeom>
          <a:solidFill>
            <a:srgbClr val="FFE5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1A1A1A"/>
                </a:solidFill>
              </a:rPr>
              <a:t>News and Social Media</a:t>
            </a:r>
            <a:endParaRPr>
              <a:solidFill>
                <a:srgbClr val="1A1A1A"/>
              </a:solidFill>
            </a:endParaRPr>
          </a:p>
        </p:txBody>
      </p:sp>
      <p:sp>
        <p:nvSpPr>
          <p:cNvPr id="225" name="Google Shape;225;p42"/>
          <p:cNvSpPr/>
          <p:nvPr/>
        </p:nvSpPr>
        <p:spPr>
          <a:xfrm>
            <a:off x="525625" y="1957425"/>
            <a:ext cx="2210400" cy="417000"/>
          </a:xfrm>
          <a:prstGeom prst="roundRect">
            <a:avLst>
              <a:gd fmla="val 16667" name="adj"/>
            </a:avLst>
          </a:prstGeom>
          <a:solidFill>
            <a:srgbClr val="FFE5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a:solidFill>
                  <a:srgbClr val="1A1A1A"/>
                </a:solidFill>
              </a:rPr>
              <a:t>Slack w/EM Community</a:t>
            </a:r>
            <a:endParaRPr>
              <a:solidFill>
                <a:srgbClr val="1A1A1A"/>
              </a:solidFill>
            </a:endParaRPr>
          </a:p>
        </p:txBody>
      </p:sp>
      <p:sp>
        <p:nvSpPr>
          <p:cNvPr id="226" name="Google Shape;226;p42"/>
          <p:cNvSpPr/>
          <p:nvPr/>
        </p:nvSpPr>
        <p:spPr>
          <a:xfrm>
            <a:off x="525625" y="2526078"/>
            <a:ext cx="2210400" cy="417000"/>
          </a:xfrm>
          <a:prstGeom prst="roundRect">
            <a:avLst>
              <a:gd fmla="val 16667" name="adj"/>
            </a:avLst>
          </a:prstGeom>
          <a:solidFill>
            <a:srgbClr val="FFE5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a:solidFill>
                  <a:srgbClr val="1A1A1A"/>
                </a:solidFill>
              </a:rPr>
              <a:t>Dept. of Trans. Reports</a:t>
            </a:r>
            <a:endParaRPr>
              <a:solidFill>
                <a:srgbClr val="1A1A1A"/>
              </a:solidFill>
            </a:endParaRPr>
          </a:p>
        </p:txBody>
      </p:sp>
      <p:sp>
        <p:nvSpPr>
          <p:cNvPr id="227" name="Google Shape;227;p42"/>
          <p:cNvSpPr/>
          <p:nvPr/>
        </p:nvSpPr>
        <p:spPr>
          <a:xfrm>
            <a:off x="525625" y="3094732"/>
            <a:ext cx="2210400" cy="417000"/>
          </a:xfrm>
          <a:prstGeom prst="roundRect">
            <a:avLst>
              <a:gd fmla="val 16667" name="adj"/>
            </a:avLst>
          </a:prstGeom>
          <a:solidFill>
            <a:srgbClr val="FFE5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a:solidFill>
                  <a:srgbClr val="1A1A1A"/>
                </a:solidFill>
              </a:rPr>
              <a:t>mPing </a:t>
            </a:r>
            <a:r>
              <a:rPr lang="en" sz="1200">
                <a:solidFill>
                  <a:srgbClr val="1A1A1A"/>
                </a:solidFill>
              </a:rPr>
              <a:t>(public submissions)</a:t>
            </a:r>
            <a:endParaRPr sz="1200">
              <a:solidFill>
                <a:srgbClr val="1A1A1A"/>
              </a:solidFill>
            </a:endParaRPr>
          </a:p>
        </p:txBody>
      </p:sp>
      <p:sp>
        <p:nvSpPr>
          <p:cNvPr id="228" name="Google Shape;228;p42"/>
          <p:cNvSpPr/>
          <p:nvPr/>
        </p:nvSpPr>
        <p:spPr>
          <a:xfrm>
            <a:off x="525625" y="3663386"/>
            <a:ext cx="2210400" cy="417000"/>
          </a:xfrm>
          <a:prstGeom prst="roundRect">
            <a:avLst>
              <a:gd fmla="val 16667" name="adj"/>
            </a:avLst>
          </a:prstGeom>
          <a:solidFill>
            <a:srgbClr val="FCE5C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1A1A1A"/>
                </a:solidFill>
              </a:rPr>
              <a:t>Audio Translations </a:t>
            </a:r>
            <a:r>
              <a:rPr lang="en" sz="1200">
                <a:solidFill>
                  <a:srgbClr val="1A1A1A"/>
                </a:solidFill>
              </a:rPr>
              <a:t>(future)</a:t>
            </a:r>
            <a:endParaRPr sz="1200">
              <a:solidFill>
                <a:srgbClr val="1A1A1A"/>
              </a:solidFill>
            </a:endParaRPr>
          </a:p>
        </p:txBody>
      </p:sp>
      <p:sp>
        <p:nvSpPr>
          <p:cNvPr id="229" name="Google Shape;229;p42"/>
          <p:cNvSpPr/>
          <p:nvPr/>
        </p:nvSpPr>
        <p:spPr>
          <a:xfrm>
            <a:off x="525625" y="4232027"/>
            <a:ext cx="2210400" cy="417000"/>
          </a:xfrm>
          <a:prstGeom prst="roundRect">
            <a:avLst>
              <a:gd fmla="val 16667" name="adj"/>
            </a:avLst>
          </a:prstGeom>
          <a:solidFill>
            <a:srgbClr val="FCE5C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1A1A1A"/>
                </a:solidFill>
              </a:rPr>
              <a:t>Cameras </a:t>
            </a:r>
            <a:r>
              <a:rPr lang="en" sz="1200">
                <a:solidFill>
                  <a:srgbClr val="1A1A1A"/>
                </a:solidFill>
              </a:rPr>
              <a:t>(future)</a:t>
            </a:r>
            <a:endParaRPr sz="1200">
              <a:solidFill>
                <a:srgbClr val="1A1A1A"/>
              </a:solidFill>
            </a:endParaRPr>
          </a:p>
        </p:txBody>
      </p:sp>
      <p:cxnSp>
        <p:nvCxnSpPr>
          <p:cNvPr id="230" name="Google Shape;230;p42"/>
          <p:cNvCxnSpPr>
            <a:stCxn id="224" idx="3"/>
            <a:endCxn id="223" idx="1"/>
          </p:cNvCxnSpPr>
          <p:nvPr/>
        </p:nvCxnSpPr>
        <p:spPr>
          <a:xfrm>
            <a:off x="2736025" y="1573825"/>
            <a:ext cx="470400" cy="1446900"/>
          </a:xfrm>
          <a:prstGeom prst="straightConnector1">
            <a:avLst/>
          </a:prstGeom>
          <a:noFill/>
          <a:ln cap="flat" cmpd="sng" w="9525">
            <a:solidFill>
              <a:srgbClr val="595959"/>
            </a:solidFill>
            <a:prstDash val="solid"/>
            <a:round/>
            <a:headEnd len="med" w="med" type="none"/>
            <a:tailEnd len="med" w="med" type="triangle"/>
          </a:ln>
        </p:spPr>
      </p:cxnSp>
      <p:cxnSp>
        <p:nvCxnSpPr>
          <p:cNvPr id="231" name="Google Shape;231;p42"/>
          <p:cNvCxnSpPr>
            <a:stCxn id="225" idx="3"/>
            <a:endCxn id="223" idx="1"/>
          </p:cNvCxnSpPr>
          <p:nvPr/>
        </p:nvCxnSpPr>
        <p:spPr>
          <a:xfrm>
            <a:off x="2736025" y="2165925"/>
            <a:ext cx="470400" cy="855000"/>
          </a:xfrm>
          <a:prstGeom prst="straightConnector1">
            <a:avLst/>
          </a:prstGeom>
          <a:noFill/>
          <a:ln cap="flat" cmpd="sng" w="9525">
            <a:solidFill>
              <a:srgbClr val="595959"/>
            </a:solidFill>
            <a:prstDash val="solid"/>
            <a:round/>
            <a:headEnd len="med" w="med" type="none"/>
            <a:tailEnd len="med" w="med" type="triangle"/>
          </a:ln>
        </p:spPr>
      </p:cxnSp>
      <p:cxnSp>
        <p:nvCxnSpPr>
          <p:cNvPr id="232" name="Google Shape;232;p42"/>
          <p:cNvCxnSpPr>
            <a:stCxn id="226" idx="3"/>
            <a:endCxn id="223" idx="1"/>
          </p:cNvCxnSpPr>
          <p:nvPr/>
        </p:nvCxnSpPr>
        <p:spPr>
          <a:xfrm>
            <a:off x="2736025" y="2734578"/>
            <a:ext cx="470400" cy="286200"/>
          </a:xfrm>
          <a:prstGeom prst="straightConnector1">
            <a:avLst/>
          </a:prstGeom>
          <a:noFill/>
          <a:ln cap="flat" cmpd="sng" w="9525">
            <a:solidFill>
              <a:srgbClr val="595959"/>
            </a:solidFill>
            <a:prstDash val="solid"/>
            <a:round/>
            <a:headEnd len="med" w="med" type="none"/>
            <a:tailEnd len="med" w="med" type="triangle"/>
          </a:ln>
        </p:spPr>
      </p:cxnSp>
      <p:cxnSp>
        <p:nvCxnSpPr>
          <p:cNvPr id="233" name="Google Shape;233;p42"/>
          <p:cNvCxnSpPr>
            <a:stCxn id="227" idx="3"/>
            <a:endCxn id="223" idx="1"/>
          </p:cNvCxnSpPr>
          <p:nvPr/>
        </p:nvCxnSpPr>
        <p:spPr>
          <a:xfrm flipH="1" rot="10800000">
            <a:off x="2736025" y="3020932"/>
            <a:ext cx="470400" cy="282300"/>
          </a:xfrm>
          <a:prstGeom prst="straightConnector1">
            <a:avLst/>
          </a:prstGeom>
          <a:noFill/>
          <a:ln cap="flat" cmpd="sng" w="9525">
            <a:solidFill>
              <a:srgbClr val="595959"/>
            </a:solidFill>
            <a:prstDash val="solid"/>
            <a:round/>
            <a:headEnd len="med" w="med" type="none"/>
            <a:tailEnd len="med" w="med" type="triangle"/>
          </a:ln>
        </p:spPr>
      </p:cxnSp>
      <p:cxnSp>
        <p:nvCxnSpPr>
          <p:cNvPr id="234" name="Google Shape;234;p42"/>
          <p:cNvCxnSpPr>
            <a:stCxn id="228" idx="3"/>
            <a:endCxn id="223" idx="1"/>
          </p:cNvCxnSpPr>
          <p:nvPr/>
        </p:nvCxnSpPr>
        <p:spPr>
          <a:xfrm flipH="1" rot="10800000">
            <a:off x="2736025" y="3020786"/>
            <a:ext cx="470400" cy="851100"/>
          </a:xfrm>
          <a:prstGeom prst="straightConnector1">
            <a:avLst/>
          </a:prstGeom>
          <a:noFill/>
          <a:ln cap="flat" cmpd="sng" w="9525">
            <a:solidFill>
              <a:srgbClr val="595959"/>
            </a:solidFill>
            <a:prstDash val="solid"/>
            <a:round/>
            <a:headEnd len="med" w="med" type="none"/>
            <a:tailEnd len="med" w="med" type="triangle"/>
          </a:ln>
        </p:spPr>
      </p:cxnSp>
      <p:cxnSp>
        <p:nvCxnSpPr>
          <p:cNvPr id="235" name="Google Shape;235;p42"/>
          <p:cNvCxnSpPr>
            <a:stCxn id="229" idx="3"/>
            <a:endCxn id="223" idx="1"/>
          </p:cNvCxnSpPr>
          <p:nvPr/>
        </p:nvCxnSpPr>
        <p:spPr>
          <a:xfrm flipH="1" rot="10800000">
            <a:off x="2736025" y="3020927"/>
            <a:ext cx="470400" cy="1419600"/>
          </a:xfrm>
          <a:prstGeom prst="straightConnector1">
            <a:avLst/>
          </a:prstGeom>
          <a:noFill/>
          <a:ln cap="flat" cmpd="sng" w="9525">
            <a:solidFill>
              <a:srgbClr val="595959"/>
            </a:solidFill>
            <a:prstDash val="solid"/>
            <a:round/>
            <a:headEnd len="med" w="med" type="none"/>
            <a:tailEnd len="med" w="med" type="triangle"/>
          </a:ln>
        </p:spPr>
      </p:cxnSp>
      <p:cxnSp>
        <p:nvCxnSpPr>
          <p:cNvPr id="236" name="Google Shape;236;p42"/>
          <p:cNvCxnSpPr>
            <a:stCxn id="223" idx="3"/>
          </p:cNvCxnSpPr>
          <p:nvPr/>
        </p:nvCxnSpPr>
        <p:spPr>
          <a:xfrm flipH="1" rot="10800000">
            <a:off x="5548125" y="2113913"/>
            <a:ext cx="179400" cy="906900"/>
          </a:xfrm>
          <a:prstGeom prst="straightConnector1">
            <a:avLst/>
          </a:prstGeom>
          <a:noFill/>
          <a:ln cap="flat" cmpd="sng" w="9525">
            <a:solidFill>
              <a:srgbClr val="595959"/>
            </a:solidFill>
            <a:prstDash val="solid"/>
            <a:round/>
            <a:headEnd len="med" w="med" type="none"/>
            <a:tailEnd len="med" w="med" type="triangle"/>
          </a:ln>
        </p:spPr>
      </p:cxnSp>
      <p:cxnSp>
        <p:nvCxnSpPr>
          <p:cNvPr id="237" name="Google Shape;237;p42"/>
          <p:cNvCxnSpPr/>
          <p:nvPr/>
        </p:nvCxnSpPr>
        <p:spPr>
          <a:xfrm>
            <a:off x="6730725" y="2113875"/>
            <a:ext cx="927300" cy="0"/>
          </a:xfrm>
          <a:prstGeom prst="straightConnector1">
            <a:avLst/>
          </a:prstGeom>
          <a:noFill/>
          <a:ln cap="flat" cmpd="sng" w="9525">
            <a:solidFill>
              <a:srgbClr val="595959"/>
            </a:solidFill>
            <a:prstDash val="solid"/>
            <a:round/>
            <a:headEnd len="med" w="med" type="none"/>
            <a:tailEnd len="med" w="med" type="triangle"/>
          </a:ln>
        </p:spPr>
      </p:cxnSp>
      <p:pic>
        <p:nvPicPr>
          <p:cNvPr id="238" name="Google Shape;238;p42"/>
          <p:cNvPicPr preferRelativeResize="0"/>
          <p:nvPr/>
        </p:nvPicPr>
        <p:blipFill>
          <a:blip r:embed="rId4">
            <a:alphaModFix/>
          </a:blip>
          <a:stretch>
            <a:fillRect/>
          </a:stretch>
        </p:blipFill>
        <p:spPr>
          <a:xfrm>
            <a:off x="3364713" y="1634595"/>
            <a:ext cx="1003200" cy="668800"/>
          </a:xfrm>
          <a:prstGeom prst="rect">
            <a:avLst/>
          </a:prstGeom>
          <a:noFill/>
          <a:ln>
            <a:noFill/>
          </a:ln>
        </p:spPr>
      </p:pic>
      <p:pic>
        <p:nvPicPr>
          <p:cNvPr id="239" name="Google Shape;239;p42"/>
          <p:cNvPicPr preferRelativeResize="0"/>
          <p:nvPr/>
        </p:nvPicPr>
        <p:blipFill>
          <a:blip r:embed="rId5">
            <a:alphaModFix/>
          </a:blip>
          <a:stretch>
            <a:fillRect/>
          </a:stretch>
        </p:blipFill>
        <p:spPr>
          <a:xfrm>
            <a:off x="4526188" y="1634599"/>
            <a:ext cx="668800" cy="668800"/>
          </a:xfrm>
          <a:prstGeom prst="rect">
            <a:avLst/>
          </a:prstGeom>
          <a:noFill/>
          <a:ln>
            <a:noFill/>
          </a:ln>
        </p:spPr>
      </p:pic>
      <p:sp>
        <p:nvSpPr>
          <p:cNvPr id="240" name="Google Shape;240;p42"/>
          <p:cNvSpPr txBox="1"/>
          <p:nvPr/>
        </p:nvSpPr>
        <p:spPr>
          <a:xfrm>
            <a:off x="732000" y="894025"/>
            <a:ext cx="8090400" cy="41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dk1"/>
                </a:solidFill>
              </a:rPr>
              <a:t>GenAI system will be developed at no cost under an MOU with AWS’ Generative AI Innovation Center </a:t>
            </a:r>
            <a:endParaRPr sz="2200">
              <a:solidFill>
                <a:schemeClr val="dk2"/>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3"/>
          <p:cNvSpPr txBox="1"/>
          <p:nvPr>
            <p:ph type="title"/>
          </p:nvPr>
        </p:nvSpPr>
        <p:spPr>
          <a:xfrm>
            <a:off x="858450" y="104825"/>
            <a:ext cx="7974000" cy="5727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POC Objectives and Milestones</a:t>
            </a:r>
            <a:endParaRPr/>
          </a:p>
        </p:txBody>
      </p:sp>
      <p:sp>
        <p:nvSpPr>
          <p:cNvPr id="246" name="Google Shape;246;p43"/>
          <p:cNvSpPr/>
          <p:nvPr/>
        </p:nvSpPr>
        <p:spPr>
          <a:xfrm>
            <a:off x="104100" y="1323175"/>
            <a:ext cx="2122800" cy="1144200"/>
          </a:xfrm>
          <a:prstGeom prst="roundRect">
            <a:avLst>
              <a:gd fmla="val 16667" name="adj"/>
            </a:avLst>
          </a:prstGeom>
          <a:solidFill>
            <a:srgbClr val="4F81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Design text and metadata extraction system</a:t>
            </a:r>
            <a:endParaRPr sz="1600"/>
          </a:p>
        </p:txBody>
      </p:sp>
      <p:sp>
        <p:nvSpPr>
          <p:cNvPr id="247" name="Google Shape;247;p43"/>
          <p:cNvSpPr/>
          <p:nvPr/>
        </p:nvSpPr>
        <p:spPr>
          <a:xfrm>
            <a:off x="2314525" y="1323175"/>
            <a:ext cx="2122500" cy="1144200"/>
          </a:xfrm>
          <a:prstGeom prst="roundRect">
            <a:avLst>
              <a:gd fmla="val 16667" name="adj"/>
            </a:avLst>
          </a:prstGeom>
          <a:solidFill>
            <a:srgbClr val="4F81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Design and implement event cross-referencing</a:t>
            </a:r>
            <a:endParaRPr sz="1600"/>
          </a:p>
        </p:txBody>
      </p:sp>
      <p:sp>
        <p:nvSpPr>
          <p:cNvPr id="248" name="Google Shape;248;p43"/>
          <p:cNvSpPr/>
          <p:nvPr/>
        </p:nvSpPr>
        <p:spPr>
          <a:xfrm>
            <a:off x="104100" y="2539212"/>
            <a:ext cx="2122800" cy="1057200"/>
          </a:xfrm>
          <a:prstGeom prst="roundRect">
            <a:avLst>
              <a:gd fmla="val 16667" name="adj"/>
            </a:avLst>
          </a:prstGeom>
          <a:solidFill>
            <a:srgbClr val="4F81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Location resolution</a:t>
            </a:r>
            <a:endParaRPr sz="1600"/>
          </a:p>
        </p:txBody>
      </p:sp>
      <p:sp>
        <p:nvSpPr>
          <p:cNvPr id="249" name="Google Shape;249;p43"/>
          <p:cNvSpPr/>
          <p:nvPr/>
        </p:nvSpPr>
        <p:spPr>
          <a:xfrm>
            <a:off x="2314100" y="2539227"/>
            <a:ext cx="2122500" cy="1057200"/>
          </a:xfrm>
          <a:prstGeom prst="roundRect">
            <a:avLst>
              <a:gd fmla="val 16667" name="adj"/>
            </a:avLst>
          </a:prstGeom>
          <a:solidFill>
            <a:srgbClr val="4F81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Generate LSR with associated confidence score</a:t>
            </a:r>
            <a:endParaRPr/>
          </a:p>
        </p:txBody>
      </p:sp>
      <p:sp>
        <p:nvSpPr>
          <p:cNvPr id="250" name="Google Shape;250;p43"/>
          <p:cNvSpPr/>
          <p:nvPr/>
        </p:nvSpPr>
        <p:spPr>
          <a:xfrm>
            <a:off x="0" y="4423000"/>
            <a:ext cx="9248100" cy="7245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rPr>
              <a:t>GenAIIC will build a light demo UI/UX, a final end-user UI/UX is out of scope</a:t>
            </a:r>
            <a:endParaRPr sz="1500">
              <a:latin typeface="Calibri"/>
              <a:ea typeface="Calibri"/>
              <a:cs typeface="Calibri"/>
              <a:sym typeface="Calibri"/>
            </a:endParaRPr>
          </a:p>
        </p:txBody>
      </p:sp>
      <p:cxnSp>
        <p:nvCxnSpPr>
          <p:cNvPr id="251" name="Google Shape;251;p43"/>
          <p:cNvCxnSpPr>
            <a:endCxn id="250" idx="0"/>
          </p:cNvCxnSpPr>
          <p:nvPr/>
        </p:nvCxnSpPr>
        <p:spPr>
          <a:xfrm>
            <a:off x="4614750" y="728500"/>
            <a:ext cx="9300" cy="3694500"/>
          </a:xfrm>
          <a:prstGeom prst="straightConnector1">
            <a:avLst/>
          </a:prstGeom>
          <a:noFill/>
          <a:ln cap="flat" cmpd="sng" w="28575">
            <a:solidFill>
              <a:schemeClr val="dk2"/>
            </a:solidFill>
            <a:prstDash val="solid"/>
            <a:round/>
            <a:headEnd len="med" w="med" type="none"/>
            <a:tailEnd len="med" w="med" type="none"/>
          </a:ln>
        </p:spPr>
      </p:cxnSp>
      <p:sp>
        <p:nvSpPr>
          <p:cNvPr id="252" name="Google Shape;252;p43"/>
          <p:cNvSpPr txBox="1"/>
          <p:nvPr/>
        </p:nvSpPr>
        <p:spPr>
          <a:xfrm>
            <a:off x="561800" y="781850"/>
            <a:ext cx="3388200" cy="46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dk2"/>
                </a:solidFill>
              </a:rPr>
              <a:t>Objectives</a:t>
            </a:r>
            <a:endParaRPr b="1" sz="2000">
              <a:solidFill>
                <a:schemeClr val="dk2"/>
              </a:solidFill>
            </a:endParaRPr>
          </a:p>
        </p:txBody>
      </p:sp>
      <p:sp>
        <p:nvSpPr>
          <p:cNvPr id="253" name="Google Shape;253;p43"/>
          <p:cNvSpPr txBox="1"/>
          <p:nvPr/>
        </p:nvSpPr>
        <p:spPr>
          <a:xfrm>
            <a:off x="6084450" y="781850"/>
            <a:ext cx="1785900" cy="46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dk2"/>
                </a:solidFill>
              </a:rPr>
              <a:t>Milestones</a:t>
            </a:r>
            <a:endParaRPr b="1" sz="2000">
              <a:solidFill>
                <a:schemeClr val="dk2"/>
              </a:solidFill>
            </a:endParaRPr>
          </a:p>
        </p:txBody>
      </p:sp>
      <p:sp>
        <p:nvSpPr>
          <p:cNvPr id="254" name="Google Shape;254;p43"/>
          <p:cNvSpPr/>
          <p:nvPr/>
        </p:nvSpPr>
        <p:spPr>
          <a:xfrm>
            <a:off x="4788350" y="1320625"/>
            <a:ext cx="4194300" cy="28167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23850" lvl="0" marL="457200" rtl="0" algn="l">
              <a:spcBef>
                <a:spcPts val="0"/>
              </a:spcBef>
              <a:spcAft>
                <a:spcPts val="0"/>
              </a:spcAft>
              <a:buClr>
                <a:schemeClr val="dk1"/>
              </a:buClr>
              <a:buSzPts val="1500"/>
              <a:buAutoNum type="arabicParenR"/>
            </a:pPr>
            <a:r>
              <a:rPr b="1" lang="en" sz="1500">
                <a:solidFill>
                  <a:schemeClr val="dk1"/>
                </a:solidFill>
              </a:rPr>
              <a:t>Review data, feature definition and prompts </a:t>
            </a:r>
            <a:endParaRPr b="1" sz="1500">
              <a:solidFill>
                <a:schemeClr val="dk1"/>
              </a:solidFill>
            </a:endParaRPr>
          </a:p>
          <a:p>
            <a:pPr indent="0" lvl="0" marL="457200" rtl="0" algn="l">
              <a:spcBef>
                <a:spcPts val="0"/>
              </a:spcBef>
              <a:spcAft>
                <a:spcPts val="0"/>
              </a:spcAft>
              <a:buNone/>
            </a:pPr>
            <a:r>
              <a:t/>
            </a:r>
            <a:endParaRPr b="1" sz="1500">
              <a:solidFill>
                <a:schemeClr val="dk1"/>
              </a:solidFill>
            </a:endParaRPr>
          </a:p>
          <a:p>
            <a:pPr indent="-323850" lvl="0" marL="457200" rtl="0" algn="l">
              <a:spcBef>
                <a:spcPts val="0"/>
              </a:spcBef>
              <a:spcAft>
                <a:spcPts val="0"/>
              </a:spcAft>
              <a:buClr>
                <a:schemeClr val="dk1"/>
              </a:buClr>
              <a:buSzPts val="1500"/>
              <a:buAutoNum type="arabicParenR"/>
            </a:pPr>
            <a:r>
              <a:rPr b="1" lang="en" sz="1500">
                <a:solidFill>
                  <a:schemeClr val="dk1"/>
                </a:solidFill>
              </a:rPr>
              <a:t>System design review</a:t>
            </a:r>
            <a:endParaRPr b="1" sz="1500">
              <a:solidFill>
                <a:schemeClr val="dk1"/>
              </a:solidFill>
            </a:endParaRPr>
          </a:p>
          <a:p>
            <a:pPr indent="0" lvl="0" marL="457200" rtl="0" algn="l">
              <a:spcBef>
                <a:spcPts val="0"/>
              </a:spcBef>
              <a:spcAft>
                <a:spcPts val="0"/>
              </a:spcAft>
              <a:buNone/>
            </a:pPr>
            <a:r>
              <a:t/>
            </a:r>
            <a:endParaRPr b="1" sz="1500">
              <a:solidFill>
                <a:schemeClr val="dk1"/>
              </a:solidFill>
            </a:endParaRPr>
          </a:p>
          <a:p>
            <a:pPr indent="-323850" lvl="0" marL="457200" rtl="0" algn="l">
              <a:spcBef>
                <a:spcPts val="0"/>
              </a:spcBef>
              <a:spcAft>
                <a:spcPts val="0"/>
              </a:spcAft>
              <a:buClr>
                <a:schemeClr val="dk1"/>
              </a:buClr>
              <a:buSzPts val="1500"/>
              <a:buAutoNum type="arabicParenR"/>
            </a:pPr>
            <a:r>
              <a:rPr b="1" lang="en" sz="1500">
                <a:solidFill>
                  <a:schemeClr val="dk1"/>
                </a:solidFill>
              </a:rPr>
              <a:t>Initial implementation of system and review of results/generation </a:t>
            </a:r>
            <a:endParaRPr b="1" sz="1500">
              <a:solidFill>
                <a:schemeClr val="dk1"/>
              </a:solidFill>
            </a:endParaRPr>
          </a:p>
          <a:p>
            <a:pPr indent="0" lvl="0" marL="457200" rtl="0" algn="l">
              <a:spcBef>
                <a:spcPts val="0"/>
              </a:spcBef>
              <a:spcAft>
                <a:spcPts val="0"/>
              </a:spcAft>
              <a:buNone/>
            </a:pPr>
            <a:r>
              <a:t/>
            </a:r>
            <a:endParaRPr b="1" sz="1500">
              <a:solidFill>
                <a:schemeClr val="dk1"/>
              </a:solidFill>
            </a:endParaRPr>
          </a:p>
          <a:p>
            <a:pPr indent="-323850" lvl="0" marL="457200" rtl="0" algn="l">
              <a:spcBef>
                <a:spcPts val="0"/>
              </a:spcBef>
              <a:spcAft>
                <a:spcPts val="0"/>
              </a:spcAft>
              <a:buClr>
                <a:schemeClr val="dk1"/>
              </a:buClr>
              <a:buSzPts val="1500"/>
              <a:buAutoNum type="arabicParenR"/>
            </a:pPr>
            <a:r>
              <a:rPr b="1" lang="en" sz="1500">
                <a:solidFill>
                  <a:schemeClr val="dk1"/>
                </a:solidFill>
              </a:rPr>
              <a:t>Review UI and packaging of solution into IaC or container</a:t>
            </a:r>
            <a:endParaRPr b="1" sz="1500">
              <a:solidFill>
                <a:schemeClr val="dk1"/>
              </a:solidFill>
            </a:endParaRPr>
          </a:p>
          <a:p>
            <a:pPr indent="0" lvl="0" marL="457200" rtl="0" algn="l">
              <a:spcBef>
                <a:spcPts val="0"/>
              </a:spcBef>
              <a:spcAft>
                <a:spcPts val="0"/>
              </a:spcAft>
              <a:buNone/>
            </a:pPr>
            <a:r>
              <a:t/>
            </a:r>
            <a:endParaRPr b="1" sz="1500">
              <a:solidFill>
                <a:schemeClr val="dk1"/>
              </a:solidFill>
            </a:endParaRPr>
          </a:p>
          <a:p>
            <a:pPr indent="-323850" lvl="0" marL="457200" rtl="0" algn="l">
              <a:spcBef>
                <a:spcPts val="0"/>
              </a:spcBef>
              <a:spcAft>
                <a:spcPts val="0"/>
              </a:spcAft>
              <a:buClr>
                <a:schemeClr val="dk1"/>
              </a:buClr>
              <a:buSzPts val="1500"/>
              <a:buAutoNum type="arabicParenR"/>
            </a:pPr>
            <a:r>
              <a:rPr b="1" lang="en" sz="1500">
                <a:solidFill>
                  <a:schemeClr val="dk1"/>
                </a:solidFill>
              </a:rPr>
              <a:t>Integration with NWS Connect</a:t>
            </a:r>
            <a:endParaRPr b="1" sz="1500">
              <a:solidFill>
                <a:schemeClr val="dk1"/>
              </a:solidFill>
            </a:endParaRPr>
          </a:p>
        </p:txBody>
      </p:sp>
      <p:sp>
        <p:nvSpPr>
          <p:cNvPr id="255" name="Google Shape;255;p43"/>
          <p:cNvSpPr/>
          <p:nvPr/>
        </p:nvSpPr>
        <p:spPr>
          <a:xfrm>
            <a:off x="134700" y="3667825"/>
            <a:ext cx="4327200" cy="469500"/>
          </a:xfrm>
          <a:prstGeom prst="roundRect">
            <a:avLst>
              <a:gd fmla="val 16667" name="adj"/>
            </a:avLst>
          </a:prstGeom>
          <a:solidFill>
            <a:srgbClr val="4F81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solidFill>
                  <a:schemeClr val="dk1"/>
                </a:solidFill>
              </a:rPr>
              <a:t>Future objective: multimodal event extraction</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4"/>
          <p:cNvSpPr txBox="1"/>
          <p:nvPr>
            <p:ph type="title"/>
          </p:nvPr>
        </p:nvSpPr>
        <p:spPr>
          <a:xfrm>
            <a:off x="362175" y="102750"/>
            <a:ext cx="4458600" cy="5727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NWS Data Collection</a:t>
            </a:r>
            <a:endParaRPr/>
          </a:p>
        </p:txBody>
      </p:sp>
      <p:sp>
        <p:nvSpPr>
          <p:cNvPr id="261" name="Google Shape;261;p44"/>
          <p:cNvSpPr txBox="1"/>
          <p:nvPr/>
        </p:nvSpPr>
        <p:spPr>
          <a:xfrm>
            <a:off x="143550" y="939525"/>
            <a:ext cx="3906600" cy="407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chemeClr val="dk1"/>
                </a:solidFill>
              </a:rPr>
              <a:t>Input/output pairings for LSRs based on 6 months of IRIS data</a:t>
            </a:r>
            <a:endParaRPr b="1" sz="1500">
              <a:solidFill>
                <a:schemeClr val="dk1"/>
              </a:solidFill>
            </a:endParaRPr>
          </a:p>
          <a:p>
            <a:pPr indent="0" lvl="0" marL="0" rtl="0" algn="l">
              <a:spcBef>
                <a:spcPts val="0"/>
              </a:spcBef>
              <a:spcAft>
                <a:spcPts val="0"/>
              </a:spcAft>
              <a:buNone/>
            </a:pPr>
            <a:r>
              <a:t/>
            </a:r>
            <a:endParaRPr b="1" sz="1500">
              <a:solidFill>
                <a:schemeClr val="dk1"/>
              </a:solidFill>
            </a:endParaRPr>
          </a:p>
          <a:p>
            <a:pPr indent="0" lvl="0" marL="0" rtl="0" algn="l">
              <a:spcBef>
                <a:spcPts val="0"/>
              </a:spcBef>
              <a:spcAft>
                <a:spcPts val="0"/>
              </a:spcAft>
              <a:buNone/>
            </a:pPr>
            <a:r>
              <a:t/>
            </a:r>
            <a:endParaRPr b="1" sz="1500">
              <a:solidFill>
                <a:schemeClr val="dk1"/>
              </a:solidFill>
            </a:endParaRPr>
          </a:p>
          <a:p>
            <a:pPr indent="0" lvl="0" marL="0" rtl="0" algn="l">
              <a:spcBef>
                <a:spcPts val="0"/>
              </a:spcBef>
              <a:spcAft>
                <a:spcPts val="0"/>
              </a:spcAft>
              <a:buNone/>
            </a:pPr>
            <a:r>
              <a:t/>
            </a:r>
            <a:endParaRPr b="1" sz="1500">
              <a:solidFill>
                <a:schemeClr val="dk1"/>
              </a:solidFill>
            </a:endParaRPr>
          </a:p>
          <a:p>
            <a:pPr indent="0" lvl="0" marL="0" rtl="0" algn="l">
              <a:spcBef>
                <a:spcPts val="0"/>
              </a:spcBef>
              <a:spcAft>
                <a:spcPts val="0"/>
              </a:spcAft>
              <a:buNone/>
            </a:pPr>
            <a:r>
              <a:rPr b="1" lang="en" sz="1500">
                <a:solidFill>
                  <a:schemeClr val="dk1"/>
                </a:solidFill>
              </a:rPr>
              <a:t>Generative AI Training Data</a:t>
            </a:r>
            <a:endParaRPr b="1" sz="1500">
              <a:solidFill>
                <a:schemeClr val="dk1"/>
              </a:solidFill>
            </a:endParaRPr>
          </a:p>
          <a:p>
            <a:pPr indent="0" lvl="0" marL="457200" rtl="0" algn="l">
              <a:spcBef>
                <a:spcPts val="0"/>
              </a:spcBef>
              <a:spcAft>
                <a:spcPts val="0"/>
              </a:spcAft>
              <a:buNone/>
            </a:pPr>
            <a:r>
              <a:rPr lang="en" sz="1500">
                <a:solidFill>
                  <a:schemeClr val="dk1"/>
                </a:solidFill>
              </a:rPr>
              <a:t>Event specific input/output pairings from a variety of sources to reflect LSRs of different weather types</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457200" rtl="0" algn="l">
              <a:spcBef>
                <a:spcPts val="0"/>
              </a:spcBef>
              <a:spcAft>
                <a:spcPts val="0"/>
              </a:spcAft>
              <a:buNone/>
            </a:pPr>
            <a:r>
              <a:rPr lang="en" sz="1500">
                <a:solidFill>
                  <a:schemeClr val="dk1"/>
                </a:solidFill>
              </a:rPr>
              <a:t>Volunteers used a Google Form to enter pairings, &gt;600 responses collected from 54 volunteers</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457200" rtl="0" algn="l">
              <a:spcBef>
                <a:spcPts val="0"/>
              </a:spcBef>
              <a:spcAft>
                <a:spcPts val="0"/>
              </a:spcAft>
              <a:buNone/>
            </a:pPr>
            <a:r>
              <a:t/>
            </a:r>
            <a:endParaRPr>
              <a:solidFill>
                <a:schemeClr val="dk1"/>
              </a:solidFill>
            </a:endParaRPr>
          </a:p>
        </p:txBody>
      </p:sp>
      <p:pic>
        <p:nvPicPr>
          <p:cNvPr descr="Forms response chart. Question title: Where did you find this report?&#10;. Number of responses: 618 responses." id="262" name="Google Shape;262;p44" title="Where did you find this report?&#10;"/>
          <p:cNvPicPr preferRelativeResize="0"/>
          <p:nvPr/>
        </p:nvPicPr>
        <p:blipFill rotWithShape="1">
          <a:blip r:embed="rId3">
            <a:alphaModFix/>
          </a:blip>
          <a:srcRect b="19222" l="62438" r="14640" t="29033"/>
          <a:stretch/>
        </p:blipFill>
        <p:spPr>
          <a:xfrm>
            <a:off x="7210963" y="2379418"/>
            <a:ext cx="1819638" cy="1665511"/>
          </a:xfrm>
          <a:prstGeom prst="rect">
            <a:avLst/>
          </a:prstGeom>
          <a:noFill/>
          <a:ln>
            <a:noFill/>
          </a:ln>
        </p:spPr>
      </p:pic>
      <p:pic>
        <p:nvPicPr>
          <p:cNvPr descr="File:Google Forms 2020 Logo.svg - Wikipedia" id="263" name="Google Shape;263;p44"/>
          <p:cNvPicPr preferRelativeResize="0"/>
          <p:nvPr/>
        </p:nvPicPr>
        <p:blipFill>
          <a:blip r:embed="rId4">
            <a:alphaModFix/>
          </a:blip>
          <a:stretch>
            <a:fillRect/>
          </a:stretch>
        </p:blipFill>
        <p:spPr>
          <a:xfrm>
            <a:off x="143550" y="3355100"/>
            <a:ext cx="454324" cy="624876"/>
          </a:xfrm>
          <a:prstGeom prst="rect">
            <a:avLst/>
          </a:prstGeom>
          <a:noFill/>
          <a:ln>
            <a:noFill/>
          </a:ln>
        </p:spPr>
      </p:pic>
      <p:pic>
        <p:nvPicPr>
          <p:cNvPr descr="Forms response chart. Question title: Where did you find this report?&#10;. Number of responses: 618 responses." id="264" name="Google Shape;264;p44" title="Where did you find this report?&#10;"/>
          <p:cNvPicPr preferRelativeResize="0"/>
          <p:nvPr/>
        </p:nvPicPr>
        <p:blipFill rotWithShape="1">
          <a:blip r:embed="rId3">
            <a:alphaModFix/>
          </a:blip>
          <a:srcRect b="9606" l="19826" r="53734" t="27318"/>
          <a:stretch/>
        </p:blipFill>
        <p:spPr>
          <a:xfrm>
            <a:off x="4638137" y="2284825"/>
            <a:ext cx="2302336" cy="2227050"/>
          </a:xfrm>
          <a:prstGeom prst="rect">
            <a:avLst/>
          </a:prstGeom>
          <a:noFill/>
          <a:ln>
            <a:noFill/>
          </a:ln>
        </p:spPr>
      </p:pic>
      <p:sp>
        <p:nvSpPr>
          <p:cNvPr id="265" name="Google Shape;265;p44"/>
          <p:cNvSpPr txBox="1"/>
          <p:nvPr/>
        </p:nvSpPr>
        <p:spPr>
          <a:xfrm>
            <a:off x="4572000" y="4611825"/>
            <a:ext cx="4458600" cy="42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Calibri"/>
                <a:ea typeface="Calibri"/>
                <a:cs typeface="Calibri"/>
                <a:sym typeface="Calibri"/>
              </a:rPr>
              <a:t>10 LSR source types, 29 weather events</a:t>
            </a:r>
            <a:endParaRPr sz="2000">
              <a:solidFill>
                <a:schemeClr val="dk1"/>
              </a:solidFill>
              <a:latin typeface="Calibri"/>
              <a:ea typeface="Calibri"/>
              <a:cs typeface="Calibri"/>
              <a:sym typeface="Calibri"/>
            </a:endParaRPr>
          </a:p>
        </p:txBody>
      </p:sp>
      <p:pic>
        <p:nvPicPr>
          <p:cNvPr id="266" name="Google Shape;266;p44" title="Screenshot 2025-05-22 172611.png"/>
          <p:cNvPicPr preferRelativeResize="0"/>
          <p:nvPr/>
        </p:nvPicPr>
        <p:blipFill rotWithShape="1">
          <a:blip r:embed="rId5">
            <a:alphaModFix/>
          </a:blip>
          <a:srcRect b="0" l="0" r="0" t="6279"/>
          <a:stretch/>
        </p:blipFill>
        <p:spPr>
          <a:xfrm>
            <a:off x="7157025" y="3979975"/>
            <a:ext cx="1819625" cy="555375"/>
          </a:xfrm>
          <a:prstGeom prst="rect">
            <a:avLst/>
          </a:prstGeom>
          <a:noFill/>
          <a:ln>
            <a:noFill/>
          </a:ln>
        </p:spPr>
      </p:pic>
      <p:pic>
        <p:nvPicPr>
          <p:cNvPr id="267" name="Google Shape;267;p44"/>
          <p:cNvPicPr preferRelativeResize="0"/>
          <p:nvPr/>
        </p:nvPicPr>
        <p:blipFill rotWithShape="1">
          <a:blip r:embed="rId6">
            <a:alphaModFix/>
          </a:blip>
          <a:srcRect b="4065" l="870" r="1291" t="3118"/>
          <a:stretch/>
        </p:blipFill>
        <p:spPr>
          <a:xfrm>
            <a:off x="4670975" y="48475"/>
            <a:ext cx="4473024" cy="2296725"/>
          </a:xfrm>
          <a:prstGeom prst="rect">
            <a:avLst/>
          </a:prstGeom>
          <a:noFill/>
          <a:ln>
            <a:noFill/>
          </a:ln>
        </p:spPr>
      </p:pic>
      <p:sp>
        <p:nvSpPr>
          <p:cNvPr id="268" name="Google Shape;268;p44"/>
          <p:cNvSpPr txBox="1"/>
          <p:nvPr/>
        </p:nvSpPr>
        <p:spPr>
          <a:xfrm rot="1218">
            <a:off x="4148693" y="2467347"/>
            <a:ext cx="846600" cy="20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2"/>
                </a:solidFill>
              </a:rPr>
              <a:t>Twitter/X</a:t>
            </a:r>
            <a:endParaRPr i="1" sz="1300">
              <a:solidFill>
                <a:schemeClr val="dk2"/>
              </a:solidFill>
            </a:endParaRPr>
          </a:p>
        </p:txBody>
      </p:sp>
      <p:sp>
        <p:nvSpPr>
          <p:cNvPr id="269" name="Google Shape;269;p44"/>
          <p:cNvSpPr txBox="1"/>
          <p:nvPr/>
        </p:nvSpPr>
        <p:spPr>
          <a:xfrm rot="1083">
            <a:off x="3920900" y="3695775"/>
            <a:ext cx="952200" cy="20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2"/>
                </a:solidFill>
              </a:rPr>
              <a:t>Facebook</a:t>
            </a:r>
            <a:endParaRPr i="1" sz="1300">
              <a:solidFill>
                <a:schemeClr val="dk2"/>
              </a:solidFill>
            </a:endParaRPr>
          </a:p>
        </p:txBody>
      </p:sp>
      <p:sp>
        <p:nvSpPr>
          <p:cNvPr id="270" name="Google Shape;270;p44"/>
          <p:cNvSpPr txBox="1"/>
          <p:nvPr/>
        </p:nvSpPr>
        <p:spPr>
          <a:xfrm rot="682">
            <a:off x="3962125" y="4217450"/>
            <a:ext cx="1512600" cy="20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2"/>
                </a:solidFill>
              </a:rPr>
              <a:t>Slack-NWSChat</a:t>
            </a:r>
            <a:endParaRPr i="1" sz="1300">
              <a:solidFill>
                <a:schemeClr val="dk2"/>
              </a:solidFill>
            </a:endParaRPr>
          </a:p>
        </p:txBody>
      </p:sp>
      <p:sp>
        <p:nvSpPr>
          <p:cNvPr id="271" name="Google Shape;271;p44"/>
          <p:cNvSpPr txBox="1"/>
          <p:nvPr/>
        </p:nvSpPr>
        <p:spPr>
          <a:xfrm rot="1218">
            <a:off x="6334093" y="2379572"/>
            <a:ext cx="846600" cy="20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2"/>
                </a:solidFill>
              </a:rPr>
              <a:t>Other</a:t>
            </a:r>
            <a:endParaRPr i="1" sz="13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75" name="Shape 275"/>
        <p:cNvGrpSpPr/>
        <p:nvPr/>
      </p:nvGrpSpPr>
      <p:grpSpPr>
        <a:xfrm>
          <a:off x="0" y="0"/>
          <a:ext cx="0" cy="0"/>
          <a:chOff x="0" y="0"/>
          <a:chExt cx="0" cy="0"/>
        </a:xfrm>
      </p:grpSpPr>
      <p:sp>
        <p:nvSpPr>
          <p:cNvPr id="276" name="Google Shape;276;p45"/>
          <p:cNvSpPr txBox="1"/>
          <p:nvPr>
            <p:ph type="title"/>
          </p:nvPr>
        </p:nvSpPr>
        <p:spPr>
          <a:xfrm>
            <a:off x="858450" y="104825"/>
            <a:ext cx="7974000" cy="5727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Input Data</a:t>
            </a:r>
            <a:endParaRPr/>
          </a:p>
        </p:txBody>
      </p:sp>
      <p:pic>
        <p:nvPicPr>
          <p:cNvPr id="277" name="Google Shape;277;p45"/>
          <p:cNvPicPr preferRelativeResize="0"/>
          <p:nvPr/>
        </p:nvPicPr>
        <p:blipFill>
          <a:blip r:embed="rId3">
            <a:alphaModFix/>
          </a:blip>
          <a:stretch>
            <a:fillRect/>
          </a:stretch>
        </p:blipFill>
        <p:spPr>
          <a:xfrm>
            <a:off x="65400" y="1341875"/>
            <a:ext cx="4763425" cy="3164400"/>
          </a:xfrm>
          <a:prstGeom prst="rect">
            <a:avLst/>
          </a:prstGeom>
          <a:noFill/>
          <a:ln>
            <a:noFill/>
          </a:ln>
        </p:spPr>
      </p:pic>
      <p:pic>
        <p:nvPicPr>
          <p:cNvPr id="278" name="Google Shape;278;p45"/>
          <p:cNvPicPr preferRelativeResize="0"/>
          <p:nvPr/>
        </p:nvPicPr>
        <p:blipFill>
          <a:blip r:embed="rId4">
            <a:alphaModFix/>
          </a:blip>
          <a:stretch>
            <a:fillRect/>
          </a:stretch>
        </p:blipFill>
        <p:spPr>
          <a:xfrm>
            <a:off x="5036925" y="745225"/>
            <a:ext cx="3492700" cy="4245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6"/>
          <p:cNvSpPr txBox="1"/>
          <p:nvPr>
            <p:ph type="title"/>
          </p:nvPr>
        </p:nvSpPr>
        <p:spPr>
          <a:xfrm>
            <a:off x="858450" y="104825"/>
            <a:ext cx="7974000" cy="5727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Project Status</a:t>
            </a:r>
            <a:endParaRPr/>
          </a:p>
        </p:txBody>
      </p:sp>
      <p:sp>
        <p:nvSpPr>
          <p:cNvPr id="284" name="Google Shape;284;p46"/>
          <p:cNvSpPr txBox="1"/>
          <p:nvPr/>
        </p:nvSpPr>
        <p:spPr>
          <a:xfrm>
            <a:off x="488675" y="983800"/>
            <a:ext cx="8034000" cy="395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500">
                <a:solidFill>
                  <a:schemeClr val="dk1"/>
                </a:solidFill>
              </a:rPr>
              <a:t>Pre-POC Completed</a:t>
            </a:r>
            <a:endParaRPr b="1" sz="1500">
              <a:solidFill>
                <a:schemeClr val="dk1"/>
              </a:solidFill>
            </a:endParaRPr>
          </a:p>
          <a:p>
            <a:pPr indent="457200" lvl="0" marL="0" rtl="0" algn="l">
              <a:lnSpc>
                <a:spcPct val="115000"/>
              </a:lnSpc>
              <a:spcBef>
                <a:spcPts val="0"/>
              </a:spcBef>
              <a:spcAft>
                <a:spcPts val="0"/>
              </a:spcAft>
              <a:buNone/>
            </a:pPr>
            <a:r>
              <a:rPr b="1" i="1" lang="en" sz="1500">
                <a:solidFill>
                  <a:schemeClr val="dk1"/>
                </a:solidFill>
              </a:rPr>
              <a:t>Discovery Workshop </a:t>
            </a:r>
            <a:endParaRPr b="1" i="1" sz="1500">
              <a:solidFill>
                <a:schemeClr val="dk1"/>
              </a:solidFill>
            </a:endParaRPr>
          </a:p>
          <a:p>
            <a:pPr indent="0" lvl="0" marL="457200" rtl="0" algn="l">
              <a:lnSpc>
                <a:spcPct val="115000"/>
              </a:lnSpc>
              <a:spcBef>
                <a:spcPts val="0"/>
              </a:spcBef>
              <a:spcAft>
                <a:spcPts val="0"/>
              </a:spcAft>
              <a:buNone/>
            </a:pPr>
            <a:r>
              <a:rPr lang="en" sz="1500">
                <a:solidFill>
                  <a:schemeClr val="dk1"/>
                </a:solidFill>
              </a:rPr>
              <a:t>Workshop Part 1: September 26, 2024, Workshop part 2: November 08, 2024</a:t>
            </a:r>
            <a:endParaRPr sz="1500">
              <a:solidFill>
                <a:schemeClr val="dk1"/>
              </a:solidFill>
            </a:endParaRPr>
          </a:p>
          <a:p>
            <a:pPr indent="457200" lvl="0" marL="0" rtl="0" algn="l">
              <a:lnSpc>
                <a:spcPct val="115000"/>
              </a:lnSpc>
              <a:spcBef>
                <a:spcPts val="0"/>
              </a:spcBef>
              <a:spcAft>
                <a:spcPts val="0"/>
              </a:spcAft>
              <a:buNone/>
            </a:pPr>
            <a:r>
              <a:rPr lang="en" sz="1500">
                <a:solidFill>
                  <a:schemeClr val="dk1"/>
                </a:solidFill>
              </a:rPr>
              <a:t>Finalized Discovery Workshop Readout document</a:t>
            </a:r>
            <a:endParaRPr sz="1500">
              <a:solidFill>
                <a:schemeClr val="dk1"/>
              </a:solidFill>
            </a:endParaRPr>
          </a:p>
          <a:p>
            <a:pPr indent="457200" lvl="0" marL="0" rtl="0" algn="l">
              <a:lnSpc>
                <a:spcPct val="115000"/>
              </a:lnSpc>
              <a:spcBef>
                <a:spcPts val="0"/>
              </a:spcBef>
              <a:spcAft>
                <a:spcPts val="0"/>
              </a:spcAft>
              <a:buNone/>
            </a:pPr>
            <a:r>
              <a:t/>
            </a:r>
            <a:endParaRPr b="1" i="1" sz="1500">
              <a:solidFill>
                <a:schemeClr val="dk1"/>
              </a:solidFill>
            </a:endParaRPr>
          </a:p>
          <a:p>
            <a:pPr indent="457200" lvl="0" marL="0" rtl="0" algn="l">
              <a:lnSpc>
                <a:spcPct val="115000"/>
              </a:lnSpc>
              <a:spcBef>
                <a:spcPts val="0"/>
              </a:spcBef>
              <a:spcAft>
                <a:spcPts val="0"/>
              </a:spcAft>
              <a:buNone/>
            </a:pPr>
            <a:r>
              <a:rPr b="1" i="1" lang="en" sz="1500">
                <a:solidFill>
                  <a:schemeClr val="dk1"/>
                </a:solidFill>
              </a:rPr>
              <a:t>NWS Data Collection Completed</a:t>
            </a:r>
            <a:endParaRPr b="1" i="1" sz="1500">
              <a:solidFill>
                <a:schemeClr val="dk1"/>
              </a:solidFill>
            </a:endParaRPr>
          </a:p>
          <a:p>
            <a:pPr indent="457200" lvl="0" marL="0" rtl="0" algn="l">
              <a:lnSpc>
                <a:spcPct val="115000"/>
              </a:lnSpc>
              <a:spcBef>
                <a:spcPts val="0"/>
              </a:spcBef>
              <a:spcAft>
                <a:spcPts val="0"/>
              </a:spcAft>
              <a:buNone/>
            </a:pPr>
            <a:r>
              <a:rPr lang="en" sz="1500">
                <a:solidFill>
                  <a:schemeClr val="dk1"/>
                </a:solidFill>
              </a:rPr>
              <a:t>Created S3 bucket within VLab Cloud Sandbox Account to store data </a:t>
            </a:r>
            <a:endParaRPr sz="1500">
              <a:solidFill>
                <a:schemeClr val="dk1"/>
              </a:solidFill>
            </a:endParaRPr>
          </a:p>
          <a:p>
            <a:pPr indent="0" lvl="0" marL="0" rtl="0" algn="l">
              <a:lnSpc>
                <a:spcPct val="115000"/>
              </a:lnSpc>
              <a:spcBef>
                <a:spcPts val="0"/>
              </a:spcBef>
              <a:spcAft>
                <a:spcPts val="0"/>
              </a:spcAft>
              <a:buNone/>
            </a:pPr>
            <a:r>
              <a:rPr lang="en" sz="1500">
                <a:solidFill>
                  <a:schemeClr val="dk1"/>
                </a:solidFill>
              </a:rPr>
              <a:t>	Create user accounts for AWS staff in VLab Cloud Sandbox Account</a:t>
            </a:r>
            <a:endParaRPr sz="1500">
              <a:solidFill>
                <a:schemeClr val="dk1"/>
              </a:solidFill>
            </a:endParaRPr>
          </a:p>
          <a:p>
            <a:pPr indent="0" lvl="0" marL="0" rtl="0" algn="l">
              <a:lnSpc>
                <a:spcPct val="115000"/>
              </a:lnSpc>
              <a:spcBef>
                <a:spcPts val="0"/>
              </a:spcBef>
              <a:spcAft>
                <a:spcPts val="0"/>
              </a:spcAft>
              <a:buNone/>
            </a:pPr>
            <a:r>
              <a:t/>
            </a:r>
            <a:endParaRPr sz="1500">
              <a:solidFill>
                <a:schemeClr val="dk1"/>
              </a:solidFill>
            </a:endParaRPr>
          </a:p>
          <a:p>
            <a:pPr indent="0" lvl="0" marL="0" rtl="0" algn="l">
              <a:lnSpc>
                <a:spcPct val="115000"/>
              </a:lnSpc>
              <a:spcBef>
                <a:spcPts val="0"/>
              </a:spcBef>
              <a:spcAft>
                <a:spcPts val="0"/>
              </a:spcAft>
              <a:buNone/>
            </a:pPr>
            <a:r>
              <a:rPr b="1" lang="en" sz="1500">
                <a:solidFill>
                  <a:schemeClr val="dk1"/>
                </a:solidFill>
              </a:rPr>
              <a:t>Kick Off Meeting with AWS and NWS - May 16</a:t>
            </a:r>
            <a:endParaRPr b="1" sz="1500">
              <a:solidFill>
                <a:schemeClr val="dk1"/>
              </a:solidFill>
            </a:endParaRPr>
          </a:p>
          <a:p>
            <a:pPr indent="0" lvl="0" marL="0" rtl="0" algn="l">
              <a:lnSpc>
                <a:spcPct val="115000"/>
              </a:lnSpc>
              <a:spcBef>
                <a:spcPts val="0"/>
              </a:spcBef>
              <a:spcAft>
                <a:spcPts val="0"/>
              </a:spcAft>
              <a:buNone/>
            </a:pPr>
            <a:r>
              <a:rPr lang="en" sz="1500">
                <a:solidFill>
                  <a:schemeClr val="dk1"/>
                </a:solidFill>
              </a:rPr>
              <a:t>	Data exploration and walkthrough completed </a:t>
            </a:r>
            <a:endParaRPr sz="1500">
              <a:solidFill>
                <a:schemeClr val="dk1"/>
              </a:solidFill>
            </a:endParaRPr>
          </a:p>
          <a:p>
            <a:pPr indent="0" lvl="0" marL="0" rtl="0" algn="l">
              <a:lnSpc>
                <a:spcPct val="115000"/>
              </a:lnSpc>
              <a:spcBef>
                <a:spcPts val="0"/>
              </a:spcBef>
              <a:spcAft>
                <a:spcPts val="0"/>
              </a:spcAft>
              <a:buNone/>
            </a:pPr>
            <a:r>
              <a:rPr lang="en" sz="1500">
                <a:solidFill>
                  <a:schemeClr val="dk1"/>
                </a:solidFill>
              </a:rPr>
              <a:t>	Basic p</a:t>
            </a:r>
            <a:r>
              <a:rPr lang="en" sz="1500">
                <a:solidFill>
                  <a:schemeClr val="dk1"/>
                </a:solidFill>
              </a:rPr>
              <a:t>reliminary</a:t>
            </a:r>
            <a:r>
              <a:rPr lang="en" sz="1500">
                <a:solidFill>
                  <a:schemeClr val="dk1"/>
                </a:solidFill>
              </a:rPr>
              <a:t> results provided</a:t>
            </a:r>
            <a:endParaRPr sz="1500">
              <a:solidFill>
                <a:schemeClr val="dk1"/>
              </a:solidFill>
            </a:endParaRPr>
          </a:p>
          <a:p>
            <a:pPr indent="0" lvl="0" marL="0" rtl="0" algn="l">
              <a:lnSpc>
                <a:spcPct val="115000"/>
              </a:lnSpc>
              <a:spcBef>
                <a:spcPts val="0"/>
              </a:spcBef>
              <a:spcAft>
                <a:spcPts val="0"/>
              </a:spcAft>
              <a:buNone/>
            </a:pPr>
            <a:r>
              <a:t/>
            </a:r>
            <a:endParaRPr b="1" sz="1500">
              <a:solidFill>
                <a:schemeClr val="dk1"/>
              </a:solidFill>
            </a:endParaRPr>
          </a:p>
          <a:p>
            <a:pPr indent="0" lvl="0" marL="0" rtl="0" algn="l">
              <a:lnSpc>
                <a:spcPct val="115000"/>
              </a:lnSpc>
              <a:spcBef>
                <a:spcPts val="0"/>
              </a:spcBef>
              <a:spcAft>
                <a:spcPts val="0"/>
              </a:spcAft>
              <a:buNone/>
            </a:pPr>
            <a:r>
              <a:rPr b="1" lang="en" sz="1500">
                <a:solidFill>
                  <a:schemeClr val="dk1"/>
                </a:solidFill>
              </a:rPr>
              <a:t>Project Meetings on Weekly Basis</a:t>
            </a:r>
            <a:endParaRPr b="1" sz="1500">
              <a:solidFill>
                <a:schemeClr val="dk1"/>
              </a:solidFill>
            </a:endParaRPr>
          </a:p>
          <a:p>
            <a:pPr indent="457200" lvl="0" marL="0" rtl="0" algn="l">
              <a:lnSpc>
                <a:spcPct val="115000"/>
              </a:lnSpc>
              <a:spcBef>
                <a:spcPts val="0"/>
              </a:spcBef>
              <a:spcAft>
                <a:spcPts val="0"/>
              </a:spcAft>
              <a:buNone/>
            </a:pPr>
            <a:r>
              <a:rPr lang="en" sz="1500">
                <a:solidFill>
                  <a:schemeClr val="dk1"/>
                </a:solidFill>
              </a:rPr>
              <a:t>Bi-weekly </a:t>
            </a:r>
            <a:r>
              <a:rPr lang="en" sz="1500">
                <a:solidFill>
                  <a:schemeClr val="dk1"/>
                </a:solidFill>
              </a:rPr>
              <a:t>meeting</a:t>
            </a:r>
            <a:r>
              <a:rPr lang="en" sz="1500">
                <a:solidFill>
                  <a:schemeClr val="dk1"/>
                </a:solidFill>
              </a:rPr>
              <a:t> with larger stakeholder group</a:t>
            </a:r>
            <a:r>
              <a:rPr lang="en">
                <a:solidFill>
                  <a:schemeClr val="dk1"/>
                </a:solidFill>
              </a:rPr>
              <a:t> </a:t>
            </a:r>
            <a:endParaRPr>
              <a:solidFill>
                <a:schemeClr val="dk1"/>
              </a:solidFill>
            </a:endParaRPr>
          </a:p>
          <a:p>
            <a:pPr indent="0" lvl="0" marL="0" rtl="0" algn="l">
              <a:spcBef>
                <a:spcPts val="0"/>
              </a:spcBef>
              <a:spcAft>
                <a:spcPts val="0"/>
              </a:spcAft>
              <a:buNone/>
            </a:pPr>
            <a:r>
              <a:t/>
            </a:r>
            <a:endParaRPr sz="2000">
              <a:solidFill>
                <a:schemeClr val="dk2"/>
              </a:solidFill>
              <a:latin typeface="Calibri"/>
              <a:ea typeface="Calibri"/>
              <a:cs typeface="Calibri"/>
              <a:sym typeface="Calibri"/>
            </a:endParaRPr>
          </a:p>
        </p:txBody>
      </p:sp>
      <p:pic>
        <p:nvPicPr>
          <p:cNvPr descr="Home delivery icon / vector graphics (Provided by Getty Images)" id="285" name="Google Shape;285;p46"/>
          <p:cNvPicPr preferRelativeResize="0"/>
          <p:nvPr/>
        </p:nvPicPr>
        <p:blipFill>
          <a:blip r:embed="rId3">
            <a:alphaModFix/>
          </a:blip>
          <a:stretch>
            <a:fillRect/>
          </a:stretch>
        </p:blipFill>
        <p:spPr>
          <a:xfrm>
            <a:off x="5882150" y="3214125"/>
            <a:ext cx="1929375" cy="1929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