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7" r:id="rId3"/>
    <p:sldId id="258" r:id="rId4"/>
    <p:sldId id="276" r:id="rId5"/>
    <p:sldId id="260" r:id="rId6"/>
    <p:sldId id="262" r:id="rId7"/>
    <p:sldId id="280" r:id="rId8"/>
    <p:sldId id="286" r:id="rId9"/>
    <p:sldId id="275" r:id="rId10"/>
    <p:sldId id="279" r:id="rId11"/>
    <p:sldId id="277" r:id="rId12"/>
    <p:sldId id="278" r:id="rId13"/>
    <p:sldId id="287" r:id="rId14"/>
    <p:sldId id="288" r:id="rId15"/>
    <p:sldId id="289" r:id="rId16"/>
    <p:sldId id="268" r:id="rId17"/>
    <p:sldId id="266" r:id="rId18"/>
    <p:sldId id="271" r:id="rId19"/>
    <p:sldId id="290" r:id="rId20"/>
    <p:sldId id="272" r:id="rId21"/>
    <p:sldId id="281" r:id="rId22"/>
    <p:sldId id="274"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751" autoAdjust="0"/>
  </p:normalViewPr>
  <p:slideViewPr>
    <p:cSldViewPr>
      <p:cViewPr>
        <p:scale>
          <a:sx n="76" d="100"/>
          <a:sy n="76" d="100"/>
        </p:scale>
        <p:origin x="-139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4E776F-3BC3-450D-B336-E80D2CE5D902}" type="datetimeFigureOut">
              <a:rPr lang="en-US" smtClean="0"/>
              <a:t>11/8/2017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9DEE82-FF75-4B94-ACD8-C7E1635BCB56}" type="slidenum">
              <a:rPr lang="en-US" smtClean="0"/>
              <a:t>‹#›</a:t>
            </a:fld>
            <a:endParaRPr lang="en-US"/>
          </a:p>
        </p:txBody>
      </p:sp>
    </p:spTree>
    <p:extLst>
      <p:ext uri="{BB962C8B-B14F-4D97-AF65-F5344CB8AC3E}">
        <p14:creationId xmlns:p14="http://schemas.microsoft.com/office/powerpoint/2010/main" val="60086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wmo.int/pages/governance/ec/index_en.html"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txBox="1">
            <a:spLocks noGrp="1"/>
          </p:cNvSpPr>
          <p:nvPr>
            <p:ph type="body" idx="1"/>
          </p:nvPr>
        </p:nvSpPr>
        <p:spPr>
          <a:xfrm>
            <a:off x="914401" y="4344025"/>
            <a:ext cx="5029199" cy="4112926"/>
          </a:xfrm>
          <a:prstGeom prst="rect">
            <a:avLst/>
          </a:prstGeom>
        </p:spPr>
        <p:txBody>
          <a:bodyPr lIns="91425" tIns="91425" rIns="91425" bIns="91425" anchor="t" anchorCtr="0">
            <a:noAutofit/>
          </a:bodyPr>
          <a:lstStyle/>
          <a:p>
            <a:pPr lvl="0">
              <a:spcBef>
                <a:spcPts val="0"/>
              </a:spcBef>
              <a:buNone/>
            </a:pPr>
            <a:endParaRPr/>
          </a:p>
        </p:txBody>
      </p:sp>
      <p:sp>
        <p:nvSpPr>
          <p:cNvPr id="76" name="Shape 76"/>
          <p:cNvSpPr>
            <a:spLocks noGrp="1" noRot="1" noChangeAspect="1"/>
          </p:cNvSpPr>
          <p:nvPr>
            <p:ph type="sldImg" idx="2"/>
          </p:nvPr>
        </p:nvSpPr>
        <p:spPr>
          <a:xfrm>
            <a:off x="1144588" y="685800"/>
            <a:ext cx="4568825"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26941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269419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3269419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08C210-BB3A-483B-A19B-15D3BB9919D8}" type="slidenum">
              <a:rPr lang="en-US" smtClean="0"/>
              <a:pPr>
                <a:defRPr/>
              </a:pPr>
              <a:t>16</a:t>
            </a:fld>
            <a:endParaRPr lang="en-US"/>
          </a:p>
        </p:txBody>
      </p:sp>
    </p:spTree>
    <p:extLst>
      <p:ext uri="{BB962C8B-B14F-4D97-AF65-F5344CB8AC3E}">
        <p14:creationId xmlns:p14="http://schemas.microsoft.com/office/powerpoint/2010/main" val="1489934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B808C210-BB3A-483B-A19B-15D3BB9919D8}" type="slidenum">
              <a:rPr lang="en-US" smtClean="0"/>
              <a:pPr>
                <a:defRPr/>
              </a:pPr>
              <a:t>17</a:t>
            </a:fld>
            <a:endParaRPr lang="en-US"/>
          </a:p>
        </p:txBody>
      </p:sp>
    </p:spTree>
    <p:extLst>
      <p:ext uri="{BB962C8B-B14F-4D97-AF65-F5344CB8AC3E}">
        <p14:creationId xmlns:p14="http://schemas.microsoft.com/office/powerpoint/2010/main" val="611892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C075952F-0A81-4CC0-8CCB-4929E4A14FBD}" type="slidenum">
              <a:rPr lang="en-US" altLang="en-US" smtClean="0">
                <a:solidFill>
                  <a:srgbClr val="000000"/>
                </a:solidFill>
              </a:rPr>
              <a:pPr eaLnBrk="1" hangingPunct="1">
                <a:spcBef>
                  <a:spcPct val="0"/>
                </a:spcBef>
              </a:pPr>
              <a:t>20</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5FDBBAD-51D1-4875-9679-12D70ACF1F5B}" type="slidenum">
              <a:rPr lang="en-US" altLang="en-US" smtClean="0"/>
              <a:pPr eaLnBrk="1" hangingPunct="1">
                <a:spcBef>
                  <a:spcPct val="0"/>
                </a:spcBef>
              </a:pPr>
              <a:t>21</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670891" y="4345679"/>
            <a:ext cx="5485158" cy="4114488"/>
          </a:xfrm>
          <a:noFill/>
        </p:spPr>
        <p:txBody>
          <a:bodyPr/>
          <a:lstStyle/>
          <a:p>
            <a:r>
              <a:rPr lang="en-US" sz="1000" dirty="0">
                <a:solidFill>
                  <a:srgbClr val="FF0000"/>
                </a:solidFill>
              </a:rPr>
              <a:t>U.S.  Is a member of RAV due to location of Pacific Island Territories.  We joined RA-V in May 1949.  </a:t>
            </a:r>
          </a:p>
          <a:p>
            <a:r>
              <a:rPr lang="en-US" sz="1000" dirty="0">
                <a:solidFill>
                  <a:srgbClr val="FF0000"/>
                </a:solidFill>
              </a:rPr>
              <a:t>We do not vote in RA-V.  Members of WMO have voting rights in only one RA, where they are primarily located (typically their capital).  We vote in RA-IV</a:t>
            </a:r>
            <a:endParaRPr lang="en-US" sz="1000" u="sng" dirty="0"/>
          </a:p>
          <a:p>
            <a:endParaRPr lang="en-US" sz="1000" u="sng" dirty="0"/>
          </a:p>
          <a:p>
            <a:r>
              <a:rPr lang="en-US" sz="1000" u="sng" dirty="0"/>
              <a:t>RA I (Africa)</a:t>
            </a:r>
            <a:r>
              <a:rPr lang="en-US" sz="1000" dirty="0"/>
              <a:t/>
            </a:r>
            <a:br>
              <a:rPr lang="en-US" sz="1000" dirty="0"/>
            </a:br>
            <a:r>
              <a:rPr lang="en-US" sz="1000" dirty="0"/>
              <a:t>	President: </a:t>
            </a:r>
            <a:r>
              <a:rPr lang="en-US" sz="1000" dirty="0" err="1"/>
              <a:t>Dr</a:t>
            </a:r>
            <a:r>
              <a:rPr lang="en-US" sz="1000" dirty="0"/>
              <a:t> Amos MAKARAU - </a:t>
            </a:r>
            <a:r>
              <a:rPr lang="en-US" sz="1000" i="1" dirty="0"/>
              <a:t>Zimbabwe</a:t>
            </a:r>
            <a:endParaRPr lang="en-US" sz="1000" dirty="0"/>
          </a:p>
          <a:p>
            <a:r>
              <a:rPr lang="en-US" sz="1000" dirty="0"/>
              <a:t>	Vice-President: </a:t>
            </a:r>
            <a:r>
              <a:rPr lang="en-US" sz="1000" dirty="0" err="1"/>
              <a:t>Mr</a:t>
            </a:r>
            <a:r>
              <a:rPr lang="en-US" sz="1000" dirty="0"/>
              <a:t> </a:t>
            </a:r>
            <a:r>
              <a:rPr lang="en-US" sz="1000" dirty="0" err="1"/>
              <a:t>Daouda</a:t>
            </a:r>
            <a:r>
              <a:rPr lang="en-US" sz="1000" dirty="0"/>
              <a:t> KONATE  - </a:t>
            </a:r>
            <a:r>
              <a:rPr lang="en-US" sz="1000" i="1" dirty="0"/>
              <a:t>Côte d'Ivoire </a:t>
            </a:r>
            <a:endParaRPr lang="en-US" sz="1000" dirty="0"/>
          </a:p>
          <a:p>
            <a:r>
              <a:rPr lang="en-US" sz="1000" dirty="0"/>
              <a:t>	Regional Hydrological Adviser: </a:t>
            </a:r>
            <a:r>
              <a:rPr lang="en-US" sz="1000" dirty="0" err="1"/>
              <a:t>Mr</a:t>
            </a:r>
            <a:r>
              <a:rPr lang="en-US" sz="1000" dirty="0"/>
              <a:t> </a:t>
            </a:r>
            <a:r>
              <a:rPr lang="en-US" sz="1000" dirty="0" err="1"/>
              <a:t>Hassen</a:t>
            </a:r>
            <a:r>
              <a:rPr lang="en-US" sz="1000" dirty="0"/>
              <a:t> </a:t>
            </a:r>
            <a:r>
              <a:rPr lang="en-US" sz="1000" dirty="0" err="1"/>
              <a:t>Lotfi</a:t>
            </a:r>
            <a:r>
              <a:rPr lang="en-US" sz="1000" dirty="0"/>
              <a:t> FRIGUI - </a:t>
            </a:r>
            <a:r>
              <a:rPr lang="en-US" sz="1000" i="1" dirty="0"/>
              <a:t>Tunisia</a:t>
            </a:r>
            <a:endParaRPr lang="en-US" sz="1000" dirty="0"/>
          </a:p>
          <a:p>
            <a:r>
              <a:rPr lang="en-US" sz="1000" u="sng" dirty="0"/>
              <a:t>RA II (Asia)</a:t>
            </a:r>
            <a:r>
              <a:rPr lang="en-US" sz="1000" dirty="0"/>
              <a:t/>
            </a:r>
            <a:br>
              <a:rPr lang="en-US" sz="1000" dirty="0"/>
            </a:br>
            <a:r>
              <a:rPr lang="en-US" sz="1000" dirty="0"/>
              <a:t>	President: (vacant)</a:t>
            </a:r>
          </a:p>
          <a:p>
            <a:r>
              <a:rPr lang="en-US" sz="1000" dirty="0"/>
              <a:t>	Vice-President: (vacant)</a:t>
            </a:r>
          </a:p>
          <a:p>
            <a:r>
              <a:rPr lang="en-US" sz="1000" dirty="0"/>
              <a:t>	Regional Hydrological Adviser: Sung KIM (Republic of Korea)</a:t>
            </a:r>
          </a:p>
          <a:p>
            <a:r>
              <a:rPr lang="en-US" sz="1000" u="sng" dirty="0"/>
              <a:t>RA III (South America)</a:t>
            </a:r>
            <a:r>
              <a:rPr lang="en-US" sz="1000" dirty="0"/>
              <a:t/>
            </a:r>
            <a:br>
              <a:rPr lang="en-US" sz="1000" dirty="0"/>
            </a:br>
            <a:r>
              <a:rPr lang="en-US" sz="1000" dirty="0"/>
              <a:t>	President: Julián BÁEZ BENÍTEZ (Paraguay)  </a:t>
            </a:r>
            <a:br>
              <a:rPr lang="en-US" sz="1000" dirty="0"/>
            </a:br>
            <a:r>
              <a:rPr lang="en-US" sz="1000" dirty="0"/>
              <a:t>	Vice-President: Carlos NARANJO JÁCOME (Ecuador) </a:t>
            </a:r>
            <a:br>
              <a:rPr lang="en-US" sz="1000" dirty="0"/>
            </a:br>
            <a:r>
              <a:rPr lang="en-US" sz="1000" dirty="0"/>
              <a:t>	Regional Hydrological Adviser: Dora GONIADZKI (Argentina)</a:t>
            </a:r>
          </a:p>
          <a:p>
            <a:r>
              <a:rPr lang="en-US" sz="1000" u="sng" dirty="0"/>
              <a:t>RA IV (North America, Central America and the Caribbean)</a:t>
            </a:r>
            <a:r>
              <a:rPr lang="en-US" sz="1000" dirty="0"/>
              <a:t/>
            </a:r>
            <a:br>
              <a:rPr lang="en-US" sz="1000" dirty="0"/>
            </a:br>
            <a:r>
              <a:rPr lang="en-US" sz="1000" dirty="0"/>
              <a:t>	President: Juan Carlos FALLAS SOJO (Costa Rica) </a:t>
            </a:r>
            <a:br>
              <a:rPr lang="en-US" sz="1000" dirty="0"/>
            </a:br>
            <a:r>
              <a:rPr lang="en-US" sz="1000" dirty="0"/>
              <a:t>	Vice-President: Albert A. E. MARTIS (</a:t>
            </a:r>
            <a:r>
              <a:rPr lang="en-US" sz="1000" dirty="0" err="1"/>
              <a:t>Curaçao</a:t>
            </a:r>
            <a:r>
              <a:rPr lang="en-US" sz="1000" dirty="0"/>
              <a:t> and </a:t>
            </a:r>
            <a:r>
              <a:rPr lang="en-US" sz="1000" dirty="0" err="1"/>
              <a:t>Sint</a:t>
            </a:r>
            <a:r>
              <a:rPr lang="en-US" sz="1000" dirty="0"/>
              <a:t> Maarten)</a:t>
            </a:r>
            <a:br>
              <a:rPr lang="en-US" sz="1000" dirty="0"/>
            </a:br>
            <a:r>
              <a:rPr lang="en-US" sz="1000" dirty="0"/>
              <a:t>	Regional Hydrological Adviser: Eduardo PLANOS (Cuba)</a:t>
            </a:r>
          </a:p>
          <a:p>
            <a:r>
              <a:rPr lang="en-US" sz="1000" u="sng" dirty="0"/>
              <a:t>RA V (South-West Pacific)</a:t>
            </a:r>
            <a:r>
              <a:rPr lang="en-US" sz="1000" dirty="0"/>
              <a:t/>
            </a:r>
            <a:br>
              <a:rPr lang="en-US" sz="1000" dirty="0"/>
            </a:br>
            <a:r>
              <a:rPr lang="en-US" sz="1000" dirty="0"/>
              <a:t>	President: '</a:t>
            </a:r>
            <a:r>
              <a:rPr lang="en-US" sz="1000" dirty="0" err="1"/>
              <a:t>Ofa</a:t>
            </a:r>
            <a:r>
              <a:rPr lang="en-US" sz="1000" dirty="0"/>
              <a:t> FA'ANUNU (Tonga) (acting) </a:t>
            </a:r>
            <a:br>
              <a:rPr lang="en-US" sz="1000" dirty="0"/>
            </a:br>
            <a:r>
              <a:rPr lang="en-US" sz="1000" dirty="0"/>
              <a:t>	Vice-President: (vacant)</a:t>
            </a:r>
            <a:br>
              <a:rPr lang="en-US" sz="1000" dirty="0"/>
            </a:br>
            <a:r>
              <a:rPr lang="en-US" sz="1000" dirty="0"/>
              <a:t>	Regional Hydrological Adviser: </a:t>
            </a:r>
            <a:r>
              <a:rPr lang="en-US" sz="1000" dirty="0" err="1"/>
              <a:t>Mr</a:t>
            </a:r>
            <a:r>
              <a:rPr lang="en-US" sz="1000" dirty="0"/>
              <a:t> John FENWICK (New Zealand)</a:t>
            </a:r>
          </a:p>
          <a:p>
            <a:r>
              <a:rPr lang="en-US" sz="1000" u="sng" dirty="0"/>
              <a:t>RA VI (Europe)</a:t>
            </a:r>
            <a:r>
              <a:rPr lang="en-US" sz="1000" dirty="0"/>
              <a:t/>
            </a:r>
            <a:br>
              <a:rPr lang="en-US" sz="1000" dirty="0"/>
            </a:br>
            <a:r>
              <a:rPr lang="en-US" sz="1000" dirty="0"/>
              <a:t>	President: Ivan ČAČIĆ (Croatia)</a:t>
            </a:r>
            <a:br>
              <a:rPr lang="en-US" sz="1000" dirty="0"/>
            </a:br>
            <a:r>
              <a:rPr lang="en-US" sz="1000" dirty="0"/>
              <a:t>	Vice-President: Vida AUGULIENE (Lithuania)</a:t>
            </a:r>
            <a:br>
              <a:rPr lang="en-US" sz="1000" dirty="0"/>
            </a:br>
            <a:r>
              <a:rPr lang="en-US" sz="1000" dirty="0"/>
              <a:t>	Regional Hydrological Adviser:  (vacant)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D3606FE4-3650-4EF8-A5EE-72DE465FADC7}" type="slidenum">
              <a:rPr lang="en-US" altLang="en-US" smtClean="0">
                <a:solidFill>
                  <a:srgbClr val="000000"/>
                </a:solidFill>
              </a:rPr>
              <a:pPr eaLnBrk="1" hangingPunct="1">
                <a:spcBef>
                  <a:spcPct val="0"/>
                </a:spcBef>
              </a:pPr>
              <a:t>23</a:t>
            </a:fld>
            <a:endParaRPr lang="en-US" altLang="en-US" smtClean="0">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r>
              <a:rPr lang="en-US" b="1" dirty="0"/>
              <a:t>EC Members as of 28 January 2014</a:t>
            </a:r>
            <a:endParaRPr lang="en-US" dirty="0"/>
          </a:p>
          <a:p>
            <a:r>
              <a:rPr lang="en-US" b="1" u="sng" dirty="0">
                <a:hlinkClick r:id="rId3"/>
              </a:rPr>
              <a:t>http://www.wmo.int/pages/governance/ec/index_en.html</a:t>
            </a:r>
            <a:endParaRPr lang="en-US" dirty="0"/>
          </a:p>
          <a:p>
            <a:r>
              <a:rPr lang="en-US" dirty="0"/>
              <a:t>President:	David </a:t>
            </a:r>
            <a:r>
              <a:rPr lang="en-US" dirty="0" smtClean="0"/>
              <a:t>Grimes 		Canada</a:t>
            </a:r>
            <a:endParaRPr lang="en-US" dirty="0"/>
          </a:p>
          <a:p>
            <a:r>
              <a:rPr lang="en-US" dirty="0"/>
              <a:t>1</a:t>
            </a:r>
            <a:r>
              <a:rPr lang="en-US" baseline="30000" dirty="0"/>
              <a:t>st</a:t>
            </a:r>
            <a:r>
              <a:rPr lang="en-US" dirty="0"/>
              <a:t> VP	</a:t>
            </a:r>
            <a:r>
              <a:rPr lang="en-US" dirty="0" smtClean="0"/>
              <a:t>Antonio </a:t>
            </a:r>
            <a:r>
              <a:rPr lang="en-US" dirty="0" err="1"/>
              <a:t>Divino</a:t>
            </a:r>
            <a:r>
              <a:rPr lang="en-US" dirty="0"/>
              <a:t> </a:t>
            </a:r>
            <a:r>
              <a:rPr lang="en-US" dirty="0" err="1"/>
              <a:t>Moura</a:t>
            </a:r>
            <a:r>
              <a:rPr lang="en-US" dirty="0"/>
              <a:t>	</a:t>
            </a:r>
            <a:r>
              <a:rPr lang="en-US" dirty="0" smtClean="0"/>
              <a:t>	Brazil</a:t>
            </a:r>
            <a:endParaRPr lang="en-US" dirty="0"/>
          </a:p>
          <a:p>
            <a:r>
              <a:rPr lang="en-US" dirty="0"/>
              <a:t>2</a:t>
            </a:r>
            <a:r>
              <a:rPr lang="en-US" baseline="30000" dirty="0"/>
              <a:t>nd</a:t>
            </a:r>
            <a:r>
              <a:rPr lang="en-US" dirty="0"/>
              <a:t> VP	</a:t>
            </a:r>
            <a:r>
              <a:rPr lang="en-US" dirty="0" err="1" smtClean="0"/>
              <a:t>Mieczyslaw</a:t>
            </a:r>
            <a:r>
              <a:rPr lang="en-US" dirty="0" smtClean="0"/>
              <a:t> </a:t>
            </a:r>
            <a:r>
              <a:rPr lang="en-US" dirty="0"/>
              <a:t>S. OSTOJSKI, PhD 	Poland</a:t>
            </a:r>
          </a:p>
          <a:p>
            <a:r>
              <a:rPr lang="en-US" dirty="0"/>
              <a:t>3</a:t>
            </a:r>
            <a:r>
              <a:rPr lang="en-US" baseline="30000" dirty="0"/>
              <a:t>rd</a:t>
            </a:r>
            <a:r>
              <a:rPr lang="en-US" dirty="0"/>
              <a:t> VP	</a:t>
            </a:r>
            <a:r>
              <a:rPr lang="en-US" dirty="0" err="1" smtClean="0"/>
              <a:t>Abdalah</a:t>
            </a:r>
            <a:r>
              <a:rPr lang="en-US" dirty="0" smtClean="0"/>
              <a:t> </a:t>
            </a:r>
            <a:r>
              <a:rPr lang="en-US" dirty="0"/>
              <a:t>MOKSSIT 		</a:t>
            </a:r>
            <a:r>
              <a:rPr lang="en-US" dirty="0" smtClean="0"/>
              <a:t>Morocco</a:t>
            </a:r>
          </a:p>
          <a:p>
            <a:endParaRPr lang="en-US" dirty="0"/>
          </a:p>
          <a:p>
            <a:r>
              <a:rPr lang="en-US" dirty="0"/>
              <a:t>Ex officio members of the Executive Council (presidents of regional associations)</a:t>
            </a:r>
          </a:p>
          <a:p>
            <a:r>
              <a:rPr lang="en-US" dirty="0"/>
              <a:t>RAI	</a:t>
            </a:r>
            <a:r>
              <a:rPr lang="en-US" dirty="0" err="1"/>
              <a:t>Mamadou</a:t>
            </a:r>
            <a:r>
              <a:rPr lang="en-US" dirty="0"/>
              <a:t> </a:t>
            </a:r>
            <a:r>
              <a:rPr lang="en-US" dirty="0" err="1"/>
              <a:t>Lamine</a:t>
            </a:r>
            <a:r>
              <a:rPr lang="en-US" dirty="0"/>
              <a:t> BAH 		Guinea</a:t>
            </a:r>
          </a:p>
          <a:p>
            <a:r>
              <a:rPr lang="en-US" dirty="0"/>
              <a:t>RAII	Ahmed ABDULLA MOHAMMED 	Qatar</a:t>
            </a:r>
          </a:p>
          <a:p>
            <a:r>
              <a:rPr lang="en-US" dirty="0"/>
              <a:t>RAIII	</a:t>
            </a:r>
            <a:r>
              <a:rPr lang="en-US" dirty="0" err="1"/>
              <a:t>Julián</a:t>
            </a:r>
            <a:r>
              <a:rPr lang="en-US" dirty="0"/>
              <a:t> BÁEZ (Acting) 		Paraguay</a:t>
            </a:r>
          </a:p>
          <a:p>
            <a:r>
              <a:rPr lang="en-US" dirty="0"/>
              <a:t>RAIV	Juan Carlos FALLAS </a:t>
            </a:r>
            <a:r>
              <a:rPr lang="en-US" dirty="0" smtClean="0"/>
              <a:t>SOJO</a:t>
            </a:r>
            <a:r>
              <a:rPr lang="en-US" dirty="0"/>
              <a:t>	Costa Rica</a:t>
            </a:r>
          </a:p>
          <a:p>
            <a:r>
              <a:rPr lang="en-US" dirty="0"/>
              <a:t>RAV	'</a:t>
            </a:r>
            <a:r>
              <a:rPr lang="en-US" dirty="0" err="1"/>
              <a:t>Ofa</a:t>
            </a:r>
            <a:r>
              <a:rPr lang="en-US" dirty="0"/>
              <a:t> </a:t>
            </a:r>
            <a:r>
              <a:rPr lang="en-US" dirty="0" err="1"/>
              <a:t>Fa'anunu</a:t>
            </a:r>
            <a:r>
              <a:rPr lang="en-US" dirty="0"/>
              <a:t> (Acting) 		Tonga</a:t>
            </a:r>
          </a:p>
          <a:p>
            <a:r>
              <a:rPr lang="en-US" dirty="0"/>
              <a:t>RAVI	Ivan CACIC 			Croatia</a:t>
            </a:r>
          </a:p>
          <a:p>
            <a:endParaRPr 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a:p>
            <a:pPr eaLnBrk="1" hangingPunct="1"/>
            <a:endParaRPr lang="en-US" altLang="en-US" dirty="0"/>
          </a:p>
          <a:p>
            <a:pPr eaLnBrk="1" hangingPunct="1"/>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5FDBBAD-51D1-4875-9679-12D70ACF1F5B}" type="slidenum">
              <a:rPr lang="en-US" altLang="en-US" smtClean="0">
                <a:solidFill>
                  <a:srgbClr val="000000"/>
                </a:solidFill>
              </a:rPr>
              <a:pPr eaLnBrk="1" hangingPunct="1">
                <a:spcBef>
                  <a:spcPct val="0"/>
                </a:spcBef>
              </a:pPr>
              <a:t>24</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670891" y="4345679"/>
            <a:ext cx="5485158" cy="4114488"/>
          </a:xfrm>
          <a:noFill/>
        </p:spPr>
        <p:txBody>
          <a:bodyPr/>
          <a:lstStyle/>
          <a:p>
            <a:r>
              <a:rPr lang="en-US" sz="1000" u="sng" dirty="0"/>
              <a:t>RA I (Africa)</a:t>
            </a:r>
            <a:r>
              <a:rPr lang="en-US" sz="1000" dirty="0"/>
              <a:t/>
            </a:r>
            <a:br>
              <a:rPr lang="en-US" sz="1000" dirty="0"/>
            </a:br>
            <a:r>
              <a:rPr lang="en-US" sz="1000" dirty="0"/>
              <a:t>	President: </a:t>
            </a:r>
            <a:r>
              <a:rPr lang="en-US" sz="1000" dirty="0" err="1"/>
              <a:t>Mamadou</a:t>
            </a:r>
            <a:r>
              <a:rPr lang="en-US" sz="1000" dirty="0"/>
              <a:t> L. BAH (Guinea)</a:t>
            </a:r>
            <a:br>
              <a:rPr lang="en-US" sz="1000" dirty="0"/>
            </a:br>
            <a:r>
              <a:rPr lang="en-US" sz="1000" dirty="0"/>
              <a:t>	Vice-President: Amos MAKARAU (Zimbabwe)</a:t>
            </a:r>
            <a:br>
              <a:rPr lang="en-US" sz="1000" dirty="0"/>
            </a:br>
            <a:r>
              <a:rPr lang="en-US" sz="1000" dirty="0"/>
              <a:t>	Regional Hydrological Adviser: </a:t>
            </a:r>
            <a:r>
              <a:rPr lang="en-US" sz="1000" dirty="0" err="1"/>
              <a:t>Hassen</a:t>
            </a:r>
            <a:r>
              <a:rPr lang="en-US" sz="1000" dirty="0"/>
              <a:t> </a:t>
            </a:r>
            <a:r>
              <a:rPr lang="en-US" sz="1000" dirty="0" err="1"/>
              <a:t>Lofti</a:t>
            </a:r>
            <a:r>
              <a:rPr lang="en-US" sz="1000" dirty="0"/>
              <a:t> FRIGUI (Tunisia)</a:t>
            </a:r>
          </a:p>
          <a:p>
            <a:r>
              <a:rPr lang="en-US" sz="1000" u="sng" dirty="0"/>
              <a:t>RA II (Asia)</a:t>
            </a:r>
            <a:r>
              <a:rPr lang="en-US" sz="1000" dirty="0"/>
              <a:t/>
            </a:r>
            <a:br>
              <a:rPr lang="en-US" sz="1000" dirty="0"/>
            </a:br>
            <a:r>
              <a:rPr lang="en-US" sz="1000" dirty="0"/>
              <a:t>	President: Ahmed ABDULLA MOHAMMED (Qatar) </a:t>
            </a:r>
            <a:br>
              <a:rPr lang="en-US" sz="1000" dirty="0"/>
            </a:br>
            <a:r>
              <a:rPr lang="en-US" sz="1000" dirty="0"/>
              <a:t>	Vice-President: </a:t>
            </a:r>
            <a:r>
              <a:rPr lang="en-US" sz="1000" dirty="0" err="1"/>
              <a:t>Arif</a:t>
            </a:r>
            <a:r>
              <a:rPr lang="en-US" sz="1000" dirty="0"/>
              <a:t> Mahmood (Pakistan)</a:t>
            </a:r>
            <a:br>
              <a:rPr lang="en-US" sz="1000" dirty="0"/>
            </a:br>
            <a:r>
              <a:rPr lang="en-US" sz="1000" dirty="0"/>
              <a:t>	Regional Hydrological Adviser: Sung KIM (Republic of Korea)</a:t>
            </a:r>
          </a:p>
          <a:p>
            <a:r>
              <a:rPr lang="en-US" sz="1000" u="sng" dirty="0"/>
              <a:t>RA III (South America)</a:t>
            </a:r>
            <a:r>
              <a:rPr lang="en-US" sz="1000" dirty="0"/>
              <a:t/>
            </a:r>
            <a:br>
              <a:rPr lang="en-US" sz="1000" dirty="0"/>
            </a:br>
            <a:r>
              <a:rPr lang="en-US" sz="1000" dirty="0"/>
              <a:t>	President: </a:t>
            </a:r>
            <a:r>
              <a:rPr lang="en-US" sz="1000" dirty="0" err="1"/>
              <a:t>Julián</a:t>
            </a:r>
            <a:r>
              <a:rPr lang="en-US" sz="1000" dirty="0"/>
              <a:t> BÁEZ BENÍTEZ (Paraguay) (acting) </a:t>
            </a:r>
            <a:br>
              <a:rPr lang="en-US" sz="1000" dirty="0"/>
            </a:br>
            <a:r>
              <a:rPr lang="en-US" sz="1000" dirty="0"/>
              <a:t>	Vice-President: Carlos NARANJO JÁCOME (Ecuador) </a:t>
            </a:r>
            <a:br>
              <a:rPr lang="en-US" sz="1000" dirty="0"/>
            </a:br>
            <a:r>
              <a:rPr lang="en-US" sz="1000" dirty="0"/>
              <a:t>	Regional Hydrological Adviser: Dora GONIADZKI (Argentina)</a:t>
            </a:r>
          </a:p>
          <a:p>
            <a:r>
              <a:rPr lang="en-US" sz="1000" u="sng" dirty="0"/>
              <a:t>RA IV (North America, Central America and the Caribbean)</a:t>
            </a:r>
            <a:r>
              <a:rPr lang="en-US" sz="1000" dirty="0"/>
              <a:t/>
            </a:r>
            <a:br>
              <a:rPr lang="en-US" sz="1000" dirty="0"/>
            </a:br>
            <a:r>
              <a:rPr lang="en-US" sz="1000" dirty="0"/>
              <a:t>	President: Juan Carlos FALLAS SOJO (Costa Rica) </a:t>
            </a:r>
            <a:br>
              <a:rPr lang="en-US" sz="1000" dirty="0"/>
            </a:br>
            <a:r>
              <a:rPr lang="en-US" sz="1000" dirty="0"/>
              <a:t>	Vice-President: Albert A. E. MARTIS (</a:t>
            </a:r>
            <a:r>
              <a:rPr lang="en-US" sz="1000" dirty="0" err="1"/>
              <a:t>Curaçao</a:t>
            </a:r>
            <a:r>
              <a:rPr lang="en-US" sz="1000" dirty="0"/>
              <a:t> and </a:t>
            </a:r>
            <a:r>
              <a:rPr lang="en-US" sz="1000" dirty="0" err="1"/>
              <a:t>Sint</a:t>
            </a:r>
            <a:r>
              <a:rPr lang="en-US" sz="1000" dirty="0"/>
              <a:t> Maarten)</a:t>
            </a:r>
            <a:br>
              <a:rPr lang="en-US" sz="1000" dirty="0"/>
            </a:br>
            <a:r>
              <a:rPr lang="en-US" sz="1000" dirty="0"/>
              <a:t>	Regional Hydrological Adviser: Eduardo PLANOS (Cuba)</a:t>
            </a:r>
          </a:p>
          <a:p>
            <a:r>
              <a:rPr lang="en-US" sz="1000" u="sng" dirty="0"/>
              <a:t>RA V (South-West Pacific)</a:t>
            </a:r>
            <a:r>
              <a:rPr lang="en-US" sz="1000" dirty="0"/>
              <a:t/>
            </a:r>
            <a:br>
              <a:rPr lang="en-US" sz="1000" dirty="0"/>
            </a:br>
            <a:r>
              <a:rPr lang="en-US" sz="1000" dirty="0"/>
              <a:t>	President: '</a:t>
            </a:r>
            <a:r>
              <a:rPr lang="en-US" sz="1000" dirty="0" err="1"/>
              <a:t>Ofa</a:t>
            </a:r>
            <a:r>
              <a:rPr lang="en-US" sz="1000" dirty="0"/>
              <a:t> FA'ANUNU (Tonga) (acting) </a:t>
            </a:r>
            <a:br>
              <a:rPr lang="en-US" sz="1000" dirty="0"/>
            </a:br>
            <a:r>
              <a:rPr lang="en-US" sz="1000" dirty="0"/>
              <a:t>	Vice-President: (vacant)</a:t>
            </a:r>
            <a:br>
              <a:rPr lang="en-US" sz="1000" dirty="0"/>
            </a:br>
            <a:r>
              <a:rPr lang="en-US" sz="1000" dirty="0"/>
              <a:t>	Regional Hydrological Adviser: </a:t>
            </a:r>
            <a:r>
              <a:rPr lang="en-US" sz="1000" dirty="0" err="1"/>
              <a:t>Arie</a:t>
            </a:r>
            <a:r>
              <a:rPr lang="en-US" sz="1000" dirty="0"/>
              <a:t> </a:t>
            </a:r>
            <a:r>
              <a:rPr lang="en-US" sz="1000" dirty="0" err="1"/>
              <a:t>Setiadi</a:t>
            </a:r>
            <a:r>
              <a:rPr lang="en-US" sz="1000" dirty="0"/>
              <a:t> MOERWANTO (Indonesia)</a:t>
            </a:r>
          </a:p>
          <a:p>
            <a:r>
              <a:rPr lang="en-US" sz="1000" u="sng" dirty="0"/>
              <a:t>RA VI (Europe)</a:t>
            </a:r>
            <a:r>
              <a:rPr lang="en-US" sz="1000" dirty="0"/>
              <a:t/>
            </a:r>
            <a:br>
              <a:rPr lang="en-US" sz="1000" dirty="0"/>
            </a:br>
            <a:r>
              <a:rPr lang="en-US" sz="1000" dirty="0"/>
              <a:t>	President: Ivan ČAČIĆ (Croatia)</a:t>
            </a:r>
            <a:br>
              <a:rPr lang="en-US" sz="1000" dirty="0"/>
            </a:br>
            <a:r>
              <a:rPr lang="en-US" sz="1000" dirty="0"/>
              <a:t>	Vice-President: Vida AUGULIENE (Lithuania)</a:t>
            </a:r>
            <a:br>
              <a:rPr lang="en-US" sz="1000" dirty="0"/>
            </a:br>
            <a:r>
              <a:rPr lang="en-US" sz="1000" dirty="0"/>
              <a:t>	Regional Hydrological Adviser: M. Dominique </a:t>
            </a:r>
            <a:r>
              <a:rPr lang="en-US" sz="1000" dirty="0" err="1"/>
              <a:t>Bérod</a:t>
            </a:r>
            <a:r>
              <a:rPr lang="en-US" sz="1000" dirty="0"/>
              <a:t> (Suisse)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914401" y="4344025"/>
            <a:ext cx="5029199" cy="4112926"/>
          </a:xfrm>
          <a:prstGeom prst="rect">
            <a:avLst/>
          </a:prstGeom>
        </p:spPr>
        <p:txBody>
          <a:bodyPr lIns="91425" tIns="91425" rIns="91425" bIns="91425" anchor="t" anchorCtr="0">
            <a:noAutofit/>
          </a:bodyPr>
          <a:lstStyle/>
          <a:p>
            <a:pPr lvl="0">
              <a:spcBef>
                <a:spcPts val="0"/>
              </a:spcBef>
              <a:buNone/>
            </a:pPr>
            <a:endParaRPr/>
          </a:p>
        </p:txBody>
      </p:sp>
      <p:sp>
        <p:nvSpPr>
          <p:cNvPr id="82" name="Shape 82"/>
          <p:cNvSpPr>
            <a:spLocks noGrp="1" noRot="1" noChangeAspect="1"/>
          </p:cNvSpPr>
          <p:nvPr>
            <p:ph type="sldImg" idx="2"/>
          </p:nvPr>
        </p:nvSpPr>
        <p:spPr>
          <a:xfrm>
            <a:off x="1144588" y="685800"/>
            <a:ext cx="4568825"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808C210-BB3A-483B-A19B-15D3BB9919D8}" type="slidenum">
              <a:rPr lang="en-US" smtClean="0"/>
              <a:pPr>
                <a:defRPr/>
              </a:pPr>
              <a:t>4</a:t>
            </a:fld>
            <a:endParaRPr lang="en-US"/>
          </a:p>
        </p:txBody>
      </p:sp>
    </p:spTree>
    <p:extLst>
      <p:ext uri="{BB962C8B-B14F-4D97-AF65-F5344CB8AC3E}">
        <p14:creationId xmlns:p14="http://schemas.microsoft.com/office/powerpoint/2010/main" val="611892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Accreditation of U.S. as WMO Regional Climate Center</a:t>
            </a:r>
          </a:p>
          <a:p>
            <a:r>
              <a:rPr lang="en-US" dirty="0" smtClean="0"/>
              <a:t>Advocacy for data sharing and evolution of service delivery</a:t>
            </a:r>
          </a:p>
          <a:p>
            <a:r>
              <a:rPr lang="en-US" dirty="0" smtClean="0"/>
              <a:t>Coordination of Information Management and Dissemination Approaches</a:t>
            </a:r>
          </a:p>
          <a:p>
            <a:r>
              <a:rPr lang="en-US" dirty="0" smtClean="0"/>
              <a:t>Weather Ready Nations: USAID/OFDA (PAPA) and </a:t>
            </a:r>
            <a:r>
              <a:rPr lang="en-US" dirty="0" err="1" smtClean="0"/>
              <a:t>DoS</a:t>
            </a:r>
            <a:r>
              <a:rPr lang="en-US" dirty="0" smtClean="0"/>
              <a:t>/WMO(VCP)</a:t>
            </a:r>
          </a:p>
          <a:p>
            <a:endParaRPr lang="en-US" dirty="0"/>
          </a:p>
        </p:txBody>
      </p:sp>
      <p:sp>
        <p:nvSpPr>
          <p:cNvPr id="4" name="Slide Number Placeholder 3"/>
          <p:cNvSpPr>
            <a:spLocks noGrp="1"/>
          </p:cNvSpPr>
          <p:nvPr>
            <p:ph type="sldNum" sz="quarter" idx="10"/>
          </p:nvPr>
        </p:nvSpPr>
        <p:spPr/>
        <p:txBody>
          <a:bodyPr/>
          <a:lstStyle/>
          <a:p>
            <a:pPr>
              <a:defRPr/>
            </a:pPr>
            <a:fld id="{B808C210-BB3A-483B-A19B-15D3BB9919D8}" type="slidenum">
              <a:rPr lang="en-US" smtClean="0"/>
              <a:pPr>
                <a:defRPr/>
              </a:pPr>
              <a:t>5</a:t>
            </a:fld>
            <a:endParaRPr lang="en-US"/>
          </a:p>
        </p:txBody>
      </p:sp>
    </p:spTree>
    <p:extLst>
      <p:ext uri="{BB962C8B-B14F-4D97-AF65-F5344CB8AC3E}">
        <p14:creationId xmlns:p14="http://schemas.microsoft.com/office/powerpoint/2010/main" val="611892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FC5A0E36-724C-424B-B832-E830E4C5EA4E}" type="slidenum">
              <a:rPr lang="en-US" altLang="en-US" smtClean="0">
                <a:solidFill>
                  <a:srgbClr val="000000"/>
                </a:solidFill>
              </a:rPr>
              <a:pPr eaLnBrk="1" hangingPunct="1">
                <a:spcBef>
                  <a:spcPct val="0"/>
                </a:spcBef>
              </a:pPr>
              <a:t>6</a:t>
            </a:fld>
            <a:endParaRPr lang="en-US" altLang="en-US" smtClean="0">
              <a:solidFill>
                <a:srgbClr val="000000"/>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2B2BFEC-FD5C-4B8B-9B6B-B9C49BE802C9}" type="slidenum">
              <a:rPr lang="en-US" altLang="en-US" smtClean="0">
                <a:solidFill>
                  <a:srgbClr val="000000"/>
                </a:solidFill>
              </a:rPr>
              <a:pPr eaLnBrk="1" hangingPunct="1">
                <a:spcBef>
                  <a:spcPct val="0"/>
                </a:spcBef>
              </a:pPr>
              <a:t>7</a:t>
            </a:fld>
            <a:endParaRPr lang="en-US" altLang="en-US" smtClean="0">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11538" eaLnBrk="0" hangingPunct="0">
              <a:spcBef>
                <a:spcPct val="30000"/>
              </a:spcBef>
              <a:defRPr sz="1200">
                <a:solidFill>
                  <a:schemeClr val="tx1"/>
                </a:solidFill>
                <a:latin typeface="Arial" pitchFamily="34" charset="0"/>
              </a:defRPr>
            </a:lvl1pPr>
            <a:lvl2pPr marL="731731" indent="-281435" defTabSz="911538" eaLnBrk="0" hangingPunct="0">
              <a:spcBef>
                <a:spcPct val="30000"/>
              </a:spcBef>
              <a:defRPr sz="1200">
                <a:solidFill>
                  <a:schemeClr val="tx1"/>
                </a:solidFill>
                <a:latin typeface="Arial" pitchFamily="34" charset="0"/>
              </a:defRPr>
            </a:lvl2pPr>
            <a:lvl3pPr marL="1125741" indent="-225148" defTabSz="911538" eaLnBrk="0" hangingPunct="0">
              <a:spcBef>
                <a:spcPct val="30000"/>
              </a:spcBef>
              <a:defRPr sz="1200">
                <a:solidFill>
                  <a:schemeClr val="tx1"/>
                </a:solidFill>
                <a:latin typeface="Arial" pitchFamily="34" charset="0"/>
              </a:defRPr>
            </a:lvl3pPr>
            <a:lvl4pPr marL="1576037" indent="-225148" defTabSz="911538" eaLnBrk="0" hangingPunct="0">
              <a:spcBef>
                <a:spcPct val="30000"/>
              </a:spcBef>
              <a:defRPr sz="1200">
                <a:solidFill>
                  <a:schemeClr val="tx1"/>
                </a:solidFill>
                <a:latin typeface="Arial" pitchFamily="34" charset="0"/>
              </a:defRPr>
            </a:lvl4pPr>
            <a:lvl5pPr marL="2026333" indent="-225148" defTabSz="911538" eaLnBrk="0" hangingPunct="0">
              <a:spcBef>
                <a:spcPct val="30000"/>
              </a:spcBef>
              <a:defRPr sz="1200">
                <a:solidFill>
                  <a:schemeClr val="tx1"/>
                </a:solidFill>
                <a:latin typeface="Arial" pitchFamily="34" charset="0"/>
              </a:defRPr>
            </a:lvl5pPr>
            <a:lvl6pPr marL="2476630" indent="-225148" defTabSz="911538" eaLnBrk="0" fontAlgn="base" hangingPunct="0">
              <a:spcBef>
                <a:spcPct val="30000"/>
              </a:spcBef>
              <a:spcAft>
                <a:spcPct val="0"/>
              </a:spcAft>
              <a:defRPr sz="1200">
                <a:solidFill>
                  <a:schemeClr val="tx1"/>
                </a:solidFill>
                <a:latin typeface="Arial" pitchFamily="34" charset="0"/>
              </a:defRPr>
            </a:lvl6pPr>
            <a:lvl7pPr marL="2926926" indent="-225148" defTabSz="911538" eaLnBrk="0" fontAlgn="base" hangingPunct="0">
              <a:spcBef>
                <a:spcPct val="30000"/>
              </a:spcBef>
              <a:spcAft>
                <a:spcPct val="0"/>
              </a:spcAft>
              <a:defRPr sz="1200">
                <a:solidFill>
                  <a:schemeClr val="tx1"/>
                </a:solidFill>
                <a:latin typeface="Arial" pitchFamily="34" charset="0"/>
              </a:defRPr>
            </a:lvl7pPr>
            <a:lvl8pPr marL="3377222" indent="-225148" defTabSz="911538" eaLnBrk="0" fontAlgn="base" hangingPunct="0">
              <a:spcBef>
                <a:spcPct val="30000"/>
              </a:spcBef>
              <a:spcAft>
                <a:spcPct val="0"/>
              </a:spcAft>
              <a:defRPr sz="1200">
                <a:solidFill>
                  <a:schemeClr val="tx1"/>
                </a:solidFill>
                <a:latin typeface="Arial" pitchFamily="34" charset="0"/>
              </a:defRPr>
            </a:lvl8pPr>
            <a:lvl9pPr marL="3827518" indent="-225148" defTabSz="911538"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2B2BFEC-FD5C-4B8B-9B6B-B9C49BE802C9}" type="slidenum">
              <a:rPr lang="en-US" altLang="en-US" smtClean="0"/>
              <a:pPr eaLnBrk="1" hangingPunct="1">
                <a:spcBef>
                  <a:spcPct val="0"/>
                </a:spcBef>
              </a:pPr>
              <a:t>8</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 projects in this year’s PAPA work plan include:  $1 million for developing advanced storm surge models for Hispaniola through the National Hurricane Center; $600 thousand for development of an El Nino Weather Ready Nation Guidebook through the University of Colorado; $2.5 million for implementation of Weather Ready Nation demonstration projects in South Africa, Barbados, El Salvador, and Costa Rica; and about $900 thousand for continued support of extreme weather communication devices for the small island states in the Pacific</a:t>
            </a:r>
            <a:endParaRPr lang="en-US" dirty="0"/>
          </a:p>
        </p:txBody>
      </p:sp>
      <p:sp>
        <p:nvSpPr>
          <p:cNvPr id="4" name="Slide Number Placeholder 3"/>
          <p:cNvSpPr>
            <a:spLocks noGrp="1"/>
          </p:cNvSpPr>
          <p:nvPr>
            <p:ph type="sldNum" sz="quarter" idx="10"/>
          </p:nvPr>
        </p:nvSpPr>
        <p:spPr/>
        <p:txBody>
          <a:bodyPr/>
          <a:lstStyle/>
          <a:p>
            <a:fld id="{D29DEE82-FF75-4B94-ACD8-C7E1635BCB56}" type="slidenum">
              <a:rPr lang="en-US" smtClean="0"/>
              <a:t>10</a:t>
            </a:fld>
            <a:endParaRPr lang="en-US"/>
          </a:p>
        </p:txBody>
      </p:sp>
    </p:spTree>
    <p:extLst>
      <p:ext uri="{BB962C8B-B14F-4D97-AF65-F5344CB8AC3E}">
        <p14:creationId xmlns:p14="http://schemas.microsoft.com/office/powerpoint/2010/main" val="1896866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 is: at the end of every fiscal year, State sends a fixed amount directly to WMO.  OIA then proposes a work plan to implement use of that funding, subject to WMO approval.  In recent memory, WMO has never substantively altered the work plan.  An annual work plan always includes some funds “left” at WMO, while the rest of the funds are wired to OIA.</a:t>
            </a:r>
          </a:p>
          <a:p>
            <a:endParaRPr lang="en-US" dirty="0" smtClean="0"/>
          </a:p>
          <a:p>
            <a:r>
              <a:rPr lang="en-US" dirty="0" smtClean="0"/>
              <a:t>The substance:  about 60% of the funds are “grandfathered in” for training programs: the Africa Desk at NCEP/CPC, the Tropical and South American Desks at NCEP/WPC, and the Pacific Training Desks in Honolulu and Guam, managed directly by OIA through a cooperative agreement with the University of Hawaii.  Other annually recurring programs include almost all support for the International Day at AMS, support for Hurricane Center international training programs, RA IV Management Group Task Teams, the UCAR/COMET distance learning module development program, and WMO’s </a:t>
            </a:r>
            <a:r>
              <a:rPr lang="en-US" dirty="0" err="1" smtClean="0"/>
              <a:t>VLab</a:t>
            </a:r>
            <a:r>
              <a:rPr lang="en-US" dirty="0" smtClean="0"/>
              <a:t> and Global Campus training-related programs.  The small amount of remaining funds go to ad hoc initiatives.</a:t>
            </a:r>
          </a:p>
          <a:p>
            <a:endParaRPr lang="en-US" dirty="0"/>
          </a:p>
        </p:txBody>
      </p:sp>
      <p:sp>
        <p:nvSpPr>
          <p:cNvPr id="4" name="Slide Number Placeholder 3"/>
          <p:cNvSpPr>
            <a:spLocks noGrp="1"/>
          </p:cNvSpPr>
          <p:nvPr>
            <p:ph type="sldNum" sz="quarter" idx="10"/>
          </p:nvPr>
        </p:nvSpPr>
        <p:spPr/>
        <p:txBody>
          <a:bodyPr/>
          <a:lstStyle/>
          <a:p>
            <a:fld id="{D29DEE82-FF75-4B94-ACD8-C7E1635BCB56}" type="slidenum">
              <a:rPr lang="en-US" smtClean="0"/>
              <a:t>11</a:t>
            </a:fld>
            <a:endParaRPr lang="en-US"/>
          </a:p>
        </p:txBody>
      </p:sp>
    </p:spTree>
    <p:extLst>
      <p:ext uri="{BB962C8B-B14F-4D97-AF65-F5344CB8AC3E}">
        <p14:creationId xmlns:p14="http://schemas.microsoft.com/office/powerpoint/2010/main" val="672536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1897B8-F2F9-47AE-BB27-5C753BBACB5B}"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C9CD5-A7D2-4B30-ADD9-AD3A000F1167}" type="slidenum">
              <a:rPr lang="en-US" smtClean="0"/>
              <a:t>‹#›</a:t>
            </a:fld>
            <a:endParaRPr lang="en-US"/>
          </a:p>
        </p:txBody>
      </p:sp>
      <p:pic>
        <p:nvPicPr>
          <p:cNvPr id="7" name="Shape 21"/>
          <p:cNvPicPr preferRelativeResize="0"/>
          <p:nvPr userDrawn="1"/>
        </p:nvPicPr>
        <p:blipFill rotWithShape="1">
          <a:blip r:embed="rId2">
            <a:alphaModFix/>
          </a:blip>
          <a:srcRect/>
          <a:stretch/>
        </p:blipFill>
        <p:spPr>
          <a:xfrm>
            <a:off x="152400" y="228600"/>
            <a:ext cx="1147762" cy="1133474"/>
          </a:xfrm>
          <a:prstGeom prst="rect">
            <a:avLst/>
          </a:prstGeom>
          <a:noFill/>
          <a:ln>
            <a:noFill/>
          </a:ln>
        </p:spPr>
      </p:pic>
      <p:pic>
        <p:nvPicPr>
          <p:cNvPr id="8" name="Shape 20"/>
          <p:cNvPicPr preferRelativeResize="0"/>
          <p:nvPr userDrawn="1"/>
        </p:nvPicPr>
        <p:blipFill rotWithShape="1">
          <a:blip r:embed="rId3">
            <a:alphaModFix/>
          </a:blip>
          <a:srcRect/>
          <a:stretch/>
        </p:blipFill>
        <p:spPr>
          <a:xfrm>
            <a:off x="7739061" y="228600"/>
            <a:ext cx="1201737" cy="1201737"/>
          </a:xfrm>
          <a:prstGeom prst="rect">
            <a:avLst/>
          </a:prstGeom>
          <a:noFill/>
          <a:ln>
            <a:noFill/>
          </a:ln>
        </p:spPr>
      </p:pic>
      <p:cxnSp>
        <p:nvCxnSpPr>
          <p:cNvPr id="9" name="Shape 19"/>
          <p:cNvCxnSpPr/>
          <p:nvPr userDrawn="1"/>
        </p:nvCxnSpPr>
        <p:spPr>
          <a:xfrm>
            <a:off x="228600" y="1524000"/>
            <a:ext cx="8686800" cy="0"/>
          </a:xfrm>
          <a:prstGeom prst="straightConnector1">
            <a:avLst/>
          </a:prstGeom>
          <a:noFill/>
          <a:ln w="57150" cap="flat" cmpd="sng">
            <a:solidFill>
              <a:schemeClr val="accent1"/>
            </a:solidFill>
            <a:prstDash val="solid"/>
            <a:miter/>
            <a:headEnd type="none" w="med" len="med"/>
            <a:tailEnd type="none" w="med" len="med"/>
          </a:ln>
        </p:spPr>
      </p:cxnSp>
    </p:spTree>
    <p:extLst>
      <p:ext uri="{BB962C8B-B14F-4D97-AF65-F5344CB8AC3E}">
        <p14:creationId xmlns:p14="http://schemas.microsoft.com/office/powerpoint/2010/main" val="50964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897B8-F2F9-47AE-BB27-5C753BBACB5B}"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3562548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897B8-F2F9-47AE-BB27-5C753BBACB5B}"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408919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able Placeholder 3"/>
          <p:cNvSpPr>
            <a:spLocks noGrp="1"/>
          </p:cNvSpPr>
          <p:nvPr>
            <p:ph type="tbl" sz="quarter" idx="10"/>
          </p:nvPr>
        </p:nvSpPr>
        <p:spPr>
          <a:xfrm>
            <a:off x="609600" y="1143000"/>
            <a:ext cx="8001000" cy="1066800"/>
          </a:xfrm>
        </p:spPr>
        <p:txBody>
          <a:bodyPr/>
          <a:lstStyle/>
          <a:p>
            <a:endParaRPr lang="en-US"/>
          </a:p>
        </p:txBody>
      </p:sp>
      <p:sp>
        <p:nvSpPr>
          <p:cNvPr id="6" name="Content Placeholder 5"/>
          <p:cNvSpPr>
            <a:spLocks noGrp="1"/>
          </p:cNvSpPr>
          <p:nvPr>
            <p:ph sz="quarter" idx="11"/>
          </p:nvPr>
        </p:nvSpPr>
        <p:spPr>
          <a:xfrm>
            <a:off x="609600" y="2362200"/>
            <a:ext cx="8001000" cy="3962400"/>
          </a:xfrm>
        </p:spPr>
        <p:txBody>
          <a:bodyPr/>
          <a:lstStyle>
            <a:lvl1pPr marL="342900" marR="0" indent="-190500" algn="l" defTabSz="914400" rtl="0" eaLnBrk="1" fontAlgn="auto" latinLnBrk="0" hangingPunct="1">
              <a:lnSpc>
                <a:spcPct val="100000"/>
              </a:lnSpc>
              <a:spcBef>
                <a:spcPts val="0"/>
              </a:spcBef>
              <a:spcAft>
                <a:spcPts val="600"/>
              </a:spcAft>
              <a:buClr>
                <a:srgbClr val="1F497D"/>
              </a:buClr>
              <a:buSzTx/>
              <a:buFont typeface="Arial"/>
              <a:buChar char="▪"/>
              <a:tabLst/>
              <a:defRPr sz="1800"/>
            </a:lvl1pPr>
            <a:lvl2pPr marL="742950" marR="0" indent="-158750" algn="l" defTabSz="914400" rtl="0" eaLnBrk="1" fontAlgn="auto" latinLnBrk="0" hangingPunct="1">
              <a:lnSpc>
                <a:spcPct val="100000"/>
              </a:lnSpc>
              <a:spcBef>
                <a:spcPts val="0"/>
              </a:spcBef>
              <a:spcAft>
                <a:spcPts val="600"/>
              </a:spcAft>
              <a:buClr>
                <a:srgbClr val="1F497D"/>
              </a:buClr>
              <a:buSzTx/>
              <a:buFont typeface="Arial"/>
              <a:buChar char="–"/>
              <a:tabLst/>
              <a:defRPr sz="1600"/>
            </a:lvl2pPr>
            <a:lvl3pPr marL="1143000" marR="0" indent="-101600" algn="l" defTabSz="914400" rtl="0" eaLnBrk="1" fontAlgn="auto" latinLnBrk="0" hangingPunct="1">
              <a:lnSpc>
                <a:spcPct val="100000"/>
              </a:lnSpc>
              <a:spcBef>
                <a:spcPts val="0"/>
              </a:spcBef>
              <a:spcAft>
                <a:spcPts val="600"/>
              </a:spcAft>
              <a:buClr>
                <a:srgbClr val="1F497D"/>
              </a:buClr>
              <a:buSzTx/>
              <a:buFont typeface="Arial"/>
              <a:buChar char="•"/>
              <a:tabLst/>
              <a:defRPr/>
            </a:lvl3pPr>
            <a:lvl4pPr marL="1600200" marR="0" indent="-101600" algn="l" defTabSz="914400" rtl="0" eaLnBrk="1" fontAlgn="auto" latinLnBrk="0" hangingPunct="1">
              <a:lnSpc>
                <a:spcPct val="100000"/>
              </a:lnSpc>
              <a:spcBef>
                <a:spcPts val="0"/>
              </a:spcBef>
              <a:spcAft>
                <a:spcPts val="600"/>
              </a:spcAft>
              <a:buClr>
                <a:srgbClr val="1F497D"/>
              </a:buClr>
              <a:buSzTx/>
              <a:buFont typeface="Arial"/>
              <a:buChar char="–"/>
              <a:tabLst/>
              <a:defRPr/>
            </a:lvl4pPr>
            <a:lvl5pPr marL="2057400" marR="0" indent="-101600" algn="l" defTabSz="914400" rtl="0" eaLnBrk="1" fontAlgn="auto" latinLnBrk="0" hangingPunct="1">
              <a:lnSpc>
                <a:spcPct val="100000"/>
              </a:lnSpc>
              <a:spcBef>
                <a:spcPts val="0"/>
              </a:spcBef>
              <a:spcAft>
                <a:spcPts val="600"/>
              </a:spcAft>
              <a:buClr>
                <a:srgbClr val="1F497D"/>
              </a:buClr>
              <a:buSzTx/>
              <a:buFont typeface="Arial"/>
              <a:buChar char="»"/>
              <a:tabLst/>
              <a:defRPr/>
            </a:lvl5pPr>
          </a:lstStyle>
          <a:p>
            <a:pPr marL="342900" marR="0" lvl="0" indent="-190500" algn="l" defTabSz="914400" rtl="0" eaLnBrk="1" fontAlgn="auto" latinLnBrk="0" hangingPunct="1">
              <a:lnSpc>
                <a:spcPct val="100000"/>
              </a:lnSpc>
              <a:spcBef>
                <a:spcPts val="0"/>
              </a:spcBef>
              <a:spcAft>
                <a:spcPts val="0"/>
              </a:spcAft>
              <a:buClr>
                <a:srgbClr val="1F497D"/>
              </a:buClr>
              <a:buSzTx/>
              <a:buFont typeface="Arial"/>
              <a:buChar char="▪"/>
              <a:tabLst/>
              <a:defRPr/>
            </a:pPr>
            <a:r>
              <a:rPr kumimoji="0" lang="en-US" sz="1400" b="0" i="0" u="none" strike="noStrike" kern="0" cap="none" spc="0" normalizeH="0" baseline="0" noProof="0" dirty="0" smtClean="0">
                <a:ln>
                  <a:noFill/>
                </a:ln>
                <a:solidFill>
                  <a:srgbClr val="000000"/>
                </a:solidFill>
                <a:effectLst/>
                <a:uLnTx/>
                <a:uFillTx/>
                <a:latin typeface="Arial"/>
                <a:cs typeface="Arial"/>
                <a:sym typeface="Arial"/>
              </a:rPr>
              <a:t>Click to edit Master text styles</a:t>
            </a:r>
          </a:p>
          <a:p>
            <a:pPr marL="742950" marR="0" lvl="1" indent="-158750" algn="l" defTabSz="914400" rtl="0" eaLnBrk="1" fontAlgn="auto" latinLnBrk="0" hangingPunct="1">
              <a:lnSpc>
                <a:spcPct val="100000"/>
              </a:lnSpc>
              <a:spcBef>
                <a:spcPts val="0"/>
              </a:spcBef>
              <a:spcAft>
                <a:spcPts val="0"/>
              </a:spcAft>
              <a:buClr>
                <a:srgbClr val="1F497D"/>
              </a:buClr>
              <a:buSzTx/>
              <a:buFont typeface="Arial"/>
              <a:buChar char="–"/>
              <a:tabLst/>
              <a:defRPr/>
            </a:pPr>
            <a:r>
              <a:rPr kumimoji="0" lang="en-US" sz="1400" b="0" i="0" u="none" strike="noStrike" kern="0" cap="none" spc="0" normalizeH="0" baseline="0" noProof="0" dirty="0" smtClean="0">
                <a:ln>
                  <a:noFill/>
                </a:ln>
                <a:solidFill>
                  <a:srgbClr val="000000"/>
                </a:solidFill>
                <a:effectLst/>
                <a:uLnTx/>
                <a:uFillTx/>
                <a:latin typeface="Arial"/>
                <a:cs typeface="Arial"/>
                <a:sym typeface="Arial"/>
              </a:rPr>
              <a:t>Second level</a:t>
            </a:r>
          </a:p>
          <a:p>
            <a:pPr marL="1143000" marR="0" lvl="2" indent="-101600" algn="l" defTabSz="914400" rtl="0" eaLnBrk="1" fontAlgn="auto" latinLnBrk="0" hangingPunct="1">
              <a:lnSpc>
                <a:spcPct val="100000"/>
              </a:lnSpc>
              <a:spcBef>
                <a:spcPts val="0"/>
              </a:spcBef>
              <a:spcAft>
                <a:spcPts val="0"/>
              </a:spcAft>
              <a:buClr>
                <a:srgbClr val="1F497D"/>
              </a:buClr>
              <a:buSzTx/>
              <a:buFont typeface="Arial"/>
              <a:buChar char="•"/>
              <a:tabLst/>
              <a:defRPr/>
            </a:pPr>
            <a:r>
              <a:rPr kumimoji="0" lang="en-US" sz="1400" b="0" i="0" u="none" strike="noStrike" kern="0" cap="none" spc="0" normalizeH="0" baseline="0" noProof="0" dirty="0" smtClean="0">
                <a:ln>
                  <a:noFill/>
                </a:ln>
                <a:solidFill>
                  <a:srgbClr val="000000"/>
                </a:solidFill>
                <a:effectLst/>
                <a:uLnTx/>
                <a:uFillTx/>
                <a:latin typeface="Arial"/>
                <a:cs typeface="Arial"/>
                <a:sym typeface="Arial"/>
              </a:rPr>
              <a:t>Third level</a:t>
            </a:r>
          </a:p>
          <a:p>
            <a:pPr marL="1600200" marR="0" lvl="3" indent="-101600" algn="l" defTabSz="914400" rtl="0" eaLnBrk="1" fontAlgn="auto" latinLnBrk="0" hangingPunct="1">
              <a:lnSpc>
                <a:spcPct val="100000"/>
              </a:lnSpc>
              <a:spcBef>
                <a:spcPts val="0"/>
              </a:spcBef>
              <a:spcAft>
                <a:spcPts val="0"/>
              </a:spcAft>
              <a:buClr>
                <a:srgbClr val="1F497D"/>
              </a:buClr>
              <a:buSzTx/>
              <a:buFont typeface="Arial"/>
              <a:buChar char="–"/>
              <a:tabLst/>
              <a:defRPr/>
            </a:pPr>
            <a:r>
              <a:rPr kumimoji="0" lang="en-US" sz="1400" b="0" i="0" u="none" strike="noStrike" kern="0" cap="none" spc="0" normalizeH="0" baseline="0" noProof="0" dirty="0" smtClean="0">
                <a:ln>
                  <a:noFill/>
                </a:ln>
                <a:solidFill>
                  <a:srgbClr val="000000"/>
                </a:solidFill>
                <a:effectLst/>
                <a:uLnTx/>
                <a:uFillTx/>
                <a:latin typeface="Arial"/>
                <a:cs typeface="Arial"/>
                <a:sym typeface="Arial"/>
              </a:rPr>
              <a:t>Fourth level</a:t>
            </a:r>
          </a:p>
          <a:p>
            <a:pPr marL="2057400" marR="0" lvl="4" indent="-101600" algn="l" defTabSz="914400" rtl="0" eaLnBrk="1" fontAlgn="auto" latinLnBrk="0" hangingPunct="1">
              <a:lnSpc>
                <a:spcPct val="100000"/>
              </a:lnSpc>
              <a:spcBef>
                <a:spcPts val="0"/>
              </a:spcBef>
              <a:spcAft>
                <a:spcPts val="0"/>
              </a:spcAft>
              <a:buClr>
                <a:srgbClr val="1F497D"/>
              </a:buClr>
              <a:buSzTx/>
              <a:buFont typeface="Arial"/>
              <a:buChar char="»"/>
              <a:tabLst/>
              <a:defRPr/>
            </a:pPr>
            <a:r>
              <a:rPr kumimoji="0" lang="en-US" sz="1400" b="0" i="0" u="none" strike="noStrike" kern="0" cap="none" spc="0" normalizeH="0" baseline="0" noProof="0" dirty="0" smtClean="0">
                <a:ln>
                  <a:noFill/>
                </a:ln>
                <a:solidFill>
                  <a:srgbClr val="000000"/>
                </a:solidFill>
                <a:effectLst/>
                <a:uLnTx/>
                <a:uFillTx/>
                <a:latin typeface="Arial"/>
                <a:cs typeface="Arial"/>
                <a:sym typeface="Arial"/>
              </a:rPr>
              <a:t>Fifth level</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9847855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217302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1897B8-F2F9-47AE-BB27-5C753BBACB5B}"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261948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1897B8-F2F9-47AE-BB27-5C753BBACB5B}"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1093836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1897B8-F2F9-47AE-BB27-5C753BBACB5B}"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348334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1897B8-F2F9-47AE-BB27-5C753BBACB5B}" type="datetimeFigureOut">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298844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1897B8-F2F9-47AE-BB27-5C753BBACB5B}" type="datetimeFigureOut">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228792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897B8-F2F9-47AE-BB27-5C753BBACB5B}" type="datetimeFigureOut">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105434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897B8-F2F9-47AE-BB27-5C753BBACB5B}"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162001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897B8-F2F9-47AE-BB27-5C753BBACB5B}"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C9CD5-A7D2-4B30-ADD9-AD3A000F1167}" type="slidenum">
              <a:rPr lang="en-US" smtClean="0"/>
              <a:t>‹#›</a:t>
            </a:fld>
            <a:endParaRPr lang="en-US"/>
          </a:p>
        </p:txBody>
      </p:sp>
    </p:spTree>
    <p:extLst>
      <p:ext uri="{BB962C8B-B14F-4D97-AF65-F5344CB8AC3E}">
        <p14:creationId xmlns:p14="http://schemas.microsoft.com/office/powerpoint/2010/main" val="221029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897B8-F2F9-47AE-BB27-5C753BBACB5B}" type="datetimeFigureOut">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C9CD5-A7D2-4B30-ADD9-AD3A000F1167}" type="slidenum">
              <a:rPr lang="en-US" smtClean="0"/>
              <a:t>‹#›</a:t>
            </a:fld>
            <a:endParaRPr lang="en-US"/>
          </a:p>
        </p:txBody>
      </p:sp>
      <p:pic>
        <p:nvPicPr>
          <p:cNvPr id="7" name="Shape 21"/>
          <p:cNvPicPr preferRelativeResize="0"/>
          <p:nvPr userDrawn="1"/>
        </p:nvPicPr>
        <p:blipFill rotWithShape="1">
          <a:blip r:embed="rId14">
            <a:alphaModFix/>
          </a:blip>
          <a:srcRect/>
          <a:stretch/>
        </p:blipFill>
        <p:spPr>
          <a:xfrm>
            <a:off x="152400" y="228600"/>
            <a:ext cx="1147762" cy="1133474"/>
          </a:xfrm>
          <a:prstGeom prst="rect">
            <a:avLst/>
          </a:prstGeom>
          <a:noFill/>
          <a:ln>
            <a:noFill/>
          </a:ln>
        </p:spPr>
      </p:pic>
      <p:pic>
        <p:nvPicPr>
          <p:cNvPr id="8" name="Shape 20"/>
          <p:cNvPicPr preferRelativeResize="0"/>
          <p:nvPr userDrawn="1"/>
        </p:nvPicPr>
        <p:blipFill rotWithShape="1">
          <a:blip r:embed="rId15">
            <a:alphaModFix/>
          </a:blip>
          <a:srcRect/>
          <a:stretch/>
        </p:blipFill>
        <p:spPr>
          <a:xfrm>
            <a:off x="7739061" y="228600"/>
            <a:ext cx="1201737" cy="1201737"/>
          </a:xfrm>
          <a:prstGeom prst="rect">
            <a:avLst/>
          </a:prstGeom>
          <a:noFill/>
          <a:ln>
            <a:noFill/>
          </a:ln>
        </p:spPr>
      </p:pic>
      <p:cxnSp>
        <p:nvCxnSpPr>
          <p:cNvPr id="9" name="Shape 19"/>
          <p:cNvCxnSpPr/>
          <p:nvPr userDrawn="1"/>
        </p:nvCxnSpPr>
        <p:spPr>
          <a:xfrm>
            <a:off x="228600" y="1524000"/>
            <a:ext cx="8686800" cy="0"/>
          </a:xfrm>
          <a:prstGeom prst="straightConnector1">
            <a:avLst/>
          </a:prstGeom>
          <a:noFill/>
          <a:ln w="57150" cap="flat" cmpd="sng">
            <a:solidFill>
              <a:schemeClr val="accent1"/>
            </a:solidFill>
            <a:prstDash val="solid"/>
            <a:miter/>
            <a:headEnd type="none" w="med" len="med"/>
            <a:tailEnd type="none" w="med" len="med"/>
          </a:ln>
        </p:spPr>
      </p:cxnSp>
    </p:spTree>
    <p:extLst>
      <p:ext uri="{BB962C8B-B14F-4D97-AF65-F5344CB8AC3E}">
        <p14:creationId xmlns:p14="http://schemas.microsoft.com/office/powerpoint/2010/main" val="343284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0"/>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28600" y="1676400"/>
            <a:ext cx="8610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59436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23557" name="Rectangle 5"/>
          <p:cNvSpPr>
            <a:spLocks noGrp="1" noChangeArrowheads="1"/>
          </p:cNvSpPr>
          <p:nvPr>
            <p:ph type="ftr" sz="quarter" idx="3"/>
          </p:nvPr>
        </p:nvSpPr>
        <p:spPr bwMode="auto">
          <a:xfrm>
            <a:off x="0" y="6515100"/>
            <a:ext cx="49530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40080" tIns="45720" rIns="91440" bIns="45720" numCol="1" anchor="t" anchorCtr="0" compatLnSpc="1">
            <a:prstTxWarp prst="textNoShape">
              <a:avLst/>
            </a:prstTxWarp>
          </a:bodyPr>
          <a:lstStyle>
            <a:lvl1pPr>
              <a:defRPr sz="1200" i="1">
                <a:latin typeface="Arial Narrow" pitchFamily="34" charset="0"/>
              </a:defRPr>
            </a:lvl1pPr>
          </a:lstStyle>
          <a:p>
            <a:pPr fontAlgn="base">
              <a:spcBef>
                <a:spcPct val="0"/>
              </a:spcBef>
              <a:spcAft>
                <a:spcPct val="0"/>
              </a:spcAft>
              <a:defRPr/>
            </a:pPr>
            <a:endParaRPr lang="en-US">
              <a:solidFill>
                <a:srgbClr val="000000"/>
              </a:solidFill>
            </a:endParaRPr>
          </a:p>
        </p:txBody>
      </p:sp>
      <p:sp>
        <p:nvSpPr>
          <p:cNvPr id="1030" name="Line 6"/>
          <p:cNvSpPr>
            <a:spLocks noChangeShapeType="1"/>
          </p:cNvSpPr>
          <p:nvPr/>
        </p:nvSpPr>
        <p:spPr bwMode="auto">
          <a:xfrm>
            <a:off x="228600" y="1524000"/>
            <a:ext cx="8686800" cy="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pic>
        <p:nvPicPr>
          <p:cNvPr id="1031" name="Picture 7" descr="doc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28600"/>
            <a:ext cx="121920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p:cNvSpPr txBox="1">
            <a:spLocks noChangeArrowheads="1"/>
          </p:cNvSpPr>
          <p:nvPr/>
        </p:nvSpPr>
        <p:spPr bwMode="auto">
          <a:xfrm rot="-2700000">
            <a:off x="5334000" y="5105400"/>
            <a:ext cx="2895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50000"/>
              </a:spcBef>
              <a:spcAft>
                <a:spcPct val="0"/>
              </a:spcAft>
              <a:defRPr/>
            </a:pPr>
            <a:r>
              <a:rPr lang="en-US" sz="4000" smtClean="0">
                <a:solidFill>
                  <a:srgbClr val="DDDDDD"/>
                </a:solidFill>
                <a:latin typeface="Times New Roman" pitchFamily="18" charset="0"/>
              </a:rPr>
              <a:t>    </a:t>
            </a:r>
          </a:p>
        </p:txBody>
      </p:sp>
      <p:pic>
        <p:nvPicPr>
          <p:cNvPr id="1033" name="Picture 9" descr="NOAA"/>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2286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pitchFamily="34" charset="0"/>
        </a:defRPr>
      </a:lvl2pPr>
      <a:lvl3pPr algn="ctr" rtl="0" eaLnBrk="0" fontAlgn="base" hangingPunct="0">
        <a:spcBef>
          <a:spcPct val="0"/>
        </a:spcBef>
        <a:spcAft>
          <a:spcPct val="0"/>
        </a:spcAft>
        <a:defRPr sz="3600" b="1">
          <a:solidFill>
            <a:schemeClr val="tx2"/>
          </a:solidFill>
          <a:latin typeface="Arial" pitchFamily="34" charset="0"/>
        </a:defRPr>
      </a:lvl3pPr>
      <a:lvl4pPr algn="ctr" rtl="0" eaLnBrk="0" fontAlgn="base" hangingPunct="0">
        <a:spcBef>
          <a:spcPct val="0"/>
        </a:spcBef>
        <a:spcAft>
          <a:spcPct val="0"/>
        </a:spcAft>
        <a:defRPr sz="3600" b="1">
          <a:solidFill>
            <a:schemeClr val="tx2"/>
          </a:solidFill>
          <a:latin typeface="Arial" pitchFamily="34" charset="0"/>
        </a:defRPr>
      </a:lvl4pPr>
      <a:lvl5pPr algn="ctr" rtl="0" eaLnBrk="0" fontAlgn="base" hangingPunct="0">
        <a:spcBef>
          <a:spcPct val="0"/>
        </a:spcBef>
        <a:spcAft>
          <a:spcPct val="0"/>
        </a:spcAft>
        <a:defRPr sz="3600" b="1">
          <a:solidFill>
            <a:schemeClr val="tx2"/>
          </a:solidFill>
          <a:latin typeface="Arial" pitchFamily="34" charset="0"/>
        </a:defRPr>
      </a:lvl5pPr>
      <a:lvl6pPr marL="457200" algn="ctr" rtl="0" fontAlgn="base">
        <a:spcBef>
          <a:spcPct val="0"/>
        </a:spcBef>
        <a:spcAft>
          <a:spcPct val="0"/>
        </a:spcAft>
        <a:defRPr sz="3600" b="1">
          <a:solidFill>
            <a:schemeClr val="tx2"/>
          </a:solidFill>
          <a:latin typeface="Arial" pitchFamily="34" charset="0"/>
        </a:defRPr>
      </a:lvl6pPr>
      <a:lvl7pPr marL="914400" algn="ctr" rtl="0" fontAlgn="base">
        <a:spcBef>
          <a:spcPct val="0"/>
        </a:spcBef>
        <a:spcAft>
          <a:spcPct val="0"/>
        </a:spcAft>
        <a:defRPr sz="3600" b="1">
          <a:solidFill>
            <a:schemeClr val="tx2"/>
          </a:solidFill>
          <a:latin typeface="Arial" pitchFamily="34" charset="0"/>
        </a:defRPr>
      </a:lvl7pPr>
      <a:lvl8pPr marL="1371600" algn="ctr" rtl="0" fontAlgn="base">
        <a:spcBef>
          <a:spcPct val="0"/>
        </a:spcBef>
        <a:spcAft>
          <a:spcPct val="0"/>
        </a:spcAft>
        <a:defRPr sz="3600" b="1">
          <a:solidFill>
            <a:schemeClr val="tx2"/>
          </a:solidFill>
          <a:latin typeface="Arial" pitchFamily="34" charset="0"/>
        </a:defRPr>
      </a:lvl8pPr>
      <a:lvl9pPr marL="1828800" algn="ctr" rtl="0" fontAlgn="base">
        <a:spcBef>
          <a:spcPct val="0"/>
        </a:spcBef>
        <a:spcAft>
          <a:spcPct val="0"/>
        </a:spcAft>
        <a:defRPr sz="3600" b="1">
          <a:solidFill>
            <a:schemeClr val="tx2"/>
          </a:solidFill>
          <a:latin typeface="Arial" pitchFamily="34" charset="0"/>
        </a:defRPr>
      </a:lvl9pPr>
    </p:titleStyle>
    <p:bodyStyle>
      <a:lvl1pPr marL="342900" indent="-342900" algn="l" rtl="0" eaLnBrk="0" fontAlgn="base" hangingPunct="0">
        <a:spcBef>
          <a:spcPct val="75000"/>
        </a:spcBef>
        <a:spcAft>
          <a:spcPct val="0"/>
        </a:spcAft>
        <a:defRPr sz="2800">
          <a:solidFill>
            <a:schemeClr val="tx1"/>
          </a:solidFill>
          <a:latin typeface="+mn-lt"/>
          <a:ea typeface="+mn-ea"/>
          <a:cs typeface="+mn-cs"/>
        </a:defRPr>
      </a:lvl1pPr>
      <a:lvl2pPr marL="804863" indent="-347663" algn="l" rtl="0" eaLnBrk="0" fontAlgn="base" hangingPunct="0">
        <a:spcBef>
          <a:spcPct val="10000"/>
        </a:spcBef>
        <a:spcAft>
          <a:spcPct val="0"/>
        </a:spcAft>
        <a:buSzPct val="90000"/>
        <a:buBlip>
          <a:blip r:embed="rId5"/>
        </a:buBlip>
        <a:defRPr sz="2400">
          <a:solidFill>
            <a:schemeClr val="tx1"/>
          </a:solidFill>
          <a:latin typeface="+mn-lt"/>
        </a:defRPr>
      </a:lvl2pPr>
      <a:lvl3pPr marL="1255713" indent="-336550" algn="l" rtl="0" eaLnBrk="0" fontAlgn="base" hangingPunct="0">
        <a:spcBef>
          <a:spcPct val="10000"/>
        </a:spcBef>
        <a:spcAft>
          <a:spcPct val="0"/>
        </a:spcAft>
        <a:buSzPct val="90000"/>
        <a:buBlip>
          <a:blip r:embed="rId6"/>
        </a:buBlip>
        <a:defRPr sz="2000">
          <a:solidFill>
            <a:schemeClr val="tx1"/>
          </a:solidFill>
          <a:latin typeface="+mn-lt"/>
        </a:defRPr>
      </a:lvl3pPr>
      <a:lvl4pPr marL="1719263" indent="-347663" algn="l" rtl="0" eaLnBrk="0" fontAlgn="base" hangingPunct="0">
        <a:spcBef>
          <a:spcPct val="10000"/>
        </a:spcBef>
        <a:spcAft>
          <a:spcPct val="0"/>
        </a:spcAft>
        <a:buSzPct val="90000"/>
        <a:buBlip>
          <a:blip r:embed="rId7"/>
        </a:buBlip>
        <a:defRPr sz="2000">
          <a:solidFill>
            <a:schemeClr val="tx1"/>
          </a:solidFill>
          <a:latin typeface="+mn-lt"/>
        </a:defRPr>
      </a:lvl4pPr>
      <a:lvl5pPr marL="2114550" indent="-280988" algn="l" rtl="0" eaLnBrk="0" fontAlgn="base" hangingPunct="0">
        <a:spcBef>
          <a:spcPct val="10000"/>
        </a:spcBef>
        <a:spcAft>
          <a:spcPct val="0"/>
        </a:spcAft>
        <a:buChar char="»"/>
        <a:defRPr sz="2000">
          <a:solidFill>
            <a:schemeClr val="tx1"/>
          </a:solidFill>
          <a:latin typeface="+mn-lt"/>
        </a:defRPr>
      </a:lvl5pPr>
      <a:lvl6pPr marL="2571750" indent="-280988" algn="l" rtl="0" fontAlgn="base">
        <a:spcBef>
          <a:spcPct val="10000"/>
        </a:spcBef>
        <a:spcAft>
          <a:spcPct val="0"/>
        </a:spcAft>
        <a:buChar char="»"/>
        <a:defRPr sz="2000">
          <a:solidFill>
            <a:schemeClr val="tx1"/>
          </a:solidFill>
          <a:latin typeface="+mn-lt"/>
        </a:defRPr>
      </a:lvl6pPr>
      <a:lvl7pPr marL="3028950" indent="-280988" algn="l" rtl="0" fontAlgn="base">
        <a:spcBef>
          <a:spcPct val="10000"/>
        </a:spcBef>
        <a:spcAft>
          <a:spcPct val="0"/>
        </a:spcAft>
        <a:buChar char="»"/>
        <a:defRPr sz="2000">
          <a:solidFill>
            <a:schemeClr val="tx1"/>
          </a:solidFill>
          <a:latin typeface="+mn-lt"/>
        </a:defRPr>
      </a:lvl7pPr>
      <a:lvl8pPr marL="3486150" indent="-280988" algn="l" rtl="0" fontAlgn="base">
        <a:spcBef>
          <a:spcPct val="10000"/>
        </a:spcBef>
        <a:spcAft>
          <a:spcPct val="0"/>
        </a:spcAft>
        <a:buChar char="»"/>
        <a:defRPr sz="2000">
          <a:solidFill>
            <a:schemeClr val="tx1"/>
          </a:solidFill>
          <a:latin typeface="+mn-lt"/>
        </a:defRPr>
      </a:lvl8pPr>
      <a:lvl9pPr marL="3943350" indent="-280988" algn="l" rtl="0" fontAlgn="base">
        <a:spcBef>
          <a:spcPct val="1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hyperlink" Target="http://www.wmo.int/pages/governance/ec/index_en.html"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www.wmo.int/pages/governance/ra/index_en.html"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ctrTitle"/>
          </p:nvPr>
        </p:nvSpPr>
        <p:spPr>
          <a:xfrm>
            <a:off x="152400" y="1828800"/>
            <a:ext cx="8839200" cy="1889125"/>
          </a:xfrm>
          <a:prstGeom prst="rect">
            <a:avLst/>
          </a:prstGeom>
          <a:noFill/>
          <a:ln>
            <a:noFill/>
          </a:ln>
        </p:spPr>
        <p:txBody>
          <a:bodyPr lIns="91425" tIns="45700" rIns="91425" bIns="45700" anchor="ctr" anchorCtr="0">
            <a:noAutofit/>
          </a:bodyPr>
          <a:lstStyle/>
          <a:p>
            <a:pPr marL="0" marR="0" lvl="0" indent="0" rtl="0">
              <a:lnSpc>
                <a:spcPct val="100000"/>
              </a:lnSpc>
              <a:spcBef>
                <a:spcPts val="0"/>
              </a:spcBef>
              <a:spcAft>
                <a:spcPts val="0"/>
              </a:spcAft>
              <a:buClr>
                <a:schemeClr val="dk2"/>
              </a:buClr>
              <a:buSzPct val="25000"/>
              <a:buFont typeface="Arial"/>
              <a:buNone/>
            </a:pPr>
            <a:r>
              <a:rPr lang="en-US" sz="4000" b="1" i="1" u="none" strike="noStrike" cap="none" dirty="0" smtClean="0">
                <a:solidFill>
                  <a:schemeClr val="dk2"/>
                </a:solidFill>
                <a:latin typeface="Arial"/>
                <a:ea typeface="Arial"/>
                <a:cs typeface="Arial"/>
                <a:sym typeface="Arial"/>
              </a:rPr>
              <a:t>NWS </a:t>
            </a:r>
            <a:br>
              <a:rPr lang="en-US" sz="4000" b="1" i="1" u="none" strike="noStrike" cap="none" dirty="0" smtClean="0">
                <a:solidFill>
                  <a:schemeClr val="dk2"/>
                </a:solidFill>
                <a:latin typeface="Arial"/>
                <a:ea typeface="Arial"/>
                <a:cs typeface="Arial"/>
                <a:sym typeface="Arial"/>
              </a:rPr>
            </a:br>
            <a:r>
              <a:rPr lang="en-US" sz="4000" b="1" i="1" u="none" strike="noStrike" cap="none" dirty="0" smtClean="0">
                <a:solidFill>
                  <a:schemeClr val="dk2"/>
                </a:solidFill>
                <a:latin typeface="Arial"/>
                <a:ea typeface="Arial"/>
                <a:cs typeface="Arial"/>
                <a:sym typeface="Arial"/>
              </a:rPr>
              <a:t>International Affairs Office (IAO)</a:t>
            </a:r>
            <a:endParaRPr lang="en-US" sz="4000" b="1" i="1" u="none" strike="noStrike" cap="none" dirty="0">
              <a:solidFill>
                <a:schemeClr val="dk2"/>
              </a:solidFill>
              <a:latin typeface="Arial"/>
              <a:ea typeface="Arial"/>
              <a:cs typeface="Arial"/>
              <a:sym typeface="Arial"/>
            </a:endParaRPr>
          </a:p>
        </p:txBody>
      </p:sp>
      <p:sp>
        <p:nvSpPr>
          <p:cNvPr id="79" name="Shape 79"/>
          <p:cNvSpPr txBox="1">
            <a:spLocks noGrp="1"/>
          </p:cNvSpPr>
          <p:nvPr>
            <p:ph type="subTitle" idx="1"/>
          </p:nvPr>
        </p:nvSpPr>
        <p:spPr>
          <a:xfrm>
            <a:off x="990600" y="3657600"/>
            <a:ext cx="7086600" cy="17526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endParaRPr sz="2800" b="0" i="0" u="none" strike="noStrike" cap="none" dirty="0">
              <a:solidFill>
                <a:schemeClr val="dk1"/>
              </a:solidFill>
              <a:latin typeface="Arial"/>
              <a:ea typeface="Arial"/>
              <a:cs typeface="Arial"/>
              <a:sym typeface="Arial"/>
            </a:endParaRPr>
          </a:p>
          <a:p>
            <a:pPr marL="0" marR="0" lvl="0" indent="0" algn="ctr" rtl="0">
              <a:lnSpc>
                <a:spcPct val="100000"/>
              </a:lnSpc>
              <a:spcBef>
                <a:spcPts val="520"/>
              </a:spcBef>
              <a:spcAft>
                <a:spcPts val="0"/>
              </a:spcAft>
              <a:buClr>
                <a:schemeClr val="dk1"/>
              </a:buClr>
              <a:buSzPct val="25000"/>
              <a:buFont typeface="Arial"/>
              <a:buNone/>
            </a:pPr>
            <a:endParaRPr lang="en-US" sz="2600" b="0" i="0" u="none" strike="noStrike" cap="none" dirty="0" smtClean="0">
              <a:solidFill>
                <a:srgbClr val="002060"/>
              </a:solidFill>
              <a:latin typeface="Arial"/>
              <a:ea typeface="Arial"/>
              <a:cs typeface="Arial"/>
              <a:sym typeface="Arial"/>
            </a:endParaRPr>
          </a:p>
          <a:p>
            <a:pPr marL="0" marR="0" lvl="0" indent="0" algn="ctr" rtl="0">
              <a:lnSpc>
                <a:spcPct val="100000"/>
              </a:lnSpc>
              <a:spcBef>
                <a:spcPts val="520"/>
              </a:spcBef>
              <a:spcAft>
                <a:spcPts val="0"/>
              </a:spcAft>
              <a:buClr>
                <a:schemeClr val="dk1"/>
              </a:buClr>
              <a:buSzPct val="25000"/>
              <a:buFont typeface="Arial"/>
              <a:buNone/>
            </a:pPr>
            <a:endParaRPr lang="en-US" sz="2600" b="0" i="0" u="none" strike="noStrike" cap="none" dirty="0">
              <a:solidFill>
                <a:srgbClr val="002060"/>
              </a:solidFill>
              <a:latin typeface="Arial"/>
              <a:ea typeface="Arial"/>
              <a:cs typeface="Arial"/>
              <a:sym typeface="Arial"/>
            </a:endParaRPr>
          </a:p>
          <a:p>
            <a:pPr marL="0" marR="0" lvl="0" indent="0" algn="ctr" rtl="0">
              <a:lnSpc>
                <a:spcPct val="100000"/>
              </a:lnSpc>
              <a:spcBef>
                <a:spcPts val="520"/>
              </a:spcBef>
              <a:spcAft>
                <a:spcPts val="0"/>
              </a:spcAft>
              <a:buClr>
                <a:schemeClr val="dk1"/>
              </a:buClr>
              <a:buSzPct val="25000"/>
              <a:buFont typeface="Arial"/>
              <a:buNone/>
            </a:pPr>
            <a:endParaRPr lang="en-US" sz="2600" b="0" i="0" u="none" strike="noStrike" cap="none" dirty="0">
              <a:solidFill>
                <a:schemeClr val="dk1"/>
              </a:solidFill>
              <a:latin typeface="Arial"/>
              <a:ea typeface="Arial"/>
              <a:cs typeface="Arial"/>
              <a:sym typeface="Arial"/>
            </a:endParaRPr>
          </a:p>
          <a:p>
            <a:pPr marL="0" marR="0" lvl="0" indent="0" algn="ctr" rtl="0">
              <a:spcBef>
                <a:spcPts val="520"/>
              </a:spcBef>
              <a:spcAft>
                <a:spcPts val="0"/>
              </a:spcAft>
              <a:buClr>
                <a:schemeClr val="dk1"/>
              </a:buClr>
              <a:buSzPct val="25000"/>
              <a:buFont typeface="Arial"/>
              <a:buNone/>
            </a:pPr>
            <a:endParaRPr sz="26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620491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1">
                    <a:lumMod val="75000"/>
                  </a:schemeClr>
                </a:solidFill>
              </a:rPr>
              <a:t>Participating Agency Program </a:t>
            </a:r>
            <a:r>
              <a:rPr lang="en-US" b="1" dirty="0" smtClean="0">
                <a:solidFill>
                  <a:schemeClr val="accent1">
                    <a:lumMod val="75000"/>
                  </a:schemeClr>
                </a:solidFill>
              </a:rPr>
              <a:t>Agreement (PAPA)</a:t>
            </a:r>
            <a:endParaRPr lang="en-US" b="1"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This </a:t>
            </a:r>
            <a:r>
              <a:rPr lang="en-US" dirty="0"/>
              <a:t>program provides funding to implement a cooperative agreement between USAID/Office of Foreign Disaster Assistance (OFDA) and NOAA.  OFDA has supported this program for about 15 years at an increasing rate—OFDA  this year is providing over $5 million.  </a:t>
            </a:r>
            <a:endParaRPr lang="en-US" dirty="0" smtClean="0"/>
          </a:p>
          <a:p>
            <a:pPr marL="0" indent="0">
              <a:buNone/>
            </a:pPr>
            <a:endParaRPr lang="en-US" dirty="0" smtClean="0"/>
          </a:p>
          <a:p>
            <a:pPr marL="0" indent="0">
              <a:buNone/>
            </a:pPr>
            <a:r>
              <a:rPr lang="en-US" dirty="0" smtClean="0"/>
              <a:t>NWS IAO </a:t>
            </a:r>
            <a:r>
              <a:rPr lang="en-US" dirty="0"/>
              <a:t>has always managed the program, the purpose of which is to provide support to developing countries for prevention and mitigation of the effects on property and human life loss from severe weather events.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2347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chemeClr val="accent1">
                    <a:lumMod val="75000"/>
                  </a:schemeClr>
                </a:solidFill>
              </a:rPr>
              <a:t>Voluntary Cooperation Program</a:t>
            </a:r>
            <a:br>
              <a:rPr lang="en-US" sz="3600" b="1" dirty="0">
                <a:solidFill>
                  <a:schemeClr val="accent1">
                    <a:lumMod val="75000"/>
                  </a:schemeClr>
                </a:solidFill>
              </a:rPr>
            </a:br>
            <a:r>
              <a:rPr lang="en-US" sz="3600" b="1" dirty="0" smtClean="0">
                <a:solidFill>
                  <a:schemeClr val="accent1">
                    <a:lumMod val="75000"/>
                  </a:schemeClr>
                </a:solidFill>
              </a:rPr>
              <a:t>(VCP)</a:t>
            </a:r>
            <a:endParaRPr lang="en-US" sz="3600" b="1"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For </a:t>
            </a:r>
            <a:r>
              <a:rPr lang="en-US" dirty="0"/>
              <a:t>at least the last 30 years, the Department of State has managed annual contributions to the over 50 United Nations regular and specialized agencies, including the WMO.  </a:t>
            </a:r>
            <a:endParaRPr lang="en-US" dirty="0" smtClean="0"/>
          </a:p>
          <a:p>
            <a:pPr marL="0" indent="0">
              <a:buNone/>
            </a:pPr>
            <a:endParaRPr lang="en-US" dirty="0" smtClean="0"/>
          </a:p>
          <a:p>
            <a:pPr marL="0" indent="0">
              <a:buNone/>
            </a:pPr>
            <a:r>
              <a:rPr lang="en-US" dirty="0" smtClean="0"/>
              <a:t>Traditionally</a:t>
            </a:r>
            <a:r>
              <a:rPr lang="en-US" dirty="0"/>
              <a:t>, the NWS </a:t>
            </a:r>
            <a:r>
              <a:rPr lang="en-US" dirty="0" smtClean="0"/>
              <a:t>IAO has </a:t>
            </a:r>
            <a:r>
              <a:rPr lang="en-US" dirty="0"/>
              <a:t>managed this VCP program.  For the last five years, the size of the program has averaged about $2 million, though it will probably be somewhat less than that going forward.  Its objective is to assist in capacity development for developing country NMHS Members of WMO.</a:t>
            </a:r>
          </a:p>
        </p:txBody>
      </p:sp>
    </p:spTree>
    <p:extLst>
      <p:ext uri="{BB962C8B-B14F-4D97-AF65-F5344CB8AC3E}">
        <p14:creationId xmlns:p14="http://schemas.microsoft.com/office/powerpoint/2010/main" val="3431600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2">
                    <a:lumMod val="75000"/>
                  </a:schemeClr>
                </a:solidFill>
              </a:rPr>
              <a:t>Fall Strategy - Strategic Drivers</a:t>
            </a:r>
            <a:endParaRPr lang="en-US" sz="3600" dirty="0"/>
          </a:p>
        </p:txBody>
      </p:sp>
      <p:sp>
        <p:nvSpPr>
          <p:cNvPr id="4" name="Content Placeholder 3"/>
          <p:cNvSpPr>
            <a:spLocks noGrp="1"/>
          </p:cNvSpPr>
          <p:nvPr>
            <p:ph sz="quarter" idx="11"/>
          </p:nvPr>
        </p:nvSpPr>
        <p:spPr>
          <a:xfrm>
            <a:off x="381000" y="1676400"/>
            <a:ext cx="8534400" cy="5105400"/>
          </a:xfrm>
        </p:spPr>
        <p:txBody>
          <a:bodyPr/>
          <a:lstStyle/>
          <a:p>
            <a:pPr marL="152400" indent="0">
              <a:buNone/>
            </a:pPr>
            <a:r>
              <a:rPr lang="en-US" b="1" dirty="0" smtClean="0"/>
              <a:t>Driver</a:t>
            </a:r>
          </a:p>
          <a:p>
            <a:pPr marL="152400" indent="0">
              <a:buNone/>
            </a:pPr>
            <a:r>
              <a:rPr lang="en-US" dirty="0" smtClean="0"/>
              <a:t>Increasing capacity of private sector to deliver environmental observation and prediction services and the need to internationally coordinate the scope of an inherently governmental role. </a:t>
            </a:r>
            <a:endParaRPr lang="en-US" b="1" dirty="0" smtClean="0"/>
          </a:p>
          <a:p>
            <a:pPr marL="152400" indent="0">
              <a:buNone/>
            </a:pPr>
            <a:endParaRPr lang="en-US" b="1" dirty="0"/>
          </a:p>
          <a:p>
            <a:r>
              <a:rPr lang="en-US" b="1" dirty="0" smtClean="0"/>
              <a:t>Impact to </a:t>
            </a:r>
            <a:r>
              <a:rPr lang="en-US" b="1" dirty="0"/>
              <a:t>Portfolio (</a:t>
            </a:r>
            <a:r>
              <a:rPr lang="en-US" b="1" dirty="0" smtClean="0"/>
              <a:t>OBS &amp; AFS)</a:t>
            </a:r>
            <a:endParaRPr lang="en-US" b="1" dirty="0"/>
          </a:p>
          <a:p>
            <a:r>
              <a:rPr lang="en-US" dirty="0" smtClean="0"/>
              <a:t>Engage with WMO on developing the international public-private partnership framework</a:t>
            </a:r>
          </a:p>
          <a:p>
            <a:r>
              <a:rPr lang="en-US" dirty="0" smtClean="0"/>
              <a:t>Relationship between U.S. and international data policies</a:t>
            </a:r>
          </a:p>
          <a:p>
            <a:r>
              <a:rPr lang="en-US" dirty="0" smtClean="0"/>
              <a:t>Data </a:t>
            </a:r>
            <a:r>
              <a:rPr lang="en-US" dirty="0"/>
              <a:t>policy engagement bilaterally and </a:t>
            </a:r>
            <a:r>
              <a:rPr lang="en-US" dirty="0" smtClean="0"/>
              <a:t>multilaterally</a:t>
            </a:r>
          </a:p>
          <a:p>
            <a:pPr lvl="1"/>
            <a:r>
              <a:rPr lang="en-US" dirty="0"/>
              <a:t>Engagement with Australia, Canada and the UK Met Office</a:t>
            </a:r>
          </a:p>
          <a:p>
            <a:pPr lvl="1"/>
            <a:endParaRPr lang="en-US" dirty="0"/>
          </a:p>
          <a:p>
            <a:endParaRPr lang="en-US" b="1" dirty="0" smtClean="0"/>
          </a:p>
        </p:txBody>
      </p:sp>
    </p:spTree>
    <p:extLst>
      <p:ext uri="{BB962C8B-B14F-4D97-AF65-F5344CB8AC3E}">
        <p14:creationId xmlns:p14="http://schemas.microsoft.com/office/powerpoint/2010/main" val="552103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2">
                    <a:lumMod val="75000"/>
                  </a:schemeClr>
                </a:solidFill>
              </a:rPr>
              <a:t>Fall Strategy - Strategic Drivers</a:t>
            </a:r>
          </a:p>
        </p:txBody>
      </p:sp>
      <p:sp>
        <p:nvSpPr>
          <p:cNvPr id="4" name="Content Placeholder 3"/>
          <p:cNvSpPr>
            <a:spLocks noGrp="1"/>
          </p:cNvSpPr>
          <p:nvPr>
            <p:ph sz="quarter" idx="11"/>
          </p:nvPr>
        </p:nvSpPr>
        <p:spPr>
          <a:xfrm>
            <a:off x="381000" y="1600200"/>
            <a:ext cx="8534400" cy="5410200"/>
          </a:xfrm>
        </p:spPr>
        <p:txBody>
          <a:bodyPr/>
          <a:lstStyle/>
          <a:p>
            <a:pPr marL="152400" indent="0">
              <a:buNone/>
            </a:pPr>
            <a:r>
              <a:rPr lang="en-US" b="1" dirty="0" smtClean="0"/>
              <a:t>Driver</a:t>
            </a:r>
          </a:p>
          <a:p>
            <a:pPr marL="152400" indent="0">
              <a:buNone/>
            </a:pPr>
            <a:r>
              <a:rPr lang="en-US" dirty="0"/>
              <a:t>Increasing </a:t>
            </a:r>
            <a:r>
              <a:rPr lang="en-US" dirty="0" smtClean="0"/>
              <a:t>demand for integrated environmental prediction </a:t>
            </a:r>
            <a:r>
              <a:rPr lang="en-US" dirty="0"/>
              <a:t>services and </a:t>
            </a:r>
            <a:r>
              <a:rPr lang="en-US" dirty="0" smtClean="0"/>
              <a:t>the global move toward impact-based forecasting</a:t>
            </a:r>
            <a:endParaRPr lang="en-US" b="1" dirty="0" smtClean="0"/>
          </a:p>
          <a:p>
            <a:pPr marL="152400" indent="0">
              <a:buNone/>
            </a:pPr>
            <a:endParaRPr lang="en-US" b="1" dirty="0" smtClean="0"/>
          </a:p>
          <a:p>
            <a:pPr marL="152400" indent="0">
              <a:buNone/>
            </a:pPr>
            <a:r>
              <a:rPr lang="en-US" b="1" dirty="0" smtClean="0"/>
              <a:t>Impact to Portfolio (AFS/Corporate Services)</a:t>
            </a:r>
          </a:p>
          <a:p>
            <a:r>
              <a:rPr lang="en-US" sz="1600" dirty="0" smtClean="0"/>
              <a:t>Steering Group for WRNs pilot projects through WMO </a:t>
            </a:r>
          </a:p>
          <a:p>
            <a:pPr>
              <a:lnSpc>
                <a:spcPct val="90000"/>
              </a:lnSpc>
              <a:spcBef>
                <a:spcPts val="400"/>
              </a:spcBef>
            </a:pPr>
            <a:r>
              <a:rPr lang="en-US" sz="1600" dirty="0" smtClean="0"/>
              <a:t>WMO’s Service Delivery Evolution Plans</a:t>
            </a:r>
            <a:endParaRPr lang="en-US" sz="1600" dirty="0"/>
          </a:p>
          <a:p>
            <a:pPr lvl="1">
              <a:lnSpc>
                <a:spcPct val="90000"/>
              </a:lnSpc>
              <a:spcBef>
                <a:spcPts val="400"/>
              </a:spcBef>
            </a:pPr>
            <a:r>
              <a:rPr lang="en-US" dirty="0" smtClean="0"/>
              <a:t>World Area Forecast Centers, </a:t>
            </a:r>
            <a:r>
              <a:rPr lang="en-US" dirty="0"/>
              <a:t>Regional Specialized Met </a:t>
            </a:r>
            <a:r>
              <a:rPr lang="en-US" dirty="0" smtClean="0"/>
              <a:t>Centers, new implications for global producing centers</a:t>
            </a:r>
            <a:endParaRPr lang="en-US" b="1" dirty="0" smtClean="0"/>
          </a:p>
          <a:p>
            <a:r>
              <a:rPr lang="en-US" sz="1600" dirty="0" smtClean="0"/>
              <a:t>Best practices through bilateral engagement</a:t>
            </a:r>
          </a:p>
          <a:p>
            <a:pPr lvl="1"/>
            <a:r>
              <a:rPr lang="en-US" dirty="0"/>
              <a:t>Engagement with Australia, Canada and the UK Met </a:t>
            </a:r>
            <a:r>
              <a:rPr lang="en-US" dirty="0" smtClean="0"/>
              <a:t>Office</a:t>
            </a:r>
          </a:p>
          <a:p>
            <a:pPr>
              <a:lnSpc>
                <a:spcPct val="90000"/>
              </a:lnSpc>
              <a:spcBef>
                <a:spcPts val="400"/>
              </a:spcBef>
            </a:pPr>
            <a:r>
              <a:rPr lang="en-US" sz="1600" dirty="0"/>
              <a:t>WMO “Grand Challenges” and THORPEX Legacy Projects </a:t>
            </a:r>
          </a:p>
          <a:p>
            <a:pPr lvl="1">
              <a:lnSpc>
                <a:spcPct val="90000"/>
              </a:lnSpc>
              <a:spcBef>
                <a:spcPts val="400"/>
              </a:spcBef>
            </a:pPr>
            <a:r>
              <a:rPr lang="en-US" dirty="0"/>
              <a:t>Sub-seasonal to Seasonal Prediction, Polar Prediction Project and High-Impact </a:t>
            </a:r>
            <a:r>
              <a:rPr lang="en-US" dirty="0" smtClean="0"/>
              <a:t>Weather</a:t>
            </a:r>
          </a:p>
          <a:p>
            <a:r>
              <a:rPr lang="en-US" sz="1600" dirty="0" smtClean="0"/>
              <a:t>Arctic </a:t>
            </a:r>
            <a:r>
              <a:rPr lang="en-US" sz="1600" dirty="0"/>
              <a:t>and Climate Matters including Presidential Deliverables from the UN Climate Summit and Summit of the </a:t>
            </a:r>
            <a:r>
              <a:rPr lang="en-US" sz="1600" dirty="0" smtClean="0"/>
              <a:t>Americas</a:t>
            </a:r>
          </a:p>
          <a:p>
            <a:pPr lvl="1"/>
            <a:r>
              <a:rPr lang="en-US" sz="1400" dirty="0" smtClean="0"/>
              <a:t>RCC designation</a:t>
            </a:r>
            <a:endParaRPr lang="en-US" sz="1400" dirty="0"/>
          </a:p>
          <a:p>
            <a:pPr lvl="1">
              <a:lnSpc>
                <a:spcPct val="90000"/>
              </a:lnSpc>
              <a:spcBef>
                <a:spcPts val="400"/>
              </a:spcBef>
            </a:pPr>
            <a:endParaRPr lang="en-US" dirty="0"/>
          </a:p>
          <a:p>
            <a:pPr lvl="1"/>
            <a:endParaRPr lang="en-US" dirty="0"/>
          </a:p>
          <a:p>
            <a:pPr lvl="1"/>
            <a:endParaRPr lang="en-US" b="1" dirty="0" smtClean="0"/>
          </a:p>
          <a:p>
            <a:pPr marL="152400" indent="0">
              <a:buNone/>
            </a:pPr>
            <a:endParaRPr lang="en-US" b="1" dirty="0" smtClean="0"/>
          </a:p>
        </p:txBody>
      </p:sp>
    </p:spTree>
    <p:extLst>
      <p:ext uri="{BB962C8B-B14F-4D97-AF65-F5344CB8AC3E}">
        <p14:creationId xmlns:p14="http://schemas.microsoft.com/office/powerpoint/2010/main" val="1793264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2">
                    <a:lumMod val="75000"/>
                  </a:schemeClr>
                </a:solidFill>
              </a:rPr>
              <a:t>Fall Strategy - Strategic Drivers</a:t>
            </a:r>
            <a:endParaRPr lang="en-US" sz="3600" dirty="0"/>
          </a:p>
        </p:txBody>
      </p:sp>
      <p:sp>
        <p:nvSpPr>
          <p:cNvPr id="4" name="Content Placeholder 3"/>
          <p:cNvSpPr>
            <a:spLocks noGrp="1"/>
          </p:cNvSpPr>
          <p:nvPr>
            <p:ph sz="quarter" idx="11"/>
          </p:nvPr>
        </p:nvSpPr>
        <p:spPr>
          <a:xfrm>
            <a:off x="381000" y="1676400"/>
            <a:ext cx="8534400" cy="5105400"/>
          </a:xfrm>
        </p:spPr>
        <p:txBody>
          <a:bodyPr/>
          <a:lstStyle/>
          <a:p>
            <a:pPr marL="152400" indent="0">
              <a:buNone/>
            </a:pPr>
            <a:r>
              <a:rPr lang="en-US" b="1" dirty="0" smtClean="0"/>
              <a:t>Driver</a:t>
            </a:r>
          </a:p>
          <a:p>
            <a:pPr marL="152400" indent="0">
              <a:buNone/>
            </a:pPr>
            <a:r>
              <a:rPr lang="en-US" dirty="0" smtClean="0"/>
              <a:t>Rapidly </a:t>
            </a:r>
            <a:r>
              <a:rPr lang="en-US" dirty="0"/>
              <a:t>growing demand for environmental information as technology advances and population and environmental stresses </a:t>
            </a:r>
            <a:r>
              <a:rPr lang="en-US" dirty="0" smtClean="0"/>
              <a:t>increase. </a:t>
            </a:r>
            <a:endParaRPr lang="en-US" b="1" dirty="0" smtClean="0"/>
          </a:p>
          <a:p>
            <a:pPr marL="152400" indent="0">
              <a:buNone/>
            </a:pPr>
            <a:endParaRPr lang="en-US" b="1" dirty="0"/>
          </a:p>
          <a:p>
            <a:pPr marL="152400" indent="0">
              <a:buNone/>
            </a:pPr>
            <a:r>
              <a:rPr lang="en-US" b="1" dirty="0" smtClean="0"/>
              <a:t>Impact to Portfolio (OBS, CP, DISS, AFS)</a:t>
            </a:r>
          </a:p>
          <a:p>
            <a:pPr>
              <a:lnSpc>
                <a:spcPct val="90000"/>
              </a:lnSpc>
              <a:spcBef>
                <a:spcPts val="400"/>
              </a:spcBef>
            </a:pPr>
            <a:r>
              <a:rPr lang="en-US" dirty="0"/>
              <a:t>Sustaining activities that meet WMO requirements for observations, and data management and </a:t>
            </a:r>
            <a:r>
              <a:rPr lang="en-US" dirty="0" smtClean="0"/>
              <a:t>exchange</a:t>
            </a:r>
          </a:p>
          <a:p>
            <a:pPr>
              <a:lnSpc>
                <a:spcPct val="90000"/>
              </a:lnSpc>
              <a:spcBef>
                <a:spcPts val="400"/>
              </a:spcBef>
            </a:pPr>
            <a:r>
              <a:rPr lang="en-US" dirty="0"/>
              <a:t>Sustaining activities that meet WMO requirements for observations, and data management and </a:t>
            </a:r>
            <a:r>
              <a:rPr lang="en-US" dirty="0" smtClean="0"/>
              <a:t>exchange</a:t>
            </a:r>
            <a:endParaRPr lang="en-US" dirty="0"/>
          </a:p>
          <a:p>
            <a:r>
              <a:rPr lang="en-US" dirty="0" smtClean="0"/>
              <a:t>Engagement </a:t>
            </a:r>
            <a:r>
              <a:rPr lang="en-US" dirty="0"/>
              <a:t>with Australia, Canada and the UK Met </a:t>
            </a:r>
            <a:r>
              <a:rPr lang="en-US" dirty="0" smtClean="0"/>
              <a:t>Office</a:t>
            </a:r>
          </a:p>
          <a:p>
            <a:r>
              <a:rPr lang="en-US" dirty="0" smtClean="0"/>
              <a:t>WMO Integrated Observing System Vision – 2040</a:t>
            </a:r>
          </a:p>
          <a:p>
            <a:r>
              <a:rPr lang="en-US" dirty="0" smtClean="0"/>
              <a:t>WMO’s vision for future information systems</a:t>
            </a:r>
          </a:p>
          <a:p>
            <a:endParaRPr lang="en-US" dirty="0"/>
          </a:p>
          <a:p>
            <a:endParaRPr lang="en-US" b="1" dirty="0" smtClean="0"/>
          </a:p>
        </p:txBody>
      </p:sp>
    </p:spTree>
    <p:extLst>
      <p:ext uri="{BB962C8B-B14F-4D97-AF65-F5344CB8AC3E}">
        <p14:creationId xmlns:p14="http://schemas.microsoft.com/office/powerpoint/2010/main" val="661794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75000"/>
                  </a:schemeClr>
                </a:solidFill>
              </a:rPr>
              <a:t>FY 17 &amp; FY 18 Priorities</a:t>
            </a:r>
            <a:endParaRPr lang="en-US" sz="4000" b="1" dirty="0">
              <a:solidFill>
                <a:schemeClr val="accent1">
                  <a:lumMod val="75000"/>
                </a:schemeClr>
              </a:solidFill>
            </a:endParaRPr>
          </a:p>
        </p:txBody>
      </p:sp>
      <p:sp>
        <p:nvSpPr>
          <p:cNvPr id="3" name="Content Placeholder 2"/>
          <p:cNvSpPr>
            <a:spLocks noGrp="1"/>
          </p:cNvSpPr>
          <p:nvPr>
            <p:ph idx="1"/>
          </p:nvPr>
        </p:nvSpPr>
        <p:spPr>
          <a:xfrm>
            <a:off x="457200" y="1600200"/>
            <a:ext cx="8534400" cy="4267200"/>
          </a:xfrm>
        </p:spPr>
        <p:txBody>
          <a:bodyPr>
            <a:normAutofit fontScale="92500" lnSpcReduction="10000"/>
          </a:bodyPr>
          <a:lstStyle/>
          <a:p>
            <a:pPr marL="0" indent="0">
              <a:buNone/>
            </a:pPr>
            <a:r>
              <a:rPr lang="en-US" sz="2000" b="1" dirty="0" smtClean="0">
                <a:solidFill>
                  <a:srgbClr val="FF0000"/>
                </a:solidFill>
              </a:rPr>
              <a:t> </a:t>
            </a:r>
          </a:p>
          <a:p>
            <a:r>
              <a:rPr lang="en-US" sz="2400" dirty="0" smtClean="0"/>
              <a:t>RAIV Quadrennial (March 2017)</a:t>
            </a:r>
          </a:p>
          <a:p>
            <a:r>
              <a:rPr lang="en-US" sz="2400" dirty="0"/>
              <a:t>WMO Executive </a:t>
            </a:r>
            <a:r>
              <a:rPr lang="en-US" sz="2400" dirty="0" smtClean="0"/>
              <a:t>Council-69 </a:t>
            </a:r>
            <a:r>
              <a:rPr lang="en-US" sz="2400" dirty="0"/>
              <a:t>(</a:t>
            </a:r>
            <a:r>
              <a:rPr lang="en-US" sz="2400" dirty="0" smtClean="0"/>
              <a:t>May 2017)</a:t>
            </a:r>
          </a:p>
          <a:p>
            <a:r>
              <a:rPr lang="en-US" sz="2400" dirty="0" smtClean="0"/>
              <a:t>China Meteorological Administration (CMA) Bilateral (Fall 2017)</a:t>
            </a:r>
          </a:p>
          <a:p>
            <a:r>
              <a:rPr lang="en-US" sz="2400" dirty="0" smtClean="0"/>
              <a:t>Canada Bilateral on Regular Basis</a:t>
            </a:r>
          </a:p>
          <a:p>
            <a:r>
              <a:rPr lang="en-US" sz="2400" dirty="0" smtClean="0"/>
              <a:t>UK </a:t>
            </a:r>
            <a:r>
              <a:rPr lang="en-US" sz="2400" dirty="0"/>
              <a:t>Bilateral TBD</a:t>
            </a:r>
          </a:p>
          <a:p>
            <a:r>
              <a:rPr lang="en-US" sz="2400" dirty="0"/>
              <a:t>WMO Technical Commission meetings </a:t>
            </a:r>
            <a:endParaRPr lang="en-US" sz="2400" dirty="0" smtClean="0"/>
          </a:p>
          <a:p>
            <a:pPr lvl="1"/>
            <a:r>
              <a:rPr lang="en-US" sz="2000" dirty="0" smtClean="0"/>
              <a:t>Commission on Atmospheric Sciences (CAS)-17 (October 2017)</a:t>
            </a:r>
          </a:p>
          <a:p>
            <a:pPr lvl="1"/>
            <a:r>
              <a:rPr lang="en-US" sz="2000" dirty="0" smtClean="0"/>
              <a:t>Joint Commission for Oceanography and Marine Meteorology (October 2017)</a:t>
            </a:r>
          </a:p>
          <a:p>
            <a:pPr lvl="1"/>
            <a:r>
              <a:rPr lang="en-US" sz="2000" dirty="0" smtClean="0"/>
              <a:t>Commission on Agricultural Meteorology (</a:t>
            </a:r>
            <a:r>
              <a:rPr lang="en-US" sz="2000" dirty="0" err="1" smtClean="0"/>
              <a:t>CAgM</a:t>
            </a:r>
            <a:r>
              <a:rPr lang="en-US" sz="2000" dirty="0" smtClean="0"/>
              <a:t>) (March 2018)</a:t>
            </a:r>
          </a:p>
          <a:p>
            <a:pPr lvl="1"/>
            <a:r>
              <a:rPr lang="en-US" sz="2000" dirty="0" smtClean="0"/>
              <a:t>Commission on Climatology (May 2018 )</a:t>
            </a:r>
            <a:endParaRPr lang="en-US" sz="2000" dirty="0"/>
          </a:p>
          <a:p>
            <a:r>
              <a:rPr lang="en-US" sz="2400" dirty="0" smtClean="0"/>
              <a:t>WMO Executive Council-70 (May/June 2018)</a:t>
            </a:r>
          </a:p>
          <a:p>
            <a:endParaRPr lang="en-US" sz="2000" dirty="0" smtClean="0"/>
          </a:p>
          <a:p>
            <a:pPr lvl="1"/>
            <a:endParaRPr lang="en-US" sz="1600" dirty="0"/>
          </a:p>
          <a:p>
            <a:pPr lvl="1"/>
            <a:endParaRPr lang="en-US" sz="1600" dirty="0" smtClean="0"/>
          </a:p>
          <a:p>
            <a:pPr lvl="1"/>
            <a:endParaRPr lang="en-US" sz="1600" dirty="0"/>
          </a:p>
          <a:p>
            <a:pPr marL="457200" lvl="1" indent="0">
              <a:buNone/>
            </a:pPr>
            <a:endParaRPr lang="en-US" sz="1600" dirty="0" smtClean="0"/>
          </a:p>
        </p:txBody>
      </p:sp>
    </p:spTree>
    <p:extLst>
      <p:ext uri="{BB962C8B-B14F-4D97-AF65-F5344CB8AC3E}">
        <p14:creationId xmlns:p14="http://schemas.microsoft.com/office/powerpoint/2010/main" val="4021697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1AF6E7-FEAC-4FF8-9A39-7014ACE4B699}" type="slidenum">
              <a:rPr lang="en-US" sz="1400"/>
              <a:pPr eaLnBrk="1" hangingPunct="1"/>
              <a:t>16</a:t>
            </a:fld>
            <a:endParaRPr lang="en-US" sz="1400"/>
          </a:p>
        </p:txBody>
      </p:sp>
      <p:sp>
        <p:nvSpPr>
          <p:cNvPr id="4099" name="Rectangle 2"/>
          <p:cNvSpPr>
            <a:spLocks noGrp="1" noChangeArrowheads="1"/>
          </p:cNvSpPr>
          <p:nvPr>
            <p:ph type="title"/>
          </p:nvPr>
        </p:nvSpPr>
        <p:spPr>
          <a:xfrm>
            <a:off x="1102808" y="447152"/>
            <a:ext cx="6934200" cy="457200"/>
          </a:xfrm>
        </p:spPr>
        <p:txBody>
          <a:bodyPr>
            <a:noAutofit/>
          </a:bodyPr>
          <a:lstStyle/>
          <a:p>
            <a:pPr eaLnBrk="1" hangingPunct="1"/>
            <a:r>
              <a:rPr lang="en-US" sz="4000" b="1" dirty="0" smtClean="0">
                <a:solidFill>
                  <a:schemeClr val="accent1">
                    <a:lumMod val="75000"/>
                  </a:schemeClr>
                </a:solidFill>
              </a:rPr>
              <a:t>International Commitments</a:t>
            </a:r>
            <a:endParaRPr lang="en-US" sz="4000" dirty="0" smtClean="0">
              <a:solidFill>
                <a:schemeClr val="accent1">
                  <a:lumMod val="75000"/>
                </a:schemeClr>
              </a:solidFill>
            </a:endParaRPr>
          </a:p>
        </p:txBody>
      </p:sp>
      <p:sp>
        <p:nvSpPr>
          <p:cNvPr id="4103" name="Rectangle 6"/>
          <p:cNvSpPr>
            <a:spLocks noChangeArrowheads="1"/>
          </p:cNvSpPr>
          <p:nvPr/>
        </p:nvSpPr>
        <p:spPr bwMode="auto">
          <a:xfrm>
            <a:off x="4422775" y="1139825"/>
            <a:ext cx="311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4000">
                <a:solidFill>
                  <a:schemeClr val="tx2"/>
                </a:solidFill>
              </a:rPr>
              <a:t> </a:t>
            </a:r>
          </a:p>
        </p:txBody>
      </p:sp>
      <p:sp>
        <p:nvSpPr>
          <p:cNvPr id="4" name="Content Placeholder 3"/>
          <p:cNvSpPr>
            <a:spLocks noGrp="1"/>
          </p:cNvSpPr>
          <p:nvPr>
            <p:ph idx="1"/>
          </p:nvPr>
        </p:nvSpPr>
        <p:spPr>
          <a:xfrm>
            <a:off x="574675" y="1752600"/>
            <a:ext cx="7696200" cy="4812217"/>
          </a:xfrm>
        </p:spPr>
        <p:txBody>
          <a:bodyPr>
            <a:normAutofit fontScale="92500" lnSpcReduction="20000"/>
          </a:bodyPr>
          <a:lstStyle/>
          <a:p>
            <a:r>
              <a:rPr lang="en-US" sz="2400" dirty="0" smtClean="0"/>
              <a:t>Effort to document, track, and maintain visibility of all international commitments</a:t>
            </a:r>
            <a:br>
              <a:rPr lang="en-US" sz="2400" dirty="0" smtClean="0"/>
            </a:br>
            <a:endParaRPr lang="en-US" sz="2400" dirty="0" smtClean="0"/>
          </a:p>
          <a:p>
            <a:r>
              <a:rPr lang="en-US" sz="2400" dirty="0" smtClean="0"/>
              <a:t>International commitments spreadsheet Fiscal Year 2018 captures:</a:t>
            </a:r>
          </a:p>
          <a:p>
            <a:pPr lvl="1"/>
            <a:r>
              <a:rPr lang="en-US" sz="2400" dirty="0" smtClean="0"/>
              <a:t>Bilateral commitments</a:t>
            </a:r>
          </a:p>
          <a:p>
            <a:pPr lvl="1"/>
            <a:r>
              <a:rPr lang="en-US" sz="2400" dirty="0" smtClean="0"/>
              <a:t>Multilateral commitments</a:t>
            </a:r>
          </a:p>
          <a:p>
            <a:pPr lvl="1"/>
            <a:r>
              <a:rPr lang="en-US" sz="2400" dirty="0" smtClean="0"/>
              <a:t>Strategic Drivers</a:t>
            </a:r>
          </a:p>
          <a:p>
            <a:pPr lvl="1"/>
            <a:endParaRPr lang="en-US" sz="2400" dirty="0"/>
          </a:p>
          <a:p>
            <a:r>
              <a:rPr lang="en-US" sz="2400" dirty="0" smtClean="0"/>
              <a:t>Coordination with portfolios to identify met and unmet commitments as well as priority areas for engagement ongoing</a:t>
            </a:r>
          </a:p>
          <a:p>
            <a:endParaRPr lang="en-US" sz="2400" dirty="0" smtClean="0"/>
          </a:p>
          <a:p>
            <a:r>
              <a:rPr lang="en-US" sz="2400" dirty="0"/>
              <a:t>I</a:t>
            </a:r>
            <a:r>
              <a:rPr lang="en-US" sz="2400" dirty="0" smtClean="0"/>
              <a:t>nternational activities highlighted in portfolio milestones and presentations reflect success in integration through governance process</a:t>
            </a:r>
          </a:p>
          <a:p>
            <a:endParaRPr lang="en-US" sz="2000" dirty="0"/>
          </a:p>
        </p:txBody>
      </p:sp>
    </p:spTree>
    <p:extLst>
      <p:ext uri="{BB962C8B-B14F-4D97-AF65-F5344CB8AC3E}">
        <p14:creationId xmlns:p14="http://schemas.microsoft.com/office/powerpoint/2010/main" val="38975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BFB34C3-E3B5-43D7-83EF-0DBB008836B3}" type="slidenum">
              <a:rPr lang="en-US" sz="1400" smtClean="0"/>
              <a:pPr>
                <a:spcBef>
                  <a:spcPct val="0"/>
                </a:spcBef>
                <a:buFontTx/>
                <a:buNone/>
              </a:pPr>
              <a:t>17</a:t>
            </a:fld>
            <a:endParaRPr lang="en-US" sz="1400" smtClean="0"/>
          </a:p>
        </p:txBody>
      </p:sp>
      <p:sp>
        <p:nvSpPr>
          <p:cNvPr id="6147" name="Rectangle 2"/>
          <p:cNvSpPr>
            <a:spLocks noGrp="1" noChangeArrowheads="1"/>
          </p:cNvSpPr>
          <p:nvPr>
            <p:ph type="title"/>
          </p:nvPr>
        </p:nvSpPr>
        <p:spPr>
          <a:xfrm>
            <a:off x="1102808" y="447152"/>
            <a:ext cx="6934200" cy="457200"/>
          </a:xfrm>
        </p:spPr>
        <p:txBody>
          <a:bodyPr>
            <a:normAutofit fontScale="90000"/>
          </a:bodyPr>
          <a:lstStyle/>
          <a:p>
            <a:pPr eaLnBrk="1" hangingPunct="1"/>
            <a:r>
              <a:rPr lang="en-US" sz="2800" b="1" dirty="0"/>
              <a:t>FY </a:t>
            </a:r>
            <a:r>
              <a:rPr lang="en-US" sz="2800" b="1" dirty="0" smtClean="0"/>
              <a:t>2017 Proposed Portfolio </a:t>
            </a:r>
            <a:r>
              <a:rPr lang="en-US" sz="2800" b="1" dirty="0"/>
              <a:t>Milestones</a:t>
            </a:r>
            <a:endParaRPr lang="en-US" sz="2800" b="1" dirty="0" smtClean="0"/>
          </a:p>
        </p:txBody>
      </p:sp>
      <p:sp>
        <p:nvSpPr>
          <p:cNvPr id="6151" name="Rectangle 6"/>
          <p:cNvSpPr>
            <a:spLocks noChangeArrowheads="1"/>
          </p:cNvSpPr>
          <p:nvPr/>
        </p:nvSpPr>
        <p:spPr bwMode="auto">
          <a:xfrm>
            <a:off x="4422775" y="1139825"/>
            <a:ext cx="311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sz="4000" dirty="0">
                <a:solidFill>
                  <a:schemeClr val="tx2"/>
                </a:solidFill>
              </a:rPr>
              <a:t> </a:t>
            </a:r>
          </a:p>
        </p:txBody>
      </p:sp>
      <p:sp>
        <p:nvSpPr>
          <p:cNvPr id="6152" name="Rectangle 7"/>
          <p:cNvSpPr>
            <a:spLocks noGrp="1" noChangeArrowheads="1"/>
          </p:cNvSpPr>
          <p:nvPr>
            <p:ph type="body" idx="1"/>
          </p:nvPr>
        </p:nvSpPr>
        <p:spPr>
          <a:xfrm>
            <a:off x="589504" y="1676399"/>
            <a:ext cx="8153400" cy="4723877"/>
          </a:xfrm>
        </p:spPr>
        <p:txBody>
          <a:bodyPr>
            <a:normAutofit fontScale="92500" lnSpcReduction="10000"/>
          </a:bodyPr>
          <a:lstStyle/>
          <a:p>
            <a:pPr marL="0" indent="0" eaLnBrk="1" hangingPunct="1">
              <a:lnSpc>
                <a:spcPct val="90000"/>
              </a:lnSpc>
              <a:spcBef>
                <a:spcPts val="400"/>
              </a:spcBef>
              <a:spcAft>
                <a:spcPts val="600"/>
              </a:spcAft>
              <a:buNone/>
            </a:pPr>
            <a:r>
              <a:rPr lang="en-US" sz="1800" b="1" dirty="0"/>
              <a:t>STI</a:t>
            </a:r>
            <a:r>
              <a:rPr lang="en-US" sz="1800" dirty="0"/>
              <a:t>:  </a:t>
            </a:r>
            <a:r>
              <a:rPr lang="en-US" sz="1800" dirty="0" smtClean="0"/>
              <a:t>Milestones support THORPEX </a:t>
            </a:r>
            <a:r>
              <a:rPr lang="en-US" sz="1800" dirty="0"/>
              <a:t>legacy </a:t>
            </a:r>
            <a:r>
              <a:rPr lang="en-US" sz="1800" dirty="0" smtClean="0"/>
              <a:t>projects (Seasonal to Sub-seasonal, Polar Prediction Project, and High Impact Weather),  WMO Regional Association IV commitments (storm surge capabilities), and development and designation </a:t>
            </a:r>
            <a:r>
              <a:rPr lang="en-US" sz="1800" dirty="0"/>
              <a:t>of SWPC as a WMO/ICAO operational </a:t>
            </a:r>
            <a:r>
              <a:rPr lang="en-US" sz="1800" dirty="0" smtClean="0"/>
              <a:t>center. </a:t>
            </a:r>
            <a:br>
              <a:rPr lang="en-US" sz="1800" dirty="0" smtClean="0"/>
            </a:br>
            <a:endParaRPr lang="en-US" sz="1800" dirty="0"/>
          </a:p>
          <a:p>
            <a:pPr marL="0" indent="0" eaLnBrk="1" hangingPunct="1">
              <a:lnSpc>
                <a:spcPct val="90000"/>
              </a:lnSpc>
              <a:spcBef>
                <a:spcPts val="400"/>
              </a:spcBef>
              <a:spcAft>
                <a:spcPts val="600"/>
              </a:spcAft>
              <a:buNone/>
            </a:pPr>
            <a:r>
              <a:rPr lang="en-US" sz="1800" b="1" dirty="0" smtClean="0"/>
              <a:t>OBS</a:t>
            </a:r>
            <a:r>
              <a:rPr lang="en-US" sz="1800" dirty="0"/>
              <a:t>:  </a:t>
            </a:r>
            <a:r>
              <a:rPr lang="en-US" sz="1800" dirty="0" smtClean="0"/>
              <a:t>Milestones/metrics for sustained observations </a:t>
            </a:r>
            <a:r>
              <a:rPr lang="en-US" sz="1800" dirty="0"/>
              <a:t>contribute </a:t>
            </a:r>
            <a:r>
              <a:rPr lang="en-US" sz="1800" dirty="0" smtClean="0"/>
              <a:t>to meeting international requirements. Specifically </a:t>
            </a:r>
            <a:r>
              <a:rPr lang="en-US" sz="1800" dirty="0"/>
              <a:t>radiosonde </a:t>
            </a:r>
            <a:r>
              <a:rPr lang="en-US" sz="1800" dirty="0" err="1"/>
              <a:t>obs</a:t>
            </a:r>
            <a:r>
              <a:rPr lang="en-US" sz="1800" dirty="0"/>
              <a:t>, aircraft </a:t>
            </a:r>
            <a:r>
              <a:rPr lang="en-US" sz="1800" dirty="0" err="1"/>
              <a:t>obs</a:t>
            </a:r>
            <a:r>
              <a:rPr lang="en-US" sz="1800" dirty="0"/>
              <a:t>, VOS, etc. </a:t>
            </a:r>
            <a:r>
              <a:rPr lang="en-US" sz="1800" dirty="0" smtClean="0"/>
              <a:t>support </a:t>
            </a:r>
            <a:r>
              <a:rPr lang="en-US" sz="1800" dirty="0"/>
              <a:t>routine observation sustainment and sharing through the GTS</a:t>
            </a:r>
            <a:r>
              <a:rPr lang="en-US" sz="1800" dirty="0" smtClean="0"/>
              <a:t>.</a:t>
            </a:r>
            <a:br>
              <a:rPr lang="en-US" sz="1800" dirty="0" smtClean="0"/>
            </a:br>
            <a:endParaRPr lang="en-US" sz="1800" dirty="0" smtClean="0"/>
          </a:p>
          <a:p>
            <a:pPr marL="0" indent="0" eaLnBrk="1" hangingPunct="1">
              <a:lnSpc>
                <a:spcPct val="90000"/>
              </a:lnSpc>
              <a:spcBef>
                <a:spcPts val="400"/>
              </a:spcBef>
              <a:spcAft>
                <a:spcPts val="600"/>
              </a:spcAft>
              <a:buNone/>
            </a:pPr>
            <a:r>
              <a:rPr lang="en-US" sz="1800" b="1" dirty="0" smtClean="0"/>
              <a:t>CP</a:t>
            </a:r>
            <a:r>
              <a:rPr lang="en-US" sz="1800" dirty="0" smtClean="0"/>
              <a:t>:  Project plans, such as those for WCOSS and AWIPS, take into account international commitments and requirements.</a:t>
            </a:r>
            <a:br>
              <a:rPr lang="en-US" sz="1800" dirty="0" smtClean="0"/>
            </a:br>
            <a:endParaRPr lang="en-US" sz="1800" dirty="0" smtClean="0"/>
          </a:p>
          <a:p>
            <a:pPr marL="0" indent="0" eaLnBrk="1" hangingPunct="1">
              <a:lnSpc>
                <a:spcPct val="90000"/>
              </a:lnSpc>
              <a:spcBef>
                <a:spcPts val="400"/>
              </a:spcBef>
              <a:spcAft>
                <a:spcPts val="600"/>
              </a:spcAft>
              <a:buNone/>
            </a:pPr>
            <a:r>
              <a:rPr lang="en-US" sz="1800" b="1" dirty="0" smtClean="0"/>
              <a:t>AFS</a:t>
            </a:r>
            <a:r>
              <a:rPr lang="en-US" sz="1800" dirty="0" smtClean="0"/>
              <a:t>: Milestones support international engagement in the areas of aviation, climate and health, tropical cyclone warnings for WMO Region IV, winter weather cooperation with </a:t>
            </a:r>
            <a:r>
              <a:rPr lang="en-US" sz="1800" dirty="0"/>
              <a:t>Canada, and broader Weather Ready Nations effort.</a:t>
            </a:r>
            <a:r>
              <a:rPr lang="en-US" sz="1800" dirty="0" smtClean="0"/>
              <a:t/>
            </a:r>
            <a:br>
              <a:rPr lang="en-US" sz="1800" dirty="0" smtClean="0"/>
            </a:br>
            <a:endParaRPr lang="en-US" sz="1800" dirty="0" smtClean="0"/>
          </a:p>
          <a:p>
            <a:pPr marL="0" indent="0" eaLnBrk="1" hangingPunct="1">
              <a:lnSpc>
                <a:spcPct val="90000"/>
              </a:lnSpc>
              <a:spcBef>
                <a:spcPts val="400"/>
              </a:spcBef>
              <a:spcAft>
                <a:spcPts val="600"/>
              </a:spcAft>
              <a:buNone/>
            </a:pPr>
            <a:r>
              <a:rPr lang="en-US" sz="1800" b="1" dirty="0" smtClean="0"/>
              <a:t>DISS</a:t>
            </a:r>
            <a:r>
              <a:rPr lang="en-US" sz="1800" dirty="0" smtClean="0"/>
              <a:t>: Milestones support efforts to develop and internationally coordinate technical </a:t>
            </a:r>
            <a:r>
              <a:rPr lang="en-US" sz="1800" dirty="0"/>
              <a:t>responses </a:t>
            </a:r>
            <a:r>
              <a:rPr lang="en-US" sz="1800" dirty="0" smtClean="0"/>
              <a:t>to meet </a:t>
            </a:r>
            <a:r>
              <a:rPr lang="en-US" sz="1800" dirty="0"/>
              <a:t>WMO </a:t>
            </a:r>
            <a:r>
              <a:rPr lang="en-US" sz="1800" dirty="0" smtClean="0"/>
              <a:t>dissemination requirements (i.e. through Australia, Canada and UKMO engagement).</a:t>
            </a:r>
          </a:p>
        </p:txBody>
      </p:sp>
      <p:sp>
        <p:nvSpPr>
          <p:cNvPr id="10" name="Footer Placeholder 2"/>
          <p:cNvSpPr>
            <a:spLocks noGrp="1"/>
          </p:cNvSpPr>
          <p:nvPr>
            <p:ph type="ftr" sz="quarter" idx="11"/>
          </p:nvPr>
        </p:nvSpPr>
        <p:spPr>
          <a:xfrm>
            <a:off x="2743200" y="6553200"/>
            <a:ext cx="3657600" cy="304800"/>
          </a:xfrm>
        </p:spPr>
        <p:txBody>
          <a:bodyPr/>
          <a:lstStyle/>
          <a:p>
            <a:pPr>
              <a:defRPr/>
            </a:pPr>
            <a:r>
              <a:rPr lang="en-US" dirty="0" smtClean="0"/>
              <a:t>Pre-Decisional &amp; Administratively Confidential</a:t>
            </a:r>
          </a:p>
          <a:p>
            <a:pPr>
              <a:defRPr/>
            </a:pPr>
            <a:endParaRPr lang="en-US" dirty="0"/>
          </a:p>
        </p:txBody>
      </p:sp>
    </p:spTree>
    <p:extLst>
      <p:ext uri="{BB962C8B-B14F-4D97-AF65-F5344CB8AC3E}">
        <p14:creationId xmlns:p14="http://schemas.microsoft.com/office/powerpoint/2010/main" val="3032154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1">
                    <a:lumMod val="75000"/>
                  </a:schemeClr>
                </a:solidFill>
              </a:rPr>
              <a:t>Discussion – Areas for Engagement</a:t>
            </a:r>
            <a:endParaRPr lang="en-US" sz="3200"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WMO Technical Commissions</a:t>
            </a:r>
          </a:p>
          <a:p>
            <a:r>
              <a:rPr lang="en-US" dirty="0" smtClean="0"/>
              <a:t>Bilateral (e.g. Canada)</a:t>
            </a:r>
          </a:p>
          <a:p>
            <a:r>
              <a:rPr lang="en-US" dirty="0" smtClean="0"/>
              <a:t>WMO Gender Initiatives</a:t>
            </a:r>
            <a:endParaRPr lang="en-US" dirty="0"/>
          </a:p>
        </p:txBody>
      </p:sp>
    </p:spTree>
    <p:extLst>
      <p:ext uri="{BB962C8B-B14F-4D97-AF65-F5344CB8AC3E}">
        <p14:creationId xmlns:p14="http://schemas.microsoft.com/office/powerpoint/2010/main" val="359098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6711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1295400" y="228600"/>
            <a:ext cx="64769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dirty="0" smtClean="0">
                <a:solidFill>
                  <a:schemeClr val="accent1">
                    <a:lumMod val="75000"/>
                  </a:schemeClr>
                </a:solidFill>
                <a:latin typeface="Arial"/>
                <a:ea typeface="Arial"/>
                <a:cs typeface="Arial"/>
                <a:sym typeface="Arial"/>
              </a:rPr>
              <a:t>Outline</a:t>
            </a:r>
            <a:r>
              <a:rPr lang="en-US" sz="3600" b="1" i="0" u="none" strike="noStrike" cap="none" dirty="0" smtClean="0">
                <a:solidFill>
                  <a:schemeClr val="accent1">
                    <a:lumMod val="75000"/>
                  </a:schemeClr>
                </a:solidFill>
                <a:latin typeface="Arial"/>
                <a:ea typeface="Arial"/>
                <a:cs typeface="Arial"/>
                <a:sym typeface="Arial"/>
              </a:rPr>
              <a:t> </a:t>
            </a:r>
            <a:endParaRPr lang="en-US" sz="3600" b="1" i="0" u="none" strike="noStrike" cap="none" dirty="0">
              <a:solidFill>
                <a:schemeClr val="accent1">
                  <a:lumMod val="75000"/>
                </a:schemeClr>
              </a:solidFill>
              <a:latin typeface="Arial"/>
              <a:ea typeface="Arial"/>
              <a:cs typeface="Arial"/>
              <a:sym typeface="Arial"/>
            </a:endParaRPr>
          </a:p>
        </p:txBody>
      </p:sp>
      <p:sp>
        <p:nvSpPr>
          <p:cNvPr id="85" name="Shape 85"/>
          <p:cNvSpPr txBox="1">
            <a:spLocks noGrp="1"/>
          </p:cNvSpPr>
          <p:nvPr>
            <p:ph type="body" idx="1"/>
          </p:nvPr>
        </p:nvSpPr>
        <p:spPr>
          <a:xfrm>
            <a:off x="152400" y="2133600"/>
            <a:ext cx="8839199" cy="12191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3400" dirty="0" smtClean="0">
                <a:solidFill>
                  <a:schemeClr val="dk1"/>
                </a:solidFill>
                <a:ea typeface="Arial"/>
                <a:cs typeface="Arial"/>
                <a:sym typeface="Arial"/>
              </a:rPr>
              <a:t>NWS IAO Mission, Organization and Scope</a:t>
            </a:r>
            <a:endParaRPr lang="en-US" sz="3400" b="0" i="0" u="none" strike="noStrike" cap="none" dirty="0" smtClean="0">
              <a:solidFill>
                <a:schemeClr val="dk1"/>
              </a:solidFill>
              <a:ea typeface="Arial"/>
              <a:cs typeface="Arial"/>
              <a:sym typeface="Arial"/>
            </a:endParaRPr>
          </a:p>
          <a:p>
            <a:pPr marL="342900" marR="0" lvl="0" indent="-342900" algn="l" rtl="0">
              <a:lnSpc>
                <a:spcPct val="100000"/>
              </a:lnSpc>
              <a:spcBef>
                <a:spcPts val="0"/>
              </a:spcBef>
              <a:spcAft>
                <a:spcPts val="0"/>
              </a:spcAft>
              <a:buClr>
                <a:schemeClr val="dk1"/>
              </a:buClr>
              <a:buSzPct val="100000"/>
              <a:buFont typeface="Arial"/>
              <a:buChar char="•"/>
            </a:pPr>
            <a:r>
              <a:rPr lang="en-US" sz="3400" dirty="0" smtClean="0">
                <a:solidFill>
                  <a:schemeClr val="dk1"/>
                </a:solidFill>
                <a:ea typeface="Arial"/>
                <a:cs typeface="Arial"/>
                <a:sym typeface="Arial"/>
              </a:rPr>
              <a:t>WMO and how U.S. Engages</a:t>
            </a:r>
          </a:p>
          <a:p>
            <a:pPr marL="342900" marR="0" lvl="0" indent="-342900" algn="l" rtl="0">
              <a:lnSpc>
                <a:spcPct val="100000"/>
              </a:lnSpc>
              <a:spcBef>
                <a:spcPts val="0"/>
              </a:spcBef>
              <a:spcAft>
                <a:spcPts val="0"/>
              </a:spcAft>
              <a:buClr>
                <a:schemeClr val="dk1"/>
              </a:buClr>
              <a:buSzPct val="100000"/>
              <a:buFont typeface="Arial"/>
              <a:buChar char="•"/>
            </a:pPr>
            <a:r>
              <a:rPr lang="en-US" sz="3400" dirty="0" smtClean="0">
                <a:solidFill>
                  <a:schemeClr val="dk1"/>
                </a:solidFill>
                <a:ea typeface="Arial"/>
                <a:cs typeface="Arial"/>
                <a:sym typeface="Arial"/>
              </a:rPr>
              <a:t>Bilateral Cooperation</a:t>
            </a:r>
          </a:p>
          <a:p>
            <a:pPr>
              <a:spcBef>
                <a:spcPts val="0"/>
              </a:spcBef>
              <a:buClr>
                <a:schemeClr val="dk1"/>
              </a:buClr>
              <a:buSzPct val="100000"/>
              <a:buFont typeface="Arial"/>
              <a:buChar char="•"/>
            </a:pPr>
            <a:r>
              <a:rPr lang="en-US" sz="3400" dirty="0" smtClean="0">
                <a:solidFill>
                  <a:schemeClr val="dk1"/>
                </a:solidFill>
                <a:ea typeface="Arial"/>
                <a:cs typeface="Arial"/>
                <a:sym typeface="Arial"/>
              </a:rPr>
              <a:t>State Department and USAID Cooperation</a:t>
            </a:r>
          </a:p>
          <a:p>
            <a:pPr lvl="0">
              <a:spcBef>
                <a:spcPts val="0"/>
              </a:spcBef>
              <a:buClr>
                <a:schemeClr val="dk1"/>
              </a:buClr>
              <a:buSzPct val="100000"/>
              <a:buFont typeface="Arial"/>
              <a:buChar char="•"/>
            </a:pPr>
            <a:r>
              <a:rPr lang="en-US" sz="3400" dirty="0" smtClean="0">
                <a:solidFill>
                  <a:schemeClr val="dk1"/>
                </a:solidFill>
                <a:ea typeface="Arial"/>
                <a:cs typeface="Arial"/>
                <a:sym typeface="Arial"/>
              </a:rPr>
              <a:t>Strategic Drivers and Ongoing Activities</a:t>
            </a:r>
          </a:p>
          <a:p>
            <a:pPr lvl="0">
              <a:spcBef>
                <a:spcPts val="0"/>
              </a:spcBef>
              <a:buClr>
                <a:schemeClr val="dk1"/>
              </a:buClr>
              <a:buSzPct val="100000"/>
              <a:buFont typeface="Arial"/>
              <a:buChar char="•"/>
            </a:pPr>
            <a:r>
              <a:rPr lang="en-US" sz="3400" dirty="0" smtClean="0">
                <a:solidFill>
                  <a:schemeClr val="dk1"/>
                </a:solidFill>
                <a:ea typeface="Arial"/>
                <a:cs typeface="Arial"/>
                <a:sym typeface="Arial"/>
              </a:rPr>
              <a:t>FY 18 Priorities and AOP Integration</a:t>
            </a:r>
            <a:endParaRPr lang="en-US" sz="3400" b="0" i="0" u="none" strike="noStrike" cap="none" dirty="0">
              <a:solidFill>
                <a:schemeClr val="dk1"/>
              </a:solidFill>
              <a:ea typeface="Arial"/>
              <a:cs typeface="Arial"/>
              <a:sym typeface="Arial"/>
            </a:endParaRPr>
          </a:p>
        </p:txBody>
      </p:sp>
      <p:sp>
        <p:nvSpPr>
          <p:cNvPr id="86" name="Shape 86"/>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Narrow"/>
              <a:buNone/>
            </a:pPr>
            <a:fld id="{00000000-1234-1234-1234-123412341234}" type="slidenum">
              <a:rPr lang="en-US" sz="1200" b="0" i="0" u="none" strike="noStrike" cap="none">
                <a:solidFill>
                  <a:schemeClr val="dk1"/>
                </a:solidFill>
                <a:latin typeface="Arial Narrow"/>
                <a:ea typeface="Arial Narrow"/>
                <a:cs typeface="Arial Narrow"/>
                <a:sym typeface="Arial Narrow"/>
              </a:rPr>
              <a:t>2</a:t>
            </a:fld>
            <a:endParaRPr lang="en-US" sz="1200" b="0" i="0" u="none" strike="noStrike" cap="none">
              <a:solidFill>
                <a:schemeClr val="dk1"/>
              </a:solidFill>
              <a:latin typeface="Arial Narrow"/>
              <a:ea typeface="Arial Narrow"/>
              <a:cs typeface="Arial Narrow"/>
              <a:sym typeface="Arial Narrow"/>
            </a:endParaRPr>
          </a:p>
        </p:txBody>
      </p:sp>
    </p:spTree>
    <p:extLst>
      <p:ext uri="{BB962C8B-B14F-4D97-AF65-F5344CB8AC3E}">
        <p14:creationId xmlns:p14="http://schemas.microsoft.com/office/powerpoint/2010/main" val="104013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smtClean="0"/>
              <a:t>WMO Governance (Cg)</a:t>
            </a:r>
          </a:p>
        </p:txBody>
      </p:sp>
      <p:sp>
        <p:nvSpPr>
          <p:cNvPr id="6147" name="Rectangle 3"/>
          <p:cNvSpPr>
            <a:spLocks noGrp="1" noChangeArrowheads="1"/>
          </p:cNvSpPr>
          <p:nvPr>
            <p:ph type="body" idx="1"/>
          </p:nvPr>
        </p:nvSpPr>
        <p:spPr/>
        <p:txBody>
          <a:bodyPr/>
          <a:lstStyle/>
          <a:p>
            <a:pPr marL="0" indent="0" eaLnBrk="1" hangingPunct="1"/>
            <a:r>
              <a:rPr lang="en-US" altLang="en-US" dirty="0" smtClean="0"/>
              <a:t>WMO Congress (Cg)</a:t>
            </a:r>
          </a:p>
          <a:p>
            <a:pPr lvl="1" eaLnBrk="1" hangingPunct="1"/>
            <a:r>
              <a:rPr lang="en-US" altLang="en-US" dirty="0" smtClean="0"/>
              <a:t>Supreme body of the Organization</a:t>
            </a:r>
          </a:p>
          <a:p>
            <a:pPr lvl="1" eaLnBrk="1" hangingPunct="1"/>
            <a:r>
              <a:rPr lang="en-US" altLang="en-US" dirty="0" smtClean="0"/>
              <a:t>Includes all Members of the WMO (Represent Countries)</a:t>
            </a:r>
          </a:p>
          <a:p>
            <a:pPr lvl="1" eaLnBrk="1" hangingPunct="1"/>
            <a:r>
              <a:rPr lang="en-US" altLang="en-US" dirty="0" smtClean="0"/>
              <a:t>Meets every four years (17th meeting:  May 2015)</a:t>
            </a:r>
          </a:p>
          <a:p>
            <a:pPr lvl="1" eaLnBrk="1" hangingPunct="1"/>
            <a:r>
              <a:rPr lang="en-US" altLang="en-US" dirty="0" smtClean="0"/>
              <a:t>Approves long-term plans and budget for the following financial period</a:t>
            </a:r>
          </a:p>
          <a:p>
            <a:pPr lvl="1" eaLnBrk="1" hangingPunct="1"/>
            <a:r>
              <a:rPr lang="en-US" altLang="en-US" dirty="0" smtClean="0"/>
              <a:t>Determines General, Technical, Financial and Staff Regulations</a:t>
            </a:r>
          </a:p>
          <a:p>
            <a:pPr lvl="1" eaLnBrk="1" hangingPunct="1"/>
            <a:r>
              <a:rPr lang="en-US" altLang="en-US" dirty="0" smtClean="0"/>
              <a:t>Elects President, Vice-Presidents and members of the Executive Council; appoints Secretary-General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042012" y="3352800"/>
            <a:ext cx="6025787"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8" name="Rectangle 2"/>
          <p:cNvSpPr>
            <a:spLocks noGrp="1" noChangeArrowheads="1"/>
          </p:cNvSpPr>
          <p:nvPr>
            <p:ph type="title"/>
          </p:nvPr>
        </p:nvSpPr>
        <p:spPr/>
        <p:txBody>
          <a:bodyPr>
            <a:normAutofit fontScale="90000"/>
          </a:bodyPr>
          <a:lstStyle/>
          <a:p>
            <a:pPr eaLnBrk="1" hangingPunct="1"/>
            <a:r>
              <a:rPr lang="en-US" altLang="en-US" b="1" dirty="0" smtClean="0">
                <a:solidFill>
                  <a:schemeClr val="accent1">
                    <a:lumMod val="75000"/>
                  </a:schemeClr>
                </a:solidFill>
              </a:rPr>
              <a:t>WMO Governance</a:t>
            </a:r>
            <a:r>
              <a:rPr lang="en-US" altLang="en-US" dirty="0" smtClean="0"/>
              <a:t/>
            </a:r>
            <a:br>
              <a:rPr lang="en-US" altLang="en-US" dirty="0" smtClean="0"/>
            </a:br>
            <a:r>
              <a:rPr lang="en-US" altLang="en-US" sz="2800" dirty="0" smtClean="0"/>
              <a:t>Six </a:t>
            </a:r>
            <a:r>
              <a:rPr lang="en-US" altLang="en-US" sz="2800" dirty="0"/>
              <a:t>Regional Associations (RA’s</a:t>
            </a:r>
            <a:r>
              <a:rPr lang="en-US" altLang="en-US" sz="2800" dirty="0" smtClean="0"/>
              <a:t>)</a:t>
            </a:r>
            <a:endParaRPr lang="en-US" altLang="en-US" dirty="0" smtClean="0"/>
          </a:p>
        </p:txBody>
      </p:sp>
      <p:sp>
        <p:nvSpPr>
          <p:cNvPr id="9219" name="Rectangle 3"/>
          <p:cNvSpPr>
            <a:spLocks noGrp="1" noChangeArrowheads="1"/>
          </p:cNvSpPr>
          <p:nvPr>
            <p:ph type="body" idx="1"/>
          </p:nvPr>
        </p:nvSpPr>
        <p:spPr>
          <a:xfrm>
            <a:off x="228600" y="1676400"/>
            <a:ext cx="8610600" cy="5181600"/>
          </a:xfrm>
        </p:spPr>
        <p:txBody>
          <a:bodyPr/>
          <a:lstStyle/>
          <a:p>
            <a:pPr marL="0" lvl="1" eaLnBrk="1" hangingPunct="1">
              <a:lnSpc>
                <a:spcPct val="90000"/>
              </a:lnSpc>
            </a:pPr>
            <a:r>
              <a:rPr lang="en-US" altLang="en-US" sz="2000" dirty="0" smtClean="0"/>
              <a:t>Region I (Africa)</a:t>
            </a:r>
          </a:p>
          <a:p>
            <a:pPr marL="0" lvl="1" eaLnBrk="1" hangingPunct="1">
              <a:lnSpc>
                <a:spcPct val="90000"/>
              </a:lnSpc>
            </a:pPr>
            <a:r>
              <a:rPr lang="en-US" altLang="en-US" sz="2000" dirty="0" smtClean="0"/>
              <a:t>Regional II (Asia)</a:t>
            </a:r>
          </a:p>
          <a:p>
            <a:pPr marL="0" lvl="1" eaLnBrk="1" hangingPunct="1">
              <a:lnSpc>
                <a:spcPct val="90000"/>
              </a:lnSpc>
            </a:pPr>
            <a:r>
              <a:rPr lang="en-US" altLang="en-US" sz="2000" dirty="0" smtClean="0"/>
              <a:t>Region III (South America)</a:t>
            </a:r>
          </a:p>
          <a:p>
            <a:pPr marL="0" lvl="1" eaLnBrk="1" hangingPunct="1">
              <a:lnSpc>
                <a:spcPct val="90000"/>
              </a:lnSpc>
            </a:pPr>
            <a:r>
              <a:rPr lang="en-US" altLang="en-US" sz="2000" dirty="0" smtClean="0"/>
              <a:t>Region IV (North America, Central America and the Caribbean)</a:t>
            </a:r>
          </a:p>
          <a:p>
            <a:pPr marL="0" lvl="1" eaLnBrk="1" hangingPunct="1">
              <a:lnSpc>
                <a:spcPct val="90000"/>
              </a:lnSpc>
            </a:pPr>
            <a:r>
              <a:rPr lang="en-US" altLang="en-US" sz="2000" dirty="0" smtClean="0"/>
              <a:t>Region V (South-West Pacific)</a:t>
            </a:r>
          </a:p>
          <a:p>
            <a:pPr marL="0" lvl="1" eaLnBrk="1" hangingPunct="1">
              <a:lnSpc>
                <a:spcPct val="90000"/>
              </a:lnSpc>
            </a:pPr>
            <a:r>
              <a:rPr lang="en-US" altLang="en-US" sz="2000" dirty="0" smtClean="0"/>
              <a:t>Region VI (Europe)</a:t>
            </a:r>
          </a:p>
          <a:p>
            <a:pPr marL="919163" lvl="2" indent="0" eaLnBrk="1" hangingPunct="1">
              <a:lnSpc>
                <a:spcPct val="90000"/>
              </a:lnSpc>
              <a:buNone/>
            </a:pPr>
            <a:endParaRPr lang="en-US" altLang="en-US" sz="1050" dirty="0"/>
          </a:p>
          <a:p>
            <a:pPr marL="6350" indent="0" eaLnBrk="1" hangingPunct="1">
              <a:spcBef>
                <a:spcPts val="0"/>
              </a:spcBef>
              <a:spcAft>
                <a:spcPts val="0"/>
              </a:spcAft>
            </a:pPr>
            <a:r>
              <a:rPr lang="en-US" altLang="en-US" sz="1600" dirty="0" smtClean="0"/>
              <a:t>Responsible for coordinating </a:t>
            </a:r>
          </a:p>
          <a:p>
            <a:pPr marL="6350" indent="0" eaLnBrk="1" hangingPunct="1">
              <a:spcBef>
                <a:spcPts val="0"/>
              </a:spcBef>
              <a:spcAft>
                <a:spcPts val="0"/>
              </a:spcAft>
              <a:buNone/>
            </a:pPr>
            <a:r>
              <a:rPr lang="en-US" altLang="en-US" sz="1600" dirty="0"/>
              <a:t> </a:t>
            </a:r>
            <a:r>
              <a:rPr lang="en-US" altLang="en-US" sz="1600" dirty="0" smtClean="0"/>
              <a:t>  meteorological, hydrological</a:t>
            </a:r>
          </a:p>
          <a:p>
            <a:pPr marL="6350" indent="0" eaLnBrk="1" hangingPunct="1">
              <a:spcBef>
                <a:spcPts val="0"/>
              </a:spcBef>
              <a:spcAft>
                <a:spcPts val="0"/>
              </a:spcAft>
              <a:buNone/>
            </a:pPr>
            <a:r>
              <a:rPr lang="en-US" altLang="en-US" sz="1600" dirty="0" smtClean="0"/>
              <a:t>   and related activities within</a:t>
            </a:r>
          </a:p>
          <a:p>
            <a:pPr marL="6350" indent="0" eaLnBrk="1" hangingPunct="1">
              <a:spcBef>
                <a:spcPts val="0"/>
              </a:spcBef>
              <a:spcAft>
                <a:spcPts val="0"/>
              </a:spcAft>
              <a:buNone/>
            </a:pPr>
            <a:r>
              <a:rPr lang="en-US" altLang="en-US" sz="1600" dirty="0" smtClean="0"/>
              <a:t>    their respective Regions</a:t>
            </a:r>
          </a:p>
          <a:p>
            <a:pPr marL="6350" indent="0" eaLnBrk="1" hangingPunct="1">
              <a:spcBef>
                <a:spcPts val="0"/>
              </a:spcBef>
              <a:spcAft>
                <a:spcPts val="0"/>
              </a:spcAft>
            </a:pPr>
            <a:r>
              <a:rPr lang="en-US" altLang="en-US" sz="1600" dirty="0" smtClean="0"/>
              <a:t>Meet </a:t>
            </a:r>
            <a:r>
              <a:rPr lang="en-US" altLang="en-US" sz="1600" dirty="0"/>
              <a:t>every four years</a:t>
            </a:r>
          </a:p>
          <a:p>
            <a:pPr marL="6350" indent="0" eaLnBrk="1" hangingPunct="1">
              <a:spcBef>
                <a:spcPts val="0"/>
              </a:spcBef>
              <a:spcAft>
                <a:spcPts val="0"/>
              </a:spcAft>
            </a:pPr>
            <a:r>
              <a:rPr lang="en-US" altLang="en-US" sz="1600" dirty="0" smtClean="0"/>
              <a:t>U.S. is a Member of RAIV &amp; RAV</a:t>
            </a:r>
          </a:p>
          <a:p>
            <a:pPr marL="0" indent="-4763" eaLnBrk="1" hangingPunct="1">
              <a:spcBef>
                <a:spcPts val="0"/>
              </a:spcBef>
              <a:spcAft>
                <a:spcPts val="0"/>
              </a:spcAft>
            </a:pPr>
            <a:r>
              <a:rPr lang="en-US" altLang="en-US" sz="1600" dirty="0" smtClean="0"/>
              <a:t>Next meeting: RAIV March 2017</a:t>
            </a:r>
          </a:p>
        </p:txBody>
      </p:sp>
    </p:spTree>
    <p:extLst>
      <p:ext uri="{BB962C8B-B14F-4D97-AF65-F5344CB8AC3E}">
        <p14:creationId xmlns:p14="http://schemas.microsoft.com/office/powerpoint/2010/main" val="187868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467600" cy="1524000"/>
          </a:xfrm>
        </p:spPr>
        <p:txBody>
          <a:bodyPr/>
          <a:lstStyle/>
          <a:p>
            <a:r>
              <a:rPr lang="en-US" sz="3400" dirty="0" smtClean="0"/>
              <a:t>WMO Regional Associations</a:t>
            </a:r>
            <a:endParaRPr lang="en-US" sz="34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 y="1665091"/>
            <a:ext cx="8991600" cy="5116709"/>
          </a:xfrm>
        </p:spPr>
      </p:pic>
    </p:spTree>
    <p:extLst>
      <p:ext uri="{BB962C8B-B14F-4D97-AF65-F5344CB8AC3E}">
        <p14:creationId xmlns:p14="http://schemas.microsoft.com/office/powerpoint/2010/main" val="2356617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smtClean="0"/>
              <a:t>WMO Governance (EC)</a:t>
            </a:r>
          </a:p>
        </p:txBody>
      </p:sp>
      <p:sp>
        <p:nvSpPr>
          <p:cNvPr id="7171" name="Rectangle 3"/>
          <p:cNvSpPr>
            <a:spLocks noGrp="1" noChangeArrowheads="1"/>
          </p:cNvSpPr>
          <p:nvPr>
            <p:ph type="body" idx="1"/>
          </p:nvPr>
        </p:nvSpPr>
        <p:spPr/>
        <p:txBody>
          <a:bodyPr/>
          <a:lstStyle/>
          <a:p>
            <a:pPr marL="0" indent="0" eaLnBrk="1" hangingPunct="1"/>
            <a:r>
              <a:rPr lang="en-US" altLang="en-US" dirty="0" smtClean="0"/>
              <a:t>WMO Executive Council (EC) </a:t>
            </a:r>
            <a:r>
              <a:rPr lang="en-US" sz="1800" b="1" u="sng" dirty="0" smtClean="0">
                <a:solidFill>
                  <a:srgbClr val="0070C0"/>
                </a:solidFill>
                <a:hlinkClick r:id="rId3"/>
              </a:rPr>
              <a:t>http</a:t>
            </a:r>
            <a:r>
              <a:rPr lang="en-US" sz="1800" b="1" u="sng" dirty="0">
                <a:solidFill>
                  <a:srgbClr val="0070C0"/>
                </a:solidFill>
                <a:hlinkClick r:id="rId3"/>
              </a:rPr>
              <a:t>://</a:t>
            </a:r>
            <a:r>
              <a:rPr lang="en-US" sz="1800" b="1" u="sng" dirty="0" smtClean="0">
                <a:solidFill>
                  <a:srgbClr val="0070C0"/>
                </a:solidFill>
                <a:hlinkClick r:id="rId3"/>
              </a:rPr>
              <a:t>www.wmo.int/pages/governance/ec/index_en.html</a:t>
            </a:r>
            <a:endParaRPr lang="en-US" altLang="en-US" b="1" dirty="0" smtClean="0">
              <a:solidFill>
                <a:srgbClr val="0070C0"/>
              </a:solidFill>
            </a:endParaRPr>
          </a:p>
          <a:p>
            <a:pPr lvl="1" eaLnBrk="1" hangingPunct="1"/>
            <a:r>
              <a:rPr lang="en-US" altLang="en-US" dirty="0" smtClean="0"/>
              <a:t>Executive body of the Organization</a:t>
            </a:r>
          </a:p>
          <a:p>
            <a:pPr lvl="1" eaLnBrk="1" hangingPunct="1"/>
            <a:r>
              <a:rPr lang="en-US" altLang="en-US" dirty="0" smtClean="0"/>
              <a:t>Composed of 37 members (serve in an individual capacity, not country); U.S. Permanent Representative is a member</a:t>
            </a:r>
          </a:p>
          <a:p>
            <a:pPr lvl="1" eaLnBrk="1" hangingPunct="1"/>
            <a:r>
              <a:rPr lang="en-US" altLang="en-US" dirty="0" smtClean="0"/>
              <a:t>Meets annually Implements decisions of WMO Congress</a:t>
            </a:r>
          </a:p>
          <a:p>
            <a:pPr lvl="1" eaLnBrk="1" hangingPunct="1"/>
            <a:r>
              <a:rPr lang="en-US" altLang="en-US" dirty="0" smtClean="0"/>
              <a:t>Examines the WMO budget and programs</a:t>
            </a:r>
          </a:p>
          <a:p>
            <a:pPr lvl="1" eaLnBrk="1" hangingPunct="1"/>
            <a:r>
              <a:rPr lang="en-US" altLang="en-US" dirty="0" smtClean="0"/>
              <a:t>Considers and makes recommendations to regional associations and technical commissions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WMO Governance (RA’s)</a:t>
            </a:r>
          </a:p>
        </p:txBody>
      </p:sp>
      <p:sp>
        <p:nvSpPr>
          <p:cNvPr id="9219" name="Rectangle 3"/>
          <p:cNvSpPr>
            <a:spLocks noGrp="1" noChangeArrowheads="1"/>
          </p:cNvSpPr>
          <p:nvPr>
            <p:ph type="body" idx="1"/>
          </p:nvPr>
        </p:nvSpPr>
        <p:spPr>
          <a:xfrm>
            <a:off x="228600" y="1676400"/>
            <a:ext cx="8610600" cy="5181600"/>
          </a:xfrm>
        </p:spPr>
        <p:txBody>
          <a:bodyPr/>
          <a:lstStyle/>
          <a:p>
            <a:pPr marL="0" indent="0" eaLnBrk="1" hangingPunct="1">
              <a:lnSpc>
                <a:spcPct val="90000"/>
              </a:lnSpc>
            </a:pPr>
            <a:r>
              <a:rPr lang="en-US" altLang="en-US" sz="2400" dirty="0" smtClean="0"/>
              <a:t>Six Regional Associations (RA’s)</a:t>
            </a:r>
          </a:p>
          <a:p>
            <a:pPr marL="0" indent="0" eaLnBrk="1" hangingPunct="1">
              <a:lnSpc>
                <a:spcPct val="90000"/>
              </a:lnSpc>
            </a:pPr>
            <a:r>
              <a:rPr lang="en-US" altLang="en-US" sz="2000" dirty="0" smtClean="0">
                <a:hlinkClick r:id="rId3"/>
              </a:rPr>
              <a:t>http</a:t>
            </a:r>
            <a:r>
              <a:rPr lang="en-US" altLang="en-US" sz="2000" dirty="0">
                <a:hlinkClick r:id="rId3"/>
              </a:rPr>
              <a:t>://</a:t>
            </a:r>
            <a:r>
              <a:rPr lang="en-US" altLang="en-US" sz="2000" dirty="0" smtClean="0">
                <a:hlinkClick r:id="rId3"/>
              </a:rPr>
              <a:t>www.wmo.int/pages/governance/ra/index_en.html</a:t>
            </a:r>
            <a:endParaRPr lang="en-US" altLang="en-US" sz="2000" dirty="0" smtClean="0"/>
          </a:p>
          <a:p>
            <a:pPr lvl="1" eaLnBrk="1" hangingPunct="1">
              <a:lnSpc>
                <a:spcPct val="90000"/>
              </a:lnSpc>
            </a:pPr>
            <a:r>
              <a:rPr lang="en-US" altLang="en-US" sz="2000" dirty="0" smtClean="0"/>
              <a:t>Region I (Africa)</a:t>
            </a:r>
          </a:p>
          <a:p>
            <a:pPr lvl="1" eaLnBrk="1" hangingPunct="1">
              <a:lnSpc>
                <a:spcPct val="90000"/>
              </a:lnSpc>
            </a:pPr>
            <a:r>
              <a:rPr lang="en-US" altLang="en-US" sz="2000" dirty="0" smtClean="0"/>
              <a:t>Regional II (Asia)</a:t>
            </a:r>
          </a:p>
          <a:p>
            <a:pPr lvl="1" eaLnBrk="1" hangingPunct="1">
              <a:lnSpc>
                <a:spcPct val="90000"/>
              </a:lnSpc>
            </a:pPr>
            <a:r>
              <a:rPr lang="en-US" altLang="en-US" sz="2000" dirty="0" smtClean="0"/>
              <a:t>Region III (South America)</a:t>
            </a:r>
          </a:p>
          <a:p>
            <a:pPr lvl="1" eaLnBrk="1" hangingPunct="1">
              <a:lnSpc>
                <a:spcPct val="90000"/>
              </a:lnSpc>
            </a:pPr>
            <a:r>
              <a:rPr lang="en-US" altLang="en-US" sz="2000" dirty="0" smtClean="0"/>
              <a:t>Region IV (North America, Central America and the Caribbean)</a:t>
            </a:r>
          </a:p>
          <a:p>
            <a:pPr lvl="1" eaLnBrk="1" hangingPunct="1">
              <a:lnSpc>
                <a:spcPct val="90000"/>
              </a:lnSpc>
            </a:pPr>
            <a:r>
              <a:rPr lang="en-US" altLang="en-US" sz="2000" dirty="0" smtClean="0"/>
              <a:t>Region V (South-West Pacific)</a:t>
            </a:r>
          </a:p>
          <a:p>
            <a:pPr lvl="1" eaLnBrk="1" hangingPunct="1">
              <a:lnSpc>
                <a:spcPct val="90000"/>
              </a:lnSpc>
            </a:pPr>
            <a:r>
              <a:rPr lang="en-US" altLang="en-US" sz="2000" dirty="0" smtClean="0"/>
              <a:t>Region VI (Europe)</a:t>
            </a:r>
          </a:p>
          <a:p>
            <a:pPr marL="919163" lvl="2" indent="0" eaLnBrk="1" hangingPunct="1">
              <a:lnSpc>
                <a:spcPct val="90000"/>
              </a:lnSpc>
              <a:buNone/>
            </a:pPr>
            <a:endParaRPr lang="en-US" altLang="en-US" dirty="0"/>
          </a:p>
          <a:p>
            <a:pPr lvl="2" eaLnBrk="1" hangingPunct="1">
              <a:lnSpc>
                <a:spcPct val="90000"/>
              </a:lnSpc>
              <a:buFont typeface="Arial" panose="020B0604020202020204" pitchFamily="34" charset="0"/>
              <a:buChar char="•"/>
            </a:pPr>
            <a:r>
              <a:rPr lang="en-US" altLang="en-US" dirty="0" smtClean="0"/>
              <a:t>Responsible for coordinating meteorological, hydrological and related activities within their respective Regions</a:t>
            </a:r>
          </a:p>
          <a:p>
            <a:pPr lvl="2" eaLnBrk="1" hangingPunct="1">
              <a:lnSpc>
                <a:spcPct val="90000"/>
              </a:lnSpc>
              <a:buFont typeface="Arial" panose="020B0604020202020204" pitchFamily="34" charset="0"/>
              <a:buChar char="•"/>
            </a:pPr>
            <a:r>
              <a:rPr lang="en-US" altLang="en-US" dirty="0" smtClean="0"/>
              <a:t>U.S. belongs to Region IV and Region V</a:t>
            </a:r>
          </a:p>
          <a:p>
            <a:pPr lvl="2" eaLnBrk="1" hangingPunct="1">
              <a:lnSpc>
                <a:spcPct val="90000"/>
              </a:lnSpc>
              <a:buFont typeface="Arial" panose="020B0604020202020204" pitchFamily="34" charset="0"/>
              <a:buChar char="•"/>
            </a:pPr>
            <a:r>
              <a:rPr lang="en-US" altLang="en-US" dirty="0" smtClean="0"/>
              <a:t>Meet every four years</a:t>
            </a:r>
          </a:p>
          <a:p>
            <a:pPr lvl="3" eaLnBrk="1" hangingPunct="1">
              <a:lnSpc>
                <a:spcPct val="90000"/>
              </a:lnSpc>
              <a:buFont typeface="Wingdings" panose="05000000000000000000" pitchFamily="2" charset="2"/>
              <a:buChar char="Ø"/>
            </a:pPr>
            <a:r>
              <a:rPr lang="en-US" altLang="en-US" sz="1800" dirty="0" smtClean="0"/>
              <a:t>RAIV	March 2017</a:t>
            </a:r>
          </a:p>
          <a:p>
            <a:pPr lvl="3" eaLnBrk="1" hangingPunct="1">
              <a:lnSpc>
                <a:spcPct val="90000"/>
              </a:lnSpc>
              <a:buFont typeface="Wingdings" panose="05000000000000000000" pitchFamily="2" charset="2"/>
              <a:buChar char="Ø"/>
            </a:pPr>
            <a:r>
              <a:rPr lang="en-US" altLang="en-US" sz="1800" dirty="0" smtClean="0"/>
              <a:t>RAV	May 2014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82000" cy="1524000"/>
          </a:xfrm>
        </p:spPr>
        <p:txBody>
          <a:bodyPr/>
          <a:lstStyle/>
          <a:p>
            <a:r>
              <a:rPr lang="en-US" altLang="en-US" sz="3200" dirty="0"/>
              <a:t>WMO </a:t>
            </a:r>
            <a:r>
              <a:rPr lang="en-US" altLang="en-US" sz="3200" dirty="0" smtClean="0"/>
              <a:t>Technical Commissions</a:t>
            </a:r>
            <a:endParaRPr lang="en-US" sz="3200" dirty="0"/>
          </a:p>
        </p:txBody>
      </p:sp>
      <p:sp>
        <p:nvSpPr>
          <p:cNvPr id="4" name="TextBox 3"/>
          <p:cNvSpPr txBox="1"/>
          <p:nvPr/>
        </p:nvSpPr>
        <p:spPr>
          <a:xfrm>
            <a:off x="152400" y="1676400"/>
            <a:ext cx="5029200" cy="4555093"/>
          </a:xfrm>
          <a:prstGeom prst="rect">
            <a:avLst/>
          </a:prstGeom>
          <a:noFill/>
        </p:spPr>
        <p:txBody>
          <a:bodyPr wrap="square" rtlCol="0">
            <a:spAutoFit/>
          </a:bodyPr>
          <a:lstStyle/>
          <a:p>
            <a:pPr fontAlgn="base">
              <a:spcBef>
                <a:spcPct val="0"/>
              </a:spcBef>
              <a:spcAft>
                <a:spcPct val="0"/>
              </a:spcAft>
            </a:pPr>
            <a:r>
              <a:rPr lang="en-US" sz="1400" b="1" dirty="0">
                <a:solidFill>
                  <a:srgbClr val="000000"/>
                </a:solidFill>
              </a:rPr>
              <a:t>Commission for Basic Systems (CBS)</a:t>
            </a:r>
          </a:p>
          <a:p>
            <a:pPr fontAlgn="base">
              <a:spcBef>
                <a:spcPct val="0"/>
              </a:spcBef>
              <a:spcAft>
                <a:spcPct val="0"/>
              </a:spcAft>
            </a:pPr>
            <a:r>
              <a:rPr lang="en-US" sz="1400" dirty="0">
                <a:solidFill>
                  <a:srgbClr val="00B050"/>
                </a:solidFill>
              </a:rPr>
              <a:t>President: </a:t>
            </a:r>
            <a:r>
              <a:rPr lang="en-US" sz="1400" dirty="0" smtClean="0">
                <a:solidFill>
                  <a:srgbClr val="00B050"/>
                </a:solidFill>
              </a:rPr>
              <a:t>Michel JEAN (Canada)</a:t>
            </a:r>
            <a:endParaRPr lang="en-US" sz="1400" dirty="0">
              <a:solidFill>
                <a:srgbClr val="00B050"/>
              </a:solidFill>
            </a:endParaRPr>
          </a:p>
          <a:p>
            <a:pPr fontAlgn="base">
              <a:spcBef>
                <a:spcPct val="0"/>
              </a:spcBef>
              <a:spcAft>
                <a:spcPct val="0"/>
              </a:spcAft>
            </a:pPr>
            <a:r>
              <a:rPr lang="en-US" sz="1400" dirty="0">
                <a:solidFill>
                  <a:srgbClr val="000000"/>
                </a:solidFill>
              </a:rPr>
              <a:t>Vice-President: S.L BARRELL (</a:t>
            </a:r>
            <a:r>
              <a:rPr lang="en-US" sz="1400" dirty="0" err="1">
                <a:solidFill>
                  <a:srgbClr val="000000"/>
                </a:solidFill>
              </a:rPr>
              <a:t>Ms</a:t>
            </a:r>
            <a:r>
              <a:rPr lang="en-US" sz="1400" dirty="0">
                <a:solidFill>
                  <a:srgbClr val="000000"/>
                </a:solidFill>
              </a:rPr>
              <a:t>) (Australia</a:t>
            </a:r>
            <a:r>
              <a:rPr lang="en-US" sz="1400" dirty="0" smtClean="0">
                <a:solidFill>
                  <a:srgbClr val="000000"/>
                </a:solidFill>
              </a:rPr>
              <a:t>)</a:t>
            </a:r>
          </a:p>
          <a:p>
            <a:pPr fontAlgn="base">
              <a:spcBef>
                <a:spcPct val="0"/>
              </a:spcBef>
              <a:spcAft>
                <a:spcPct val="0"/>
              </a:spcAft>
            </a:pPr>
            <a:endParaRPr lang="en-US" sz="1400" dirty="0">
              <a:solidFill>
                <a:srgbClr val="000000"/>
              </a:solidFill>
            </a:endParaRPr>
          </a:p>
          <a:p>
            <a:pPr fontAlgn="base">
              <a:spcBef>
                <a:spcPct val="0"/>
              </a:spcBef>
              <a:spcAft>
                <a:spcPct val="0"/>
              </a:spcAft>
            </a:pPr>
            <a:endParaRPr lang="en-US" sz="1400" dirty="0">
              <a:solidFill>
                <a:srgbClr val="000000"/>
              </a:solidFill>
            </a:endParaRPr>
          </a:p>
          <a:p>
            <a:pPr fontAlgn="base">
              <a:spcBef>
                <a:spcPct val="0"/>
              </a:spcBef>
              <a:spcAft>
                <a:spcPct val="0"/>
              </a:spcAft>
            </a:pPr>
            <a:r>
              <a:rPr lang="en-US" sz="1400" b="1" dirty="0">
                <a:solidFill>
                  <a:srgbClr val="000000"/>
                </a:solidFill>
              </a:rPr>
              <a:t>Commission for Instruments and Methods of Observation (CIMO)</a:t>
            </a:r>
          </a:p>
          <a:p>
            <a:pPr fontAlgn="base">
              <a:spcBef>
                <a:spcPct val="0"/>
              </a:spcBef>
              <a:spcAft>
                <a:spcPct val="0"/>
              </a:spcAft>
            </a:pPr>
            <a:r>
              <a:rPr lang="en-US" sz="1400" dirty="0">
                <a:solidFill>
                  <a:srgbClr val="000000"/>
                </a:solidFill>
              </a:rPr>
              <a:t>President: Bertrand CALPINI (Switzerland)</a:t>
            </a:r>
          </a:p>
          <a:p>
            <a:pPr fontAlgn="base">
              <a:spcBef>
                <a:spcPct val="0"/>
              </a:spcBef>
              <a:spcAft>
                <a:spcPct val="0"/>
              </a:spcAft>
            </a:pPr>
            <a:r>
              <a:rPr lang="en-US" sz="1400" dirty="0">
                <a:solidFill>
                  <a:srgbClr val="000000"/>
                </a:solidFill>
              </a:rPr>
              <a:t>Vice-President: Mr. Bruce Ward FORGAN (Australia)</a:t>
            </a:r>
          </a:p>
          <a:p>
            <a:pPr fontAlgn="base">
              <a:spcBef>
                <a:spcPct val="0"/>
              </a:spcBef>
              <a:spcAft>
                <a:spcPct val="0"/>
              </a:spcAft>
            </a:pPr>
            <a:endParaRPr lang="en-US" sz="1400" dirty="0" smtClean="0">
              <a:solidFill>
                <a:srgbClr val="000000"/>
              </a:solidFill>
            </a:endParaRPr>
          </a:p>
          <a:p>
            <a:pPr fontAlgn="base">
              <a:spcBef>
                <a:spcPct val="0"/>
              </a:spcBef>
              <a:spcAft>
                <a:spcPct val="0"/>
              </a:spcAft>
            </a:pPr>
            <a:endParaRPr lang="en-US" sz="1400" dirty="0">
              <a:solidFill>
                <a:srgbClr val="000000"/>
              </a:solidFill>
            </a:endParaRPr>
          </a:p>
          <a:p>
            <a:pPr fontAlgn="base">
              <a:spcBef>
                <a:spcPct val="0"/>
              </a:spcBef>
              <a:spcAft>
                <a:spcPct val="0"/>
              </a:spcAft>
            </a:pPr>
            <a:r>
              <a:rPr lang="en-US" sz="1400" b="1" dirty="0">
                <a:solidFill>
                  <a:srgbClr val="000000"/>
                </a:solidFill>
              </a:rPr>
              <a:t>Commission for Hydrology (</a:t>
            </a:r>
            <a:r>
              <a:rPr lang="en-US" sz="1400" b="1" dirty="0" err="1">
                <a:solidFill>
                  <a:srgbClr val="000000"/>
                </a:solidFill>
              </a:rPr>
              <a:t>CHy</a:t>
            </a:r>
            <a:r>
              <a:rPr lang="en-US" sz="1400" b="1" dirty="0">
                <a:solidFill>
                  <a:srgbClr val="000000"/>
                </a:solidFill>
              </a:rPr>
              <a:t>)</a:t>
            </a:r>
          </a:p>
          <a:p>
            <a:pPr fontAlgn="base">
              <a:spcBef>
                <a:spcPct val="0"/>
              </a:spcBef>
              <a:spcAft>
                <a:spcPct val="0"/>
              </a:spcAft>
            </a:pPr>
            <a:r>
              <a:rPr lang="en-US" sz="1400" dirty="0">
                <a:solidFill>
                  <a:srgbClr val="00B050"/>
                </a:solidFill>
              </a:rPr>
              <a:t>President: Harry F. LINS (USA)</a:t>
            </a:r>
          </a:p>
          <a:p>
            <a:pPr fontAlgn="base">
              <a:spcBef>
                <a:spcPct val="0"/>
              </a:spcBef>
              <a:spcAft>
                <a:spcPct val="0"/>
              </a:spcAft>
            </a:pPr>
            <a:r>
              <a:rPr lang="en-US" sz="1400" dirty="0">
                <a:solidFill>
                  <a:srgbClr val="000000"/>
                </a:solidFill>
              </a:rPr>
              <a:t>Vice-President: </a:t>
            </a:r>
            <a:r>
              <a:rPr lang="en-US" sz="1400" dirty="0" err="1">
                <a:solidFill>
                  <a:srgbClr val="000000"/>
                </a:solidFill>
              </a:rPr>
              <a:t>Zhiyu</a:t>
            </a:r>
            <a:r>
              <a:rPr lang="en-US" sz="1400" dirty="0">
                <a:solidFill>
                  <a:srgbClr val="000000"/>
                </a:solidFill>
              </a:rPr>
              <a:t> LIU (China</a:t>
            </a:r>
            <a:r>
              <a:rPr lang="en-US" sz="1400" dirty="0" smtClean="0">
                <a:solidFill>
                  <a:srgbClr val="000000"/>
                </a:solidFill>
              </a:rPr>
              <a:t>)</a:t>
            </a:r>
          </a:p>
          <a:p>
            <a:pPr fontAlgn="base">
              <a:spcBef>
                <a:spcPct val="0"/>
              </a:spcBef>
              <a:spcAft>
                <a:spcPct val="0"/>
              </a:spcAft>
            </a:pPr>
            <a:endParaRPr lang="en-US" sz="1400" dirty="0">
              <a:solidFill>
                <a:srgbClr val="000000"/>
              </a:solidFill>
            </a:endParaRPr>
          </a:p>
          <a:p>
            <a:pPr fontAlgn="base">
              <a:spcBef>
                <a:spcPct val="0"/>
              </a:spcBef>
              <a:spcAft>
                <a:spcPct val="0"/>
              </a:spcAft>
            </a:pPr>
            <a:endParaRPr lang="en-US" sz="1400" dirty="0">
              <a:solidFill>
                <a:srgbClr val="000000"/>
              </a:solidFill>
            </a:endParaRPr>
          </a:p>
          <a:p>
            <a:pPr fontAlgn="base">
              <a:spcBef>
                <a:spcPct val="0"/>
              </a:spcBef>
              <a:spcAft>
                <a:spcPct val="0"/>
              </a:spcAft>
            </a:pPr>
            <a:r>
              <a:rPr lang="en-US" sz="1400" b="1" dirty="0">
                <a:solidFill>
                  <a:srgbClr val="000000"/>
                </a:solidFill>
              </a:rPr>
              <a:t>Commission for Atmospheric Sciences (CAS)</a:t>
            </a:r>
          </a:p>
          <a:p>
            <a:pPr fontAlgn="base">
              <a:spcBef>
                <a:spcPct val="0"/>
              </a:spcBef>
              <a:spcAft>
                <a:spcPct val="0"/>
              </a:spcAft>
            </a:pPr>
            <a:r>
              <a:rPr lang="en-US" sz="1400" dirty="0">
                <a:solidFill>
                  <a:srgbClr val="000000"/>
                </a:solidFill>
              </a:rPr>
              <a:t>President: </a:t>
            </a:r>
            <a:r>
              <a:rPr lang="en-US" sz="1400" dirty="0" err="1">
                <a:solidFill>
                  <a:srgbClr val="000000"/>
                </a:solidFill>
              </a:rPr>
              <a:t>Oystein</a:t>
            </a:r>
            <a:r>
              <a:rPr lang="en-US" sz="1400" dirty="0">
                <a:solidFill>
                  <a:srgbClr val="000000"/>
                </a:solidFill>
              </a:rPr>
              <a:t> </a:t>
            </a:r>
            <a:r>
              <a:rPr lang="en-US" sz="1400" dirty="0" err="1">
                <a:solidFill>
                  <a:srgbClr val="000000"/>
                </a:solidFill>
              </a:rPr>
              <a:t>Hov</a:t>
            </a:r>
            <a:r>
              <a:rPr lang="en-US" sz="1400" dirty="0">
                <a:solidFill>
                  <a:srgbClr val="000000"/>
                </a:solidFill>
              </a:rPr>
              <a:t> (Norway)</a:t>
            </a:r>
          </a:p>
          <a:p>
            <a:pPr fontAlgn="base">
              <a:spcBef>
                <a:spcPct val="0"/>
              </a:spcBef>
              <a:spcAft>
                <a:spcPct val="0"/>
              </a:spcAft>
            </a:pPr>
            <a:r>
              <a:rPr lang="en-US" sz="1400" dirty="0">
                <a:solidFill>
                  <a:srgbClr val="000000"/>
                </a:solidFill>
              </a:rPr>
              <a:t>Vice-president: </a:t>
            </a:r>
            <a:r>
              <a:rPr lang="en-US" sz="1400" dirty="0" err="1">
                <a:solidFill>
                  <a:srgbClr val="000000"/>
                </a:solidFill>
              </a:rPr>
              <a:t>Jaecheol</a:t>
            </a:r>
            <a:r>
              <a:rPr lang="en-US" sz="1400" dirty="0">
                <a:solidFill>
                  <a:srgbClr val="000000"/>
                </a:solidFill>
              </a:rPr>
              <a:t> Nam (Republic of Korea)</a:t>
            </a:r>
          </a:p>
          <a:p>
            <a:pPr fontAlgn="base">
              <a:spcBef>
                <a:spcPct val="0"/>
              </a:spcBef>
              <a:spcAft>
                <a:spcPct val="0"/>
              </a:spcAft>
            </a:pPr>
            <a:endParaRPr lang="en-US" sz="1200" dirty="0">
              <a:solidFill>
                <a:srgbClr val="000000"/>
              </a:solidFill>
            </a:endParaRPr>
          </a:p>
          <a:p>
            <a:pPr fontAlgn="base">
              <a:spcBef>
                <a:spcPct val="0"/>
              </a:spcBef>
              <a:spcAft>
                <a:spcPct val="0"/>
              </a:spcAft>
            </a:pPr>
            <a:endParaRPr lang="en-US" sz="1200" dirty="0">
              <a:solidFill>
                <a:srgbClr val="000000"/>
              </a:solidFill>
            </a:endParaRPr>
          </a:p>
        </p:txBody>
      </p:sp>
      <p:sp>
        <p:nvSpPr>
          <p:cNvPr id="6" name="TextBox 5"/>
          <p:cNvSpPr txBox="1"/>
          <p:nvPr/>
        </p:nvSpPr>
        <p:spPr>
          <a:xfrm>
            <a:off x="4495800" y="1614844"/>
            <a:ext cx="4648200" cy="4678204"/>
          </a:xfrm>
          <a:prstGeom prst="rect">
            <a:avLst/>
          </a:prstGeom>
          <a:noFill/>
        </p:spPr>
        <p:txBody>
          <a:bodyPr wrap="square" rtlCol="0">
            <a:spAutoFit/>
          </a:bodyPr>
          <a:lstStyle/>
          <a:p>
            <a:pPr fontAlgn="base">
              <a:spcBef>
                <a:spcPct val="0"/>
              </a:spcBef>
              <a:spcAft>
                <a:spcPct val="0"/>
              </a:spcAft>
            </a:pPr>
            <a:r>
              <a:rPr lang="en-US" sz="1400" b="1" dirty="0">
                <a:solidFill>
                  <a:srgbClr val="000000"/>
                </a:solidFill>
              </a:rPr>
              <a:t>Commission for Aeronautical Meteorology (</a:t>
            </a:r>
            <a:r>
              <a:rPr lang="en-US" sz="1400" b="1" dirty="0" err="1">
                <a:solidFill>
                  <a:srgbClr val="000000"/>
                </a:solidFill>
              </a:rPr>
              <a:t>CAeM</a:t>
            </a:r>
            <a:r>
              <a:rPr lang="en-US" sz="1400" b="1" dirty="0">
                <a:solidFill>
                  <a:srgbClr val="000000"/>
                </a:solidFill>
              </a:rPr>
              <a:t>)</a:t>
            </a:r>
          </a:p>
          <a:p>
            <a:pPr fontAlgn="base">
              <a:spcBef>
                <a:spcPct val="0"/>
              </a:spcBef>
              <a:spcAft>
                <a:spcPct val="0"/>
              </a:spcAft>
            </a:pPr>
            <a:r>
              <a:rPr lang="en-US" sz="1400" dirty="0">
                <a:solidFill>
                  <a:srgbClr val="000000"/>
                </a:solidFill>
              </a:rPr>
              <a:t>President: Chi Ming SHUN (Hong Kong, China)</a:t>
            </a:r>
          </a:p>
          <a:p>
            <a:pPr fontAlgn="base">
              <a:spcBef>
                <a:spcPct val="0"/>
              </a:spcBef>
              <a:spcAft>
                <a:spcPct val="0"/>
              </a:spcAft>
            </a:pPr>
            <a:r>
              <a:rPr lang="en-US" sz="1400" dirty="0">
                <a:solidFill>
                  <a:srgbClr val="000000"/>
                </a:solidFill>
              </a:rPr>
              <a:t>Vice-President: Ian LISK (United Kingdom</a:t>
            </a:r>
            <a:r>
              <a:rPr lang="en-US" sz="1400" dirty="0" smtClean="0">
                <a:solidFill>
                  <a:srgbClr val="000000"/>
                </a:solidFill>
              </a:rPr>
              <a:t>)</a:t>
            </a:r>
          </a:p>
          <a:p>
            <a:pPr fontAlgn="base">
              <a:spcBef>
                <a:spcPct val="0"/>
              </a:spcBef>
              <a:spcAft>
                <a:spcPct val="0"/>
              </a:spcAft>
            </a:pPr>
            <a:endParaRPr lang="en-US" sz="1400" dirty="0">
              <a:solidFill>
                <a:srgbClr val="000000"/>
              </a:solidFill>
            </a:endParaRPr>
          </a:p>
          <a:p>
            <a:pPr fontAlgn="base">
              <a:spcBef>
                <a:spcPct val="0"/>
              </a:spcBef>
              <a:spcAft>
                <a:spcPct val="0"/>
              </a:spcAft>
            </a:pPr>
            <a:endParaRPr lang="en-US" sz="1400" dirty="0">
              <a:solidFill>
                <a:srgbClr val="000000"/>
              </a:solidFill>
            </a:endParaRPr>
          </a:p>
          <a:p>
            <a:pPr fontAlgn="base">
              <a:spcBef>
                <a:spcPct val="0"/>
              </a:spcBef>
              <a:spcAft>
                <a:spcPct val="0"/>
              </a:spcAft>
            </a:pPr>
            <a:r>
              <a:rPr lang="en-US" sz="1400" b="1" dirty="0">
                <a:solidFill>
                  <a:srgbClr val="000000"/>
                </a:solidFill>
              </a:rPr>
              <a:t>Commission for Agricultural Meteorology (</a:t>
            </a:r>
            <a:r>
              <a:rPr lang="en-US" sz="1400" b="1" dirty="0" err="1">
                <a:solidFill>
                  <a:srgbClr val="000000"/>
                </a:solidFill>
              </a:rPr>
              <a:t>CAgM</a:t>
            </a:r>
            <a:r>
              <a:rPr lang="en-US" sz="1400" b="1" dirty="0">
                <a:solidFill>
                  <a:srgbClr val="000000"/>
                </a:solidFill>
              </a:rPr>
              <a:t>)</a:t>
            </a:r>
          </a:p>
          <a:p>
            <a:pPr fontAlgn="base">
              <a:spcBef>
                <a:spcPct val="0"/>
              </a:spcBef>
              <a:spcAft>
                <a:spcPct val="0"/>
              </a:spcAft>
            </a:pPr>
            <a:r>
              <a:rPr lang="en-US" sz="1400" dirty="0">
                <a:solidFill>
                  <a:srgbClr val="000000"/>
                </a:solidFill>
              </a:rPr>
              <a:t>President: </a:t>
            </a:r>
            <a:r>
              <a:rPr lang="en-US" sz="1400" dirty="0" err="1">
                <a:solidFill>
                  <a:srgbClr val="000000"/>
                </a:solidFill>
              </a:rPr>
              <a:t>Byong</a:t>
            </a:r>
            <a:r>
              <a:rPr lang="en-US" sz="1400" dirty="0">
                <a:solidFill>
                  <a:srgbClr val="000000"/>
                </a:solidFill>
              </a:rPr>
              <a:t> LEE (Republic of Korea)</a:t>
            </a:r>
          </a:p>
          <a:p>
            <a:pPr fontAlgn="base">
              <a:spcBef>
                <a:spcPct val="0"/>
              </a:spcBef>
              <a:spcAft>
                <a:spcPct val="0"/>
              </a:spcAft>
            </a:pPr>
            <a:r>
              <a:rPr lang="en-US" sz="1400" dirty="0">
                <a:solidFill>
                  <a:srgbClr val="000000"/>
                </a:solidFill>
              </a:rPr>
              <a:t>Vice-President: Federica ROSSI (Italy</a:t>
            </a:r>
            <a:r>
              <a:rPr lang="en-US" sz="1400" dirty="0" smtClean="0">
                <a:solidFill>
                  <a:srgbClr val="000000"/>
                </a:solidFill>
              </a:rPr>
              <a:t>)</a:t>
            </a:r>
          </a:p>
          <a:p>
            <a:pPr fontAlgn="base">
              <a:spcBef>
                <a:spcPct val="0"/>
              </a:spcBef>
              <a:spcAft>
                <a:spcPct val="0"/>
              </a:spcAft>
            </a:pPr>
            <a:endParaRPr lang="en-US" sz="1400" b="1" dirty="0" smtClean="0">
              <a:solidFill>
                <a:srgbClr val="000000"/>
              </a:solidFill>
            </a:endParaRPr>
          </a:p>
          <a:p>
            <a:pPr fontAlgn="base">
              <a:spcBef>
                <a:spcPct val="0"/>
              </a:spcBef>
              <a:spcAft>
                <a:spcPct val="0"/>
              </a:spcAft>
            </a:pPr>
            <a:endParaRPr lang="en-US" sz="1400" b="1" dirty="0" smtClean="0">
              <a:solidFill>
                <a:srgbClr val="000000"/>
              </a:solidFill>
            </a:endParaRPr>
          </a:p>
          <a:p>
            <a:pPr fontAlgn="base">
              <a:spcBef>
                <a:spcPct val="0"/>
              </a:spcBef>
              <a:spcAft>
                <a:spcPct val="0"/>
              </a:spcAft>
            </a:pPr>
            <a:endParaRPr lang="en-US" sz="1400" b="1" dirty="0">
              <a:solidFill>
                <a:srgbClr val="000000"/>
              </a:solidFill>
            </a:endParaRPr>
          </a:p>
          <a:p>
            <a:pPr fontAlgn="base">
              <a:spcBef>
                <a:spcPct val="0"/>
              </a:spcBef>
              <a:spcAft>
                <a:spcPct val="0"/>
              </a:spcAft>
            </a:pPr>
            <a:r>
              <a:rPr lang="en-US" sz="1400" b="1" dirty="0" smtClean="0">
                <a:solidFill>
                  <a:srgbClr val="000000"/>
                </a:solidFill>
              </a:rPr>
              <a:t>Commission </a:t>
            </a:r>
            <a:r>
              <a:rPr lang="en-US" sz="1400" b="1" dirty="0">
                <a:solidFill>
                  <a:srgbClr val="000000"/>
                </a:solidFill>
              </a:rPr>
              <a:t>for Climatology (</a:t>
            </a:r>
            <a:r>
              <a:rPr lang="en-US" sz="1400" b="1" dirty="0" err="1">
                <a:solidFill>
                  <a:srgbClr val="000000"/>
                </a:solidFill>
              </a:rPr>
              <a:t>CCl</a:t>
            </a:r>
            <a:r>
              <a:rPr lang="en-US" sz="1400" b="1" dirty="0">
                <a:solidFill>
                  <a:srgbClr val="000000"/>
                </a:solidFill>
              </a:rPr>
              <a:t>)</a:t>
            </a:r>
          </a:p>
          <a:p>
            <a:pPr fontAlgn="base">
              <a:spcBef>
                <a:spcPct val="0"/>
              </a:spcBef>
              <a:spcAft>
                <a:spcPct val="0"/>
              </a:spcAft>
            </a:pPr>
            <a:r>
              <a:rPr lang="en-US" sz="1400" dirty="0">
                <a:solidFill>
                  <a:srgbClr val="00B050"/>
                </a:solidFill>
              </a:rPr>
              <a:t>President: Thomas C. PETERSON (USA)</a:t>
            </a:r>
          </a:p>
          <a:p>
            <a:pPr fontAlgn="base">
              <a:spcBef>
                <a:spcPct val="0"/>
              </a:spcBef>
              <a:spcAft>
                <a:spcPct val="0"/>
              </a:spcAft>
            </a:pPr>
            <a:r>
              <a:rPr lang="it-IT" sz="1400" dirty="0">
                <a:solidFill>
                  <a:srgbClr val="000000"/>
                </a:solidFill>
              </a:rPr>
              <a:t>Vice-President: Ms Bárbara D. TAPIA (Chile)</a:t>
            </a:r>
            <a:endParaRPr lang="en-US" sz="1400" dirty="0">
              <a:solidFill>
                <a:srgbClr val="000000"/>
              </a:solidFill>
            </a:endParaRPr>
          </a:p>
          <a:p>
            <a:pPr fontAlgn="base">
              <a:spcBef>
                <a:spcPct val="0"/>
              </a:spcBef>
              <a:spcAft>
                <a:spcPct val="0"/>
              </a:spcAft>
            </a:pPr>
            <a:endParaRPr lang="en-US" sz="1400" dirty="0" smtClean="0">
              <a:solidFill>
                <a:srgbClr val="000000"/>
              </a:solidFill>
            </a:endParaRPr>
          </a:p>
          <a:p>
            <a:pPr fontAlgn="base">
              <a:spcBef>
                <a:spcPct val="0"/>
              </a:spcBef>
              <a:spcAft>
                <a:spcPct val="0"/>
              </a:spcAft>
            </a:pPr>
            <a:endParaRPr lang="en-US" sz="1400" dirty="0">
              <a:solidFill>
                <a:srgbClr val="000000"/>
              </a:solidFill>
            </a:endParaRPr>
          </a:p>
          <a:p>
            <a:pPr fontAlgn="base">
              <a:spcBef>
                <a:spcPct val="0"/>
              </a:spcBef>
              <a:spcAft>
                <a:spcPct val="0"/>
              </a:spcAft>
            </a:pPr>
            <a:r>
              <a:rPr lang="en-US" sz="1400" b="1" dirty="0" smtClean="0">
                <a:solidFill>
                  <a:srgbClr val="000000"/>
                </a:solidFill>
              </a:rPr>
              <a:t>Joint </a:t>
            </a:r>
            <a:r>
              <a:rPr lang="en-US" sz="1400" b="1" dirty="0">
                <a:solidFill>
                  <a:srgbClr val="000000"/>
                </a:solidFill>
              </a:rPr>
              <a:t>WMO-IOC Commission for Oceanography and Marine Meteorology (JCOMM)</a:t>
            </a:r>
          </a:p>
          <a:p>
            <a:pPr fontAlgn="base">
              <a:spcBef>
                <a:spcPct val="0"/>
              </a:spcBef>
              <a:spcAft>
                <a:spcPct val="0"/>
              </a:spcAft>
            </a:pPr>
            <a:r>
              <a:rPr lang="en-US" sz="1400" dirty="0">
                <a:solidFill>
                  <a:srgbClr val="000000"/>
                </a:solidFill>
              </a:rPr>
              <a:t>Co-Presidents: Nadia PINARDI (Italia) and Johan STANDER (South Africa)</a:t>
            </a:r>
          </a:p>
          <a:p>
            <a:pPr fontAlgn="base">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2311385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75000"/>
                  </a:schemeClr>
                </a:solidFill>
              </a:rPr>
              <a:t>NWS IAO Mission</a:t>
            </a:r>
            <a:endParaRPr lang="en-US" sz="4000"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The mission of the International Activities Office (IAO) of the U.S. National Weather Service is to promote the international interests of the U.S. meteorological and hydrologic communities, improving the level of science, technology, operations, and services worldwide and within the NWS. </a:t>
            </a:r>
            <a:endParaRPr lang="en-US" dirty="0"/>
          </a:p>
        </p:txBody>
      </p:sp>
    </p:spTree>
    <p:extLst>
      <p:ext uri="{BB962C8B-B14F-4D97-AF65-F5344CB8AC3E}">
        <p14:creationId xmlns:p14="http://schemas.microsoft.com/office/powerpoint/2010/main" val="1085884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BFB34C3-E3B5-43D7-83EF-0DBB008836B3}" type="slidenum">
              <a:rPr lang="en-US" sz="1400" smtClean="0"/>
              <a:pPr>
                <a:spcBef>
                  <a:spcPct val="0"/>
                </a:spcBef>
                <a:buFontTx/>
                <a:buNone/>
              </a:pPr>
              <a:t>4</a:t>
            </a:fld>
            <a:endParaRPr lang="en-US" sz="1400" smtClean="0"/>
          </a:p>
        </p:txBody>
      </p:sp>
      <p:sp>
        <p:nvSpPr>
          <p:cNvPr id="6147" name="Rectangle 2"/>
          <p:cNvSpPr>
            <a:spLocks noGrp="1" noChangeArrowheads="1"/>
          </p:cNvSpPr>
          <p:nvPr>
            <p:ph type="title"/>
          </p:nvPr>
        </p:nvSpPr>
        <p:spPr>
          <a:xfrm>
            <a:off x="1102808" y="447152"/>
            <a:ext cx="6934200" cy="457200"/>
          </a:xfrm>
        </p:spPr>
        <p:txBody>
          <a:bodyPr>
            <a:noAutofit/>
          </a:bodyPr>
          <a:lstStyle/>
          <a:p>
            <a:pPr eaLnBrk="1" hangingPunct="1"/>
            <a:r>
              <a:rPr lang="en-US" sz="4000" b="1" dirty="0" smtClean="0">
                <a:solidFill>
                  <a:schemeClr val="accent1">
                    <a:lumMod val="75000"/>
                  </a:schemeClr>
                </a:solidFill>
              </a:rPr>
              <a:t>IAO Organization</a:t>
            </a:r>
          </a:p>
        </p:txBody>
      </p:sp>
      <p:sp>
        <p:nvSpPr>
          <p:cNvPr id="6151" name="Rectangle 6"/>
          <p:cNvSpPr>
            <a:spLocks noChangeArrowheads="1"/>
          </p:cNvSpPr>
          <p:nvPr/>
        </p:nvSpPr>
        <p:spPr bwMode="auto">
          <a:xfrm>
            <a:off x="4422775" y="1139825"/>
            <a:ext cx="311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sz="4000">
                <a:solidFill>
                  <a:schemeClr val="tx2"/>
                </a:solidFill>
              </a:rPr>
              <a:t> </a:t>
            </a:r>
          </a:p>
        </p:txBody>
      </p:sp>
      <p:sp>
        <p:nvSpPr>
          <p:cNvPr id="13" name="Content Placeholder 2"/>
          <p:cNvSpPr txBox="1">
            <a:spLocks/>
          </p:cNvSpPr>
          <p:nvPr/>
        </p:nvSpPr>
        <p:spPr bwMode="auto">
          <a:xfrm>
            <a:off x="228600" y="1676400"/>
            <a:ext cx="4038600" cy="4787900"/>
          </a:xfrm>
          <a:prstGeom prst="rect">
            <a:avLst/>
          </a:prstGeom>
          <a:noFill/>
          <a:ln>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ts val="400"/>
              </a:spcBef>
              <a:spcAft>
                <a:spcPts val="600"/>
              </a:spcAft>
            </a:pPr>
            <a:r>
              <a:rPr lang="en-US" sz="1800" b="1" kern="0" dirty="0" smtClean="0"/>
              <a:t>Courtney </a:t>
            </a:r>
            <a:r>
              <a:rPr lang="en-US" sz="1800" b="1" kern="0" dirty="0" err="1" smtClean="0"/>
              <a:t>Draggon</a:t>
            </a:r>
            <a:r>
              <a:rPr lang="en-US" sz="1800" b="1" kern="0" dirty="0"/>
              <a:t>, </a:t>
            </a:r>
            <a:r>
              <a:rPr lang="en-US" sz="1800" kern="0" dirty="0"/>
              <a:t>Director</a:t>
            </a:r>
          </a:p>
          <a:p>
            <a:pPr eaLnBrk="1" hangingPunct="1">
              <a:lnSpc>
                <a:spcPct val="90000"/>
              </a:lnSpc>
              <a:spcBef>
                <a:spcPts val="400"/>
              </a:spcBef>
              <a:spcAft>
                <a:spcPts val="600"/>
              </a:spcAft>
            </a:pPr>
            <a:r>
              <a:rPr lang="en-US" sz="1800" b="1" kern="0" dirty="0" smtClean="0"/>
              <a:t>Dan Muller</a:t>
            </a:r>
            <a:r>
              <a:rPr lang="en-US" sz="1800" kern="0" dirty="0" smtClean="0"/>
              <a:t>, (Acting) Director</a:t>
            </a:r>
          </a:p>
          <a:p>
            <a:pPr eaLnBrk="1" hangingPunct="1">
              <a:lnSpc>
                <a:spcPct val="90000"/>
              </a:lnSpc>
              <a:spcBef>
                <a:spcPts val="400"/>
              </a:spcBef>
              <a:spcAft>
                <a:spcPts val="600"/>
              </a:spcAft>
            </a:pPr>
            <a:r>
              <a:rPr lang="en-US" sz="1800" b="1" kern="0" dirty="0" smtClean="0"/>
              <a:t>Natalia </a:t>
            </a:r>
            <a:r>
              <a:rPr lang="en-US" sz="1800" b="1" kern="0" dirty="0" err="1" smtClean="0"/>
              <a:t>Donoho</a:t>
            </a:r>
            <a:r>
              <a:rPr lang="en-US" sz="1800" b="1" kern="0" dirty="0" smtClean="0"/>
              <a:t>, </a:t>
            </a:r>
            <a:r>
              <a:rPr lang="en-US" sz="1800" kern="0" dirty="0" smtClean="0"/>
              <a:t>(Acting) Deputy Director, LCDP Class X detail</a:t>
            </a:r>
          </a:p>
          <a:p>
            <a:pPr eaLnBrk="1" hangingPunct="1">
              <a:lnSpc>
                <a:spcPct val="90000"/>
              </a:lnSpc>
              <a:spcBef>
                <a:spcPts val="400"/>
              </a:spcBef>
              <a:spcAft>
                <a:spcPts val="600"/>
              </a:spcAft>
            </a:pPr>
            <a:r>
              <a:rPr lang="en-US" sz="1800" b="1" kern="0" dirty="0" smtClean="0"/>
              <a:t>Caroline </a:t>
            </a:r>
            <a:r>
              <a:rPr lang="en-US" sz="1800" b="1" kern="0" dirty="0" err="1" smtClean="0"/>
              <a:t>Corvington</a:t>
            </a:r>
            <a:r>
              <a:rPr lang="en-US" sz="1800" kern="0" dirty="0" smtClean="0"/>
              <a:t>, Executive Officer</a:t>
            </a:r>
          </a:p>
          <a:p>
            <a:pPr eaLnBrk="1" hangingPunct="1">
              <a:lnSpc>
                <a:spcPct val="90000"/>
              </a:lnSpc>
              <a:spcBef>
                <a:spcPts val="400"/>
              </a:spcBef>
              <a:spcAft>
                <a:spcPts val="600"/>
              </a:spcAft>
            </a:pPr>
            <a:r>
              <a:rPr lang="en-US" sz="1800" b="1" kern="0" dirty="0" smtClean="0"/>
              <a:t>Ethan Jessup</a:t>
            </a:r>
            <a:r>
              <a:rPr lang="en-US" sz="1800" kern="0" dirty="0" smtClean="0"/>
              <a:t>, Administrative Officer </a:t>
            </a:r>
          </a:p>
          <a:p>
            <a:pPr eaLnBrk="1" hangingPunct="1">
              <a:lnSpc>
                <a:spcPct val="90000"/>
              </a:lnSpc>
              <a:spcBef>
                <a:spcPts val="400"/>
              </a:spcBef>
              <a:spcAft>
                <a:spcPts val="600"/>
              </a:spcAft>
            </a:pPr>
            <a:r>
              <a:rPr lang="en-US" sz="1800" b="1" kern="0" dirty="0"/>
              <a:t>Tuan Nguyen</a:t>
            </a:r>
            <a:r>
              <a:rPr lang="en-US" sz="1800" kern="0" dirty="0"/>
              <a:t>, Budget Analyst</a:t>
            </a:r>
            <a:endParaRPr lang="en-US" sz="1800" kern="0" dirty="0" smtClean="0"/>
          </a:p>
          <a:p>
            <a:pPr eaLnBrk="1" hangingPunct="1">
              <a:lnSpc>
                <a:spcPct val="90000"/>
              </a:lnSpc>
              <a:spcBef>
                <a:spcPts val="400"/>
              </a:spcBef>
              <a:spcAft>
                <a:spcPts val="600"/>
              </a:spcAft>
            </a:pPr>
            <a:r>
              <a:rPr lang="en-US" sz="1800" b="1" kern="0" dirty="0" smtClean="0"/>
              <a:t>Vacancy</a:t>
            </a:r>
            <a:r>
              <a:rPr lang="en-US" sz="1800" kern="0" dirty="0" smtClean="0"/>
              <a:t>, Travel and Visitor Coordinator</a:t>
            </a:r>
          </a:p>
          <a:p>
            <a:pPr eaLnBrk="1" hangingPunct="1">
              <a:lnSpc>
                <a:spcPct val="90000"/>
              </a:lnSpc>
              <a:spcBef>
                <a:spcPts val="400"/>
              </a:spcBef>
              <a:spcAft>
                <a:spcPts val="600"/>
              </a:spcAft>
            </a:pPr>
            <a:r>
              <a:rPr lang="en-US" sz="1800" b="1" kern="0" dirty="0" smtClean="0"/>
              <a:t>Darlene Roberts</a:t>
            </a:r>
            <a:r>
              <a:rPr lang="en-US" sz="1800" kern="0" dirty="0" smtClean="0"/>
              <a:t>, Travel Specialist</a:t>
            </a:r>
          </a:p>
          <a:p>
            <a:pPr eaLnBrk="1" hangingPunct="1">
              <a:lnSpc>
                <a:spcPct val="90000"/>
              </a:lnSpc>
              <a:spcBef>
                <a:spcPts val="400"/>
              </a:spcBef>
              <a:spcAft>
                <a:spcPts val="600"/>
              </a:spcAft>
            </a:pPr>
            <a:r>
              <a:rPr lang="en-US" sz="1800" b="1" kern="0" dirty="0" smtClean="0"/>
              <a:t>Leslie Bentley</a:t>
            </a:r>
            <a:r>
              <a:rPr lang="en-US" sz="1800" kern="0" dirty="0" smtClean="0"/>
              <a:t>, Administrative Assistant</a:t>
            </a:r>
          </a:p>
          <a:p>
            <a:pPr eaLnBrk="1" hangingPunct="1">
              <a:lnSpc>
                <a:spcPct val="90000"/>
              </a:lnSpc>
              <a:spcBef>
                <a:spcPts val="400"/>
              </a:spcBef>
              <a:spcAft>
                <a:spcPts val="600"/>
              </a:spcAft>
            </a:pPr>
            <a:r>
              <a:rPr lang="en-US" sz="1800" b="1" kern="0" dirty="0" smtClean="0"/>
              <a:t>Troy Martinez-Medley</a:t>
            </a:r>
            <a:r>
              <a:rPr lang="en-US" sz="1800" kern="0" dirty="0" smtClean="0"/>
              <a:t>, Correspondence Ex Secretariat</a:t>
            </a:r>
          </a:p>
          <a:p>
            <a:endParaRPr lang="en-US" kern="0" dirty="0"/>
          </a:p>
        </p:txBody>
      </p:sp>
      <p:sp>
        <p:nvSpPr>
          <p:cNvPr id="14" name="Content Placeholder 3"/>
          <p:cNvSpPr txBox="1">
            <a:spLocks/>
          </p:cNvSpPr>
          <p:nvPr/>
        </p:nvSpPr>
        <p:spPr>
          <a:xfrm>
            <a:off x="4041754" y="1689100"/>
            <a:ext cx="4572000" cy="4114800"/>
          </a:xfrm>
          <a:prstGeom prst="rect">
            <a:avLst/>
          </a:prstGeom>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1800" b="1" kern="0" dirty="0"/>
              <a:t>Dan Beardsley </a:t>
            </a:r>
            <a:r>
              <a:rPr lang="en-US" sz="1800" b="1" kern="0" dirty="0" smtClean="0"/>
              <a:t>&amp; Martin </a:t>
            </a:r>
            <a:r>
              <a:rPr lang="en-US" sz="1800" b="1" kern="0" dirty="0" err="1" smtClean="0"/>
              <a:t>Steinson</a:t>
            </a:r>
            <a:r>
              <a:rPr lang="en-US" sz="1800" kern="0" dirty="0" smtClean="0"/>
              <a:t>:  </a:t>
            </a:r>
            <a:r>
              <a:rPr lang="en-US" sz="1800" kern="0" dirty="0"/>
              <a:t>WMO Voluntary Cooperation Program and USAID projects, </a:t>
            </a:r>
            <a:r>
              <a:rPr lang="en-US" sz="1800" kern="0" dirty="0" smtClean="0"/>
              <a:t>WRNs</a:t>
            </a:r>
          </a:p>
          <a:p>
            <a:r>
              <a:rPr lang="en-US" sz="1800" b="1" kern="0" dirty="0"/>
              <a:t>Bill </a:t>
            </a:r>
            <a:r>
              <a:rPr lang="en-US" sz="1800" b="1" kern="0" dirty="0" err="1"/>
              <a:t>Bolhofer</a:t>
            </a:r>
            <a:r>
              <a:rPr lang="en-US" sz="1800" kern="0" dirty="0"/>
              <a:t>:  Africa (RA I</a:t>
            </a:r>
            <a:r>
              <a:rPr lang="en-US" sz="1800" kern="0" dirty="0" smtClean="0"/>
              <a:t>)</a:t>
            </a:r>
            <a:endParaRPr lang="en-US" sz="1800" kern="0" dirty="0"/>
          </a:p>
          <a:p>
            <a:r>
              <a:rPr lang="sv-SE" sz="1800" b="1" kern="0" dirty="0" smtClean="0"/>
              <a:t>Fred </a:t>
            </a:r>
            <a:r>
              <a:rPr lang="sv-SE" sz="1800" b="1" kern="0" dirty="0"/>
              <a:t>Branski</a:t>
            </a:r>
            <a:r>
              <a:rPr lang="sv-SE" sz="1800" kern="0" dirty="0"/>
              <a:t>:  </a:t>
            </a:r>
            <a:r>
              <a:rPr lang="sv-SE" sz="1800" kern="0" dirty="0" smtClean="0"/>
              <a:t>CBS, CIMO, Space Wx</a:t>
            </a:r>
          </a:p>
          <a:p>
            <a:r>
              <a:rPr lang="en-US" sz="1800" b="1" kern="0" dirty="0"/>
              <a:t>Jennifer Lewis</a:t>
            </a:r>
            <a:r>
              <a:rPr lang="en-US" sz="1800" kern="0" dirty="0"/>
              <a:t>:  </a:t>
            </a:r>
            <a:r>
              <a:rPr lang="en-US" sz="1800" kern="0" dirty="0" smtClean="0"/>
              <a:t>South-West </a:t>
            </a:r>
            <a:r>
              <a:rPr lang="en-US" sz="1800" kern="0" dirty="0"/>
              <a:t>Pacific (RA V)</a:t>
            </a:r>
          </a:p>
          <a:p>
            <a:r>
              <a:rPr lang="en-US" sz="1800" b="1" kern="0" dirty="0"/>
              <a:t>John </a:t>
            </a:r>
            <a:r>
              <a:rPr lang="en-US" sz="1800" b="1" kern="0" dirty="0" err="1"/>
              <a:t>Nangle</a:t>
            </a:r>
            <a:r>
              <a:rPr lang="en-US" sz="1800" kern="0" dirty="0" smtClean="0"/>
              <a:t>: Asia (RA II)</a:t>
            </a:r>
          </a:p>
          <a:p>
            <a:r>
              <a:rPr lang="en-US" sz="1800" b="1" kern="0" dirty="0" smtClean="0"/>
              <a:t>James </a:t>
            </a:r>
            <a:r>
              <a:rPr lang="en-US" sz="1800" b="1" kern="0" dirty="0" err="1"/>
              <a:t>Peronto</a:t>
            </a:r>
            <a:r>
              <a:rPr lang="en-US" sz="1800" kern="0" dirty="0"/>
              <a:t>:  </a:t>
            </a:r>
            <a:r>
              <a:rPr lang="en-US" sz="1800" kern="0" dirty="0" smtClean="0"/>
              <a:t>South America (RA III), North America, Central America and the Caribbean (RA IV)</a:t>
            </a:r>
          </a:p>
          <a:p>
            <a:r>
              <a:rPr lang="en-US" sz="1800" b="1" kern="0" dirty="0"/>
              <a:t>Shanna Pitter</a:t>
            </a:r>
            <a:r>
              <a:rPr lang="en-US" sz="1800" kern="0" dirty="0"/>
              <a:t>:  Climate, Arctic, </a:t>
            </a:r>
            <a:r>
              <a:rPr lang="en-US" sz="1800" kern="0" dirty="0" smtClean="0"/>
              <a:t>India</a:t>
            </a:r>
          </a:p>
          <a:p>
            <a:r>
              <a:rPr lang="en-US" sz="1800" b="1" kern="0" dirty="0"/>
              <a:t>Susan West</a:t>
            </a:r>
            <a:r>
              <a:rPr lang="en-US" sz="1800" kern="0" dirty="0"/>
              <a:t>:  Europe (RA VI</a:t>
            </a:r>
            <a:r>
              <a:rPr lang="en-US" sz="1800" kern="0" dirty="0" smtClean="0"/>
              <a:t>)</a:t>
            </a:r>
            <a:endParaRPr lang="en-US" sz="1800" b="1" kern="0" dirty="0" smtClean="0">
              <a:solidFill>
                <a:srgbClr val="FF0000"/>
              </a:solidFill>
            </a:endParaRPr>
          </a:p>
        </p:txBody>
      </p:sp>
    </p:spTree>
    <p:extLst>
      <p:ext uri="{BB962C8B-B14F-4D97-AF65-F5344CB8AC3E}">
        <p14:creationId xmlns:p14="http://schemas.microsoft.com/office/powerpoint/2010/main" val="22174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BFB34C3-E3B5-43D7-83EF-0DBB008836B3}" type="slidenum">
              <a:rPr lang="en-US" sz="1400" smtClean="0"/>
              <a:pPr>
                <a:spcBef>
                  <a:spcPct val="0"/>
                </a:spcBef>
                <a:buFontTx/>
                <a:buNone/>
              </a:pPr>
              <a:t>5</a:t>
            </a:fld>
            <a:endParaRPr lang="en-US" sz="1400" smtClean="0"/>
          </a:p>
        </p:txBody>
      </p:sp>
      <p:sp>
        <p:nvSpPr>
          <p:cNvPr id="6147" name="Rectangle 2"/>
          <p:cNvSpPr>
            <a:spLocks noGrp="1" noChangeArrowheads="1"/>
          </p:cNvSpPr>
          <p:nvPr>
            <p:ph type="title"/>
          </p:nvPr>
        </p:nvSpPr>
        <p:spPr>
          <a:xfrm>
            <a:off x="1102808" y="447152"/>
            <a:ext cx="6934200" cy="457200"/>
          </a:xfrm>
        </p:spPr>
        <p:txBody>
          <a:bodyPr>
            <a:noAutofit/>
          </a:bodyPr>
          <a:lstStyle/>
          <a:p>
            <a:pPr eaLnBrk="1" hangingPunct="1"/>
            <a:r>
              <a:rPr lang="en-US" sz="4000" b="1" dirty="0" smtClean="0">
                <a:solidFill>
                  <a:schemeClr val="accent1">
                    <a:lumMod val="75000"/>
                  </a:schemeClr>
                </a:solidFill>
              </a:rPr>
              <a:t>IAO Scope</a:t>
            </a:r>
          </a:p>
        </p:txBody>
      </p:sp>
      <p:sp>
        <p:nvSpPr>
          <p:cNvPr id="6151" name="Rectangle 6"/>
          <p:cNvSpPr>
            <a:spLocks noChangeArrowheads="1"/>
          </p:cNvSpPr>
          <p:nvPr/>
        </p:nvSpPr>
        <p:spPr bwMode="auto">
          <a:xfrm>
            <a:off x="4422775" y="1139825"/>
            <a:ext cx="3111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sz="4000">
                <a:solidFill>
                  <a:schemeClr val="tx2"/>
                </a:solidFill>
              </a:rPr>
              <a:t> </a:t>
            </a:r>
          </a:p>
        </p:txBody>
      </p:sp>
      <p:sp>
        <p:nvSpPr>
          <p:cNvPr id="6152" name="Rectangle 7"/>
          <p:cNvSpPr>
            <a:spLocks noGrp="1" noChangeArrowheads="1"/>
          </p:cNvSpPr>
          <p:nvPr>
            <p:ph type="body" idx="1"/>
          </p:nvPr>
        </p:nvSpPr>
        <p:spPr>
          <a:xfrm>
            <a:off x="501650" y="1600200"/>
            <a:ext cx="8153400" cy="5029200"/>
          </a:xfrm>
        </p:spPr>
        <p:txBody>
          <a:bodyPr>
            <a:normAutofit fontScale="92500" lnSpcReduction="20000"/>
          </a:bodyPr>
          <a:lstStyle/>
          <a:p>
            <a:pPr marL="0" indent="0" eaLnBrk="1" hangingPunct="1">
              <a:lnSpc>
                <a:spcPct val="90000"/>
              </a:lnSpc>
              <a:spcBef>
                <a:spcPts val="400"/>
              </a:spcBef>
              <a:spcAft>
                <a:spcPts val="600"/>
              </a:spcAft>
              <a:buNone/>
            </a:pPr>
            <a:r>
              <a:rPr lang="en-US" sz="1800" b="1" dirty="0" smtClean="0"/>
              <a:t>Purpose</a:t>
            </a:r>
          </a:p>
          <a:p>
            <a:pPr>
              <a:lnSpc>
                <a:spcPct val="90000"/>
              </a:lnSpc>
              <a:spcBef>
                <a:spcPts val="400"/>
              </a:spcBef>
              <a:spcAft>
                <a:spcPts val="600"/>
              </a:spcAft>
            </a:pPr>
            <a:r>
              <a:rPr lang="en-US" sz="1800" dirty="0"/>
              <a:t>Representing the United States Government (USG), </a:t>
            </a:r>
            <a:r>
              <a:rPr lang="en-US" sz="1800" dirty="0" smtClean="0"/>
              <a:t>participate </a:t>
            </a:r>
            <a:r>
              <a:rPr lang="en-US" sz="1800" dirty="0"/>
              <a:t>actively in the World Meteorological Organization (WMO) and </a:t>
            </a:r>
            <a:r>
              <a:rPr lang="en-US" sz="1800" dirty="0" smtClean="0"/>
              <a:t>support </a:t>
            </a:r>
            <a:r>
              <a:rPr lang="en-US" sz="1800" dirty="0"/>
              <a:t>the United States Permanent Representative to the WMO</a:t>
            </a:r>
            <a:r>
              <a:rPr lang="en-US" sz="1800" dirty="0" smtClean="0"/>
              <a:t>.</a:t>
            </a:r>
          </a:p>
          <a:p>
            <a:pPr>
              <a:lnSpc>
                <a:spcPct val="90000"/>
              </a:lnSpc>
              <a:spcBef>
                <a:spcPts val="400"/>
              </a:spcBef>
              <a:spcAft>
                <a:spcPts val="600"/>
              </a:spcAft>
            </a:pPr>
            <a:r>
              <a:rPr lang="en-US" sz="1800" dirty="0" smtClean="0"/>
              <a:t>Serve as </a:t>
            </a:r>
            <a:r>
              <a:rPr lang="en-US" sz="1800" dirty="0"/>
              <a:t>the focal point in the United States for national meteorological and hydrologic services of other </a:t>
            </a:r>
            <a:r>
              <a:rPr lang="en-US" sz="1800" dirty="0" smtClean="0"/>
              <a:t>countries and manage </a:t>
            </a:r>
            <a:r>
              <a:rPr lang="en-US" sz="1800" dirty="0"/>
              <a:t>relevant bi-lateral and multi-lateral agreements</a:t>
            </a:r>
            <a:r>
              <a:rPr lang="en-US" sz="1800" dirty="0" smtClean="0"/>
              <a:t>.</a:t>
            </a:r>
          </a:p>
          <a:p>
            <a:pPr>
              <a:lnSpc>
                <a:spcPct val="90000"/>
              </a:lnSpc>
              <a:spcBef>
                <a:spcPts val="400"/>
              </a:spcBef>
              <a:spcAft>
                <a:spcPts val="600"/>
              </a:spcAft>
            </a:pPr>
            <a:r>
              <a:rPr lang="en-US" sz="1800" dirty="0"/>
              <a:t>Within NOAA, DOC, and the USG as a whole, </a:t>
            </a:r>
            <a:r>
              <a:rPr lang="en-US" sz="1800" dirty="0" smtClean="0"/>
              <a:t>represent </a:t>
            </a:r>
            <a:r>
              <a:rPr lang="en-US" sz="1800" dirty="0"/>
              <a:t>the relevant interests of the NWS to other international offices and activities, especially those that advance short-term warning and forecast services.</a:t>
            </a:r>
            <a:endParaRPr lang="en-US" sz="1800" dirty="0" smtClean="0"/>
          </a:p>
          <a:p>
            <a:pPr>
              <a:lnSpc>
                <a:spcPct val="90000"/>
              </a:lnSpc>
              <a:spcBef>
                <a:spcPts val="400"/>
              </a:spcBef>
              <a:spcAft>
                <a:spcPts val="600"/>
              </a:spcAft>
            </a:pPr>
            <a:r>
              <a:rPr lang="en-US" sz="1800" dirty="0" smtClean="0"/>
              <a:t>Administer </a:t>
            </a:r>
            <a:r>
              <a:rPr lang="en-US" sz="1800" dirty="0"/>
              <a:t>U.S. foreign </a:t>
            </a:r>
            <a:r>
              <a:rPr lang="en-US" sz="1800" dirty="0" smtClean="0"/>
              <a:t>assistance on </a:t>
            </a:r>
            <a:r>
              <a:rPr lang="en-US" sz="1800" dirty="0"/>
              <a:t>behalf of other USG </a:t>
            </a:r>
            <a:r>
              <a:rPr lang="en-US" sz="1800" dirty="0" smtClean="0"/>
              <a:t>Agencies </a:t>
            </a:r>
            <a:r>
              <a:rPr lang="en-US" sz="1800" dirty="0"/>
              <a:t>and </a:t>
            </a:r>
            <a:r>
              <a:rPr lang="en-US" sz="1800" dirty="0" smtClean="0"/>
              <a:t>in service of the broader NWS mission </a:t>
            </a:r>
            <a:r>
              <a:rPr lang="en-US" sz="1800" dirty="0"/>
              <a:t>of capacity development of the global hydro-meteorological </a:t>
            </a:r>
            <a:r>
              <a:rPr lang="en-US" sz="1800" dirty="0" smtClean="0"/>
              <a:t>community.</a:t>
            </a:r>
            <a:endParaRPr lang="en-US" sz="1800" dirty="0"/>
          </a:p>
          <a:p>
            <a:pPr lvl="0" eaLnBrk="1" hangingPunct="1">
              <a:lnSpc>
                <a:spcPct val="90000"/>
              </a:lnSpc>
              <a:spcBef>
                <a:spcPts val="400"/>
              </a:spcBef>
              <a:spcAft>
                <a:spcPts val="600"/>
              </a:spcAft>
            </a:pPr>
            <a:r>
              <a:rPr lang="en-US" sz="1800" dirty="0" smtClean="0"/>
              <a:t>Provide Travel, Visitor and Agreements Support.</a:t>
            </a:r>
            <a:r>
              <a:rPr lang="en-US" sz="1800" i="1" dirty="0"/>
              <a:t/>
            </a:r>
            <a:br>
              <a:rPr lang="en-US" sz="1800" i="1" dirty="0"/>
            </a:br>
            <a:endParaRPr lang="en-US" sz="1600" b="1" dirty="0" smtClean="0"/>
          </a:p>
          <a:p>
            <a:pPr marL="0" indent="0" eaLnBrk="1" hangingPunct="1">
              <a:lnSpc>
                <a:spcPct val="90000"/>
              </a:lnSpc>
              <a:spcBef>
                <a:spcPts val="400"/>
              </a:spcBef>
              <a:spcAft>
                <a:spcPts val="600"/>
              </a:spcAft>
              <a:buNone/>
            </a:pPr>
            <a:r>
              <a:rPr lang="en-US" sz="1800" b="1" dirty="0" smtClean="0"/>
              <a:t>Benefits</a:t>
            </a:r>
            <a:endParaRPr lang="en-US" sz="1800" b="1" dirty="0"/>
          </a:p>
          <a:p>
            <a:r>
              <a:rPr lang="en-US" sz="1800" dirty="0" smtClean="0"/>
              <a:t>Benefitting NOAA and NWS operations and improvements in products and services; </a:t>
            </a:r>
          </a:p>
          <a:p>
            <a:r>
              <a:rPr lang="en-US" sz="1800" dirty="0" smtClean="0"/>
              <a:t>Advancing NOAA and DOC </a:t>
            </a:r>
            <a:r>
              <a:rPr lang="en-US" sz="1800" dirty="0"/>
              <a:t>priorities; </a:t>
            </a:r>
            <a:r>
              <a:rPr lang="en-US" sz="1800" dirty="0" smtClean="0"/>
              <a:t>and</a:t>
            </a:r>
          </a:p>
          <a:p>
            <a:pPr lvl="0"/>
            <a:r>
              <a:rPr lang="en-US" sz="1800" dirty="0" smtClean="0"/>
              <a:t>Supporting </a:t>
            </a:r>
            <a:r>
              <a:rPr lang="en-US" sz="1800" dirty="0"/>
              <a:t>U.S. foreign policy objectives.</a:t>
            </a:r>
          </a:p>
          <a:p>
            <a:pPr marL="0" indent="0" eaLnBrk="1" hangingPunct="1">
              <a:lnSpc>
                <a:spcPct val="90000"/>
              </a:lnSpc>
              <a:spcBef>
                <a:spcPts val="400"/>
              </a:spcBef>
              <a:spcAft>
                <a:spcPts val="600"/>
              </a:spcAft>
              <a:buNone/>
            </a:pPr>
            <a:endParaRPr lang="en-US" sz="1600" i="1" dirty="0" smtClean="0"/>
          </a:p>
        </p:txBody>
      </p:sp>
    </p:spTree>
    <p:extLst>
      <p:ext uri="{BB962C8B-B14F-4D97-AF65-F5344CB8AC3E}">
        <p14:creationId xmlns:p14="http://schemas.microsoft.com/office/powerpoint/2010/main" val="1144669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World Meteorological Organization (WMO)</a:t>
            </a:r>
          </a:p>
        </p:txBody>
      </p:sp>
      <p:sp>
        <p:nvSpPr>
          <p:cNvPr id="3075" name="Rectangle 3"/>
          <p:cNvSpPr>
            <a:spLocks noGrp="1" noChangeArrowheads="1"/>
          </p:cNvSpPr>
          <p:nvPr>
            <p:ph type="body" idx="1"/>
          </p:nvPr>
        </p:nvSpPr>
        <p:spPr/>
        <p:txBody>
          <a:bodyPr/>
          <a:lstStyle/>
          <a:p>
            <a:pPr marL="0" indent="0" eaLnBrk="1" hangingPunct="1">
              <a:lnSpc>
                <a:spcPct val="90000"/>
              </a:lnSpc>
            </a:pPr>
            <a:r>
              <a:rPr lang="en-US" altLang="en-US" dirty="0" smtClean="0"/>
              <a:t>Specialized agency of the United Nations</a:t>
            </a:r>
          </a:p>
          <a:p>
            <a:pPr lvl="1" eaLnBrk="1" hangingPunct="1">
              <a:lnSpc>
                <a:spcPct val="90000"/>
              </a:lnSpc>
            </a:pPr>
            <a:r>
              <a:rPr lang="en-US" altLang="en-US" dirty="0" smtClean="0"/>
              <a:t>UN's authoritative voice on the state and behavior of the Earth's atmosphere, its interaction with the oceans, the climate it produces and the resulting distribution of water resources. </a:t>
            </a:r>
          </a:p>
          <a:p>
            <a:pPr marL="0" indent="0" eaLnBrk="1" hangingPunct="1">
              <a:lnSpc>
                <a:spcPct val="90000"/>
              </a:lnSpc>
            </a:pPr>
            <a:r>
              <a:rPr lang="en-US" altLang="en-US" dirty="0" smtClean="0"/>
              <a:t>WMO Facts and Figures</a:t>
            </a:r>
          </a:p>
          <a:p>
            <a:pPr lvl="1" eaLnBrk="1" hangingPunct="1">
              <a:lnSpc>
                <a:spcPct val="90000"/>
              </a:lnSpc>
            </a:pPr>
            <a:r>
              <a:rPr lang="en-US" altLang="en-US" dirty="0" smtClean="0"/>
              <a:t>191 Member States and 6 Territories </a:t>
            </a:r>
          </a:p>
          <a:p>
            <a:pPr lvl="1" eaLnBrk="1" hangingPunct="1">
              <a:lnSpc>
                <a:spcPct val="90000"/>
              </a:lnSpc>
            </a:pPr>
            <a:r>
              <a:rPr lang="en-GB" altLang="zh-CN" dirty="0" smtClean="0">
                <a:ea typeface="SimSun" pitchFamily="2" charset="-122"/>
              </a:rPr>
              <a:t>4-year budget ~</a:t>
            </a:r>
            <a:r>
              <a:rPr lang="en-US" dirty="0" smtClean="0"/>
              <a:t>266 million CHF</a:t>
            </a:r>
            <a:r>
              <a:rPr lang="en-GB" altLang="zh-CN" dirty="0" smtClean="0">
                <a:ea typeface="SimSun" pitchFamily="2" charset="-122"/>
              </a:rPr>
              <a:t>; Annual budget of ~US </a:t>
            </a:r>
            <a:r>
              <a:rPr lang="en-GB" altLang="zh-CN" dirty="0" smtClean="0">
                <a:solidFill>
                  <a:schemeClr val="tx2"/>
                </a:solidFill>
                <a:ea typeface="SimSun" pitchFamily="2" charset="-122"/>
              </a:rPr>
              <a:t>$50 million; U.S. provides approximately 22% of the assessed contributions</a:t>
            </a:r>
          </a:p>
          <a:p>
            <a:pPr lvl="1" eaLnBrk="1" hangingPunct="1">
              <a:lnSpc>
                <a:spcPct val="90000"/>
              </a:lnSpc>
            </a:pPr>
            <a:r>
              <a:rPr lang="en-GB" altLang="zh-CN" dirty="0" smtClean="0">
                <a:solidFill>
                  <a:schemeClr val="tx2"/>
                </a:solidFill>
                <a:ea typeface="SimSun" pitchFamily="2" charset="-122"/>
              </a:rPr>
              <a:t>~270 </a:t>
            </a:r>
            <a:r>
              <a:rPr lang="en-GB" altLang="zh-CN" dirty="0" smtClean="0">
                <a:ea typeface="SimSun" pitchFamily="2" charset="-122"/>
              </a:rPr>
              <a:t>employees on Secretariat Staff</a:t>
            </a:r>
          </a:p>
          <a:p>
            <a:pPr lvl="1" eaLnBrk="1" hangingPunct="1">
              <a:lnSpc>
                <a:spcPct val="90000"/>
              </a:lnSpc>
            </a:pPr>
            <a:r>
              <a:rPr lang="en-GB" altLang="zh-CN" dirty="0" smtClean="0">
                <a:ea typeface="SimSun" pitchFamily="2" charset="-122"/>
              </a:rPr>
              <a:t>Headquarters in Geneva, Switzerland</a:t>
            </a:r>
            <a:endParaRPr lang="en-US" altLang="en-US" dirty="0" smtClean="0"/>
          </a:p>
          <a:p>
            <a:pPr lvl="1" eaLnBrk="1" hangingPunct="1">
              <a:lnSpc>
                <a:spcPct val="90000"/>
              </a:lnSpc>
            </a:pPr>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Key Issues for U.S. </a:t>
            </a:r>
          </a:p>
        </p:txBody>
      </p:sp>
      <p:sp>
        <p:nvSpPr>
          <p:cNvPr id="11267" name="Rectangle 3"/>
          <p:cNvSpPr>
            <a:spLocks noGrp="1" noChangeArrowheads="1"/>
          </p:cNvSpPr>
          <p:nvPr>
            <p:ph type="body" idx="1"/>
          </p:nvPr>
        </p:nvSpPr>
        <p:spPr>
          <a:xfrm>
            <a:off x="228600" y="1676400"/>
            <a:ext cx="8610600" cy="4953000"/>
          </a:xfrm>
        </p:spPr>
        <p:txBody>
          <a:bodyPr/>
          <a:lstStyle/>
          <a:p>
            <a:pPr eaLnBrk="1" hangingPunct="1">
              <a:defRPr/>
            </a:pPr>
            <a:r>
              <a:rPr lang="en-US" sz="1400" b="1" dirty="0"/>
              <a:t>Integrated &amp; Interoperable Environmental Date &amp; Product Exchange Systems</a:t>
            </a:r>
            <a:endParaRPr lang="en-US" sz="1400" dirty="0"/>
          </a:p>
          <a:p>
            <a:pPr lvl="1" eaLnBrk="1" hangingPunct="1">
              <a:defRPr/>
            </a:pPr>
            <a:r>
              <a:rPr lang="en-US" sz="1300" dirty="0"/>
              <a:t>Provide leadership to Commission for Basic Systems</a:t>
            </a:r>
          </a:p>
          <a:p>
            <a:pPr lvl="1" eaLnBrk="1" hangingPunct="1">
              <a:defRPr/>
            </a:pPr>
            <a:r>
              <a:rPr lang="en-US" sz="1300" dirty="0"/>
              <a:t>WMO Information System (WIS) – data &amp; product exchange </a:t>
            </a:r>
          </a:p>
          <a:p>
            <a:pPr lvl="1" eaLnBrk="1" hangingPunct="1">
              <a:defRPr/>
            </a:pPr>
            <a:r>
              <a:rPr lang="en-US" sz="1300" dirty="0"/>
              <a:t>WMO Integrated Global Observing System (WIGOS) – interoperable observing systems</a:t>
            </a:r>
          </a:p>
          <a:p>
            <a:pPr marL="0" indent="0" eaLnBrk="1" hangingPunct="1">
              <a:defRPr/>
            </a:pPr>
            <a:r>
              <a:rPr lang="en-US" sz="1400" b="1" dirty="0"/>
              <a:t>Regional Association IV (North America, Central America, Caribbean)</a:t>
            </a:r>
            <a:endParaRPr lang="en-US" sz="1400" dirty="0"/>
          </a:p>
          <a:p>
            <a:pPr lvl="1" eaLnBrk="1" hangingPunct="1">
              <a:defRPr/>
            </a:pPr>
            <a:r>
              <a:rPr lang="en-US" sz="1300" dirty="0"/>
              <a:t>Strengthen communications systems and build NMHS capacity, especially DRR</a:t>
            </a:r>
          </a:p>
          <a:p>
            <a:pPr lvl="1" eaLnBrk="1" hangingPunct="1">
              <a:defRPr/>
            </a:pPr>
            <a:r>
              <a:rPr lang="en-GB" sz="1300" dirty="0">
                <a:solidFill>
                  <a:schemeClr val="tx2"/>
                </a:solidFill>
              </a:rPr>
              <a:t>Lead Hurricane Committee</a:t>
            </a:r>
          </a:p>
          <a:p>
            <a:pPr lvl="1" eaLnBrk="1" hangingPunct="1">
              <a:defRPr/>
            </a:pPr>
            <a:r>
              <a:rPr lang="en-GB" sz="1300" dirty="0">
                <a:solidFill>
                  <a:schemeClr val="tx2"/>
                </a:solidFill>
              </a:rPr>
              <a:t>Strategic and Operational Planning &amp; Process </a:t>
            </a:r>
            <a:r>
              <a:rPr lang="en-GB" sz="1300" dirty="0" smtClean="0">
                <a:solidFill>
                  <a:schemeClr val="tx2"/>
                </a:solidFill>
              </a:rPr>
              <a:t>Improvement</a:t>
            </a:r>
            <a:endParaRPr lang="en-US" sz="1400" b="1" dirty="0" smtClean="0"/>
          </a:p>
          <a:p>
            <a:pPr marL="0" indent="0" eaLnBrk="1" hangingPunct="1">
              <a:defRPr/>
            </a:pPr>
            <a:r>
              <a:rPr lang="en-US" sz="1400" b="1" dirty="0"/>
              <a:t>Governance – </a:t>
            </a:r>
            <a:r>
              <a:rPr lang="en-US" sz="1400" dirty="0"/>
              <a:t>an effective, accountable, transparent, and results-oriented WMO</a:t>
            </a:r>
            <a:endParaRPr lang="en-GB" sz="1400" dirty="0">
              <a:solidFill>
                <a:schemeClr val="tx2"/>
              </a:solidFill>
            </a:endParaRPr>
          </a:p>
          <a:p>
            <a:pPr lvl="1" eaLnBrk="1" hangingPunct="1">
              <a:defRPr/>
            </a:pPr>
            <a:r>
              <a:rPr lang="en-GB" sz="1300" dirty="0">
                <a:solidFill>
                  <a:schemeClr val="tx2"/>
                </a:solidFill>
              </a:rPr>
              <a:t>Participate in Audit Committee, Budget Committee, and WMO </a:t>
            </a:r>
            <a:r>
              <a:rPr lang="en-GB" sz="1300" dirty="0" smtClean="0">
                <a:solidFill>
                  <a:schemeClr val="tx2"/>
                </a:solidFill>
              </a:rPr>
              <a:t>Bureau</a:t>
            </a:r>
            <a:endParaRPr lang="en-US" sz="1400" b="1" dirty="0" smtClean="0"/>
          </a:p>
          <a:p>
            <a:pPr marL="0" indent="0" eaLnBrk="1" hangingPunct="1">
              <a:defRPr/>
            </a:pPr>
            <a:r>
              <a:rPr lang="en-US" sz="1400" b="1" dirty="0" smtClean="0"/>
              <a:t>Climate </a:t>
            </a:r>
            <a:r>
              <a:rPr lang="en-US" sz="1400" dirty="0" smtClean="0"/>
              <a:t>– promote collaboration on science based climate information</a:t>
            </a:r>
            <a:r>
              <a:rPr lang="en-US" sz="1400" b="1" dirty="0" smtClean="0"/>
              <a:t> </a:t>
            </a:r>
            <a:r>
              <a:rPr lang="en-US" sz="1400" dirty="0" smtClean="0"/>
              <a:t>for risk management and adaptation</a:t>
            </a:r>
          </a:p>
          <a:p>
            <a:pPr lvl="1" eaLnBrk="1" hangingPunct="1">
              <a:defRPr/>
            </a:pPr>
            <a:r>
              <a:rPr lang="en-US" sz="1300" dirty="0" smtClean="0"/>
              <a:t>Successful outcome from WCC-3: Global Framework for Climate Services</a:t>
            </a:r>
          </a:p>
          <a:p>
            <a:pPr lvl="1" eaLnBrk="1" hangingPunct="1">
              <a:defRPr/>
            </a:pPr>
            <a:r>
              <a:rPr lang="en-US" sz="1300" dirty="0" smtClean="0"/>
              <a:t>WMO World Climate Program (see next slide)</a:t>
            </a:r>
          </a:p>
          <a:p>
            <a:pPr marL="0" indent="0" eaLnBrk="1" hangingPunct="1">
              <a:defRPr/>
            </a:pPr>
            <a:r>
              <a:rPr lang="en-US" sz="1400" b="1" dirty="0" smtClean="0"/>
              <a:t>Capacity Development (CD)</a:t>
            </a:r>
            <a:r>
              <a:rPr lang="en-US" sz="1400" dirty="0" smtClean="0"/>
              <a:t> – help Members improve infrastructure, human capital and products and services</a:t>
            </a:r>
          </a:p>
          <a:p>
            <a:pPr lvl="1" eaLnBrk="1" hangingPunct="1">
              <a:defRPr/>
            </a:pPr>
            <a:r>
              <a:rPr lang="en-US" sz="1300" dirty="0" smtClean="0"/>
              <a:t>U.S. is a VCP donor country </a:t>
            </a:r>
          </a:p>
          <a:p>
            <a:pPr lvl="1" eaLnBrk="1" hangingPunct="1">
              <a:defRPr/>
            </a:pPr>
            <a:r>
              <a:rPr lang="en-US" sz="1300" dirty="0" smtClean="0"/>
              <a:t>NWS  IA has responsibility for managing the U.S. VCP funds in concert with WMO</a:t>
            </a:r>
          </a:p>
          <a:p>
            <a:pPr lvl="1" eaLnBrk="1" hangingPunct="1">
              <a:defRPr/>
            </a:pPr>
            <a:r>
              <a:rPr lang="en-US" sz="1300" dirty="0" smtClean="0"/>
              <a:t>NWS involved in CD strategy development and overarching prioritization of activities within WMO planning framework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altLang="en-US" sz="4000" b="1" dirty="0" smtClean="0">
                <a:solidFill>
                  <a:schemeClr val="accent1">
                    <a:lumMod val="75000"/>
                  </a:schemeClr>
                </a:solidFill>
              </a:rPr>
              <a:t>How U.S. Engages</a:t>
            </a:r>
          </a:p>
        </p:txBody>
      </p:sp>
      <p:sp>
        <p:nvSpPr>
          <p:cNvPr id="11267" name="Rectangle 3"/>
          <p:cNvSpPr>
            <a:spLocks noGrp="1" noChangeArrowheads="1"/>
          </p:cNvSpPr>
          <p:nvPr>
            <p:ph type="body" idx="1"/>
          </p:nvPr>
        </p:nvSpPr>
        <p:spPr>
          <a:xfrm>
            <a:off x="228600" y="1524000"/>
            <a:ext cx="8610600" cy="5181600"/>
          </a:xfrm>
        </p:spPr>
        <p:txBody>
          <a:bodyPr/>
          <a:lstStyle/>
          <a:p>
            <a:pPr>
              <a:defRPr/>
            </a:pPr>
            <a:r>
              <a:rPr lang="en-US" sz="1400" b="1" dirty="0" smtClean="0"/>
              <a:t>Congress</a:t>
            </a:r>
            <a:endParaRPr lang="en-US" sz="1300" dirty="0" smtClean="0"/>
          </a:p>
          <a:p>
            <a:pPr lvl="1" eaLnBrk="1" hangingPunct="1">
              <a:defRPr/>
            </a:pPr>
            <a:r>
              <a:rPr lang="en-US" sz="1300" dirty="0" smtClean="0"/>
              <a:t>National (Member state) level with high-level USG leadership</a:t>
            </a:r>
          </a:p>
          <a:p>
            <a:pPr lvl="1" eaLnBrk="1" hangingPunct="1">
              <a:defRPr/>
            </a:pPr>
            <a:r>
              <a:rPr lang="en-US" sz="1300" dirty="0" smtClean="0"/>
              <a:t>Permanent Representative</a:t>
            </a:r>
          </a:p>
          <a:p>
            <a:pPr lvl="1" eaLnBrk="1" hangingPunct="1">
              <a:defRPr/>
            </a:pPr>
            <a:r>
              <a:rPr lang="en-US" sz="1300" dirty="0" smtClean="0"/>
              <a:t>Inter-agency Coordination</a:t>
            </a:r>
          </a:p>
          <a:p>
            <a:pPr>
              <a:defRPr/>
            </a:pPr>
            <a:r>
              <a:rPr lang="en-US" sz="1400" b="1" dirty="0" smtClean="0"/>
              <a:t>Executive Council </a:t>
            </a:r>
            <a:r>
              <a:rPr lang="en-US" sz="1300" dirty="0" smtClean="0"/>
              <a:t> </a:t>
            </a:r>
          </a:p>
          <a:p>
            <a:pPr lvl="1">
              <a:defRPr/>
            </a:pPr>
            <a:r>
              <a:rPr lang="en-US" sz="1300" dirty="0" smtClean="0"/>
              <a:t>Permanent Representative (PR</a:t>
            </a:r>
            <a:r>
              <a:rPr lang="en-US" sz="1300" dirty="0"/>
              <a:t>) </a:t>
            </a:r>
            <a:r>
              <a:rPr lang="en-US" sz="1300" dirty="0" smtClean="0"/>
              <a:t> Dr</a:t>
            </a:r>
            <a:r>
              <a:rPr lang="en-US" sz="1300" dirty="0"/>
              <a:t>. Louis </a:t>
            </a:r>
            <a:r>
              <a:rPr lang="en-US" sz="1300" dirty="0" err="1"/>
              <a:t>Uccellini</a:t>
            </a:r>
            <a:endParaRPr lang="en-US" sz="1300" dirty="0" smtClean="0"/>
          </a:p>
          <a:p>
            <a:pPr lvl="1" eaLnBrk="1" hangingPunct="1">
              <a:defRPr/>
            </a:pPr>
            <a:r>
              <a:rPr lang="en-US" sz="1300" dirty="0" smtClean="0"/>
              <a:t>NOAA/NWS management levels</a:t>
            </a:r>
          </a:p>
          <a:p>
            <a:pPr lvl="1" eaLnBrk="1" hangingPunct="1">
              <a:defRPr/>
            </a:pPr>
            <a:r>
              <a:rPr lang="en-US" sz="1300" dirty="0" smtClean="0"/>
              <a:t>Subject Matter Experts (SME)</a:t>
            </a:r>
          </a:p>
          <a:p>
            <a:pPr lvl="1" eaLnBrk="1" hangingPunct="1">
              <a:defRPr/>
            </a:pPr>
            <a:r>
              <a:rPr lang="en-US" sz="1300" dirty="0" smtClean="0"/>
              <a:t>IA: Staffing</a:t>
            </a:r>
          </a:p>
          <a:p>
            <a:pPr>
              <a:defRPr/>
            </a:pPr>
            <a:r>
              <a:rPr lang="en-US" sz="1400" b="1" dirty="0" smtClean="0"/>
              <a:t>Executive Council Bodies </a:t>
            </a:r>
            <a:endParaRPr lang="en-US" sz="1300" dirty="0" smtClean="0"/>
          </a:p>
          <a:p>
            <a:pPr lvl="1" eaLnBrk="1" hangingPunct="1">
              <a:defRPr/>
            </a:pPr>
            <a:r>
              <a:rPr lang="en-US" sz="1300" dirty="0" smtClean="0"/>
              <a:t>PR </a:t>
            </a:r>
          </a:p>
          <a:p>
            <a:pPr lvl="1" eaLnBrk="1" hangingPunct="1">
              <a:defRPr/>
            </a:pPr>
            <a:r>
              <a:rPr lang="en-US" sz="1300" dirty="0" smtClean="0"/>
              <a:t>SME’s: Panels, focal points </a:t>
            </a:r>
          </a:p>
          <a:p>
            <a:pPr lvl="1" eaLnBrk="1" hangingPunct="1">
              <a:defRPr/>
            </a:pPr>
            <a:r>
              <a:rPr lang="en-US" sz="1300" dirty="0" smtClean="0"/>
              <a:t>IA: Staffing of PR/DAA; Capacity Development </a:t>
            </a:r>
          </a:p>
          <a:p>
            <a:pPr>
              <a:defRPr/>
            </a:pPr>
            <a:r>
              <a:rPr lang="en-US" sz="1400" b="1" dirty="0" smtClean="0"/>
              <a:t>Regional Associations</a:t>
            </a:r>
            <a:endParaRPr lang="en-US" sz="1400" dirty="0" smtClean="0"/>
          </a:p>
          <a:p>
            <a:pPr lvl="1" eaLnBrk="1" hangingPunct="1">
              <a:defRPr/>
            </a:pPr>
            <a:r>
              <a:rPr lang="en-US" sz="1300" dirty="0" smtClean="0"/>
              <a:t>PR/DAA RAIV Quadrennial meeting, RAIV Management Group </a:t>
            </a:r>
          </a:p>
          <a:p>
            <a:pPr lvl="1" eaLnBrk="1" hangingPunct="1">
              <a:defRPr/>
            </a:pPr>
            <a:r>
              <a:rPr lang="en-US" sz="1300" dirty="0" smtClean="0"/>
              <a:t>SMEs</a:t>
            </a:r>
            <a:r>
              <a:rPr lang="en-US" sz="1300" dirty="0"/>
              <a:t>: Committees; Task Teams and Working </a:t>
            </a:r>
            <a:r>
              <a:rPr lang="en-US" sz="1300" dirty="0" smtClean="0"/>
              <a:t>Groups</a:t>
            </a:r>
          </a:p>
          <a:p>
            <a:pPr lvl="1" eaLnBrk="1" hangingPunct="1">
              <a:defRPr/>
            </a:pPr>
            <a:r>
              <a:rPr lang="en-US" sz="1300" dirty="0"/>
              <a:t>IA: Staffing of PR/DAA; key RA’s and capacity development </a:t>
            </a:r>
            <a:r>
              <a:rPr lang="en-US" sz="1300" dirty="0" smtClean="0"/>
              <a:t>activities</a:t>
            </a:r>
            <a:endParaRPr lang="en-US" sz="1300" dirty="0"/>
          </a:p>
          <a:p>
            <a:pPr>
              <a:defRPr/>
            </a:pPr>
            <a:r>
              <a:rPr lang="en-US" sz="1400" b="1" dirty="0" smtClean="0"/>
              <a:t>Technical Commissions</a:t>
            </a:r>
            <a:endParaRPr lang="en-GB" sz="1400" dirty="0" smtClean="0"/>
          </a:p>
          <a:p>
            <a:pPr lvl="1" eaLnBrk="1" hangingPunct="1">
              <a:defRPr/>
            </a:pPr>
            <a:r>
              <a:rPr lang="en-GB" sz="1300" dirty="0" smtClean="0"/>
              <a:t>PR</a:t>
            </a:r>
          </a:p>
          <a:p>
            <a:pPr lvl="1" eaLnBrk="1" hangingPunct="1">
              <a:defRPr/>
            </a:pPr>
            <a:r>
              <a:rPr lang="en-GB" sz="1300" dirty="0" smtClean="0"/>
              <a:t>Presidents of CHY and CCL</a:t>
            </a:r>
          </a:p>
          <a:p>
            <a:pPr lvl="1" eaLnBrk="1" hangingPunct="1">
              <a:defRPr/>
            </a:pPr>
            <a:r>
              <a:rPr lang="en-GB" sz="1300" dirty="0" smtClean="0"/>
              <a:t>Chairs and membership in key working bodies</a:t>
            </a:r>
          </a:p>
          <a:p>
            <a:pPr lvl="1" eaLnBrk="1" hangingPunct="1">
              <a:defRPr/>
            </a:pPr>
            <a:endParaRPr lang="en-US" sz="1300" dirty="0" smtClean="0">
              <a:solidFill>
                <a:schemeClr val="tx2"/>
              </a:solidFill>
            </a:endParaRPr>
          </a:p>
        </p:txBody>
      </p:sp>
    </p:spTree>
    <p:extLst>
      <p:ext uri="{BB962C8B-B14F-4D97-AF65-F5344CB8AC3E}">
        <p14:creationId xmlns:p14="http://schemas.microsoft.com/office/powerpoint/2010/main" val="3328513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75000"/>
                  </a:schemeClr>
                </a:solidFill>
              </a:rPr>
              <a:t>Bilateral Agreements</a:t>
            </a:r>
            <a:endParaRPr lang="en-US" sz="4000" b="1"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NWS IAO coordinates the development of and monitors the activities of bilateral international agreements that cover joint cooperation between the United States and other countries in the areas of meteorology and hydrology. </a:t>
            </a:r>
          </a:p>
          <a:p>
            <a:r>
              <a:rPr lang="en-US" dirty="0" smtClean="0"/>
              <a:t>Over 20 direct relationships with countries and international organizations, including:</a:t>
            </a:r>
          </a:p>
          <a:p>
            <a:pPr lvl="1"/>
            <a:r>
              <a:rPr lang="en-US" dirty="0" smtClean="0"/>
              <a:t>Canada</a:t>
            </a:r>
          </a:p>
          <a:p>
            <a:pPr lvl="1"/>
            <a:r>
              <a:rPr lang="en-US" dirty="0" smtClean="0"/>
              <a:t>United Kingdom</a:t>
            </a:r>
          </a:p>
          <a:p>
            <a:pPr lvl="1"/>
            <a:r>
              <a:rPr lang="en-US" dirty="0" smtClean="0"/>
              <a:t>Australia</a:t>
            </a:r>
          </a:p>
          <a:p>
            <a:pPr lvl="1"/>
            <a:r>
              <a:rPr lang="en-US" dirty="0" smtClean="0"/>
              <a:t>Korea</a:t>
            </a:r>
          </a:p>
          <a:p>
            <a:pPr lvl="1"/>
            <a:r>
              <a:rPr lang="en-US" dirty="0" smtClean="0"/>
              <a:t>China</a:t>
            </a:r>
          </a:p>
        </p:txBody>
      </p:sp>
    </p:spTree>
    <p:extLst>
      <p:ext uri="{BB962C8B-B14F-4D97-AF65-F5344CB8AC3E}">
        <p14:creationId xmlns:p14="http://schemas.microsoft.com/office/powerpoint/2010/main" val="3912380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EC_NEPBriefing">
  <a:themeElements>
    <a:clrScheme name="NEC_NEPBrief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EC_NEPBrief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C_NEPBriefin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C_NEPBriefin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C_NEPBriefin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C_NEPBriefin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C_NEPBrief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C_NEPBrief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C_NEPBrief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1979</TotalTime>
  <Words>2329</Words>
  <Application>Microsoft Office PowerPoint</Application>
  <PresentationFormat>On-screen Show (4:3)</PresentationFormat>
  <Paragraphs>339</Paragraphs>
  <Slides>25</Slides>
  <Notes>18</Notes>
  <HiddenSlides>2</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Office Theme</vt:lpstr>
      <vt:lpstr>NEC_NEPBriefing</vt:lpstr>
      <vt:lpstr>NWS  International Affairs Office (IAO)</vt:lpstr>
      <vt:lpstr>Outline </vt:lpstr>
      <vt:lpstr>NWS IAO Mission</vt:lpstr>
      <vt:lpstr>IAO Organization</vt:lpstr>
      <vt:lpstr>IAO Scope</vt:lpstr>
      <vt:lpstr>World Meteorological Organization (WMO)</vt:lpstr>
      <vt:lpstr>Key Issues for U.S. </vt:lpstr>
      <vt:lpstr>How U.S. Engages</vt:lpstr>
      <vt:lpstr>Bilateral Agreements</vt:lpstr>
      <vt:lpstr>Participating Agency Program Agreement (PAPA)</vt:lpstr>
      <vt:lpstr>Voluntary Cooperation Program (VCP)</vt:lpstr>
      <vt:lpstr>Fall Strategy - Strategic Drivers</vt:lpstr>
      <vt:lpstr>Fall Strategy - Strategic Drivers</vt:lpstr>
      <vt:lpstr>Fall Strategy - Strategic Drivers</vt:lpstr>
      <vt:lpstr>FY 17 &amp; FY 18 Priorities</vt:lpstr>
      <vt:lpstr>International Commitments</vt:lpstr>
      <vt:lpstr>FY 2017 Proposed Portfolio Milestones</vt:lpstr>
      <vt:lpstr>Discussion – Areas for Engagement</vt:lpstr>
      <vt:lpstr>Backup</vt:lpstr>
      <vt:lpstr>WMO Governance (Cg)</vt:lpstr>
      <vt:lpstr>WMO Governance Six Regional Associations (RA’s)</vt:lpstr>
      <vt:lpstr>WMO Regional Associations</vt:lpstr>
      <vt:lpstr>WMO Governance (EC)</vt:lpstr>
      <vt:lpstr>WMO Governance (RA’s)</vt:lpstr>
      <vt:lpstr>WMO Technical Commissions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Centers for Environmental Prediction FY18 Annual Operating Plan Meeting  International Affairs Crosscut</dc:title>
  <dc:creator>Natalia Donoho</dc:creator>
  <cp:lastModifiedBy>Ethan Jessup</cp:lastModifiedBy>
  <cp:revision>56</cp:revision>
  <dcterms:created xsi:type="dcterms:W3CDTF">2017-02-11T23:21:18Z</dcterms:created>
  <dcterms:modified xsi:type="dcterms:W3CDTF">2017-11-08T16:11:46Z</dcterms:modified>
</cp:coreProperties>
</file>