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7010400" cy="9296400"/>
  <p:embeddedFontLst>
    <p:embeddedFont>
      <p:font typeface="Century Gothic" panose="020B0502020202020204" pitchFamily="34" charset="0"/>
      <p:regular r:id="rId41"/>
      <p:bold r:id="rId42"/>
      <p:italic r:id="rId43"/>
      <p:boldItalic r:id="rId44"/>
    </p:embeddedFont>
    <p:embeddedFont>
      <p:font typeface="Palatino Linotype" panose="020405020505050303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99E6FA8-6244-4D69-94B0-2FD3F0164BA8}">
  <a:tblStyle styleId="{199E6FA8-6244-4D69-94B0-2FD3F0164BA8}"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p:scale>
          <a:sx n="91" d="100"/>
          <a:sy n="91" d="100"/>
        </p:scale>
        <p:origin x="-16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4" y="0"/>
            <a:ext cx="3038475" cy="4635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41" y="0"/>
            <a:ext cx="3038475" cy="4635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701677" y="4416429"/>
            <a:ext cx="5607050" cy="4183063"/>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har char="○"/>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har char="■"/>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Char char="●"/>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4" y="8831263"/>
            <a:ext cx="3038475" cy="4635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03191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900" b="0" i="0" u="none" strike="noStrike" cap="none" dirty="0">
              <a:solidFill>
                <a:schemeClr val="dk1"/>
              </a:solidFill>
              <a:latin typeface="Arial"/>
              <a:ea typeface="Arial"/>
              <a:cs typeface="Arial"/>
              <a:sym typeface="Arial"/>
            </a:endParaRPr>
          </a:p>
          <a:p>
            <a:pPr marL="0" marR="0" lvl="0" indent="0" algn="l" rtl="0">
              <a:spcBef>
                <a:spcPts val="270"/>
              </a:spcBef>
              <a:spcAft>
                <a:spcPts val="0"/>
              </a:spcAft>
              <a:buSzPct val="25000"/>
              <a:buNone/>
            </a:pPr>
            <a:endParaRPr sz="900" b="0" i="0" u="none" strike="noStrike" cap="none">
              <a:solidFill>
                <a:schemeClr val="dk1"/>
              </a:solidFill>
              <a:latin typeface="Arial"/>
              <a:ea typeface="Arial"/>
              <a:cs typeface="Arial"/>
              <a:sym typeface="Arial"/>
            </a:endParaRPr>
          </a:p>
          <a:p>
            <a:pPr marL="0" marR="0" lvl="0" indent="0" algn="l" rtl="0">
              <a:spcBef>
                <a:spcPts val="270"/>
              </a:spcBef>
              <a:spcAft>
                <a:spcPts val="0"/>
              </a:spcAft>
              <a:buSzPct val="25000"/>
              <a:buNone/>
            </a:pPr>
            <a:endParaRPr sz="900" b="0" i="0" u="none" strike="noStrike" cap="none">
              <a:solidFill>
                <a:schemeClr val="dk1"/>
              </a:solidFill>
              <a:latin typeface="Arial"/>
              <a:ea typeface="Arial"/>
              <a:cs typeface="Arial"/>
              <a:sym typeface="Arial"/>
            </a:endParaRPr>
          </a:p>
        </p:txBody>
      </p:sp>
      <p:sp>
        <p:nvSpPr>
          <p:cNvPr id="147" name="Shape 147"/>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48" name="Shape 148"/>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62" name="Shape 262"/>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63" name="Shape 263"/>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264" name="Shape 264"/>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14</a:t>
            </a:fld>
            <a:endParaRPr lang="en-US"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71" name="Shape 2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55" name="Shape 155"/>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56" name="Shape 156"/>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57" name="Shape 157"/>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306" name="Shape 3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320" name="Shape 3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7" name="Shape 327"/>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28" name="Shape 328"/>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329" name="Shape 329"/>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23</a:t>
            </a:fld>
            <a:endParaRPr lang="en-US"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7" name="Shape 337"/>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Categorized into four different scenarios.</a:t>
            </a:r>
          </a:p>
        </p:txBody>
      </p:sp>
      <p:sp>
        <p:nvSpPr>
          <p:cNvPr id="338" name="Shape 338"/>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339" name="Shape 339"/>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24</a:t>
            </a:fld>
            <a:endParaRPr lang="en-US"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7" name="Shape 347"/>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48" name="Shape 348"/>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349" name="Shape 349"/>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25</a:t>
            </a:fld>
            <a:endParaRPr lang="en-US"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357" name="Shape 3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4" name="Shape 364"/>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65" name="Shape 365"/>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366" name="Shape 366"/>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27</a:t>
            </a:fld>
            <a:endParaRPr lang="en-US"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4" name="Shape 374"/>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75" name="Shape 375"/>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376" name="Shape 376"/>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28</a:t>
            </a:fld>
            <a:endParaRPr lang="en-US"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3" name="Shape 383"/>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84" name="Shape 384"/>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385" name="Shape 385"/>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29</a:t>
            </a:fld>
            <a:endParaRPr lang="en-US"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4" name="Shape 164"/>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     </a:t>
            </a:r>
          </a:p>
        </p:txBody>
      </p:sp>
      <p:sp>
        <p:nvSpPr>
          <p:cNvPr id="165" name="Shape 165"/>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66" name="Shape 166"/>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3" name="Shape 393"/>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ia.cable@noaa.gov is the mailbox for NWS country clearance cables.  </a:t>
            </a:r>
          </a:p>
        </p:txBody>
      </p:sp>
      <p:sp>
        <p:nvSpPr>
          <p:cNvPr id="394" name="Shape 394"/>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395" name="Shape 395"/>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30</a:t>
            </a:fld>
            <a:endParaRPr lang="en-US"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2" name="Shape 402"/>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03" name="Shape 403"/>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404" name="Shape 404"/>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31</a:t>
            </a:fld>
            <a:endParaRPr lang="en-US"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1" name="Shape 411"/>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12" name="Shape 412"/>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413" name="Shape 413"/>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32</a:t>
            </a:fld>
            <a:endParaRPr lang="en-US"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0" name="Shape 420"/>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Template or handout   </a:t>
            </a:r>
          </a:p>
        </p:txBody>
      </p:sp>
      <p:sp>
        <p:nvSpPr>
          <p:cNvPr id="421" name="Shape 421"/>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422" name="Shape 422"/>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33</a:t>
            </a:fld>
            <a:endParaRPr lang="en-US"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30" name="Shape 430"/>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31" name="Shape 431"/>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432" name="Shape 432"/>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34</a:t>
            </a:fld>
            <a:endParaRPr lang="en-US"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9" name="Shape 439"/>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40" name="Shape 440"/>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441" name="Shape 441"/>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35</a:t>
            </a:fld>
            <a:endParaRPr lang="en-US"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450" name="Shape 4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7" name="Shape 457"/>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58" name="Shape 458"/>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459" name="Shape 459"/>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37</a:t>
            </a:fld>
            <a:endParaRPr lang="en-US"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6" name="Shape 466"/>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67" name="Shape 467"/>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468" name="Shape 468"/>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38</a:t>
            </a:fld>
            <a:endParaRPr lang="en-US"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203325" y="695325"/>
            <a:ext cx="4616450" cy="34623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73" name="Shape 173"/>
          <p:cNvSpPr txBox="1">
            <a:spLocks noGrp="1"/>
          </p:cNvSpPr>
          <p:nvPr>
            <p:ph type="body" idx="1"/>
          </p:nvPr>
        </p:nvSpPr>
        <p:spPr>
          <a:xfrm>
            <a:off x="934720" y="4387518"/>
            <a:ext cx="5140960" cy="4236719"/>
          </a:xfrm>
          <a:prstGeom prst="rect">
            <a:avLst/>
          </a:prstGeom>
          <a:solidFill>
            <a:srgbClr val="FFFFFF"/>
          </a:solidFill>
          <a:ln w="12700" cap="flat" cmpd="sng">
            <a:solidFill>
              <a:srgbClr val="000000"/>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 </a:t>
            </a:r>
          </a:p>
          <a:p>
            <a:pPr marL="0" marR="0" lvl="0" indent="0" algn="l" rtl="0">
              <a:spcBef>
                <a:spcPts val="500"/>
              </a:spcBef>
              <a:spcAft>
                <a:spcPts val="0"/>
              </a:spcAft>
              <a:buSzPct val="25000"/>
              <a:buNone/>
            </a:pPr>
            <a:endParaRPr sz="1000" b="0" i="0" u="none" strike="noStrike" cap="none">
              <a:solidFill>
                <a:schemeClr val="dk1"/>
              </a:solidFill>
              <a:latin typeface="Arial"/>
              <a:ea typeface="Arial"/>
              <a:cs typeface="Arial"/>
              <a:sym typeface="Arial"/>
            </a:endParaRPr>
          </a:p>
        </p:txBody>
      </p:sp>
      <p:sp>
        <p:nvSpPr>
          <p:cNvPr id="174" name="Shape 174"/>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75" name="Shape 175"/>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82" name="Shape 182"/>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 </a:t>
            </a:r>
          </a:p>
        </p:txBody>
      </p:sp>
      <p:sp>
        <p:nvSpPr>
          <p:cNvPr id="183" name="Shape 183"/>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184" name="Shape 184"/>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203325" y="695325"/>
            <a:ext cx="4616450" cy="34623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934720" y="4387518"/>
            <a:ext cx="5140960" cy="423671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       </a:t>
            </a:r>
          </a:p>
        </p:txBody>
      </p:sp>
      <p:sp>
        <p:nvSpPr>
          <p:cNvPr id="203" name="Shape 203"/>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204" name="Shape 204"/>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6</a:t>
            </a:fld>
            <a:endParaRPr lang="en-US"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11" name="Shape 211"/>
          <p:cNvSpPr txBox="1">
            <a:spLocks noGrp="1"/>
          </p:cNvSpPr>
          <p:nvPr>
            <p:ph type="body" idx="1"/>
          </p:nvPr>
        </p:nvSpPr>
        <p:spPr>
          <a:xfrm>
            <a:off x="701677" y="4416429"/>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  </a:t>
            </a:r>
          </a:p>
        </p:txBody>
      </p:sp>
      <p:sp>
        <p:nvSpPr>
          <p:cNvPr id="212" name="Shape 212"/>
          <p:cNvSpPr txBox="1">
            <a:spLocks noGrp="1"/>
          </p:cNvSpPr>
          <p:nvPr>
            <p:ph type="hdr" idx="3"/>
          </p:nvPr>
        </p:nvSpPr>
        <p:spPr>
          <a:xfrm>
            <a:off x="4" y="0"/>
            <a:ext cx="3038475" cy="4635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a:solidFill>
                <a:schemeClr val="dk1"/>
              </a:solidFill>
              <a:latin typeface="Arial"/>
              <a:ea typeface="Arial"/>
              <a:cs typeface="Arial"/>
              <a:sym typeface="Arial"/>
            </a:endParaRPr>
          </a:p>
        </p:txBody>
      </p:sp>
      <p:sp>
        <p:nvSpPr>
          <p:cNvPr id="213" name="Shape 213"/>
          <p:cNvSpPr txBox="1">
            <a:spLocks noGrp="1"/>
          </p:cNvSpPr>
          <p:nvPr>
            <p:ph type="sldNum" idx="12"/>
          </p:nvPr>
        </p:nvSpPr>
        <p:spPr>
          <a:xfrm>
            <a:off x="3970341" y="8831263"/>
            <a:ext cx="3038475" cy="4635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7</a:t>
            </a:fld>
            <a:endParaRPr lang="en-US"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701677" y="4416429"/>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Animated Title Slide">
    <p:bg>
      <p:bgPr>
        <a:blipFill rotWithShape="1">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3">
            <a:alphaModFix/>
          </a:blip>
          <a:srcRect/>
          <a:stretch/>
        </p:blipFill>
        <p:spPr>
          <a:xfrm>
            <a:off x="-406400" y="-304800"/>
            <a:ext cx="10464800" cy="7848600"/>
          </a:xfrm>
          <a:prstGeom prst="rect">
            <a:avLst/>
          </a:prstGeom>
          <a:noFill/>
          <a:ln>
            <a:noFill/>
          </a:ln>
        </p:spPr>
      </p:pic>
      <p:sp>
        <p:nvSpPr>
          <p:cNvPr id="21" name="Shape 21"/>
          <p:cNvSpPr/>
          <p:nvPr/>
        </p:nvSpPr>
        <p:spPr>
          <a:xfrm>
            <a:off x="-381000" y="-304800"/>
            <a:ext cx="10439400" cy="7848600"/>
          </a:xfrm>
          <a:prstGeom prst="rect">
            <a:avLst/>
          </a:prstGeom>
          <a:solidFill>
            <a:schemeClr val="accent1">
              <a:alpha val="0"/>
            </a:scheme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 name="Shape 22"/>
          <p:cNvPicPr preferRelativeResize="0"/>
          <p:nvPr/>
        </p:nvPicPr>
        <p:blipFill rotWithShape="1">
          <a:blip r:embed="rId4">
            <a:alphaModFix/>
          </a:blip>
          <a:srcRect/>
          <a:stretch/>
        </p:blipFill>
        <p:spPr>
          <a:xfrm>
            <a:off x="0" y="0"/>
            <a:ext cx="9144000" cy="2074545"/>
          </a:xfrm>
          <a:prstGeom prst="rect">
            <a:avLst/>
          </a:prstGeom>
          <a:noFill/>
          <a:ln>
            <a:noFill/>
          </a:ln>
        </p:spPr>
      </p:pic>
      <p:sp>
        <p:nvSpPr>
          <p:cNvPr id="23" name="Shape 2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pic>
        <p:nvPicPr>
          <p:cNvPr id="26" name="Shape 26"/>
          <p:cNvPicPr preferRelativeResize="0"/>
          <p:nvPr/>
        </p:nvPicPr>
        <p:blipFill rotWithShape="1">
          <a:blip r:embed="rId5">
            <a:alphaModFix/>
          </a:blip>
          <a:srcRect/>
          <a:stretch/>
        </p:blipFill>
        <p:spPr>
          <a:xfrm>
            <a:off x="2002971" y="-1491343"/>
            <a:ext cx="9144000" cy="6858000"/>
          </a:xfrm>
          <a:prstGeom prst="rect">
            <a:avLst/>
          </a:prstGeom>
          <a:noFill/>
          <a:ln>
            <a:noFill/>
          </a:ln>
        </p:spPr>
      </p:pic>
      <p:pic>
        <p:nvPicPr>
          <p:cNvPr id="27" name="Shape 27"/>
          <p:cNvPicPr preferRelativeResize="0"/>
          <p:nvPr/>
        </p:nvPicPr>
        <p:blipFill rotWithShape="1">
          <a:blip r:embed="rId6">
            <a:alphaModFix/>
          </a:blip>
          <a:srcRect/>
          <a:stretch/>
        </p:blipFill>
        <p:spPr>
          <a:xfrm>
            <a:off x="1186542" y="-1469571"/>
            <a:ext cx="9144000" cy="6858000"/>
          </a:xfrm>
          <a:prstGeom prst="rect">
            <a:avLst/>
          </a:prstGeom>
          <a:noFill/>
          <a:ln>
            <a:noFill/>
          </a:ln>
        </p:spPr>
      </p:pic>
      <p:sp>
        <p:nvSpPr>
          <p:cNvPr id="28" name="Shape 28"/>
          <p:cNvSpPr txBox="1">
            <a:spLocks noGrp="1"/>
          </p:cNvSpPr>
          <p:nvPr>
            <p:ph type="subTitle" idx="1"/>
          </p:nvPr>
        </p:nvSpPr>
        <p:spPr>
          <a:xfrm>
            <a:off x="4800600" y="6019800"/>
            <a:ext cx="3581400" cy="1752600"/>
          </a:xfrm>
          <a:prstGeom prst="rect">
            <a:avLst/>
          </a:prstGeom>
          <a:noFill/>
          <a:ln>
            <a:noFill/>
          </a:ln>
        </p:spPr>
        <p:txBody>
          <a:bodyPr wrap="square" lIns="91425" tIns="91425" rIns="91425" bIns="91425" anchor="t" anchorCtr="0"/>
          <a:lstStyle>
            <a:lvl1pPr marL="0" marR="0" lvl="0" indent="0" algn="l" rtl="0">
              <a:spcBef>
                <a:spcPts val="360"/>
              </a:spcBef>
              <a:buClr>
                <a:srgbClr val="0C0C0C"/>
              </a:buClr>
              <a:buFont typeface="Palatino Linotype"/>
              <a:buNone/>
              <a:defRPr sz="1800" b="0" i="0" u="none" strike="noStrike" cap="none">
                <a:solidFill>
                  <a:srgbClr val="0C0C0C"/>
                </a:solidFill>
                <a:latin typeface="Palatino Linotype"/>
                <a:ea typeface="Palatino Linotype"/>
                <a:cs typeface="Palatino Linotype"/>
                <a:sym typeface="Palatino Linotype"/>
              </a:defRPr>
            </a:lvl1pPr>
            <a:lvl2pPr marL="457200" marR="0" lvl="1"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2pPr>
            <a:lvl3pPr marL="914400" marR="0" lvl="2"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3pPr>
            <a:lvl4pPr marL="1371600" marR="0" lvl="3"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4pPr>
            <a:lvl5pPr marL="1828800" marR="0" lvl="4"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5pPr>
            <a:lvl6pPr marL="2286000" marR="0" lvl="5"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6pPr>
            <a:lvl7pPr marL="2743200" marR="0" lvl="6"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7pPr>
            <a:lvl8pPr marL="3200400" marR="0" lvl="7"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8pPr>
            <a:lvl9pPr marL="3657600" marR="0" lvl="8"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9pPr>
          </a:lstStyle>
          <a:p>
            <a:endParaRPr/>
          </a:p>
        </p:txBody>
      </p:sp>
      <p:sp>
        <p:nvSpPr>
          <p:cNvPr id="29" name="Shape 29"/>
          <p:cNvSpPr txBox="1">
            <a:spLocks noGrp="1"/>
          </p:cNvSpPr>
          <p:nvPr>
            <p:ph type="ctrTitle"/>
          </p:nvPr>
        </p:nvSpPr>
        <p:spPr>
          <a:xfrm>
            <a:off x="4800600" y="4648200"/>
            <a:ext cx="3581400" cy="1470025"/>
          </a:xfrm>
          <a:prstGeom prst="rect">
            <a:avLst/>
          </a:prstGeom>
          <a:noFill/>
          <a:ln>
            <a:noFill/>
          </a:ln>
        </p:spPr>
        <p:txBody>
          <a:bodyPr wrap="square" lIns="91425" tIns="91425" rIns="91425" bIns="91425" anchor="b" anchorCtr="0"/>
          <a:lstStyle>
            <a:lvl1pPr marL="0" marR="0" lvl="0" indent="0" algn="l" rtl="0">
              <a:spcBef>
                <a:spcPts val="0"/>
              </a:spcBef>
              <a:buClr>
                <a:srgbClr val="0B5394"/>
              </a:buClr>
              <a:buFont typeface="Century Gothic"/>
              <a:buNone/>
              <a:defRPr sz="32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800"/>
                                        <p:tgtEl>
                                          <p:spTgt spid="2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100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800"/>
                                        <p:tgtEl>
                                          <p:spTgt spid="2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800"/>
                                        <p:tgtEl>
                                          <p:spTgt spid="26"/>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800"/>
                                        <p:tgtEl>
                                          <p:spTgt spid="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77887"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rgbClr val="0B5394"/>
              </a:buClr>
              <a:buFont typeface="Century Gothic"/>
              <a:buNone/>
              <a:defRPr sz="2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7" name="Shape 87"/>
          <p:cNvSpPr txBox="1">
            <a:spLocks noGrp="1"/>
          </p:cNvSpPr>
          <p:nvPr>
            <p:ph type="body" idx="2"/>
          </p:nvPr>
        </p:nvSpPr>
        <p:spPr>
          <a:xfrm>
            <a:off x="877887"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rgbClr val="0075A2"/>
              </a:buClr>
              <a:buFont typeface="Palatino Linotype"/>
              <a:buNone/>
              <a:defRPr sz="1400" b="0" i="0" u="none" strike="noStrike" cap="none">
                <a:solidFill>
                  <a:srgbClr val="0075A2"/>
                </a:solidFill>
                <a:latin typeface="Palatino Linotype"/>
                <a:ea typeface="Palatino Linotype"/>
                <a:cs typeface="Palatino Linotype"/>
                <a:sym typeface="Palatino Linotype"/>
              </a:defRPr>
            </a:lvl1pPr>
            <a:lvl2pPr marL="457200" marR="0" lvl="1" indent="0" algn="l" rtl="0">
              <a:spcBef>
                <a:spcPts val="240"/>
              </a:spcBef>
              <a:buClr>
                <a:srgbClr val="0075A2"/>
              </a:buClr>
              <a:buFont typeface="Palatino Linotype"/>
              <a:buNone/>
              <a:defRPr sz="1200" b="0" i="0" u="none" strike="noStrike" cap="none">
                <a:solidFill>
                  <a:srgbClr val="0075A2"/>
                </a:solidFill>
                <a:latin typeface="Palatino Linotype"/>
                <a:ea typeface="Palatino Linotype"/>
                <a:cs typeface="Palatino Linotype"/>
                <a:sym typeface="Palatino Linotype"/>
              </a:defRPr>
            </a:lvl2pPr>
            <a:lvl3pPr marL="914400" marR="0" lvl="2" indent="0" algn="l" rtl="0">
              <a:spcBef>
                <a:spcPts val="200"/>
              </a:spcBef>
              <a:buClr>
                <a:srgbClr val="0075A2"/>
              </a:buClr>
              <a:buFont typeface="Palatino Linotype"/>
              <a:buNone/>
              <a:defRPr sz="1000" b="0" i="0" u="none" strike="noStrike" cap="none">
                <a:solidFill>
                  <a:srgbClr val="0075A2"/>
                </a:solidFill>
                <a:latin typeface="Palatino Linotype"/>
                <a:ea typeface="Palatino Linotype"/>
                <a:cs typeface="Palatino Linotype"/>
                <a:sym typeface="Palatino Linotype"/>
              </a:defRPr>
            </a:lvl3pPr>
            <a:lvl4pPr marL="1371600" marR="0" lvl="3" indent="0" algn="l" rtl="0">
              <a:spcBef>
                <a:spcPts val="180"/>
              </a:spcBef>
              <a:buClr>
                <a:srgbClr val="0075A2"/>
              </a:buClr>
              <a:buFont typeface="Palatino Linotype"/>
              <a:buNone/>
              <a:defRPr sz="900" b="0" i="0" u="none" strike="noStrike" cap="none">
                <a:solidFill>
                  <a:srgbClr val="0075A2"/>
                </a:solidFill>
                <a:latin typeface="Palatino Linotype"/>
                <a:ea typeface="Palatino Linotype"/>
                <a:cs typeface="Palatino Linotype"/>
                <a:sym typeface="Palatino Linotype"/>
              </a:defRPr>
            </a:lvl4pPr>
            <a:lvl5pPr marL="1828800" marR="0" lvl="4" indent="0" algn="l" rtl="0">
              <a:spcBef>
                <a:spcPts val="180"/>
              </a:spcBef>
              <a:buClr>
                <a:srgbClr val="0075A2"/>
              </a:buClr>
              <a:buFont typeface="Palatino Linotype"/>
              <a:buNone/>
              <a:defRPr sz="900" b="0" i="0" u="none" strike="noStrike" cap="none">
                <a:solidFill>
                  <a:srgbClr val="0075A2"/>
                </a:solidFill>
                <a:latin typeface="Palatino Linotype"/>
                <a:ea typeface="Palatino Linotype"/>
                <a:cs typeface="Palatino Linotype"/>
                <a:sym typeface="Palatino Linotype"/>
              </a:defRPr>
            </a:lvl5pPr>
            <a:lvl6pPr marL="2286000" marR="0" lvl="5"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6pPr>
            <a:lvl7pPr marL="2743200" marR="0" lvl="6"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7pPr>
            <a:lvl8pPr marL="3200400" marR="0" lvl="7"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8pPr>
            <a:lvl9pPr marL="3657600" marR="0" lvl="8"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8" name="Shape 8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81000"/>
            <a:ext cx="2286000" cy="1143000"/>
          </a:xfrm>
          <a:prstGeom prst="rect">
            <a:avLst/>
          </a:prstGeom>
          <a:noFill/>
          <a:ln>
            <a:noFill/>
          </a:ln>
        </p:spPr>
        <p:txBody>
          <a:bodyPr wrap="square" lIns="91425" tIns="91425" rIns="91425" bIns="91425" anchor="b" anchorCtr="0"/>
          <a:lstStyle>
            <a:lvl1pPr marL="0" marR="0" lvl="0" indent="0" algn="r" rtl="0">
              <a:spcBef>
                <a:spcPts val="0"/>
              </a:spcBef>
              <a:buClr>
                <a:srgbClr val="0B5394"/>
              </a:buClr>
              <a:buFont typeface="Century Gothic"/>
              <a:buNone/>
              <a:defRPr sz="2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a:spLocks noGrp="1"/>
          </p:cNvSpPr>
          <p:nvPr>
            <p:ph type="pic" idx="2"/>
          </p:nvPr>
        </p:nvSpPr>
        <p:spPr>
          <a:xfrm>
            <a:off x="2962870" y="304801"/>
            <a:ext cx="5892815" cy="4343400"/>
          </a:xfrm>
          <a:prstGeom prst="rect">
            <a:avLst/>
          </a:prstGeom>
          <a:noFill/>
          <a:ln>
            <a:noFill/>
          </a:ln>
        </p:spPr>
        <p:txBody>
          <a:bodyPr wrap="square" lIns="91425" tIns="91425" rIns="91425" bIns="91425" anchor="t" anchorCtr="0"/>
          <a:lstStyle>
            <a:lvl1pPr marL="0" marR="0" lvl="0" indent="0" algn="l" rtl="0">
              <a:spcBef>
                <a:spcPts val="640"/>
              </a:spcBef>
              <a:buClr>
                <a:srgbClr val="0075A2"/>
              </a:buClr>
              <a:buFont typeface="Palatino Linotype"/>
              <a:buNone/>
              <a:defRPr sz="3200" b="0" i="0" u="none" strike="noStrike" cap="none">
                <a:solidFill>
                  <a:srgbClr val="0075A2"/>
                </a:solidFill>
                <a:latin typeface="Palatino Linotype"/>
                <a:ea typeface="Palatino Linotype"/>
                <a:cs typeface="Palatino Linotype"/>
                <a:sym typeface="Palatino Linotype"/>
              </a:defRPr>
            </a:lvl1pPr>
            <a:lvl2pPr marL="457200" marR="0" lvl="1" indent="0" algn="l" rtl="0">
              <a:spcBef>
                <a:spcPts val="560"/>
              </a:spcBef>
              <a:buClr>
                <a:srgbClr val="0075A2"/>
              </a:buClr>
              <a:buFont typeface="Palatino Linotype"/>
              <a:buNone/>
              <a:defRPr sz="2800" b="0" i="0" u="none" strike="noStrike" cap="none">
                <a:solidFill>
                  <a:srgbClr val="0075A2"/>
                </a:solidFill>
                <a:latin typeface="Palatino Linotype"/>
                <a:ea typeface="Palatino Linotype"/>
                <a:cs typeface="Palatino Linotype"/>
                <a:sym typeface="Palatino Linotype"/>
              </a:defRPr>
            </a:lvl2pPr>
            <a:lvl3pPr marL="914400" marR="0" lvl="2"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3pPr>
            <a:lvl4pPr marL="137160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182880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286000" marR="0" lvl="5" indent="0" algn="l" rtl="0">
              <a:spcBef>
                <a:spcPts val="400"/>
              </a:spcBef>
              <a:buClr>
                <a:schemeClr val="dk1"/>
              </a:buClr>
              <a:buFont typeface="Arial"/>
              <a:buNone/>
              <a:defRPr sz="2000" b="0" i="0" u="none" strike="noStrike" cap="none">
                <a:solidFill>
                  <a:schemeClr val="dk1"/>
                </a:solidFill>
                <a:latin typeface="Palatino Linotype"/>
                <a:ea typeface="Palatino Linotype"/>
                <a:cs typeface="Palatino Linotype"/>
                <a:sym typeface="Palatino Linotype"/>
              </a:defRPr>
            </a:lvl6pPr>
            <a:lvl7pPr marL="2743200" marR="0" lvl="6" indent="0" algn="l" rtl="0">
              <a:spcBef>
                <a:spcPts val="400"/>
              </a:spcBef>
              <a:buClr>
                <a:schemeClr val="dk1"/>
              </a:buClr>
              <a:buFont typeface="Arial"/>
              <a:buNone/>
              <a:defRPr sz="2000" b="0" i="0" u="none" strike="noStrike" cap="none">
                <a:solidFill>
                  <a:schemeClr val="dk1"/>
                </a:solidFill>
                <a:latin typeface="Palatino Linotype"/>
                <a:ea typeface="Palatino Linotype"/>
                <a:cs typeface="Palatino Linotype"/>
                <a:sym typeface="Palatino Linotype"/>
              </a:defRPr>
            </a:lvl7pPr>
            <a:lvl8pPr marL="3200400" marR="0" lvl="7" indent="0" algn="l" rtl="0">
              <a:spcBef>
                <a:spcPts val="400"/>
              </a:spcBef>
              <a:buClr>
                <a:schemeClr val="dk1"/>
              </a:buClr>
              <a:buFont typeface="Arial"/>
              <a:buNone/>
              <a:defRPr sz="2000" b="0" i="0" u="none" strike="noStrike" cap="none">
                <a:solidFill>
                  <a:schemeClr val="dk1"/>
                </a:solidFill>
                <a:latin typeface="Palatino Linotype"/>
                <a:ea typeface="Palatino Linotype"/>
                <a:cs typeface="Palatino Linotype"/>
                <a:sym typeface="Palatino Linotype"/>
              </a:defRPr>
            </a:lvl8pPr>
            <a:lvl9pPr marL="3657600" marR="0" lvl="8" indent="0" algn="l" rtl="0">
              <a:spcBef>
                <a:spcPts val="400"/>
              </a:spcBef>
              <a:buClr>
                <a:schemeClr val="dk1"/>
              </a:buClr>
              <a:buFont typeface="Arial"/>
              <a:buNone/>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4" name="Shape 94"/>
          <p:cNvSpPr txBox="1">
            <a:spLocks noGrp="1"/>
          </p:cNvSpPr>
          <p:nvPr>
            <p:ph type="body" idx="1"/>
          </p:nvPr>
        </p:nvSpPr>
        <p:spPr>
          <a:xfrm>
            <a:off x="685800" y="1524000"/>
            <a:ext cx="2286000" cy="1600200"/>
          </a:xfrm>
          <a:prstGeom prst="rect">
            <a:avLst/>
          </a:prstGeom>
          <a:noFill/>
          <a:ln>
            <a:noFill/>
          </a:ln>
        </p:spPr>
        <p:txBody>
          <a:bodyPr wrap="square" lIns="91425" tIns="91425" rIns="91425" bIns="91425" anchor="t" anchorCtr="0"/>
          <a:lstStyle>
            <a:lvl1pPr marL="0" marR="0" lvl="0" indent="0" algn="r" rtl="0">
              <a:spcBef>
                <a:spcPts val="280"/>
              </a:spcBef>
              <a:buClr>
                <a:srgbClr val="0075A2"/>
              </a:buClr>
              <a:buFont typeface="Palatino Linotype"/>
              <a:buNone/>
              <a:defRPr sz="1400" b="0" i="0" u="none" strike="noStrike" cap="none">
                <a:solidFill>
                  <a:srgbClr val="0075A2"/>
                </a:solidFill>
                <a:latin typeface="Palatino Linotype"/>
                <a:ea typeface="Palatino Linotype"/>
                <a:cs typeface="Palatino Linotype"/>
                <a:sym typeface="Palatino Linotype"/>
              </a:defRPr>
            </a:lvl1pPr>
            <a:lvl2pPr marL="457200" marR="0" lvl="1" indent="0" algn="l" rtl="0">
              <a:spcBef>
                <a:spcPts val="240"/>
              </a:spcBef>
              <a:buClr>
                <a:srgbClr val="0075A2"/>
              </a:buClr>
              <a:buFont typeface="Palatino Linotype"/>
              <a:buNone/>
              <a:defRPr sz="1200" b="0" i="0" u="none" strike="noStrike" cap="none">
                <a:solidFill>
                  <a:srgbClr val="0075A2"/>
                </a:solidFill>
                <a:latin typeface="Palatino Linotype"/>
                <a:ea typeface="Palatino Linotype"/>
                <a:cs typeface="Palatino Linotype"/>
                <a:sym typeface="Palatino Linotype"/>
              </a:defRPr>
            </a:lvl2pPr>
            <a:lvl3pPr marL="914400" marR="0" lvl="2" indent="0" algn="l" rtl="0">
              <a:spcBef>
                <a:spcPts val="200"/>
              </a:spcBef>
              <a:buClr>
                <a:srgbClr val="0075A2"/>
              </a:buClr>
              <a:buFont typeface="Palatino Linotype"/>
              <a:buNone/>
              <a:defRPr sz="1000" b="0" i="0" u="none" strike="noStrike" cap="none">
                <a:solidFill>
                  <a:srgbClr val="0075A2"/>
                </a:solidFill>
                <a:latin typeface="Palatino Linotype"/>
                <a:ea typeface="Palatino Linotype"/>
                <a:cs typeface="Palatino Linotype"/>
                <a:sym typeface="Palatino Linotype"/>
              </a:defRPr>
            </a:lvl3pPr>
            <a:lvl4pPr marL="1371600" marR="0" lvl="3" indent="0" algn="l" rtl="0">
              <a:spcBef>
                <a:spcPts val="180"/>
              </a:spcBef>
              <a:buClr>
                <a:srgbClr val="0075A2"/>
              </a:buClr>
              <a:buFont typeface="Palatino Linotype"/>
              <a:buNone/>
              <a:defRPr sz="900" b="0" i="0" u="none" strike="noStrike" cap="none">
                <a:solidFill>
                  <a:srgbClr val="0075A2"/>
                </a:solidFill>
                <a:latin typeface="Palatino Linotype"/>
                <a:ea typeface="Palatino Linotype"/>
                <a:cs typeface="Palatino Linotype"/>
                <a:sym typeface="Palatino Linotype"/>
              </a:defRPr>
            </a:lvl4pPr>
            <a:lvl5pPr marL="1828800" marR="0" lvl="4" indent="0" algn="l" rtl="0">
              <a:spcBef>
                <a:spcPts val="180"/>
              </a:spcBef>
              <a:buClr>
                <a:srgbClr val="0075A2"/>
              </a:buClr>
              <a:buFont typeface="Palatino Linotype"/>
              <a:buNone/>
              <a:defRPr sz="900" b="0" i="0" u="none" strike="noStrike" cap="none">
                <a:solidFill>
                  <a:srgbClr val="0075A2"/>
                </a:solidFill>
                <a:latin typeface="Palatino Linotype"/>
                <a:ea typeface="Palatino Linotype"/>
                <a:cs typeface="Palatino Linotype"/>
                <a:sym typeface="Palatino Linotype"/>
              </a:defRPr>
            </a:lvl5pPr>
            <a:lvl6pPr marL="2286000" marR="0" lvl="5"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6pPr>
            <a:lvl7pPr marL="2743200" marR="0" lvl="6"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7pPr>
            <a:lvl8pPr marL="3200400" marR="0" lvl="7"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8pPr>
            <a:lvl9pPr marL="3657600" marR="0" lvl="8" indent="0" algn="l" rtl="0">
              <a:spcBef>
                <a:spcPts val="180"/>
              </a:spcBef>
              <a:buClr>
                <a:schemeClr val="dk1"/>
              </a:buClr>
              <a:buFont typeface="Arial"/>
              <a:buNone/>
              <a:defRPr sz="9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5" name="Shape 9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232819" y="-53181"/>
            <a:ext cx="5135563" cy="7620000"/>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1" name="Shape 10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7" name="Shape 10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14400" y="1371601"/>
            <a:ext cx="3505200" cy="3810000"/>
          </a:xfrm>
          <a:prstGeom prst="rect">
            <a:avLst/>
          </a:prstGeom>
          <a:noFill/>
          <a:ln>
            <a:noFill/>
          </a:ln>
        </p:spPr>
        <p:txBody>
          <a:bodyPr wrap="square" lIns="91425" tIns="91425" rIns="91425" bIns="91425" anchor="t" anchorCtr="0"/>
          <a:lstStyle>
            <a:lvl1pPr marL="0" marR="0" lvl="0"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1pPr>
            <a:lvl2pPr marL="1828800" marR="0" lvl="1" indent="-182880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2pPr>
            <a:lvl3pPr marL="1828800" marR="0" lvl="2" indent="-182880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3pPr>
            <a:lvl4pPr marL="1828800" marR="0" lvl="3" indent="-182880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4pPr>
            <a:lvl5pPr marL="1828800" marR="0" lvl="4" indent="-182880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2" name="Shape 112"/>
          <p:cNvSpPr txBox="1">
            <a:spLocks noGrp="1"/>
          </p:cNvSpPr>
          <p:nvPr>
            <p:ph type="body" idx="2"/>
          </p:nvPr>
        </p:nvSpPr>
        <p:spPr>
          <a:xfrm>
            <a:off x="5029200" y="1371601"/>
            <a:ext cx="3429000" cy="3810000"/>
          </a:xfrm>
          <a:prstGeom prst="rect">
            <a:avLst/>
          </a:prstGeom>
          <a:noFill/>
          <a:ln>
            <a:noFill/>
          </a:ln>
        </p:spPr>
        <p:txBody>
          <a:bodyPr wrap="square" lIns="91425" tIns="91425" rIns="91425" bIns="91425" anchor="t" anchorCtr="0"/>
          <a:lstStyle>
            <a:lvl1pPr marL="0" marR="0" lvl="0"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2pPr>
            <a:lvl3pPr marL="0" marR="0" lvl="2"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3pPr>
            <a:lvl4pPr marL="0" marR="0" lvl="3"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4pPr>
            <a:lvl5pPr marL="0" marR="0" lvl="4"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3" name="Shape 11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title"/>
          </p:nvPr>
        </p:nvSpPr>
        <p:spPr>
          <a:xfrm>
            <a:off x="990600" y="152400"/>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Shape 116"/>
        <p:cNvGrpSpPr/>
        <p:nvPr/>
      </p:nvGrpSpPr>
      <p:grpSpPr>
        <a:xfrm>
          <a:off x="0" y="0"/>
          <a:ext cx="0" cy="0"/>
          <a:chOff x="0" y="0"/>
          <a:chExt cx="0" cy="0"/>
        </a:xfrm>
      </p:grpSpPr>
      <p:sp>
        <p:nvSpPr>
          <p:cNvPr id="117" name="Shape 11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
        <p:nvSpPr>
          <p:cNvPr id="119" name="Shape 119"/>
          <p:cNvSpPr txBox="1">
            <a:spLocks noGrp="1"/>
          </p:cNvSpPr>
          <p:nvPr>
            <p:ph type="body" idx="1"/>
          </p:nvPr>
        </p:nvSpPr>
        <p:spPr>
          <a:xfrm>
            <a:off x="457200" y="3048001"/>
            <a:ext cx="2743200" cy="2666999"/>
          </a:xfrm>
          <a:prstGeom prst="rect">
            <a:avLst/>
          </a:prstGeom>
          <a:noFill/>
          <a:ln>
            <a:noFill/>
          </a:ln>
        </p:spPr>
        <p:txBody>
          <a:bodyPr wrap="square" lIns="91425" tIns="91425" rIns="91425" bIns="91425" anchor="t" anchorCtr="0"/>
          <a:lstStyle>
            <a:lvl1pPr marL="0" marR="0" lvl="0" indent="0" algn="l" rtl="0">
              <a:lnSpc>
                <a:spcPct val="111111"/>
              </a:lnSpc>
              <a:spcBef>
                <a:spcPts val="360"/>
              </a:spcBef>
              <a:buClr>
                <a:schemeClr val="lt1"/>
              </a:buClr>
              <a:buFont typeface="Palatino Linotype"/>
              <a:buNone/>
              <a:defRPr sz="18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0" name="Shape 120"/>
          <p:cNvSpPr txBox="1">
            <a:spLocks noGrp="1"/>
          </p:cNvSpPr>
          <p:nvPr>
            <p:ph type="body" idx="2"/>
          </p:nvPr>
        </p:nvSpPr>
        <p:spPr>
          <a:xfrm>
            <a:off x="3238500" y="3048001"/>
            <a:ext cx="2743200" cy="2666999"/>
          </a:xfrm>
          <a:prstGeom prst="rect">
            <a:avLst/>
          </a:prstGeom>
          <a:noFill/>
          <a:ln>
            <a:noFill/>
          </a:ln>
        </p:spPr>
        <p:txBody>
          <a:bodyPr wrap="square" lIns="91425" tIns="91425" rIns="91425" bIns="91425" anchor="t" anchorCtr="0"/>
          <a:lstStyle>
            <a:lvl1pPr marL="0" marR="0" lvl="0" indent="0" algn="l" rtl="0">
              <a:lnSpc>
                <a:spcPct val="111111"/>
              </a:lnSpc>
              <a:spcBef>
                <a:spcPts val="360"/>
              </a:spcBef>
              <a:buClr>
                <a:schemeClr val="lt1"/>
              </a:buClr>
              <a:buFont typeface="Palatino Linotype"/>
              <a:buNone/>
              <a:defRPr sz="18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1" name="Shape 121"/>
          <p:cNvSpPr txBox="1">
            <a:spLocks noGrp="1"/>
          </p:cNvSpPr>
          <p:nvPr>
            <p:ph type="body" idx="3"/>
          </p:nvPr>
        </p:nvSpPr>
        <p:spPr>
          <a:xfrm>
            <a:off x="6019800" y="3048001"/>
            <a:ext cx="2743200" cy="2666999"/>
          </a:xfrm>
          <a:prstGeom prst="rect">
            <a:avLst/>
          </a:prstGeom>
          <a:noFill/>
          <a:ln>
            <a:noFill/>
          </a:ln>
        </p:spPr>
        <p:txBody>
          <a:bodyPr wrap="square" lIns="91425" tIns="91425" rIns="91425" bIns="91425" anchor="t" anchorCtr="0"/>
          <a:lstStyle>
            <a:lvl1pPr marL="0" marR="0" lvl="0" indent="0" algn="l" rtl="0">
              <a:lnSpc>
                <a:spcPct val="111111"/>
              </a:lnSpc>
              <a:spcBef>
                <a:spcPts val="360"/>
              </a:spcBef>
              <a:buClr>
                <a:schemeClr val="lt1"/>
              </a:buClr>
              <a:buFont typeface="Palatino Linotype"/>
              <a:buNone/>
              <a:defRPr sz="18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2" name="Shape 122"/>
          <p:cNvSpPr txBox="1">
            <a:spLocks noGrp="1"/>
          </p:cNvSpPr>
          <p:nvPr>
            <p:ph type="body" idx="4"/>
          </p:nvPr>
        </p:nvSpPr>
        <p:spPr>
          <a:xfrm>
            <a:off x="457200" y="1066801"/>
            <a:ext cx="2743200" cy="1905000"/>
          </a:xfrm>
          <a:prstGeom prst="rect">
            <a:avLst/>
          </a:prstGeom>
          <a:noFill/>
          <a:ln>
            <a:noFill/>
          </a:ln>
        </p:spPr>
        <p:txBody>
          <a:bodyPr wrap="square" lIns="91425" tIns="91425" rIns="91425" bIns="91425" anchor="t" anchorCtr="0"/>
          <a:lstStyle>
            <a:lvl1pPr marL="0" marR="0" lvl="0" indent="0" algn="l" rtl="0">
              <a:spcBef>
                <a:spcPts val="400"/>
              </a:spcBef>
              <a:buClr>
                <a:schemeClr val="lt1"/>
              </a:buClr>
              <a:buFont typeface="Palatino Linotype"/>
              <a:buNone/>
              <a:defRPr sz="20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3" name="Shape 123"/>
          <p:cNvSpPr txBox="1">
            <a:spLocks noGrp="1"/>
          </p:cNvSpPr>
          <p:nvPr>
            <p:ph type="body" idx="5"/>
          </p:nvPr>
        </p:nvSpPr>
        <p:spPr>
          <a:xfrm>
            <a:off x="3276600" y="1066801"/>
            <a:ext cx="2667000" cy="1905000"/>
          </a:xfrm>
          <a:prstGeom prst="rect">
            <a:avLst/>
          </a:prstGeom>
          <a:noFill/>
          <a:ln>
            <a:noFill/>
          </a:ln>
        </p:spPr>
        <p:txBody>
          <a:bodyPr wrap="square" lIns="91425" tIns="91425" rIns="91425" bIns="91425" anchor="t" anchorCtr="0"/>
          <a:lstStyle>
            <a:lvl1pPr marL="0" marR="0" lvl="0" indent="0" algn="l" rtl="0">
              <a:spcBef>
                <a:spcPts val="400"/>
              </a:spcBef>
              <a:buClr>
                <a:schemeClr val="lt1"/>
              </a:buClr>
              <a:buFont typeface="Palatino Linotype"/>
              <a:buNone/>
              <a:defRPr sz="20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4" name="Shape 124"/>
          <p:cNvSpPr txBox="1">
            <a:spLocks noGrp="1"/>
          </p:cNvSpPr>
          <p:nvPr>
            <p:ph type="body" idx="6"/>
          </p:nvPr>
        </p:nvSpPr>
        <p:spPr>
          <a:xfrm>
            <a:off x="6019800" y="1066801"/>
            <a:ext cx="2743200" cy="1905000"/>
          </a:xfrm>
          <a:prstGeom prst="rect">
            <a:avLst/>
          </a:prstGeom>
          <a:noFill/>
          <a:ln>
            <a:noFill/>
          </a:ln>
        </p:spPr>
        <p:txBody>
          <a:bodyPr wrap="square" lIns="91425" tIns="91425" rIns="91425" bIns="91425" anchor="t" anchorCtr="0"/>
          <a:lstStyle>
            <a:lvl1pPr marL="0" marR="0" lvl="0" indent="0" algn="l" rtl="0">
              <a:spcBef>
                <a:spcPts val="400"/>
              </a:spcBef>
              <a:buClr>
                <a:schemeClr val="lt1"/>
              </a:buClr>
              <a:buFont typeface="Palatino Linotype"/>
              <a:buNone/>
              <a:defRPr sz="20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5" name="Shape 125"/>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Picture">
    <p:spTree>
      <p:nvGrpSpPr>
        <p:cNvPr id="1" name="Shape 126"/>
        <p:cNvGrpSpPr/>
        <p:nvPr/>
      </p:nvGrpSpPr>
      <p:grpSpPr>
        <a:xfrm>
          <a:off x="0" y="0"/>
          <a:ext cx="0" cy="0"/>
          <a:chOff x="0" y="0"/>
          <a:chExt cx="0" cy="0"/>
        </a:xfrm>
      </p:grpSpPr>
      <p:sp>
        <p:nvSpPr>
          <p:cNvPr id="127" name="Shape 12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
        <p:nvSpPr>
          <p:cNvPr id="129" name="Shape 129"/>
          <p:cNvSpPr txBox="1">
            <a:spLocks noGrp="1"/>
          </p:cNvSpPr>
          <p:nvPr>
            <p:ph type="body" idx="1"/>
          </p:nvPr>
        </p:nvSpPr>
        <p:spPr>
          <a:xfrm>
            <a:off x="1017638" y="1143000"/>
            <a:ext cx="3429000" cy="1828800"/>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0" name="Shape 130"/>
          <p:cNvSpPr txBox="1">
            <a:spLocks noGrp="1"/>
          </p:cNvSpPr>
          <p:nvPr>
            <p:ph type="body" idx="2"/>
          </p:nvPr>
        </p:nvSpPr>
        <p:spPr>
          <a:xfrm>
            <a:off x="4572000" y="1219200"/>
            <a:ext cx="3810000" cy="2057399"/>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Palatino Linotype"/>
              <a:buNone/>
              <a:defRPr sz="1400" b="1" i="0" u="none" strike="noStrike" cap="none">
                <a:solidFill>
                  <a:schemeClr val="lt1"/>
                </a:solidFill>
                <a:latin typeface="Palatino Linotype"/>
                <a:ea typeface="Palatino Linotype"/>
                <a:cs typeface="Palatino Linotype"/>
                <a:sym typeface="Palatino Linotype"/>
              </a:defRPr>
            </a:lvl1pPr>
            <a:lvl2pPr marL="0" marR="0" lvl="1"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2pPr>
            <a:lvl3pPr marL="0" marR="0" lvl="2"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3pPr>
            <a:lvl4pPr marL="0" marR="0" lvl="3"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4pPr>
            <a:lvl5pPr marL="0" marR="0" lvl="4"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1" name="Shape 131"/>
          <p:cNvSpPr txBox="1">
            <a:spLocks noGrp="1"/>
          </p:cNvSpPr>
          <p:nvPr>
            <p:ph type="body" idx="3"/>
          </p:nvPr>
        </p:nvSpPr>
        <p:spPr>
          <a:xfrm>
            <a:off x="4778477" y="3505200"/>
            <a:ext cx="3429000" cy="1981200"/>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2" name="Shape 132"/>
          <p:cNvSpPr txBox="1">
            <a:spLocks noGrp="1"/>
          </p:cNvSpPr>
          <p:nvPr>
            <p:ph type="body" idx="4"/>
          </p:nvPr>
        </p:nvSpPr>
        <p:spPr>
          <a:xfrm>
            <a:off x="990600" y="2895600"/>
            <a:ext cx="3429000" cy="3048000"/>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Palatino Linotype"/>
              <a:buNone/>
              <a:defRPr sz="1400" b="1" i="0" u="none" strike="noStrike" cap="none">
                <a:solidFill>
                  <a:schemeClr val="lt1"/>
                </a:solidFill>
                <a:latin typeface="Palatino Linotype"/>
                <a:ea typeface="Palatino Linotype"/>
                <a:cs typeface="Palatino Linotype"/>
                <a:sym typeface="Palatino Linotype"/>
              </a:defRPr>
            </a:lvl1pPr>
            <a:lvl2pPr marL="0" marR="0" lvl="1"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2pPr>
            <a:lvl3pPr marL="0" marR="0" lvl="2"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3pPr>
            <a:lvl4pPr marL="0" marR="0" lvl="3"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4pPr>
            <a:lvl5pPr marL="0" marR="0" lvl="4" indent="0" algn="l" rtl="0">
              <a:spcBef>
                <a:spcPts val="240"/>
              </a:spcBef>
              <a:buClr>
                <a:schemeClr val="lt1"/>
              </a:buClr>
              <a:buFont typeface="Palatino Linotype"/>
              <a:buNone/>
              <a:defRPr sz="1200" b="0" i="0" u="none" strike="noStrike" cap="none">
                <a:solidFill>
                  <a:schemeClr val="lt1"/>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3" name="Shape 133"/>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genda/Summary">
    <p:spTree>
      <p:nvGrpSpPr>
        <p:cNvPr id="1" name="Shape 134"/>
        <p:cNvGrpSpPr/>
        <p:nvPr/>
      </p:nvGrpSpPr>
      <p:grpSpPr>
        <a:xfrm>
          <a:off x="0" y="0"/>
          <a:ext cx="0" cy="0"/>
          <a:chOff x="0" y="0"/>
          <a:chExt cx="0" cy="0"/>
        </a:xfrm>
      </p:grpSpPr>
      <p:sp>
        <p:nvSpPr>
          <p:cNvPr id="135" name="Shape 13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
        <p:nvSpPr>
          <p:cNvPr id="137" name="Shape 137"/>
          <p:cNvSpPr txBox="1">
            <a:spLocks noGrp="1"/>
          </p:cNvSpPr>
          <p:nvPr>
            <p:ph type="body" idx="1"/>
          </p:nvPr>
        </p:nvSpPr>
        <p:spPr>
          <a:xfrm>
            <a:off x="2667000" y="3352800"/>
            <a:ext cx="6324600" cy="838200"/>
          </a:xfrm>
          <a:prstGeom prst="rect">
            <a:avLst/>
          </a:prstGeom>
          <a:noFill/>
          <a:ln>
            <a:noFill/>
          </a:ln>
        </p:spPr>
        <p:txBody>
          <a:bodyPr wrap="square" lIns="91425" tIns="91425" rIns="91425" bIns="91425" anchor="t" anchorCtr="0"/>
          <a:lstStyle>
            <a:lvl1pPr marL="57150" marR="0" lvl="0" indent="-6350" algn="l" rtl="0">
              <a:spcBef>
                <a:spcPts val="360"/>
              </a:spcBef>
              <a:buClr>
                <a:srgbClr val="0B5394"/>
              </a:buClr>
              <a:buFont typeface="Palatino Linotype"/>
              <a:buNone/>
              <a:defRPr sz="1800" b="0" i="0" u="none" strike="noStrike" cap="none">
                <a:solidFill>
                  <a:srgbClr val="0B5394"/>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8" name="Shape 138"/>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txBox="1">
            <a:spLocks noGrp="1"/>
          </p:cNvSpPr>
          <p:nvPr>
            <p:ph type="body" idx="2"/>
          </p:nvPr>
        </p:nvSpPr>
        <p:spPr>
          <a:xfrm>
            <a:off x="2667000" y="1676400"/>
            <a:ext cx="6324600" cy="838200"/>
          </a:xfrm>
          <a:prstGeom prst="rect">
            <a:avLst/>
          </a:prstGeom>
          <a:noFill/>
          <a:ln>
            <a:noFill/>
          </a:ln>
        </p:spPr>
        <p:txBody>
          <a:bodyPr wrap="square" lIns="91425" tIns="91425" rIns="91425" bIns="91425" anchor="t" anchorCtr="0"/>
          <a:lstStyle>
            <a:lvl1pPr marL="57150" marR="0" lvl="0" indent="-6350" algn="l" rtl="0">
              <a:spcBef>
                <a:spcPts val="360"/>
              </a:spcBef>
              <a:buClr>
                <a:srgbClr val="0B5394"/>
              </a:buClr>
              <a:buFont typeface="Palatino Linotype"/>
              <a:buNone/>
              <a:defRPr sz="1800" b="0" i="0" u="none" strike="noStrike" cap="none">
                <a:solidFill>
                  <a:srgbClr val="0B5394"/>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0" name="Shape 140"/>
          <p:cNvSpPr txBox="1">
            <a:spLocks noGrp="1"/>
          </p:cNvSpPr>
          <p:nvPr>
            <p:ph type="body" idx="3"/>
          </p:nvPr>
        </p:nvSpPr>
        <p:spPr>
          <a:xfrm>
            <a:off x="2667000" y="2514600"/>
            <a:ext cx="6324600" cy="838200"/>
          </a:xfrm>
          <a:prstGeom prst="rect">
            <a:avLst/>
          </a:prstGeom>
          <a:noFill/>
          <a:ln>
            <a:noFill/>
          </a:ln>
        </p:spPr>
        <p:txBody>
          <a:bodyPr wrap="square" lIns="91425" tIns="91425" rIns="91425" bIns="91425" anchor="t" anchorCtr="0"/>
          <a:lstStyle>
            <a:lvl1pPr marL="57150" marR="0" lvl="0" indent="-6350" algn="l" rtl="0">
              <a:spcBef>
                <a:spcPts val="360"/>
              </a:spcBef>
              <a:buClr>
                <a:srgbClr val="0B5394"/>
              </a:buClr>
              <a:buFont typeface="Palatino Linotype"/>
              <a:buNone/>
              <a:defRPr sz="1800" b="0" i="0" u="none" strike="noStrike" cap="none">
                <a:solidFill>
                  <a:srgbClr val="0B5394"/>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1" name="Shape 141"/>
          <p:cNvSpPr txBox="1">
            <a:spLocks noGrp="1"/>
          </p:cNvSpPr>
          <p:nvPr>
            <p:ph type="body" idx="4"/>
          </p:nvPr>
        </p:nvSpPr>
        <p:spPr>
          <a:xfrm>
            <a:off x="2667000" y="4191000"/>
            <a:ext cx="6324600" cy="838200"/>
          </a:xfrm>
          <a:prstGeom prst="rect">
            <a:avLst/>
          </a:prstGeom>
          <a:noFill/>
          <a:ln>
            <a:noFill/>
          </a:ln>
        </p:spPr>
        <p:txBody>
          <a:bodyPr wrap="square" lIns="91425" tIns="91425" rIns="91425" bIns="91425" anchor="t" anchorCtr="0"/>
          <a:lstStyle>
            <a:lvl1pPr marL="57150" marR="0" lvl="0" indent="-6350" algn="l" rtl="0">
              <a:spcBef>
                <a:spcPts val="360"/>
              </a:spcBef>
              <a:buClr>
                <a:srgbClr val="0B5394"/>
              </a:buClr>
              <a:buFont typeface="Palatino Linotype"/>
              <a:buNone/>
              <a:defRPr sz="1800" b="0" i="0" u="none" strike="noStrike" cap="none">
                <a:solidFill>
                  <a:srgbClr val="0B5394"/>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2" name="Shape 142"/>
          <p:cNvSpPr txBox="1">
            <a:spLocks noGrp="1"/>
          </p:cNvSpPr>
          <p:nvPr>
            <p:ph type="body" idx="5"/>
          </p:nvPr>
        </p:nvSpPr>
        <p:spPr>
          <a:xfrm>
            <a:off x="2667000" y="5029200"/>
            <a:ext cx="6324600" cy="838200"/>
          </a:xfrm>
          <a:prstGeom prst="rect">
            <a:avLst/>
          </a:prstGeom>
          <a:noFill/>
          <a:ln>
            <a:noFill/>
          </a:ln>
        </p:spPr>
        <p:txBody>
          <a:bodyPr wrap="square" lIns="91425" tIns="91425" rIns="91425" bIns="91425" anchor="t" anchorCtr="0"/>
          <a:lstStyle>
            <a:lvl1pPr marL="57150" marR="0" lvl="0" indent="-6350" algn="l" rtl="0">
              <a:spcBef>
                <a:spcPts val="360"/>
              </a:spcBef>
              <a:buClr>
                <a:srgbClr val="0B5394"/>
              </a:buClr>
              <a:buFont typeface="Palatino Linotype"/>
              <a:buNone/>
              <a:defRPr sz="1800" b="0" i="0" u="none" strike="noStrike" cap="none">
                <a:solidFill>
                  <a:srgbClr val="0B5394"/>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3" name="Shape 143"/>
          <p:cNvSpPr txBox="1">
            <a:spLocks noGrp="1"/>
          </p:cNvSpPr>
          <p:nvPr>
            <p:ph type="body" idx="6"/>
          </p:nvPr>
        </p:nvSpPr>
        <p:spPr>
          <a:xfrm>
            <a:off x="762000" y="1066800"/>
            <a:ext cx="7620000" cy="457200"/>
          </a:xfrm>
          <a:prstGeom prst="rect">
            <a:avLst/>
          </a:prstGeom>
          <a:noFill/>
          <a:ln>
            <a:noFill/>
          </a:ln>
        </p:spPr>
        <p:txBody>
          <a:bodyPr wrap="square" lIns="91425" tIns="91425" rIns="91425" bIns="91425" anchor="t" anchorCtr="0"/>
          <a:lstStyle>
            <a:lvl1pPr marL="0" marR="0" lvl="0" indent="0" algn="ctr" rtl="0">
              <a:spcBef>
                <a:spcPts val="480"/>
              </a:spcBef>
              <a:buClr>
                <a:srgbClr val="0075A2"/>
              </a:buClr>
              <a:buFont typeface="Palatino Linotype"/>
              <a:buNone/>
              <a:defRPr sz="24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Animated Title and Content">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pic>
        <p:nvPicPr>
          <p:cNvPr id="31" name="Shape 31"/>
          <p:cNvPicPr preferRelativeResize="0"/>
          <p:nvPr/>
        </p:nvPicPr>
        <p:blipFill rotWithShape="1">
          <a:blip r:embed="rId3">
            <a:alphaModFix/>
          </a:blip>
          <a:srcRect/>
          <a:stretch/>
        </p:blipFill>
        <p:spPr>
          <a:xfrm>
            <a:off x="-381000" y="-304800"/>
            <a:ext cx="10464800" cy="7848600"/>
          </a:xfrm>
          <a:prstGeom prst="rect">
            <a:avLst/>
          </a:prstGeom>
          <a:noFill/>
          <a:ln>
            <a:noFill/>
          </a:ln>
        </p:spPr>
      </p:pic>
      <p:pic>
        <p:nvPicPr>
          <p:cNvPr id="32" name="Shape 32"/>
          <p:cNvPicPr preferRelativeResize="0"/>
          <p:nvPr/>
        </p:nvPicPr>
        <p:blipFill rotWithShape="1">
          <a:blip r:embed="rId4">
            <a:alphaModFix/>
          </a:blip>
          <a:srcRect/>
          <a:stretch/>
        </p:blipFill>
        <p:spPr>
          <a:xfrm>
            <a:off x="0" y="0"/>
            <a:ext cx="9144000" cy="2074545"/>
          </a:xfrm>
          <a:prstGeom prst="rect">
            <a:avLst/>
          </a:prstGeom>
          <a:noFill/>
          <a:ln>
            <a:noFill/>
          </a:ln>
        </p:spPr>
      </p:pic>
      <p:pic>
        <p:nvPicPr>
          <p:cNvPr id="33" name="Shape 33"/>
          <p:cNvPicPr preferRelativeResize="0"/>
          <p:nvPr/>
        </p:nvPicPr>
        <p:blipFill rotWithShape="1">
          <a:blip r:embed="rId5">
            <a:alphaModFix/>
          </a:blip>
          <a:srcRect/>
          <a:stretch/>
        </p:blipFill>
        <p:spPr>
          <a:xfrm>
            <a:off x="1970314" y="-1502228"/>
            <a:ext cx="9144000" cy="6858000"/>
          </a:xfrm>
          <a:prstGeom prst="rect">
            <a:avLst/>
          </a:prstGeom>
          <a:noFill/>
          <a:ln>
            <a:noFill/>
          </a:ln>
        </p:spPr>
      </p:pic>
      <p:pic>
        <p:nvPicPr>
          <p:cNvPr id="34" name="Shape 34"/>
          <p:cNvPicPr preferRelativeResize="0"/>
          <p:nvPr/>
        </p:nvPicPr>
        <p:blipFill rotWithShape="1">
          <a:blip r:embed="rId6">
            <a:alphaModFix/>
          </a:blip>
          <a:srcRect/>
          <a:stretch/>
        </p:blipFill>
        <p:spPr>
          <a:xfrm>
            <a:off x="685800" y="-304800"/>
            <a:ext cx="9144000" cy="6858000"/>
          </a:xfrm>
          <a:prstGeom prst="rect">
            <a:avLst/>
          </a:prstGeom>
          <a:noFill/>
          <a:ln>
            <a:noFill/>
          </a:ln>
        </p:spPr>
      </p:pic>
      <p:sp>
        <p:nvSpPr>
          <p:cNvPr id="35" name="Shape 3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1"/>
          </p:nvPr>
        </p:nvSpPr>
        <p:spPr>
          <a:xfrm>
            <a:off x="1143000" y="1189037"/>
            <a:ext cx="7620000" cy="5135563"/>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sp>
        <p:nvSpPr>
          <p:cNvPr id="39" name="Shape 39"/>
          <p:cNvSpPr txBox="1">
            <a:spLocks noGrp="1"/>
          </p:cNvSpPr>
          <p:nvPr>
            <p:ph type="title"/>
          </p:nvPr>
        </p:nvSpPr>
        <p:spPr>
          <a:xfrm>
            <a:off x="1143000" y="473075"/>
            <a:ext cx="7620000" cy="715962"/>
          </a:xfrm>
          <a:prstGeom prst="rect">
            <a:avLst/>
          </a:prstGeom>
          <a:noFill/>
          <a:ln>
            <a:noFill/>
          </a:ln>
        </p:spPr>
        <p:txBody>
          <a:bodyPr wrap="square" lIns="91425" tIns="91425" rIns="91425" bIns="91425" anchor="b" anchorCtr="0"/>
          <a:lstStyle>
            <a:lvl1pPr marL="0" marR="0" lvl="0" indent="0" algn="l" rtl="0">
              <a:spcBef>
                <a:spcPts val="0"/>
              </a:spcBef>
              <a:buClr>
                <a:srgbClr val="0B5394"/>
              </a:buClr>
              <a:buFont typeface="Century Gothic"/>
              <a:buNone/>
              <a:defRPr sz="36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600"/>
                                        <p:tgtEl>
                                          <p:spTgt spid="39"/>
                                        </p:tgtEl>
                                      </p:cBhvr>
                                    </p:animEffect>
                                  </p:childTnLst>
                                </p:cTn>
                              </p:par>
                              <p:par>
                                <p:cTn id="8" presetID="10" presetClass="entr" presetSubtype="0" fill="hold" nodeType="withEffect">
                                  <p:stCondLst>
                                    <p:cond delay="160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par>
                                <p:cTn id="11" presetID="10" presetClass="entr" presetSubtype="0" fill="hold" nodeType="withEffect">
                                  <p:stCondLst>
                                    <p:cond delay="1600"/>
                                  </p:stCondLst>
                                  <p:childTnLst>
                                    <p:set>
                                      <p:cBhvr>
                                        <p:cTn id="12" dur="1" fill="hold">
                                          <p:stCondLst>
                                            <p:cond delay="0"/>
                                          </p:stCondLst>
                                        </p:cTn>
                                        <p:tgtEl>
                                          <p:spTgt spid="36">
                                            <p:txEl>
                                              <p:pRg st="1" end="1"/>
                                            </p:txEl>
                                          </p:spTgt>
                                        </p:tgtEl>
                                        <p:attrNameLst>
                                          <p:attrName>style.visibility</p:attrName>
                                        </p:attrNameLst>
                                      </p:cBhvr>
                                      <p:to>
                                        <p:strVal val="visible"/>
                                      </p:to>
                                    </p:set>
                                    <p:animEffect transition="in" filter="fade">
                                      <p:cBhvr>
                                        <p:cTn id="13" dur="500"/>
                                        <p:tgtEl>
                                          <p:spTgt spid="36">
                                            <p:txEl>
                                              <p:pRg st="1" end="1"/>
                                            </p:txEl>
                                          </p:spTgt>
                                        </p:tgtEl>
                                      </p:cBhvr>
                                    </p:animEffect>
                                  </p:childTnLst>
                                </p:cTn>
                              </p:par>
                              <p:par>
                                <p:cTn id="14" presetID="10" presetClass="entr" presetSubtype="0" fill="hold" nodeType="withEffect">
                                  <p:stCondLst>
                                    <p:cond delay="1600"/>
                                  </p:stCondLst>
                                  <p:childTnLst>
                                    <p:set>
                                      <p:cBhvr>
                                        <p:cTn id="15" dur="1" fill="hold">
                                          <p:stCondLst>
                                            <p:cond delay="0"/>
                                          </p:stCondLst>
                                        </p:cTn>
                                        <p:tgtEl>
                                          <p:spTgt spid="36">
                                            <p:txEl>
                                              <p:pRg st="2" end="2"/>
                                            </p:txEl>
                                          </p:spTgt>
                                        </p:tgtEl>
                                        <p:attrNameLst>
                                          <p:attrName>style.visibility</p:attrName>
                                        </p:attrNameLst>
                                      </p:cBhvr>
                                      <p:to>
                                        <p:strVal val="visible"/>
                                      </p:to>
                                    </p:set>
                                    <p:animEffect transition="in" filter="fade">
                                      <p:cBhvr>
                                        <p:cTn id="16" dur="500"/>
                                        <p:tgtEl>
                                          <p:spTgt spid="36">
                                            <p:txEl>
                                              <p:pRg st="2" end="2"/>
                                            </p:txEl>
                                          </p:spTgt>
                                        </p:tgtEl>
                                      </p:cBhvr>
                                    </p:animEffect>
                                  </p:childTnLst>
                                </p:cTn>
                              </p:par>
                              <p:par>
                                <p:cTn id="17" presetID="10" presetClass="entr" presetSubtype="0" fill="hold" nodeType="withEffect">
                                  <p:stCondLst>
                                    <p:cond delay="1600"/>
                                  </p:stCondLst>
                                  <p:childTnLst>
                                    <p:set>
                                      <p:cBhvr>
                                        <p:cTn id="18" dur="1" fill="hold">
                                          <p:stCondLst>
                                            <p:cond delay="0"/>
                                          </p:stCondLst>
                                        </p:cTn>
                                        <p:tgtEl>
                                          <p:spTgt spid="36">
                                            <p:txEl>
                                              <p:pRg st="3" end="3"/>
                                            </p:txEl>
                                          </p:spTgt>
                                        </p:tgtEl>
                                        <p:attrNameLst>
                                          <p:attrName>style.visibility</p:attrName>
                                        </p:attrNameLst>
                                      </p:cBhvr>
                                      <p:to>
                                        <p:strVal val="visible"/>
                                      </p:to>
                                    </p:set>
                                    <p:animEffect transition="in" filter="fade">
                                      <p:cBhvr>
                                        <p:cTn id="19" dur="500"/>
                                        <p:tgtEl>
                                          <p:spTgt spid="36">
                                            <p:txEl>
                                              <p:pRg st="3" end="3"/>
                                            </p:txEl>
                                          </p:spTgt>
                                        </p:tgtEl>
                                      </p:cBhvr>
                                    </p:animEffect>
                                  </p:childTnLst>
                                </p:cTn>
                              </p:par>
                              <p:par>
                                <p:cTn id="20" presetID="10" presetClass="entr" presetSubtype="0" fill="hold" nodeType="withEffect">
                                  <p:stCondLst>
                                    <p:cond delay="1600"/>
                                  </p:stCondLst>
                                  <p:childTnLst>
                                    <p:set>
                                      <p:cBhvr>
                                        <p:cTn id="21" dur="1" fill="hold">
                                          <p:stCondLst>
                                            <p:cond delay="0"/>
                                          </p:stCondLst>
                                        </p:cTn>
                                        <p:tgtEl>
                                          <p:spTgt spid="36">
                                            <p:txEl>
                                              <p:pRg st="4" end="4"/>
                                            </p:txEl>
                                          </p:spTgt>
                                        </p:tgtEl>
                                        <p:attrNameLst>
                                          <p:attrName>style.visibility</p:attrName>
                                        </p:attrNameLst>
                                      </p:cBhvr>
                                      <p:to>
                                        <p:strVal val="visible"/>
                                      </p:to>
                                    </p:set>
                                    <p:animEffect transition="in" filter="fade">
                                      <p:cBhvr>
                                        <p:cTn id="22" dur="500"/>
                                        <p:tgtEl>
                                          <p:spTgt spid="36">
                                            <p:txEl>
                                              <p:pRg st="4" end="4"/>
                                            </p:txEl>
                                          </p:spTgt>
                                        </p:tgtEl>
                                      </p:cBhvr>
                                    </p:animEffect>
                                  </p:childTnLst>
                                </p:cTn>
                              </p:par>
                              <p:par>
                                <p:cTn id="23" presetID="10" presetClass="entr" presetSubtype="0" fill="hold" nodeType="withEffect">
                                  <p:stCondLst>
                                    <p:cond delay="1600"/>
                                  </p:stCondLst>
                                  <p:childTnLst>
                                    <p:set>
                                      <p:cBhvr>
                                        <p:cTn id="24" dur="1" fill="hold">
                                          <p:stCondLst>
                                            <p:cond delay="0"/>
                                          </p:stCondLst>
                                        </p:cTn>
                                        <p:tgtEl>
                                          <p:spTgt spid="36">
                                            <p:txEl>
                                              <p:pRg st="5" end="5"/>
                                            </p:txEl>
                                          </p:spTgt>
                                        </p:tgtEl>
                                        <p:attrNameLst>
                                          <p:attrName>style.visibility</p:attrName>
                                        </p:attrNameLst>
                                      </p:cBhvr>
                                      <p:to>
                                        <p:strVal val="visible"/>
                                      </p:to>
                                    </p:set>
                                    <p:animEffect transition="in" filter="fade">
                                      <p:cBhvr>
                                        <p:cTn id="25" dur="500"/>
                                        <p:tgtEl>
                                          <p:spTgt spid="36">
                                            <p:txEl>
                                              <p:pRg st="5" end="5"/>
                                            </p:txEl>
                                          </p:spTgt>
                                        </p:tgtEl>
                                      </p:cBhvr>
                                    </p:animEffect>
                                  </p:childTnLst>
                                </p:cTn>
                              </p:par>
                              <p:par>
                                <p:cTn id="26" presetID="10" presetClass="entr" presetSubtype="0" fill="hold" nodeType="withEffect">
                                  <p:stCondLst>
                                    <p:cond delay="1600"/>
                                  </p:stCondLst>
                                  <p:childTnLst>
                                    <p:set>
                                      <p:cBhvr>
                                        <p:cTn id="27" dur="1" fill="hold">
                                          <p:stCondLst>
                                            <p:cond delay="0"/>
                                          </p:stCondLst>
                                        </p:cTn>
                                        <p:tgtEl>
                                          <p:spTgt spid="36">
                                            <p:txEl>
                                              <p:pRg st="6" end="6"/>
                                            </p:txEl>
                                          </p:spTgt>
                                        </p:tgtEl>
                                        <p:attrNameLst>
                                          <p:attrName>style.visibility</p:attrName>
                                        </p:attrNameLst>
                                      </p:cBhvr>
                                      <p:to>
                                        <p:strVal val="visible"/>
                                      </p:to>
                                    </p:set>
                                    <p:animEffect transition="in" filter="fade">
                                      <p:cBhvr>
                                        <p:cTn id="28" dur="500"/>
                                        <p:tgtEl>
                                          <p:spTgt spid="36">
                                            <p:txEl>
                                              <p:pRg st="6" end="6"/>
                                            </p:txEl>
                                          </p:spTgt>
                                        </p:tgtEl>
                                      </p:cBhvr>
                                    </p:animEffect>
                                  </p:childTnLst>
                                </p:cTn>
                              </p:par>
                              <p:par>
                                <p:cTn id="29" presetID="10" presetClass="entr" presetSubtype="0" fill="hold" nodeType="withEffect">
                                  <p:stCondLst>
                                    <p:cond delay="1600"/>
                                  </p:stCondLst>
                                  <p:childTnLst>
                                    <p:set>
                                      <p:cBhvr>
                                        <p:cTn id="30" dur="1" fill="hold">
                                          <p:stCondLst>
                                            <p:cond delay="0"/>
                                          </p:stCondLst>
                                        </p:cTn>
                                        <p:tgtEl>
                                          <p:spTgt spid="36">
                                            <p:txEl>
                                              <p:pRg st="7" end="7"/>
                                            </p:txEl>
                                          </p:spTgt>
                                        </p:tgtEl>
                                        <p:attrNameLst>
                                          <p:attrName>style.visibility</p:attrName>
                                        </p:attrNameLst>
                                      </p:cBhvr>
                                      <p:to>
                                        <p:strVal val="visible"/>
                                      </p:to>
                                    </p:set>
                                    <p:animEffect transition="in" filter="fade">
                                      <p:cBhvr>
                                        <p:cTn id="31" dur="500"/>
                                        <p:tgtEl>
                                          <p:spTgt spid="36">
                                            <p:txEl>
                                              <p:pRg st="7" end="7"/>
                                            </p:txEl>
                                          </p:spTgt>
                                        </p:tgtEl>
                                      </p:cBhvr>
                                    </p:animEffect>
                                  </p:childTnLst>
                                </p:cTn>
                              </p:par>
                              <p:par>
                                <p:cTn id="32" presetID="10" presetClass="entr" presetSubtype="0" fill="hold" nodeType="withEffect">
                                  <p:stCondLst>
                                    <p:cond delay="1600"/>
                                  </p:stCondLst>
                                  <p:childTnLst>
                                    <p:set>
                                      <p:cBhvr>
                                        <p:cTn id="33" dur="1" fill="hold">
                                          <p:stCondLst>
                                            <p:cond delay="0"/>
                                          </p:stCondLst>
                                        </p:cTn>
                                        <p:tgtEl>
                                          <p:spTgt spid="36">
                                            <p:txEl>
                                              <p:pRg st="8" end="8"/>
                                            </p:txEl>
                                          </p:spTgt>
                                        </p:tgtEl>
                                        <p:attrNameLst>
                                          <p:attrName>style.visibility</p:attrName>
                                        </p:attrNameLst>
                                      </p:cBhvr>
                                      <p:to>
                                        <p:strVal val="visible"/>
                                      </p:to>
                                    </p:set>
                                    <p:animEffect transition="in" filter="fade">
                                      <p:cBhvr>
                                        <p:cTn id="34" dur="500"/>
                                        <p:tgtEl>
                                          <p:spTgt spid="36">
                                            <p:txEl>
                                              <p:pRg st="8" end="8"/>
                                            </p:txEl>
                                          </p:spTgt>
                                        </p:tgtEl>
                                      </p:cBhvr>
                                    </p:animEffect>
                                  </p:childTnLst>
                                </p:cTn>
                              </p:par>
                              <p:par>
                                <p:cTn id="35" presetID="2" presetClass="entr" presetSubtype="2" fill="hold" nodeType="withEffect">
                                  <p:stCondLst>
                                    <p:cond delay="70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800"/>
                                        <p:tgtEl>
                                          <p:spTgt spid="33"/>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6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800"/>
                                        <p:tgtEl>
                                          <p:spTgt spid="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tatic Title Slide">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
        <p:nvSpPr>
          <p:cNvPr id="44" name="Shape 44"/>
          <p:cNvSpPr txBox="1">
            <a:spLocks noGrp="1"/>
          </p:cNvSpPr>
          <p:nvPr>
            <p:ph type="ctrTitle"/>
          </p:nvPr>
        </p:nvSpPr>
        <p:spPr>
          <a:xfrm>
            <a:off x="5105400" y="1752600"/>
            <a:ext cx="3581400" cy="1470025"/>
          </a:xfrm>
          <a:prstGeom prst="rect">
            <a:avLst/>
          </a:prstGeom>
          <a:noFill/>
          <a:ln>
            <a:noFill/>
          </a:ln>
        </p:spPr>
        <p:txBody>
          <a:bodyPr wrap="square" lIns="91425" tIns="91425" rIns="91425" bIns="91425" anchor="b" anchorCtr="0"/>
          <a:lstStyle>
            <a:lvl1pPr marL="0" marR="0" lvl="0" indent="0" algn="r" rtl="0">
              <a:spcBef>
                <a:spcPts val="0"/>
              </a:spcBef>
              <a:buClr>
                <a:srgbClr val="0B5394"/>
              </a:buClr>
              <a:buFont typeface="Century Gothic"/>
              <a:buNone/>
              <a:defRPr sz="32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subTitle" idx="1"/>
          </p:nvPr>
        </p:nvSpPr>
        <p:spPr>
          <a:xfrm>
            <a:off x="5105400" y="3124200"/>
            <a:ext cx="3581400" cy="1752600"/>
          </a:xfrm>
          <a:prstGeom prst="rect">
            <a:avLst/>
          </a:prstGeom>
          <a:noFill/>
          <a:ln>
            <a:noFill/>
          </a:ln>
        </p:spPr>
        <p:txBody>
          <a:bodyPr wrap="square" lIns="91425" tIns="91425" rIns="91425" bIns="91425" anchor="t" anchorCtr="0"/>
          <a:lstStyle>
            <a:lvl1pPr marL="0" marR="0" lvl="0" indent="0" algn="r" rtl="0">
              <a:spcBef>
                <a:spcPts val="360"/>
              </a:spcBef>
              <a:buClr>
                <a:srgbClr val="0075A2"/>
              </a:buClr>
              <a:buFont typeface="Palatino Linotype"/>
              <a:buNone/>
              <a:defRPr sz="1800" b="0" i="0" u="none" strike="noStrike" cap="none">
                <a:solidFill>
                  <a:srgbClr val="0075A2"/>
                </a:solidFill>
                <a:latin typeface="Palatino Linotype"/>
                <a:ea typeface="Palatino Linotype"/>
                <a:cs typeface="Palatino Linotype"/>
                <a:sym typeface="Palatino Linotype"/>
              </a:defRPr>
            </a:lvl1pPr>
            <a:lvl2pPr marL="457200" marR="0" lvl="1"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2pPr>
            <a:lvl3pPr marL="914400" marR="0" lvl="2"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3pPr>
            <a:lvl4pPr marL="1371600" marR="0" lvl="3"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4pPr>
            <a:lvl5pPr marL="1828800" marR="0" lvl="4" indent="0" algn="ctr" rtl="0">
              <a:spcBef>
                <a:spcPts val="400"/>
              </a:spcBef>
              <a:buClr>
                <a:srgbClr val="888888"/>
              </a:buClr>
              <a:buFont typeface="Palatino Linotype"/>
              <a:buNone/>
              <a:defRPr sz="2000" b="0" i="0" u="none" strike="noStrike" cap="none">
                <a:solidFill>
                  <a:srgbClr val="888888"/>
                </a:solidFill>
                <a:latin typeface="Palatino Linotype"/>
                <a:ea typeface="Palatino Linotype"/>
                <a:cs typeface="Palatino Linotype"/>
                <a:sym typeface="Palatino Linotype"/>
              </a:defRPr>
            </a:lvl5pPr>
            <a:lvl6pPr marL="2286000" marR="0" lvl="5"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6pPr>
            <a:lvl7pPr marL="2743200" marR="0" lvl="6"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7pPr>
            <a:lvl8pPr marL="3200400" marR="0" lvl="7"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8pPr>
            <a:lvl9pPr marL="3657600" marR="0" lvl="8" indent="0" algn="ctr" rtl="0">
              <a:spcBef>
                <a:spcPts val="400"/>
              </a:spcBef>
              <a:buClr>
                <a:srgbClr val="888888"/>
              </a:buClr>
              <a:buFont typeface="Arial"/>
              <a:buNone/>
              <a:defRPr sz="2000" b="0" i="0" u="none" strike="noStrike" cap="none">
                <a:solidFill>
                  <a:srgbClr val="888888"/>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tatic Title and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l" rtl="0">
              <a:spcBef>
                <a:spcPts val="0"/>
              </a:spcBef>
              <a:buClr>
                <a:srgbClr val="0B5394"/>
              </a:buClr>
              <a:buFont typeface="Century Gothic"/>
              <a:buNone/>
              <a:defRPr sz="36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990600" y="1189037"/>
            <a:ext cx="7620000" cy="5135563"/>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9" name="Shape 4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8200" y="1752600"/>
            <a:ext cx="7772400" cy="1362075"/>
          </a:xfrm>
          <a:prstGeom prst="rect">
            <a:avLst/>
          </a:prstGeom>
          <a:noFill/>
          <a:ln>
            <a:noFill/>
          </a:ln>
        </p:spPr>
        <p:txBody>
          <a:bodyPr wrap="square" lIns="91425" tIns="91425" rIns="91425" bIns="91425" anchor="t" anchorCtr="0"/>
          <a:lstStyle>
            <a:lvl1pPr marL="0" marR="0" lvl="0" indent="0" algn="l"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838200" y="2524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0B5394"/>
              </a:buClr>
              <a:buFont typeface="Palatino Linotype"/>
              <a:buNone/>
              <a:defRPr sz="2000" b="0" i="0" u="none" strike="noStrike" cap="none">
                <a:solidFill>
                  <a:srgbClr val="0B5394"/>
                </a:solidFill>
                <a:latin typeface="Palatino Linotype"/>
                <a:ea typeface="Palatino Linotype"/>
                <a:cs typeface="Palatino Linotype"/>
                <a:sym typeface="Palatino Linotype"/>
              </a:defRPr>
            </a:lvl1pPr>
            <a:lvl2pPr marL="457200" marR="0" lvl="1" indent="0" algn="l" rtl="0">
              <a:spcBef>
                <a:spcPts val="360"/>
              </a:spcBef>
              <a:buClr>
                <a:srgbClr val="888888"/>
              </a:buClr>
              <a:buFont typeface="Palatino Linotype"/>
              <a:buNone/>
              <a:defRPr sz="1800" b="0" i="0" u="none" strike="noStrike" cap="none">
                <a:solidFill>
                  <a:srgbClr val="888888"/>
                </a:solidFill>
                <a:latin typeface="Palatino Linotype"/>
                <a:ea typeface="Palatino Linotype"/>
                <a:cs typeface="Palatino Linotype"/>
                <a:sym typeface="Palatino Linotype"/>
              </a:defRPr>
            </a:lvl2pPr>
            <a:lvl3pPr marL="914400" marR="0" lvl="2" indent="0" algn="l" rtl="0">
              <a:spcBef>
                <a:spcPts val="320"/>
              </a:spcBef>
              <a:buClr>
                <a:srgbClr val="888888"/>
              </a:buClr>
              <a:buFont typeface="Palatino Linotype"/>
              <a:buNone/>
              <a:defRPr sz="1600" b="0" i="0" u="none" strike="noStrike" cap="none">
                <a:solidFill>
                  <a:srgbClr val="888888"/>
                </a:solidFill>
                <a:latin typeface="Palatino Linotype"/>
                <a:ea typeface="Palatino Linotype"/>
                <a:cs typeface="Palatino Linotype"/>
                <a:sym typeface="Palatino Linotype"/>
              </a:defRPr>
            </a:lvl3pPr>
            <a:lvl4pPr marL="1371600" marR="0" lvl="3" indent="0" algn="l" rtl="0">
              <a:spcBef>
                <a:spcPts val="280"/>
              </a:spcBef>
              <a:buClr>
                <a:srgbClr val="888888"/>
              </a:buClr>
              <a:buFont typeface="Palatino Linotype"/>
              <a:buNone/>
              <a:defRPr sz="1400" b="0" i="0" u="none" strike="noStrike" cap="none">
                <a:solidFill>
                  <a:srgbClr val="888888"/>
                </a:solidFill>
                <a:latin typeface="Palatino Linotype"/>
                <a:ea typeface="Palatino Linotype"/>
                <a:cs typeface="Palatino Linotype"/>
                <a:sym typeface="Palatino Linotype"/>
              </a:defRPr>
            </a:lvl4pPr>
            <a:lvl5pPr marL="1828800" marR="0" lvl="4" indent="0" algn="l" rtl="0">
              <a:spcBef>
                <a:spcPts val="280"/>
              </a:spcBef>
              <a:buClr>
                <a:srgbClr val="888888"/>
              </a:buClr>
              <a:buFont typeface="Palatino Linotype"/>
              <a:buNone/>
              <a:defRPr sz="1400" b="0" i="0" u="none" strike="noStrike" cap="none">
                <a:solidFill>
                  <a:srgbClr val="888888"/>
                </a:solidFill>
                <a:latin typeface="Palatino Linotype"/>
                <a:ea typeface="Palatino Linotype"/>
                <a:cs typeface="Palatino Linotype"/>
                <a:sym typeface="Palatino Linotype"/>
              </a:defRPr>
            </a:lvl5pPr>
            <a:lvl6pPr marL="2286000" marR="0" lvl="5" indent="0" algn="l" rtl="0">
              <a:spcBef>
                <a:spcPts val="280"/>
              </a:spcBef>
              <a:buClr>
                <a:srgbClr val="888888"/>
              </a:buClr>
              <a:buFont typeface="Arial"/>
              <a:buNone/>
              <a:defRPr sz="1400" b="0" i="0" u="none" strike="noStrike" cap="none">
                <a:solidFill>
                  <a:srgbClr val="888888"/>
                </a:solidFill>
                <a:latin typeface="Palatino Linotype"/>
                <a:ea typeface="Palatino Linotype"/>
                <a:cs typeface="Palatino Linotype"/>
                <a:sym typeface="Palatino Linotype"/>
              </a:defRPr>
            </a:lvl6pPr>
            <a:lvl7pPr marL="2743200" marR="0" lvl="6" indent="0" algn="l" rtl="0">
              <a:spcBef>
                <a:spcPts val="280"/>
              </a:spcBef>
              <a:buClr>
                <a:srgbClr val="888888"/>
              </a:buClr>
              <a:buFont typeface="Arial"/>
              <a:buNone/>
              <a:defRPr sz="1400" b="0" i="0" u="none" strike="noStrike" cap="none">
                <a:solidFill>
                  <a:srgbClr val="888888"/>
                </a:solidFill>
                <a:latin typeface="Palatino Linotype"/>
                <a:ea typeface="Palatino Linotype"/>
                <a:cs typeface="Palatino Linotype"/>
                <a:sym typeface="Palatino Linotype"/>
              </a:defRPr>
            </a:lvl7pPr>
            <a:lvl8pPr marL="3200400" marR="0" lvl="7" indent="0" algn="l" rtl="0">
              <a:spcBef>
                <a:spcPts val="280"/>
              </a:spcBef>
              <a:buClr>
                <a:srgbClr val="888888"/>
              </a:buClr>
              <a:buFont typeface="Arial"/>
              <a:buNone/>
              <a:defRPr sz="1400" b="0" i="0" u="none" strike="noStrike" cap="none">
                <a:solidFill>
                  <a:srgbClr val="888888"/>
                </a:solidFill>
                <a:latin typeface="Palatino Linotype"/>
                <a:ea typeface="Palatino Linotype"/>
                <a:cs typeface="Palatino Linotype"/>
                <a:sym typeface="Palatino Linotype"/>
              </a:defRPr>
            </a:lvl8pPr>
            <a:lvl9pPr marL="3657600" marR="0" lvl="8" indent="0" algn="l" rtl="0">
              <a:spcBef>
                <a:spcPts val="280"/>
              </a:spcBef>
              <a:buClr>
                <a:srgbClr val="888888"/>
              </a:buClr>
              <a:buFont typeface="Arial"/>
              <a:buNone/>
              <a:defRPr sz="1400" b="0" i="0" u="none" strike="noStrike" cap="none">
                <a:solidFill>
                  <a:srgbClr val="888888"/>
                </a:solidFill>
                <a:latin typeface="Palatino Linotype"/>
                <a:ea typeface="Palatino Linotype"/>
                <a:cs typeface="Palatino Linotype"/>
                <a:sym typeface="Palatino Linotype"/>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762000" y="1646237"/>
            <a:ext cx="3581400" cy="4983163"/>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1" name="Shape 61"/>
          <p:cNvSpPr txBox="1">
            <a:spLocks noGrp="1"/>
          </p:cNvSpPr>
          <p:nvPr>
            <p:ph type="body" idx="2"/>
          </p:nvPr>
        </p:nvSpPr>
        <p:spPr>
          <a:xfrm>
            <a:off x="4800600" y="1143000"/>
            <a:ext cx="3581400" cy="4983163"/>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None/>
              <a:defRPr sz="2000" b="0" i="0" u="none" strike="noStrike" cap="none">
                <a:solidFill>
                  <a:srgbClr val="0075A2"/>
                </a:solidFill>
                <a:latin typeface="Palatino Linotype"/>
                <a:ea typeface="Palatino Linotype"/>
                <a:cs typeface="Palatino Linotype"/>
                <a:sym typeface="Palatino Linotype"/>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62000" y="76200"/>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765175" y="990600"/>
            <a:ext cx="3654425" cy="639762"/>
          </a:xfrm>
          <a:prstGeom prst="rect">
            <a:avLst/>
          </a:prstGeom>
          <a:noFill/>
          <a:ln>
            <a:noFill/>
          </a:ln>
        </p:spPr>
        <p:txBody>
          <a:bodyPr wrap="square" lIns="91425" tIns="91425" rIns="91425" bIns="91425" anchor="b" anchorCtr="0"/>
          <a:lstStyle>
            <a:lvl1pPr marL="0" marR="0" lvl="0" indent="0" algn="l" rtl="0">
              <a:spcBef>
                <a:spcPts val="400"/>
              </a:spcBef>
              <a:buClr>
                <a:schemeClr val="lt1"/>
              </a:buClr>
              <a:buFont typeface="Palatino Linotype"/>
              <a:buNone/>
              <a:defRPr sz="2000" b="1" i="0" u="none" strike="noStrike" cap="none">
                <a:solidFill>
                  <a:schemeClr val="lt1"/>
                </a:solidFill>
                <a:latin typeface="Palatino Linotype"/>
                <a:ea typeface="Palatino Linotype"/>
                <a:cs typeface="Palatino Linotype"/>
                <a:sym typeface="Palatino Linotype"/>
              </a:defRPr>
            </a:lvl1pPr>
            <a:lvl2pPr marL="457200" marR="0" lvl="1" indent="0" algn="l" rtl="0">
              <a:spcBef>
                <a:spcPts val="400"/>
              </a:spcBef>
              <a:buClr>
                <a:srgbClr val="0075A2"/>
              </a:buClr>
              <a:buFont typeface="Palatino Linotype"/>
              <a:buNone/>
              <a:defRPr sz="2000" b="1" i="0" u="none" strike="noStrike" cap="none">
                <a:solidFill>
                  <a:srgbClr val="0075A2"/>
                </a:solidFill>
                <a:latin typeface="Palatino Linotype"/>
                <a:ea typeface="Palatino Linotype"/>
                <a:cs typeface="Palatino Linotype"/>
                <a:sym typeface="Palatino Linotype"/>
              </a:defRPr>
            </a:lvl2pPr>
            <a:lvl3pPr marL="914400" marR="0" lvl="2" indent="0" algn="l" rtl="0">
              <a:spcBef>
                <a:spcPts val="360"/>
              </a:spcBef>
              <a:buClr>
                <a:srgbClr val="0075A2"/>
              </a:buClr>
              <a:buFont typeface="Palatino Linotype"/>
              <a:buNone/>
              <a:defRPr sz="1800" b="1" i="0" u="none" strike="noStrike" cap="none">
                <a:solidFill>
                  <a:srgbClr val="0075A2"/>
                </a:solidFill>
                <a:latin typeface="Palatino Linotype"/>
                <a:ea typeface="Palatino Linotype"/>
                <a:cs typeface="Palatino Linotype"/>
                <a:sym typeface="Palatino Linotype"/>
              </a:defRPr>
            </a:lvl3pPr>
            <a:lvl4pPr marL="1371600" marR="0" lvl="3" indent="0" algn="l" rtl="0">
              <a:spcBef>
                <a:spcPts val="320"/>
              </a:spcBef>
              <a:buClr>
                <a:srgbClr val="0075A2"/>
              </a:buClr>
              <a:buFont typeface="Palatino Linotype"/>
              <a:buNone/>
              <a:defRPr sz="1600" b="1" i="0" u="none" strike="noStrike" cap="none">
                <a:solidFill>
                  <a:srgbClr val="0075A2"/>
                </a:solidFill>
                <a:latin typeface="Palatino Linotype"/>
                <a:ea typeface="Palatino Linotype"/>
                <a:cs typeface="Palatino Linotype"/>
                <a:sym typeface="Palatino Linotype"/>
              </a:defRPr>
            </a:lvl4pPr>
            <a:lvl5pPr marL="1828800" marR="0" lvl="4" indent="0" algn="l" rtl="0">
              <a:spcBef>
                <a:spcPts val="320"/>
              </a:spcBef>
              <a:buClr>
                <a:srgbClr val="0075A2"/>
              </a:buClr>
              <a:buFont typeface="Palatino Linotype"/>
              <a:buNone/>
              <a:defRPr sz="1600" b="1" i="0" u="none" strike="noStrike" cap="none">
                <a:solidFill>
                  <a:srgbClr val="0075A2"/>
                </a:solidFill>
                <a:latin typeface="Palatino Linotype"/>
                <a:ea typeface="Palatino Linotype"/>
                <a:cs typeface="Palatino Linotype"/>
                <a:sym typeface="Palatino Linotype"/>
              </a:defRPr>
            </a:lvl5pPr>
            <a:lvl6pPr marL="2286000" marR="0" lvl="5"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6pPr>
            <a:lvl7pPr marL="2743200" marR="0" lvl="6"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7pPr>
            <a:lvl8pPr marL="3200400" marR="0" lvl="7"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8pPr>
            <a:lvl9pPr marL="3657600" marR="0" lvl="8"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9pPr>
          </a:lstStyle>
          <a:p>
            <a:endParaRPr/>
          </a:p>
        </p:txBody>
      </p:sp>
      <p:sp>
        <p:nvSpPr>
          <p:cNvPr id="68" name="Shape 68"/>
          <p:cNvSpPr txBox="1">
            <a:spLocks noGrp="1"/>
          </p:cNvSpPr>
          <p:nvPr>
            <p:ph type="body" idx="2"/>
          </p:nvPr>
        </p:nvSpPr>
        <p:spPr>
          <a:xfrm>
            <a:off x="762000" y="1951037"/>
            <a:ext cx="3654425" cy="4525963"/>
          </a:xfrm>
          <a:prstGeom prst="rect">
            <a:avLst/>
          </a:prstGeom>
          <a:noFill/>
          <a:ln>
            <a:noFill/>
          </a:ln>
        </p:spPr>
        <p:txBody>
          <a:bodyPr wrap="square" lIns="91425" tIns="91425" rIns="91425" bIns="91425" anchor="t" anchorCtr="0"/>
          <a:lstStyle>
            <a:lvl1pPr marL="0" marR="0" lvl="0"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1pPr>
            <a:lvl2pPr marL="0" marR="0" lvl="1"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2pPr>
            <a:lvl3pPr marL="0" marR="0" lvl="2"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3pPr>
            <a:lvl4pPr marL="0" marR="0" lvl="3"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4pPr>
            <a:lvl5pPr marL="0" marR="0" lvl="4"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9" name="Shape 69"/>
          <p:cNvSpPr txBox="1">
            <a:spLocks noGrp="1"/>
          </p:cNvSpPr>
          <p:nvPr>
            <p:ph type="body" idx="3"/>
          </p:nvPr>
        </p:nvSpPr>
        <p:spPr>
          <a:xfrm>
            <a:off x="4727575" y="990600"/>
            <a:ext cx="3654426" cy="639762"/>
          </a:xfrm>
          <a:prstGeom prst="rect">
            <a:avLst/>
          </a:prstGeom>
          <a:noFill/>
          <a:ln>
            <a:noFill/>
          </a:ln>
        </p:spPr>
        <p:txBody>
          <a:bodyPr wrap="square" lIns="91425" tIns="91425" rIns="91425" bIns="91425" anchor="b" anchorCtr="0"/>
          <a:lstStyle>
            <a:lvl1pPr marL="0" marR="0" lvl="0" indent="0" algn="l" rtl="0">
              <a:spcBef>
                <a:spcPts val="400"/>
              </a:spcBef>
              <a:buClr>
                <a:schemeClr val="lt1"/>
              </a:buClr>
              <a:buFont typeface="Palatino Linotype"/>
              <a:buNone/>
              <a:defRPr sz="2000" b="1" i="0" u="none" strike="noStrike" cap="none">
                <a:solidFill>
                  <a:schemeClr val="lt1"/>
                </a:solidFill>
                <a:latin typeface="Palatino Linotype"/>
                <a:ea typeface="Palatino Linotype"/>
                <a:cs typeface="Palatino Linotype"/>
                <a:sym typeface="Palatino Linotype"/>
              </a:defRPr>
            </a:lvl1pPr>
            <a:lvl2pPr marL="457200" marR="0" lvl="1" indent="0" algn="l" rtl="0">
              <a:spcBef>
                <a:spcPts val="400"/>
              </a:spcBef>
              <a:buClr>
                <a:srgbClr val="0075A2"/>
              </a:buClr>
              <a:buFont typeface="Palatino Linotype"/>
              <a:buNone/>
              <a:defRPr sz="2000" b="1" i="0" u="none" strike="noStrike" cap="none">
                <a:solidFill>
                  <a:srgbClr val="0075A2"/>
                </a:solidFill>
                <a:latin typeface="Palatino Linotype"/>
                <a:ea typeface="Palatino Linotype"/>
                <a:cs typeface="Palatino Linotype"/>
                <a:sym typeface="Palatino Linotype"/>
              </a:defRPr>
            </a:lvl2pPr>
            <a:lvl3pPr marL="914400" marR="0" lvl="2" indent="0" algn="l" rtl="0">
              <a:spcBef>
                <a:spcPts val="360"/>
              </a:spcBef>
              <a:buClr>
                <a:srgbClr val="0075A2"/>
              </a:buClr>
              <a:buFont typeface="Palatino Linotype"/>
              <a:buNone/>
              <a:defRPr sz="1800" b="1" i="0" u="none" strike="noStrike" cap="none">
                <a:solidFill>
                  <a:srgbClr val="0075A2"/>
                </a:solidFill>
                <a:latin typeface="Palatino Linotype"/>
                <a:ea typeface="Palatino Linotype"/>
                <a:cs typeface="Palatino Linotype"/>
                <a:sym typeface="Palatino Linotype"/>
              </a:defRPr>
            </a:lvl3pPr>
            <a:lvl4pPr marL="1371600" marR="0" lvl="3" indent="0" algn="l" rtl="0">
              <a:spcBef>
                <a:spcPts val="320"/>
              </a:spcBef>
              <a:buClr>
                <a:srgbClr val="0075A2"/>
              </a:buClr>
              <a:buFont typeface="Palatino Linotype"/>
              <a:buNone/>
              <a:defRPr sz="1600" b="1" i="0" u="none" strike="noStrike" cap="none">
                <a:solidFill>
                  <a:srgbClr val="0075A2"/>
                </a:solidFill>
                <a:latin typeface="Palatino Linotype"/>
                <a:ea typeface="Palatino Linotype"/>
                <a:cs typeface="Palatino Linotype"/>
                <a:sym typeface="Palatino Linotype"/>
              </a:defRPr>
            </a:lvl4pPr>
            <a:lvl5pPr marL="1828800" marR="0" lvl="4" indent="0" algn="l" rtl="0">
              <a:spcBef>
                <a:spcPts val="320"/>
              </a:spcBef>
              <a:buClr>
                <a:srgbClr val="0075A2"/>
              </a:buClr>
              <a:buFont typeface="Palatino Linotype"/>
              <a:buNone/>
              <a:defRPr sz="1600" b="1" i="0" u="none" strike="noStrike" cap="none">
                <a:solidFill>
                  <a:srgbClr val="0075A2"/>
                </a:solidFill>
                <a:latin typeface="Palatino Linotype"/>
                <a:ea typeface="Palatino Linotype"/>
                <a:cs typeface="Palatino Linotype"/>
                <a:sym typeface="Palatino Linotype"/>
              </a:defRPr>
            </a:lvl5pPr>
            <a:lvl6pPr marL="2286000" marR="0" lvl="5"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6pPr>
            <a:lvl7pPr marL="2743200" marR="0" lvl="6"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7pPr>
            <a:lvl8pPr marL="3200400" marR="0" lvl="7"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8pPr>
            <a:lvl9pPr marL="3657600" marR="0" lvl="8" indent="0" algn="l" rtl="0">
              <a:spcBef>
                <a:spcPts val="320"/>
              </a:spcBef>
              <a:buClr>
                <a:schemeClr val="dk1"/>
              </a:buClr>
              <a:buFont typeface="Arial"/>
              <a:buNone/>
              <a:defRPr sz="1600" b="1" i="0" u="none" strike="noStrike" cap="none">
                <a:solidFill>
                  <a:schemeClr val="dk1"/>
                </a:solidFill>
                <a:latin typeface="Palatino Linotype"/>
                <a:ea typeface="Palatino Linotype"/>
                <a:cs typeface="Palatino Linotype"/>
                <a:sym typeface="Palatino Linotype"/>
              </a:defRPr>
            </a:lvl9pPr>
          </a:lstStyle>
          <a:p>
            <a:endParaRPr/>
          </a:p>
        </p:txBody>
      </p:sp>
      <p:sp>
        <p:nvSpPr>
          <p:cNvPr id="70" name="Shape 70"/>
          <p:cNvSpPr txBox="1">
            <a:spLocks noGrp="1"/>
          </p:cNvSpPr>
          <p:nvPr>
            <p:ph type="body" idx="4"/>
          </p:nvPr>
        </p:nvSpPr>
        <p:spPr>
          <a:xfrm>
            <a:off x="4724400" y="1951037"/>
            <a:ext cx="3654426" cy="4525963"/>
          </a:xfrm>
          <a:prstGeom prst="rect">
            <a:avLst/>
          </a:prstGeom>
          <a:noFill/>
          <a:ln>
            <a:noFill/>
          </a:ln>
        </p:spPr>
        <p:txBody>
          <a:bodyPr wrap="square" lIns="91425" tIns="91425" rIns="91425" bIns="91425" anchor="t" anchorCtr="0"/>
          <a:lstStyle>
            <a:lvl1pPr marL="0" marR="0" lvl="0"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1pPr>
            <a:lvl2pPr marL="0" marR="0" lvl="1"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2pPr>
            <a:lvl3pPr marL="0" marR="0" lvl="2"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3pPr>
            <a:lvl4pPr marL="0" marR="0" lvl="3"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4pPr>
            <a:lvl5pPr marL="0" marR="0" lvl="4" indent="0" algn="l" rtl="0">
              <a:spcBef>
                <a:spcPts val="360"/>
              </a:spcBef>
              <a:buClr>
                <a:srgbClr val="01303D"/>
              </a:buClr>
              <a:buFont typeface="Palatino Linotype"/>
              <a:buNone/>
              <a:defRPr sz="1800" b="0" i="0" u="none" strike="noStrike" cap="none">
                <a:solidFill>
                  <a:srgbClr val="01303D"/>
                </a:solidFill>
                <a:latin typeface="Palatino Linotype"/>
                <a:ea typeface="Palatino Linotype"/>
                <a:cs typeface="Palatino Linotype"/>
                <a:sym typeface="Palatino Linotype"/>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pic>
        <p:nvPicPr>
          <p:cNvPr id="79" name="Shape 79"/>
          <p:cNvPicPr preferRelativeResize="0"/>
          <p:nvPr/>
        </p:nvPicPr>
        <p:blipFill rotWithShape="1">
          <a:blip r:embed="rId2">
            <a:alphaModFix/>
          </a:blip>
          <a:srcRect/>
          <a:stretch/>
        </p:blipFill>
        <p:spPr>
          <a:xfrm>
            <a:off x="-838200" y="2514600"/>
            <a:ext cx="5486400" cy="4114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20">
            <a:alphaModFix/>
          </a:blip>
          <a:srcRect/>
          <a:stretch/>
        </p:blipFill>
        <p:spPr>
          <a:xfrm>
            <a:off x="-3352800" y="914400"/>
            <a:ext cx="9335408" cy="7438572"/>
          </a:xfrm>
          <a:prstGeom prst="rect">
            <a:avLst/>
          </a:prstGeom>
          <a:noFill/>
          <a:ln>
            <a:noFill/>
          </a:ln>
        </p:spPr>
      </p:pic>
      <p:pic>
        <p:nvPicPr>
          <p:cNvPr id="11" name="Shape 11"/>
          <p:cNvPicPr preferRelativeResize="0"/>
          <p:nvPr/>
        </p:nvPicPr>
        <p:blipFill rotWithShape="1">
          <a:blip r:embed="rId21">
            <a:alphaModFix/>
          </a:blip>
          <a:srcRect/>
          <a:stretch/>
        </p:blipFill>
        <p:spPr>
          <a:xfrm>
            <a:off x="7010400" y="76200"/>
            <a:ext cx="2019300" cy="603867"/>
          </a:xfrm>
          <a:prstGeom prst="rect">
            <a:avLst/>
          </a:prstGeom>
          <a:noFill/>
          <a:ln>
            <a:noFill/>
          </a:ln>
        </p:spPr>
      </p:pic>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pic>
        <p:nvPicPr>
          <p:cNvPr id="15" name="Shape 15"/>
          <p:cNvPicPr preferRelativeResize="0"/>
          <p:nvPr/>
        </p:nvPicPr>
        <p:blipFill rotWithShape="1">
          <a:blip r:embed="rId22">
            <a:alphaModFix/>
          </a:blip>
          <a:srcRect/>
          <a:stretch/>
        </p:blipFill>
        <p:spPr>
          <a:xfrm>
            <a:off x="-533400" y="0"/>
            <a:ext cx="9829800" cy="6858000"/>
          </a:xfrm>
          <a:prstGeom prst="rect">
            <a:avLst/>
          </a:prstGeom>
          <a:noFill/>
          <a:ln>
            <a:noFill/>
          </a:ln>
        </p:spPr>
      </p:pic>
      <p:pic>
        <p:nvPicPr>
          <p:cNvPr id="16" name="Shape 16"/>
          <p:cNvPicPr preferRelativeResize="0"/>
          <p:nvPr/>
        </p:nvPicPr>
        <p:blipFill rotWithShape="1">
          <a:blip r:embed="rId23">
            <a:alphaModFix/>
          </a:blip>
          <a:srcRect/>
          <a:stretch/>
        </p:blipFill>
        <p:spPr>
          <a:xfrm>
            <a:off x="533400" y="-457200"/>
            <a:ext cx="9144000" cy="6858000"/>
          </a:xfrm>
          <a:prstGeom prst="rect">
            <a:avLst/>
          </a:prstGeom>
          <a:noFill/>
          <a:ln>
            <a:noFill/>
          </a:ln>
        </p:spPr>
      </p:pic>
      <p:sp>
        <p:nvSpPr>
          <p:cNvPr id="17" name="Shape 17"/>
          <p:cNvSpPr txBox="1">
            <a:spLocks noGrp="1"/>
          </p:cNvSpPr>
          <p:nvPr>
            <p:ph type="title"/>
          </p:nvPr>
        </p:nvSpPr>
        <p:spPr>
          <a:xfrm>
            <a:off x="990600" y="473075"/>
            <a:ext cx="7620000" cy="715962"/>
          </a:xfrm>
          <a:prstGeom prst="rect">
            <a:avLst/>
          </a:prstGeom>
          <a:noFill/>
          <a:ln>
            <a:noFill/>
          </a:ln>
        </p:spPr>
        <p:txBody>
          <a:bodyPr wrap="square" lIns="91425" tIns="91425" rIns="91425" bIns="91425" anchor="b" anchorCtr="0"/>
          <a:lstStyle>
            <a:lvl1pPr marL="0" marR="0" lvl="0" indent="0" algn="ctr" rtl="0">
              <a:spcBef>
                <a:spcPts val="0"/>
              </a:spcBef>
              <a:buClr>
                <a:srgbClr val="0B5394"/>
              </a:buClr>
              <a:buFont typeface="Century Gothic"/>
              <a:buNone/>
              <a:defRPr sz="4000" b="1" i="0" u="none" strike="noStrike" cap="none">
                <a:solidFill>
                  <a:srgbClr val="0B5394"/>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990600" y="1189037"/>
            <a:ext cx="7620000" cy="5135563"/>
          </a:xfrm>
          <a:prstGeom prst="rect">
            <a:avLst/>
          </a:prstGeom>
          <a:noFill/>
          <a:ln>
            <a:noFill/>
          </a:ln>
        </p:spPr>
        <p:txBody>
          <a:bodyPr wrap="square" lIns="91425" tIns="91425" rIns="91425" bIns="91425" anchor="t" anchorCtr="0"/>
          <a:lstStyle>
            <a:lvl1pPr marL="0" marR="0" lvl="0" indent="0" algn="l" rtl="0">
              <a:spcBef>
                <a:spcPts val="400"/>
              </a:spcBef>
              <a:buClr>
                <a:srgbClr val="0075A2"/>
              </a:buClr>
              <a:buFont typeface="Palatino Linotype"/>
              <a:buChar char="●"/>
              <a:defRPr sz="2000" b="0" i="0" u="none" strike="noStrike" cap="none">
                <a:solidFill>
                  <a:srgbClr val="0075A2"/>
                </a:solidFill>
                <a:latin typeface="Palatino Linotype"/>
                <a:ea typeface="Palatino Linotype"/>
                <a:cs typeface="Palatino Linotype"/>
                <a:sym typeface="Palatino Linotype"/>
              </a:defRPr>
            </a:lvl1pPr>
            <a:lvl2pPr marL="0" marR="0" lvl="1" indent="0" algn="l" rtl="0">
              <a:spcBef>
                <a:spcPts val="400"/>
              </a:spcBef>
              <a:buClr>
                <a:srgbClr val="0075A2"/>
              </a:buClr>
              <a:buFont typeface="Palatino Linotype"/>
              <a:buChar char="○"/>
              <a:defRPr sz="2000" b="0" i="0" u="none" strike="noStrike" cap="none">
                <a:solidFill>
                  <a:srgbClr val="0075A2"/>
                </a:solidFill>
                <a:latin typeface="Palatino Linotype"/>
                <a:ea typeface="Palatino Linotype"/>
                <a:cs typeface="Palatino Linotype"/>
                <a:sym typeface="Palatino Linotype"/>
              </a:defRPr>
            </a:lvl2pPr>
            <a:lvl3pPr marL="0" marR="0" lvl="2" indent="0" algn="l" rtl="0">
              <a:spcBef>
                <a:spcPts val="400"/>
              </a:spcBef>
              <a:buClr>
                <a:srgbClr val="0075A2"/>
              </a:buClr>
              <a:buFont typeface="Palatino Linotype"/>
              <a:buChar char="■"/>
              <a:defRPr sz="2000" b="0" i="0" u="none" strike="noStrike" cap="none">
                <a:solidFill>
                  <a:srgbClr val="0075A2"/>
                </a:solidFill>
                <a:latin typeface="Palatino Linotype"/>
                <a:ea typeface="Palatino Linotype"/>
                <a:cs typeface="Palatino Linotype"/>
                <a:sym typeface="Palatino Linotype"/>
              </a:defRPr>
            </a:lvl3pPr>
            <a:lvl4pPr marL="0" marR="0" lvl="3" indent="0" algn="l" rtl="0">
              <a:spcBef>
                <a:spcPts val="400"/>
              </a:spcBef>
              <a:buClr>
                <a:srgbClr val="0075A2"/>
              </a:buClr>
              <a:buFont typeface="Palatino Linotype"/>
              <a:buChar char="●"/>
              <a:defRPr sz="2000" b="0" i="0" u="none" strike="noStrike" cap="none">
                <a:solidFill>
                  <a:srgbClr val="0075A2"/>
                </a:solidFill>
                <a:latin typeface="Palatino Linotype"/>
                <a:ea typeface="Palatino Linotype"/>
                <a:cs typeface="Palatino Linotype"/>
                <a:sym typeface="Palatino Linotype"/>
              </a:defRPr>
            </a:lvl4pPr>
            <a:lvl5pPr marL="0" marR="0" lvl="4" indent="0" algn="l" rtl="0">
              <a:spcBef>
                <a:spcPts val="400"/>
              </a:spcBef>
              <a:buClr>
                <a:srgbClr val="0075A2"/>
              </a:buClr>
              <a:buFont typeface="Palatino Linotype"/>
              <a:buChar char="○"/>
              <a:defRPr sz="2000" b="0" i="0" u="none" strike="noStrike" cap="none">
                <a:solidFill>
                  <a:srgbClr val="0075A2"/>
                </a:solidFill>
                <a:latin typeface="Palatino Linotype"/>
                <a:ea typeface="Palatino Linotype"/>
                <a:cs typeface="Palatino Linotype"/>
                <a:sym typeface="Palatino Linotyp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ravel.state.gov/passpor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a.cables@noa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rporateservices.noaa.gov/~finance/FT.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cc.state.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a.cables@noa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nws.tripreports@noa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hyperlink" Target="https://e2.gov.cwtsatotravel.com/ThinkCAP/e2/login?execution=e1s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corporateservices.noaa.gov/finance/FT.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corporateservices.noaa.gov/~finance/TR.html" TargetMode="External"/><Relationship Id="rId3" Type="http://schemas.openxmlformats.org/officeDocument/2006/relationships/image" Target="../media/image14.jpg"/><Relationship Id="rId7" Type="http://schemas.openxmlformats.org/officeDocument/2006/relationships/hyperlink" Target="https://ecc.state.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aoprals.state.gov/web920/per_diem.asp" TargetMode="External"/><Relationship Id="rId5" Type="http://schemas.openxmlformats.org/officeDocument/2006/relationships/hyperlink" Target="http://www.osec.doc.gov/ofm/OAP/TMD/Documents/DOC_Travel_Policy-October_2016.pdf" TargetMode="External"/><Relationship Id="rId4" Type="http://schemas.openxmlformats.org/officeDocument/2006/relationships/hyperlink" Target="http://www.gsa.gov/citypair" TargetMode="External"/><Relationship Id="rId9" Type="http://schemas.openxmlformats.org/officeDocument/2006/relationships/hyperlink" Target="http://www.corporateservices.noaa.gov/~finance/Travel_Home.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ethan.jessup@noaa.gov" TargetMode="External"/><Relationship Id="rId5" Type="http://schemas.openxmlformats.org/officeDocument/2006/relationships/hyperlink" Target="mailto:Tuan.nguyen@noaa.gov" TargetMode="External"/><Relationship Id="rId4" Type="http://schemas.openxmlformats.org/officeDocument/2006/relationships/hyperlink" Target="mailto:darlene.roberts@noa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Arial"/>
                <a:ea typeface="Arial"/>
                <a:cs typeface="Arial"/>
                <a:sym typeface="Arial"/>
              </a:rPr>
              <a:t>1</a:t>
            </a:fld>
            <a:endParaRPr lang="en-US" sz="1200" b="0" i="0" u="none" strike="noStrike" cap="none">
              <a:solidFill>
                <a:schemeClr val="lt1"/>
              </a:solidFill>
              <a:latin typeface="Arial"/>
              <a:ea typeface="Arial"/>
              <a:cs typeface="Arial"/>
              <a:sym typeface="Arial"/>
            </a:endParaRPr>
          </a:p>
        </p:txBody>
      </p:sp>
      <p:sp>
        <p:nvSpPr>
          <p:cNvPr id="151" name="Shape 151"/>
          <p:cNvSpPr txBox="1">
            <a:spLocks noGrp="1"/>
          </p:cNvSpPr>
          <p:nvPr>
            <p:ph type="subTitle" idx="1"/>
          </p:nvPr>
        </p:nvSpPr>
        <p:spPr>
          <a:xfrm>
            <a:off x="2327650" y="1254025"/>
            <a:ext cx="6062700" cy="9144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0C0C0C"/>
              </a:buClr>
              <a:buSzPct val="25000"/>
              <a:buFont typeface="Palatino Linotype"/>
              <a:buNone/>
            </a:pPr>
            <a:r>
              <a:rPr lang="en-US" sz="1800" b="1" i="0" u="none" strike="noStrike" cap="none">
                <a:solidFill>
                  <a:srgbClr val="0C0C0C"/>
                </a:solidFill>
              </a:rPr>
              <a:t>International Affairs Office</a:t>
            </a:r>
          </a:p>
          <a:p>
            <a:pPr marL="0" marR="0" lvl="0" indent="0" algn="ctr" rtl="0">
              <a:spcBef>
                <a:spcPts val="360"/>
              </a:spcBef>
              <a:buClr>
                <a:srgbClr val="0C0C0C"/>
              </a:buClr>
              <a:buSzPct val="25000"/>
              <a:buFont typeface="Palatino Linotype"/>
              <a:buNone/>
            </a:pPr>
            <a:r>
              <a:rPr lang="en-US" sz="1800" b="1" i="0" u="none" strike="noStrike" cap="none">
                <a:solidFill>
                  <a:srgbClr val="0C0C0C"/>
                </a:solidFill>
              </a:rPr>
              <a:t>Revised: </a:t>
            </a:r>
            <a:r>
              <a:rPr lang="en-US" b="1"/>
              <a:t>August 16</a:t>
            </a:r>
            <a:r>
              <a:rPr lang="en-US" sz="1800" b="1" i="0" u="none" strike="noStrike" cap="none">
                <a:solidFill>
                  <a:srgbClr val="0C0C0C"/>
                </a:solidFill>
              </a:rPr>
              <a:t>, 201</a:t>
            </a:r>
            <a:r>
              <a:rPr lang="en-US" b="1"/>
              <a:t>7</a:t>
            </a:r>
            <a:r>
              <a:rPr lang="en-US" sz="1800" b="1" i="0" u="none" strike="noStrike" cap="none">
                <a:solidFill>
                  <a:srgbClr val="0C0C0C"/>
                </a:solidFill>
              </a:rPr>
              <a:t>   </a:t>
            </a:r>
          </a:p>
        </p:txBody>
      </p:sp>
      <p:sp>
        <p:nvSpPr>
          <p:cNvPr id="152" name="Shape 152"/>
          <p:cNvSpPr txBox="1">
            <a:spLocks noGrp="1"/>
          </p:cNvSpPr>
          <p:nvPr>
            <p:ph type="ctrTitle"/>
          </p:nvPr>
        </p:nvSpPr>
        <p:spPr>
          <a:xfrm>
            <a:off x="1958450" y="0"/>
            <a:ext cx="7696200" cy="11430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chemeClr val="dk1"/>
                </a:solidFill>
                <a:latin typeface="Arial"/>
                <a:ea typeface="Arial"/>
                <a:cs typeface="Arial"/>
                <a:sym typeface="Arial"/>
              </a:rPr>
              <a:t>NWS Foreign Travel 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283400" y="1245900"/>
            <a:ext cx="7696200" cy="44985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Noto Sans Symbols"/>
              <a:buNone/>
            </a:pPr>
            <a:r>
              <a:rPr lang="en-US">
                <a:solidFill>
                  <a:schemeClr val="dk1"/>
                </a:solidFill>
              </a:rPr>
              <a:t>Y</a:t>
            </a:r>
            <a:r>
              <a:rPr lang="en-US" sz="1800">
                <a:solidFill>
                  <a:schemeClr val="dk1"/>
                </a:solidFill>
              </a:rPr>
              <a:t>es.</a:t>
            </a:r>
            <a:r>
              <a:rPr lang="en-US" sz="1800" b="0" i="0" u="none" strike="noStrike" cap="none">
                <a:solidFill>
                  <a:schemeClr val="dk1"/>
                </a:solidFill>
                <a:latin typeface="Palatino Linotype"/>
                <a:ea typeface="Palatino Linotype"/>
                <a:cs typeface="Palatino Linotype"/>
                <a:sym typeface="Palatino Linotype"/>
              </a:rPr>
              <a:t>  </a:t>
            </a:r>
            <a:r>
              <a:rPr lang="en-US" sz="1800">
                <a:solidFill>
                  <a:schemeClr val="dk1"/>
                </a:solidFill>
              </a:rPr>
              <a:t>The Department of State’s (DOS) will begin charging government agencies a $110 fee for each official passport they process (renewal and first time) on a quarterly basis using the Intra-Governmental Payment and Collection (IPAC) System. </a:t>
            </a:r>
          </a:p>
          <a:p>
            <a:pPr marL="0" marR="0" lvl="0" indent="0" algn="l" rtl="0">
              <a:spcBef>
                <a:spcPts val="0"/>
              </a:spcBef>
              <a:buClr>
                <a:schemeClr val="dk1"/>
              </a:buClr>
              <a:buSzPct val="25000"/>
              <a:buFont typeface="Noto Sans Symbols"/>
              <a:buNone/>
            </a:pPr>
            <a:endParaRPr sz="1800" b="1">
              <a:solidFill>
                <a:schemeClr val="dk1"/>
              </a:solidFill>
            </a:endParaRPr>
          </a:p>
          <a:p>
            <a:pPr marL="0" marR="0" lvl="0" indent="0" algn="l" rtl="0">
              <a:spcBef>
                <a:spcPts val="0"/>
              </a:spcBef>
              <a:buClr>
                <a:schemeClr val="dk1"/>
              </a:buClr>
              <a:buSzPct val="25000"/>
              <a:buFont typeface="Noto Sans Symbols"/>
              <a:buNone/>
            </a:pPr>
            <a:r>
              <a:rPr lang="en-US" sz="1800" b="1">
                <a:solidFill>
                  <a:schemeClr val="dk1"/>
                </a:solidFill>
              </a:rPr>
              <a:t>Please note that the passport application fee will not be charged to the employee directly. </a:t>
            </a:r>
          </a:p>
          <a:p>
            <a:pPr marL="0" marR="0" lvl="0" indent="0" algn="l" rtl="0">
              <a:spcBef>
                <a:spcPts val="0"/>
              </a:spcBef>
              <a:buClr>
                <a:schemeClr val="dk1"/>
              </a:buClr>
              <a:buSzPct val="25000"/>
              <a:buFont typeface="Noto Sans Symbols"/>
              <a:buNone/>
            </a:pPr>
            <a:endParaRPr sz="1800">
              <a:solidFill>
                <a:schemeClr val="dk1"/>
              </a:solidFill>
            </a:endParaRPr>
          </a:p>
          <a:p>
            <a:pPr marL="0" marR="0" lvl="0" indent="0" algn="l" rtl="0">
              <a:spcBef>
                <a:spcPts val="0"/>
              </a:spcBef>
              <a:buClr>
                <a:schemeClr val="dk1"/>
              </a:buClr>
              <a:buSzPct val="25000"/>
              <a:buFont typeface="Noto Sans Symbols"/>
              <a:buNone/>
            </a:pPr>
            <a:r>
              <a:rPr lang="en-US" sz="1800">
                <a:solidFill>
                  <a:schemeClr val="dk1"/>
                </a:solidFill>
              </a:rPr>
              <a:t>In order to charge these fees appropriately, effective September 1, 2016, all foreign travel packages must be accompanied by the new foreign travel checklist (dated 8/31/2016), which now captures the line/staff Accounting Classification code Structure (ACCS) information for passport billing purposes.  For more information refer to the Travel Advisory 16-3 (Official Passport Fees).</a:t>
            </a:r>
          </a:p>
        </p:txBody>
      </p:sp>
      <p:sp>
        <p:nvSpPr>
          <p:cNvPr id="237" name="Shape 237"/>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238" name="Shape 238"/>
          <p:cNvSpPr txBox="1">
            <a:spLocks noGrp="1"/>
          </p:cNvSpPr>
          <p:nvPr>
            <p:ph type="title"/>
          </p:nvPr>
        </p:nvSpPr>
        <p:spPr>
          <a:xfrm>
            <a:off x="1219200" y="304800"/>
            <a:ext cx="7620000" cy="6102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000" b="1" i="0" u="none" strike="noStrike" cap="none">
                <a:solidFill>
                  <a:srgbClr val="0B5394"/>
                </a:solidFill>
                <a:latin typeface="Arial"/>
                <a:ea typeface="Arial"/>
                <a:cs typeface="Arial"/>
                <a:sym typeface="Arial"/>
              </a:rPr>
              <a:t>Is there a charge for official passports?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1143000" y="1981201"/>
            <a:ext cx="7677150" cy="3809999"/>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The following documents MUST be submitted to the NOAA Travel Office for processing:</a:t>
            </a:r>
          </a:p>
          <a:p>
            <a:pPr marL="285750" marR="0" lvl="0" indent="-285750" algn="l" rtl="0">
              <a:lnSpc>
                <a:spcPct val="90000"/>
              </a:lnSpc>
              <a:spcBef>
                <a:spcPts val="400"/>
              </a:spcBef>
              <a:spcAft>
                <a:spcPts val="0"/>
              </a:spcAft>
              <a:buClr>
                <a:schemeClr val="dk1"/>
              </a:buClr>
              <a:buSzPct val="111111"/>
              <a:buFont typeface="Arial"/>
              <a:buChar char="•"/>
            </a:pPr>
            <a:r>
              <a:rPr lang="en-US" sz="1800" b="0" i="1" u="none" strike="noStrike" cap="none">
                <a:solidFill>
                  <a:schemeClr val="dk1"/>
                </a:solidFill>
                <a:latin typeface="Palatino Linotype"/>
                <a:ea typeface="Palatino Linotype"/>
                <a:cs typeface="Palatino Linotype"/>
                <a:sym typeface="Palatino Linotype"/>
              </a:rPr>
              <a:t>NOAA Foreign Travel Checklist</a:t>
            </a:r>
            <a:r>
              <a:rPr lang="en-US" i="1">
                <a:solidFill>
                  <a:schemeClr val="dk1"/>
                </a:solidFill>
              </a:rPr>
              <a:t> (</a:t>
            </a:r>
            <a:r>
              <a:rPr lang="en-US" b="1" i="1">
                <a:solidFill>
                  <a:schemeClr val="dk1"/>
                </a:solidFill>
              </a:rPr>
              <a:t>UPDATED AUG 31, 2016</a:t>
            </a:r>
            <a:r>
              <a:rPr lang="en-US" i="1">
                <a:solidFill>
                  <a:schemeClr val="dk1"/>
                </a:solidFill>
              </a:rPr>
              <a:t>)</a:t>
            </a:r>
          </a:p>
          <a:p>
            <a:pPr marL="285750" marR="0" lvl="0" indent="-285750" algn="l" rtl="0">
              <a:lnSpc>
                <a:spcPct val="90000"/>
              </a:lnSpc>
              <a:spcBef>
                <a:spcPts val="360"/>
              </a:spcBef>
              <a:spcAft>
                <a:spcPts val="0"/>
              </a:spcAft>
              <a:buClr>
                <a:schemeClr val="dk1"/>
              </a:buClr>
              <a:buSzPct val="100000"/>
              <a:buFont typeface="Arial"/>
              <a:buChar char="•"/>
            </a:pPr>
            <a:r>
              <a:rPr lang="en-US" sz="1800" b="0" i="1" u="none" strike="noStrike" cap="none">
                <a:solidFill>
                  <a:schemeClr val="dk1"/>
                </a:solidFill>
                <a:latin typeface="Palatino Linotype"/>
                <a:ea typeface="Palatino Linotype"/>
                <a:cs typeface="Palatino Linotype"/>
                <a:sym typeface="Palatino Linotype"/>
              </a:rPr>
              <a:t>DS-11</a:t>
            </a:r>
            <a:r>
              <a:rPr lang="en-US" sz="1800" b="0" i="0" u="none" strike="noStrike" cap="none">
                <a:solidFill>
                  <a:schemeClr val="dk1"/>
                </a:solidFill>
                <a:latin typeface="Palatino Linotype"/>
                <a:ea typeface="Palatino Linotype"/>
                <a:cs typeface="Palatino Linotype"/>
                <a:sym typeface="Palatino Linotype"/>
              </a:rPr>
              <a:t> completed on-line and printed on one-sided sheets of paper </a:t>
            </a:r>
            <a:r>
              <a:rPr lang="en-US" sz="1800" b="1" i="0" u="none" strike="noStrike" cap="none">
                <a:solidFill>
                  <a:schemeClr val="dk1"/>
                </a:solidFill>
                <a:latin typeface="Palatino Linotype"/>
                <a:ea typeface="Palatino Linotype"/>
                <a:cs typeface="Palatino Linotype"/>
                <a:sym typeface="Palatino Linotype"/>
              </a:rPr>
              <a:t>and cannot be signed</a:t>
            </a:r>
            <a:r>
              <a:rPr lang="en-US" sz="1800" b="0" i="0" u="none" strike="noStrike" cap="none">
                <a:solidFill>
                  <a:schemeClr val="dk1"/>
                </a:solidFill>
                <a:latin typeface="Palatino Linotype"/>
                <a:ea typeface="Palatino Linotype"/>
                <a:cs typeface="Palatino Linotype"/>
                <a:sym typeface="Palatino Linotype"/>
              </a:rPr>
              <a:t> until appearance in front of a certified passport agent.  Note:  there is no charge for official passports, but there may be a processing fee charged by the agent.  </a:t>
            </a:r>
            <a:r>
              <a:rPr lang="en-US" sz="1800" b="1" i="0" u="none" strike="noStrike" cap="none">
                <a:solidFill>
                  <a:schemeClr val="dk1"/>
                </a:solidFill>
                <a:latin typeface="Palatino Linotype"/>
                <a:ea typeface="Palatino Linotype"/>
                <a:cs typeface="Palatino Linotype"/>
                <a:sym typeface="Palatino Linotype"/>
              </a:rPr>
              <a:t>When completing the on-line application, select passport book as the type of passport being applied for and when asked for payment just select next and continue.  </a:t>
            </a:r>
          </a:p>
          <a:p>
            <a:pPr marL="285750" marR="0" lvl="0" indent="-285750" algn="l" rtl="0">
              <a:lnSpc>
                <a:spcPct val="90000"/>
              </a:lnSpc>
              <a:spcBef>
                <a:spcPts val="360"/>
              </a:spcBef>
              <a:spcAft>
                <a:spcPts val="0"/>
              </a:spcAft>
              <a:buClr>
                <a:schemeClr val="dk1"/>
              </a:buClr>
              <a:buSzPct val="100000"/>
              <a:buFont typeface="Arial"/>
              <a:buChar char="•"/>
            </a:pPr>
            <a:r>
              <a:rPr lang="en-US" sz="1800" b="0" i="1" u="none" strike="noStrike" cap="none">
                <a:solidFill>
                  <a:schemeClr val="dk1"/>
                </a:solidFill>
                <a:latin typeface="Palatino Linotype"/>
                <a:ea typeface="Palatino Linotype"/>
                <a:cs typeface="Palatino Linotype"/>
                <a:sym typeface="Palatino Linotype"/>
              </a:rPr>
              <a:t>Passport Letter</a:t>
            </a:r>
          </a:p>
          <a:p>
            <a:pPr marL="285750" marR="0" lvl="0" indent="-285750" algn="l" rtl="0">
              <a:lnSpc>
                <a:spcPct val="90000"/>
              </a:lnSpc>
              <a:spcBef>
                <a:spcPts val="360"/>
              </a:spcBef>
              <a:spcAft>
                <a:spcPts val="0"/>
              </a:spcAft>
              <a:buClr>
                <a:schemeClr val="dk1"/>
              </a:buClr>
              <a:buSzPct val="100000"/>
              <a:buFont typeface="Arial"/>
              <a:buChar char="•"/>
            </a:pPr>
            <a:r>
              <a:rPr lang="en-US" sz="1800" b="0" i="1" u="none" strike="noStrike" cap="none">
                <a:solidFill>
                  <a:schemeClr val="dk1"/>
                </a:solidFill>
                <a:latin typeface="Palatino Linotype"/>
                <a:ea typeface="Palatino Linotype"/>
                <a:cs typeface="Palatino Linotype"/>
                <a:sym typeface="Palatino Linotype"/>
              </a:rPr>
              <a:t>Certified Birth Certificate </a:t>
            </a:r>
            <a:r>
              <a:rPr lang="en-US" sz="1800" b="0" i="0" u="none" strike="noStrike" cap="none">
                <a:solidFill>
                  <a:schemeClr val="dk1"/>
                </a:solidFill>
                <a:latin typeface="Palatino Linotype"/>
                <a:ea typeface="Palatino Linotype"/>
                <a:cs typeface="Palatino Linotype"/>
                <a:sym typeface="Palatino Linotype"/>
              </a:rPr>
              <a:t>(raised seal)</a:t>
            </a:r>
          </a:p>
          <a:p>
            <a:pPr marL="285750" marR="0" lvl="0" indent="-285750" algn="l" rtl="0">
              <a:lnSpc>
                <a:spcPct val="90000"/>
              </a:lnSpc>
              <a:spcBef>
                <a:spcPts val="360"/>
              </a:spcBef>
              <a:spcAft>
                <a:spcPts val="0"/>
              </a:spcAft>
              <a:buClr>
                <a:schemeClr val="dk1"/>
              </a:buClr>
              <a:buSzPct val="100000"/>
              <a:buFont typeface="Arial"/>
              <a:buChar char="•"/>
            </a:pPr>
            <a:r>
              <a:rPr lang="en-US" sz="1800" b="0" i="1" u="none" strike="noStrike" cap="none">
                <a:solidFill>
                  <a:schemeClr val="dk1"/>
                </a:solidFill>
                <a:latin typeface="Palatino Linotype"/>
                <a:ea typeface="Palatino Linotype"/>
                <a:cs typeface="Palatino Linotype"/>
                <a:sym typeface="Palatino Linotype"/>
              </a:rPr>
              <a:t>Photos</a:t>
            </a:r>
            <a:r>
              <a:rPr lang="en-US" sz="1800" b="0" i="0" u="none" strike="noStrike" cap="none">
                <a:solidFill>
                  <a:schemeClr val="dk1"/>
                </a:solidFill>
                <a:latin typeface="Palatino Linotype"/>
                <a:ea typeface="Palatino Linotype"/>
                <a:cs typeface="Palatino Linotype"/>
                <a:sym typeface="Palatino Linotype"/>
              </a:rPr>
              <a:t> (two 2” x 2” photos with plain white background)</a:t>
            </a:r>
          </a:p>
          <a:p>
            <a:pPr marL="0" marR="0" lvl="0" indent="0" algn="l" rtl="0">
              <a:lnSpc>
                <a:spcPct val="90000"/>
              </a:lnSpc>
              <a:spcBef>
                <a:spcPts val="360"/>
              </a:spcBef>
              <a:buClr>
                <a:srgbClr val="0075A2"/>
              </a:buClr>
              <a:buSzPct val="25000"/>
              <a:buFont typeface="Palatino Linotype"/>
              <a:buNone/>
            </a:pPr>
            <a:endParaRPr sz="1800" b="0" i="0" u="sng" strike="noStrike" cap="none">
              <a:solidFill>
                <a:srgbClr val="0075A2"/>
              </a:solidFill>
              <a:latin typeface="Palatino Linotype"/>
              <a:ea typeface="Palatino Linotype"/>
              <a:cs typeface="Palatino Linotype"/>
              <a:sym typeface="Palatino Linotype"/>
            </a:endParaRPr>
          </a:p>
        </p:txBody>
      </p:sp>
      <p:sp>
        <p:nvSpPr>
          <p:cNvPr id="244" name="Shape 24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11</a:t>
            </a:fld>
            <a:endParaRPr lang="en-US" sz="1200">
              <a:solidFill>
                <a:schemeClr val="lt1"/>
              </a:solidFill>
              <a:latin typeface="Arial"/>
              <a:ea typeface="Arial"/>
              <a:cs typeface="Arial"/>
              <a:sym typeface="Arial"/>
            </a:endParaRPr>
          </a:p>
        </p:txBody>
      </p:sp>
      <p:sp>
        <p:nvSpPr>
          <p:cNvPr id="245" name="Shape 245"/>
          <p:cNvSpPr txBox="1">
            <a:spLocks noGrp="1"/>
          </p:cNvSpPr>
          <p:nvPr>
            <p:ph type="title"/>
          </p:nvPr>
        </p:nvSpPr>
        <p:spPr>
          <a:xfrm>
            <a:off x="1143000" y="228600"/>
            <a:ext cx="7677150" cy="12954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“First Time Passport Application”, (DS-11) Process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1143000" y="1219201"/>
            <a:ext cx="7677150" cy="4571999"/>
          </a:xfrm>
          <a:prstGeom prst="rect">
            <a:avLst/>
          </a:prstGeom>
          <a:noFill/>
          <a:ln>
            <a:noFill/>
          </a:ln>
        </p:spPr>
        <p:txBody>
          <a:bodyPr wrap="square" lIns="91425" tIns="45700" rIns="91425" bIns="45700" anchor="t" anchorCtr="0">
            <a:noAutofit/>
          </a:bodyPr>
          <a:lstStyle/>
          <a:p>
            <a:pPr marL="285750" marR="0" lvl="0" indent="-285750" algn="l" rtl="0">
              <a:spcBef>
                <a:spcPts val="0"/>
              </a:spcBef>
              <a:spcAft>
                <a:spcPts val="0"/>
              </a:spcAft>
              <a:buClr>
                <a:schemeClr val="dk1"/>
              </a:buClr>
              <a:buSzPct val="100000"/>
              <a:buFont typeface="Arial"/>
              <a:buChar char="•"/>
            </a:pPr>
            <a:r>
              <a:rPr lang="en-US" sz="1800" b="0" i="1" u="none" strike="noStrike" cap="none">
                <a:solidFill>
                  <a:schemeClr val="dk1"/>
                </a:solidFill>
                <a:latin typeface="Palatino Linotype"/>
                <a:ea typeface="Palatino Linotype"/>
                <a:cs typeface="Palatino Linotype"/>
                <a:sym typeface="Palatino Linotype"/>
              </a:rPr>
              <a:t>Foreign Travel Briefing</a:t>
            </a:r>
          </a:p>
          <a:p>
            <a:pPr marL="285750" marR="0" lvl="0" indent="-285750" algn="l" rtl="0">
              <a:spcBef>
                <a:spcPts val="360"/>
              </a:spcBef>
              <a:spcAft>
                <a:spcPts val="0"/>
              </a:spcAft>
              <a:buClr>
                <a:schemeClr val="dk1"/>
              </a:buClr>
              <a:buSzPct val="100000"/>
              <a:buFont typeface="Arial"/>
              <a:buChar char="•"/>
            </a:pPr>
            <a:r>
              <a:rPr lang="en-US" sz="1800" b="0" i="1" u="none" strike="noStrike" cap="none">
                <a:solidFill>
                  <a:schemeClr val="dk1"/>
                </a:solidFill>
                <a:latin typeface="Palatino Linotype"/>
                <a:ea typeface="Palatino Linotype"/>
                <a:cs typeface="Palatino Linotype"/>
                <a:sym typeface="Palatino Linotype"/>
              </a:rPr>
              <a:t>Travel Authorization</a:t>
            </a:r>
          </a:p>
          <a:p>
            <a:pPr marL="285750" marR="0" lvl="0" indent="-285750" algn="l" rtl="0">
              <a:spcBef>
                <a:spcPts val="360"/>
              </a:spcBef>
              <a:spcAft>
                <a:spcPts val="0"/>
              </a:spcAft>
              <a:buClr>
                <a:schemeClr val="dk1"/>
              </a:buClr>
              <a:buSzPct val="100000"/>
              <a:buFont typeface="Arial"/>
              <a:buChar char="•"/>
            </a:pPr>
            <a:r>
              <a:rPr lang="en-US" sz="1800" b="0" i="1" u="none" strike="noStrike" cap="none">
                <a:solidFill>
                  <a:schemeClr val="dk1"/>
                </a:solidFill>
                <a:latin typeface="Palatino Linotype"/>
                <a:ea typeface="Palatino Linotype"/>
                <a:cs typeface="Palatino Linotype"/>
                <a:sym typeface="Palatino Linotype"/>
              </a:rPr>
              <a:t>Emergency Letter </a:t>
            </a:r>
            <a:r>
              <a:rPr lang="en-US" sz="1800" b="0" i="0" u="none" strike="noStrike" cap="none">
                <a:solidFill>
                  <a:schemeClr val="dk1"/>
                </a:solidFill>
                <a:latin typeface="Palatino Linotype"/>
                <a:ea typeface="Palatino Linotype"/>
                <a:cs typeface="Palatino Linotype"/>
                <a:sym typeface="Palatino Linotype"/>
              </a:rPr>
              <a:t>(if passport is required in less than 6 weeks lead time)</a:t>
            </a:r>
          </a:p>
          <a:p>
            <a:pPr marL="0" marR="0" lvl="0" indent="0" algn="l" rtl="0">
              <a:spcBef>
                <a:spcPts val="360"/>
              </a:spcBef>
              <a:spcAft>
                <a:spcPts val="0"/>
              </a:spcAft>
              <a:buClr>
                <a:srgbClr val="0075A2"/>
              </a:buClr>
              <a:buSzPct val="25000"/>
              <a:buFont typeface="Palatino Linotype"/>
              <a:buNone/>
            </a:pPr>
            <a:endParaRPr sz="1800" b="0" i="0" u="sng" strike="noStrike" cap="none">
              <a:solidFill>
                <a:schemeClr val="dk1"/>
              </a:solidFill>
              <a:latin typeface="Palatino Linotype"/>
              <a:ea typeface="Palatino Linotype"/>
              <a:cs typeface="Palatino Linotype"/>
              <a:sym typeface="Palatino Linotype"/>
            </a:endParaRPr>
          </a:p>
          <a:p>
            <a:pPr marL="0" marR="0" lvl="0" indent="0" algn="l" rtl="0">
              <a:spcBef>
                <a:spcPts val="360"/>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Once received the </a:t>
            </a:r>
            <a:r>
              <a:rPr lang="en-US" sz="1800">
                <a:solidFill>
                  <a:schemeClr val="dk1"/>
                </a:solidFill>
              </a:rPr>
              <a:t>Travel Preparer/Traveler</a:t>
            </a:r>
            <a:r>
              <a:rPr lang="en-US" sz="1800" b="0" i="0" u="none" strike="noStrike" cap="none">
                <a:solidFill>
                  <a:schemeClr val="dk1"/>
                </a:solidFill>
                <a:latin typeface="Palatino Linotype"/>
                <a:ea typeface="Palatino Linotype"/>
                <a:cs typeface="Palatino Linotype"/>
                <a:sym typeface="Palatino Linotype"/>
              </a:rPr>
              <a:t> will submit the documents to NOAA Travel Office (NTO), Germantown, MD</a:t>
            </a:r>
          </a:p>
          <a:p>
            <a:pPr marL="0" marR="0" lvl="0" indent="0" algn="l" rtl="0">
              <a:spcBef>
                <a:spcPts val="360"/>
              </a:spcBef>
              <a:spcAft>
                <a:spcPts val="0"/>
              </a:spcAft>
              <a:buClr>
                <a:srgbClr val="0075A2"/>
              </a:buClr>
              <a:buSzPct val="250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l" rtl="0">
              <a:spcBef>
                <a:spcPts val="360"/>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NTO will review the contents and send the </a:t>
            </a:r>
            <a:r>
              <a:rPr lang="en-US" sz="1800">
                <a:solidFill>
                  <a:schemeClr val="dk1"/>
                </a:solidFill>
              </a:rPr>
              <a:t>Travel Preparer/Traveler</a:t>
            </a:r>
            <a:r>
              <a:rPr lang="en-US" sz="1800" b="0" i="0" u="none" strike="noStrike" cap="none">
                <a:solidFill>
                  <a:schemeClr val="dk1"/>
                </a:solidFill>
                <a:latin typeface="Palatino Linotype"/>
                <a:ea typeface="Palatino Linotype"/>
                <a:cs typeface="Palatino Linotype"/>
                <a:sym typeface="Palatino Linotype"/>
              </a:rPr>
              <a:t> a “complete application package” to the address listed on the NOAA Foreign Travel Checklist which will include:</a:t>
            </a:r>
          </a:p>
          <a:p>
            <a:pPr marL="285750" marR="0" lvl="3" indent="-285750" algn="l" rtl="0">
              <a:spcBef>
                <a:spcPts val="360"/>
              </a:spcBef>
              <a:spcAft>
                <a:spcPts val="0"/>
              </a:spcAft>
              <a:buClr>
                <a:schemeClr val="dk1"/>
              </a:buClr>
              <a:buSzPct val="100000"/>
              <a:buFont typeface="Noto Sans Symbols"/>
              <a:buChar char="❑"/>
            </a:pPr>
            <a:r>
              <a:rPr lang="en-US" sz="1800" b="0" i="0" u="none" strike="noStrike" cap="none">
                <a:solidFill>
                  <a:schemeClr val="dk1"/>
                </a:solidFill>
                <a:latin typeface="Palatino Linotype"/>
                <a:ea typeface="Palatino Linotype"/>
                <a:cs typeface="Palatino Linotype"/>
                <a:sym typeface="Palatino Linotype"/>
              </a:rPr>
              <a:t>the DS-11,</a:t>
            </a:r>
          </a:p>
          <a:p>
            <a:pPr marL="285750" marR="0" lvl="1" indent="-285750" algn="l" rtl="0">
              <a:spcBef>
                <a:spcPts val="360"/>
              </a:spcBef>
              <a:spcAft>
                <a:spcPts val="0"/>
              </a:spcAft>
              <a:buClr>
                <a:schemeClr val="dk1"/>
              </a:buClr>
              <a:buSzPct val="100000"/>
              <a:buFont typeface="Noto Sans Symbols"/>
              <a:buChar char="❑"/>
            </a:pPr>
            <a:r>
              <a:rPr lang="en-US" sz="1800" b="0" i="0" u="none" strike="noStrike" cap="none">
                <a:solidFill>
                  <a:schemeClr val="dk1"/>
                </a:solidFill>
                <a:latin typeface="Palatino Linotype"/>
                <a:ea typeface="Palatino Linotype"/>
                <a:cs typeface="Palatino Linotype"/>
                <a:sym typeface="Palatino Linotype"/>
              </a:rPr>
              <a:t>birth certificate</a:t>
            </a:r>
          </a:p>
          <a:p>
            <a:pPr marL="285750" marR="0" lvl="1" indent="-285750" algn="l" rtl="0">
              <a:spcBef>
                <a:spcPts val="360"/>
              </a:spcBef>
              <a:spcAft>
                <a:spcPts val="0"/>
              </a:spcAft>
              <a:buClr>
                <a:schemeClr val="dk1"/>
              </a:buClr>
              <a:buSzPct val="100000"/>
              <a:buFont typeface="Noto Sans Symbols"/>
              <a:buChar char="❑"/>
            </a:pPr>
            <a:r>
              <a:rPr lang="en-US" sz="1800" b="0" i="0" u="none" strike="noStrike" cap="none">
                <a:solidFill>
                  <a:schemeClr val="dk1"/>
                </a:solidFill>
                <a:latin typeface="Palatino Linotype"/>
                <a:ea typeface="Palatino Linotype"/>
                <a:cs typeface="Palatino Linotype"/>
                <a:sym typeface="Palatino Linotype"/>
              </a:rPr>
              <a:t>photos, and</a:t>
            </a:r>
          </a:p>
          <a:p>
            <a:pPr marL="285750" marR="0" lvl="1" indent="-285750" algn="l" rtl="0">
              <a:spcBef>
                <a:spcPts val="360"/>
              </a:spcBef>
              <a:spcAft>
                <a:spcPts val="0"/>
              </a:spcAft>
              <a:buClr>
                <a:schemeClr val="dk1"/>
              </a:buClr>
              <a:buSzPct val="100000"/>
              <a:buFont typeface="Noto Sans Symbols"/>
              <a:buChar char="❑"/>
            </a:pPr>
            <a:r>
              <a:rPr lang="en-US" sz="1800" b="0" i="0" u="none" strike="noStrike" cap="none">
                <a:solidFill>
                  <a:schemeClr val="dk1"/>
                </a:solidFill>
                <a:latin typeface="Palatino Linotype"/>
                <a:ea typeface="Palatino Linotype"/>
                <a:cs typeface="Palatino Linotype"/>
                <a:sym typeface="Palatino Linotype"/>
              </a:rPr>
              <a:t>an original and photocopy of a “Letter of Authorization”</a:t>
            </a:r>
          </a:p>
          <a:p>
            <a:pPr marL="0" marR="0" lvl="0" indent="0" algn="l" rtl="0">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360"/>
              </a:spcBef>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p:txBody>
      </p:sp>
      <p:sp>
        <p:nvSpPr>
          <p:cNvPr id="251" name="Shape 25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12</a:t>
            </a:fld>
            <a:endParaRPr lang="en-US" sz="1200">
              <a:solidFill>
                <a:schemeClr val="lt1"/>
              </a:solidFill>
              <a:latin typeface="Arial"/>
              <a:ea typeface="Arial"/>
              <a:cs typeface="Arial"/>
              <a:sym typeface="Arial"/>
            </a:endParaRPr>
          </a:p>
        </p:txBody>
      </p:sp>
      <p:sp>
        <p:nvSpPr>
          <p:cNvPr id="252" name="Shape 252"/>
          <p:cNvSpPr txBox="1">
            <a:spLocks noGrp="1"/>
          </p:cNvSpPr>
          <p:nvPr>
            <p:ph type="title"/>
          </p:nvPr>
        </p:nvSpPr>
        <p:spPr>
          <a:xfrm>
            <a:off x="1143000" y="228600"/>
            <a:ext cx="7632700" cy="8382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DS-11 Process (continued)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1295400" y="1066801"/>
            <a:ext cx="7524750" cy="4800599"/>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0075A2"/>
              </a:buClr>
              <a:buSzPct val="25000"/>
              <a:buFont typeface="Palatino Linotype"/>
              <a:buNone/>
            </a:pPr>
            <a:endParaRPr sz="16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80000"/>
              </a:lnSpc>
              <a:spcBef>
                <a:spcPts val="360"/>
              </a:spcBef>
              <a:spcAft>
                <a:spcPts val="0"/>
              </a:spcAft>
              <a:buClr>
                <a:schemeClr val="dk1"/>
              </a:buClr>
              <a:buSzPct val="250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You will take the “complete application package” to the nearest Passport Office, Clerk of the Circuit Court, or Federal District Court.  You will present the package to a certified passport agent along with a photo ID.  Once the agent verifies the information they will administer the oath of allegiance</a:t>
            </a:r>
          </a:p>
          <a:p>
            <a:pPr marL="0" marR="0" lvl="0" indent="0" algn="l" rtl="0">
              <a:lnSpc>
                <a:spcPct val="80000"/>
              </a:lnSpc>
              <a:spcBef>
                <a:spcPts val="360"/>
              </a:spcBef>
              <a:spcAft>
                <a:spcPts val="0"/>
              </a:spcAft>
              <a:buClr>
                <a:srgbClr val="0075A2"/>
              </a:buClr>
              <a:buSzPct val="250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a:p>
            <a:pPr marL="0" marR="0" lvl="0" indent="0" algn="l" rtl="0">
              <a:lnSpc>
                <a:spcPct val="80000"/>
              </a:lnSpc>
              <a:spcBef>
                <a:spcPts val="360"/>
              </a:spcBef>
              <a:spcAft>
                <a:spcPts val="0"/>
              </a:spcAft>
              <a:buClr>
                <a:schemeClr val="dk1"/>
              </a:buClr>
              <a:buSzPct val="250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Once you have repeated the oath and signed your application, the “complete application package” will be express mailed to the Dept. of State (DOS), Washington, D.C. for processing (approximately 6 weeks).  When processed, DOS will forward the passport to the NTO.</a:t>
            </a:r>
            <a:r>
              <a:rPr lang="en-US" sz="1600"/>
              <a:t/>
            </a:r>
            <a:br>
              <a:rPr lang="en-US" sz="1600"/>
            </a:br>
            <a:endParaRPr lang="en-US" sz="1600"/>
          </a:p>
          <a:p>
            <a:pPr marL="0" marR="0" lvl="0" indent="0" algn="l" rtl="0">
              <a:lnSpc>
                <a:spcPct val="80000"/>
              </a:lnSpc>
              <a:spcBef>
                <a:spcPts val="360"/>
              </a:spcBef>
              <a:spcAft>
                <a:spcPts val="0"/>
              </a:spcAft>
              <a:buClr>
                <a:schemeClr val="dk1"/>
              </a:buClr>
              <a:buSzPct val="250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NTO will send the new official passport to </a:t>
            </a:r>
            <a:r>
              <a:rPr lang="en-US" sz="1600">
                <a:solidFill>
                  <a:schemeClr val="dk1"/>
                </a:solidFill>
              </a:rPr>
              <a:t>you</a:t>
            </a:r>
            <a:r>
              <a:rPr lang="en-US" sz="1600" b="0" i="0" u="none" strike="noStrike" cap="none">
                <a:solidFill>
                  <a:schemeClr val="dk1"/>
                </a:solidFill>
                <a:latin typeface="Palatino Linotype"/>
                <a:ea typeface="Palatino Linotype"/>
                <a:cs typeface="Palatino Linotype"/>
                <a:sym typeface="Palatino Linotype"/>
              </a:rPr>
              <a:t> for signature using the address listed on the foreign travel checklist.  Once signed the passport must be returned to your FTC who then forwards it to NTO.  The NTO will proceed in obtaining all necessary visas.  Once visas are obtained and we have a travel authorization signed by the DAA along with an up-to-date Foreign Travel Briefing on file, the official passport with visas will be returned to the travele</a:t>
            </a:r>
            <a:r>
              <a:rPr lang="en-US" sz="1600">
                <a:solidFill>
                  <a:schemeClr val="dk1"/>
                </a:solidFill>
              </a:rPr>
              <a:t>r</a:t>
            </a:r>
            <a:r>
              <a:rPr lang="en-US" sz="1600" b="0" i="0" u="none" strike="noStrike" cap="none">
                <a:solidFill>
                  <a:schemeClr val="dk1"/>
                </a:solidFill>
                <a:latin typeface="Palatino Linotype"/>
                <a:ea typeface="Palatino Linotype"/>
                <a:cs typeface="Palatino Linotype"/>
                <a:sym typeface="Palatino Linotype"/>
              </a:rPr>
              <a:t>.  The passport must be returned to NTO  for safekeeping when the trip is completed.    </a:t>
            </a:r>
          </a:p>
          <a:p>
            <a:pPr marL="0" marR="0" lvl="0" indent="0" algn="l" rtl="0">
              <a:lnSpc>
                <a:spcPct val="80000"/>
              </a:lnSpc>
              <a:spcBef>
                <a:spcPts val="80"/>
              </a:spcBef>
              <a:spcAft>
                <a:spcPts val="0"/>
              </a:spcAft>
              <a:buClr>
                <a:srgbClr val="0075A2"/>
              </a:buClr>
              <a:buSzPct val="25000"/>
              <a:buFont typeface="Palatino Linotype"/>
              <a:buNone/>
            </a:pPr>
            <a:endParaRPr sz="4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80000"/>
              </a:lnSpc>
              <a:spcBef>
                <a:spcPts val="80"/>
              </a:spcBef>
              <a:buClr>
                <a:srgbClr val="0075A2"/>
              </a:buClr>
              <a:buSzPct val="25000"/>
              <a:buFont typeface="Palatino Linotype"/>
              <a:buNone/>
            </a:pPr>
            <a:r>
              <a:rPr lang="en-US" sz="400" b="0" i="0" u="none" strike="noStrike" cap="none">
                <a:solidFill>
                  <a:srgbClr val="0075A2"/>
                </a:solidFill>
                <a:latin typeface="Palatino Linotype"/>
                <a:ea typeface="Palatino Linotype"/>
                <a:cs typeface="Palatino Linotype"/>
                <a:sym typeface="Palatino Linotype"/>
              </a:rPr>
              <a:t>       </a:t>
            </a:r>
          </a:p>
        </p:txBody>
      </p:sp>
      <p:sp>
        <p:nvSpPr>
          <p:cNvPr id="258" name="Shape 258"/>
          <p:cNvSpPr txBox="1">
            <a:spLocks noGrp="1"/>
          </p:cNvSpPr>
          <p:nvPr>
            <p:ph type="sldNum" idx="12"/>
          </p:nvPr>
        </p:nvSpPr>
        <p:spPr>
          <a:xfrm>
            <a:off x="6553200" y="624840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13</a:t>
            </a:fld>
            <a:endParaRPr lang="en-US" sz="1200">
              <a:solidFill>
                <a:schemeClr val="lt1"/>
              </a:solidFill>
              <a:latin typeface="Arial"/>
              <a:ea typeface="Arial"/>
              <a:cs typeface="Arial"/>
              <a:sym typeface="Arial"/>
            </a:endParaRPr>
          </a:p>
        </p:txBody>
      </p:sp>
      <p:sp>
        <p:nvSpPr>
          <p:cNvPr id="259" name="Shape 259"/>
          <p:cNvSpPr txBox="1">
            <a:spLocks noGrp="1"/>
          </p:cNvSpPr>
          <p:nvPr>
            <p:ph type="title"/>
          </p:nvPr>
        </p:nvSpPr>
        <p:spPr>
          <a:xfrm>
            <a:off x="1447800" y="228601"/>
            <a:ext cx="7372350" cy="6096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DS-11 Process (continued)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1143000" y="1524001"/>
            <a:ext cx="7677150" cy="44196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The following documents MUST be submitted to the NOAA Travel Office) for processing:</a:t>
            </a:r>
          </a:p>
          <a:p>
            <a:pPr marL="0" marR="0" lvl="0" indent="0" algn="l" rtl="0">
              <a:lnSpc>
                <a:spcPct val="90000"/>
              </a:lnSpc>
              <a:spcBef>
                <a:spcPts val="320"/>
              </a:spcBef>
              <a:spcAft>
                <a:spcPts val="0"/>
              </a:spcAft>
              <a:buClr>
                <a:srgbClr val="0075A2"/>
              </a:buClr>
              <a:buSzPct val="250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a:p>
            <a:pPr marL="285750" marR="0" lvl="0" indent="-285750" algn="l" rtl="0">
              <a:lnSpc>
                <a:spcPct val="90000"/>
              </a:lnSpc>
              <a:spcBef>
                <a:spcPts val="320"/>
              </a:spcBef>
              <a:spcAft>
                <a:spcPts val="0"/>
              </a:spcAft>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NOAA Foreign Travel Checklist (updated August 31 201</a:t>
            </a:r>
            <a:r>
              <a:rPr lang="en-US" sz="1600" i="1">
                <a:solidFill>
                  <a:schemeClr val="dk1"/>
                </a:solidFill>
              </a:rPr>
              <a:t>6) Please use correct form.</a:t>
            </a:r>
          </a:p>
          <a:p>
            <a:pPr marL="285750" marR="0" lvl="0" indent="-285750" algn="l" rtl="0">
              <a:lnSpc>
                <a:spcPct val="90000"/>
              </a:lnSpc>
              <a:spcBef>
                <a:spcPts val="320"/>
              </a:spcBef>
              <a:spcAft>
                <a:spcPts val="0"/>
              </a:spcAft>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DS-82</a:t>
            </a:r>
            <a:r>
              <a:rPr lang="en-US" sz="1600" b="0" i="0" u="none" strike="noStrike" cap="none">
                <a:solidFill>
                  <a:schemeClr val="dk1"/>
                </a:solidFill>
                <a:latin typeface="Palatino Linotype"/>
                <a:ea typeface="Palatino Linotype"/>
                <a:cs typeface="Palatino Linotype"/>
                <a:sym typeface="Palatino Linotype"/>
              </a:rPr>
              <a:t> completed on-line and printed on one-sided sheets of paper and </a:t>
            </a:r>
            <a:r>
              <a:rPr lang="en-US" sz="1600" b="1" i="0" u="none" strike="noStrike" cap="none">
                <a:solidFill>
                  <a:schemeClr val="dk1"/>
                </a:solidFill>
                <a:latin typeface="Palatino Linotype"/>
                <a:ea typeface="Palatino Linotype"/>
                <a:cs typeface="Palatino Linotype"/>
                <a:sym typeface="Palatino Linotype"/>
              </a:rPr>
              <a:t>must be signed and dated.  </a:t>
            </a:r>
            <a:r>
              <a:rPr lang="en-US" sz="1600" b="0" i="0" u="none" strike="noStrike" cap="none">
                <a:solidFill>
                  <a:schemeClr val="dk1"/>
                </a:solidFill>
                <a:latin typeface="Palatino Linotype"/>
                <a:ea typeface="Palatino Linotype"/>
                <a:cs typeface="Palatino Linotype"/>
                <a:sym typeface="Palatino Linotype"/>
              </a:rPr>
              <a:t>Note:  there is no charge for official passports. </a:t>
            </a:r>
            <a:r>
              <a:rPr lang="en-US" sz="1600" b="1" i="0" u="none" strike="noStrike" cap="none">
                <a:solidFill>
                  <a:schemeClr val="dk1"/>
                </a:solidFill>
                <a:latin typeface="Palatino Linotype"/>
                <a:ea typeface="Palatino Linotype"/>
                <a:cs typeface="Palatino Linotype"/>
                <a:sym typeface="Palatino Linotype"/>
              </a:rPr>
              <a:t>When completing the on-line application, select passport book as the type of passport being applied for and when asked for payment just select next and continue.</a:t>
            </a:r>
          </a:p>
          <a:p>
            <a:pPr marL="285750" marR="0" lvl="0" indent="-285750" algn="l" rtl="0">
              <a:lnSpc>
                <a:spcPct val="90000"/>
              </a:lnSpc>
              <a:spcBef>
                <a:spcPts val="320"/>
              </a:spcBef>
              <a:spcAft>
                <a:spcPts val="0"/>
              </a:spcAft>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Passport Letter</a:t>
            </a:r>
          </a:p>
          <a:p>
            <a:pPr marL="285750" marR="0" lvl="0" indent="-285750" algn="l" rtl="0">
              <a:lnSpc>
                <a:spcPct val="90000"/>
              </a:lnSpc>
              <a:spcBef>
                <a:spcPts val="320"/>
              </a:spcBef>
              <a:spcAft>
                <a:spcPts val="0"/>
              </a:spcAft>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Personal U.S. Passport or previous Official Passport</a:t>
            </a:r>
          </a:p>
          <a:p>
            <a:pPr marL="285750" marR="0" lvl="0" indent="-285750" algn="l" rtl="0">
              <a:lnSpc>
                <a:spcPct val="90000"/>
              </a:lnSpc>
              <a:spcBef>
                <a:spcPts val="320"/>
              </a:spcBef>
              <a:spcAft>
                <a:spcPts val="0"/>
              </a:spcAft>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Photos</a:t>
            </a:r>
            <a:r>
              <a:rPr lang="en-US" sz="1600" b="0" i="0" u="none" strike="noStrike" cap="none">
                <a:solidFill>
                  <a:schemeClr val="dk1"/>
                </a:solidFill>
                <a:latin typeface="Palatino Linotype"/>
                <a:ea typeface="Palatino Linotype"/>
                <a:cs typeface="Palatino Linotype"/>
                <a:sym typeface="Palatino Linotype"/>
              </a:rPr>
              <a:t> (two 2” x 2” photos with plain white background)</a:t>
            </a:r>
          </a:p>
          <a:p>
            <a:pPr marL="285750" marR="0" lvl="0" indent="-285750" algn="l" rtl="0">
              <a:lnSpc>
                <a:spcPct val="90000"/>
              </a:lnSpc>
              <a:spcBef>
                <a:spcPts val="320"/>
              </a:spcBef>
              <a:spcAft>
                <a:spcPts val="0"/>
              </a:spcAft>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Foreign Travel Briefing</a:t>
            </a:r>
          </a:p>
          <a:p>
            <a:pPr marL="285750" marR="0" lvl="0" indent="-285750" algn="l" rtl="0">
              <a:lnSpc>
                <a:spcPct val="90000"/>
              </a:lnSpc>
              <a:spcBef>
                <a:spcPts val="320"/>
              </a:spcBef>
              <a:spcAft>
                <a:spcPts val="0"/>
              </a:spcAft>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Travel Authorization</a:t>
            </a:r>
          </a:p>
          <a:p>
            <a:pPr marL="285750" marR="0" lvl="0" indent="-285750" algn="l" rtl="0">
              <a:lnSpc>
                <a:spcPct val="90000"/>
              </a:lnSpc>
              <a:spcBef>
                <a:spcPts val="320"/>
              </a:spcBef>
              <a:buClr>
                <a:schemeClr val="dk1"/>
              </a:buClr>
              <a:buSzPct val="100000"/>
              <a:buFont typeface="Arial"/>
              <a:buChar char="•"/>
            </a:pPr>
            <a:r>
              <a:rPr lang="en-US" sz="1600" b="0" i="1" u="none" strike="noStrike" cap="none">
                <a:solidFill>
                  <a:schemeClr val="dk1"/>
                </a:solidFill>
                <a:latin typeface="Palatino Linotype"/>
                <a:ea typeface="Palatino Linotype"/>
                <a:cs typeface="Palatino Linotype"/>
                <a:sym typeface="Palatino Linotype"/>
              </a:rPr>
              <a:t>Emergency Justification Letter </a:t>
            </a:r>
            <a:r>
              <a:rPr lang="en-US" sz="1600" b="0" i="0" u="none" strike="noStrike" cap="none">
                <a:solidFill>
                  <a:schemeClr val="dk1"/>
                </a:solidFill>
                <a:latin typeface="Palatino Linotype"/>
                <a:ea typeface="Palatino Linotype"/>
                <a:cs typeface="Palatino Linotype"/>
                <a:sym typeface="Palatino Linotype"/>
              </a:rPr>
              <a:t>(if passport is required in less than 4 weeks lead time)    </a:t>
            </a:r>
            <a:r>
              <a:rPr lang="en-US" sz="1600" b="1" i="0" u="none" strike="noStrike" cap="none">
                <a:solidFill>
                  <a:schemeClr val="dk1"/>
                </a:solidFill>
                <a:latin typeface="Palatino Linotype"/>
                <a:ea typeface="Palatino Linotype"/>
                <a:cs typeface="Palatino Linotype"/>
                <a:sym typeface="Palatino Linotype"/>
              </a:rPr>
              <a:t>  </a:t>
            </a:r>
          </a:p>
        </p:txBody>
      </p:sp>
      <p:sp>
        <p:nvSpPr>
          <p:cNvPr id="267" name="Shape 26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14</a:t>
            </a:fld>
            <a:endParaRPr lang="en-US" sz="1200">
              <a:solidFill>
                <a:schemeClr val="lt1"/>
              </a:solidFill>
              <a:latin typeface="Arial"/>
              <a:ea typeface="Arial"/>
              <a:cs typeface="Arial"/>
              <a:sym typeface="Arial"/>
            </a:endParaRPr>
          </a:p>
        </p:txBody>
      </p:sp>
      <p:sp>
        <p:nvSpPr>
          <p:cNvPr id="268" name="Shape 268"/>
          <p:cNvSpPr txBox="1">
            <a:spLocks noGrp="1"/>
          </p:cNvSpPr>
          <p:nvPr>
            <p:ph type="title"/>
          </p:nvPr>
        </p:nvSpPr>
        <p:spPr>
          <a:xfrm>
            <a:off x="1143000" y="76201"/>
            <a:ext cx="7677150" cy="12192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2000" b="1" i="0" u="none" strike="noStrike" cap="none">
                <a:solidFill>
                  <a:srgbClr val="0B5394"/>
                </a:solidFill>
                <a:latin typeface="Arial"/>
                <a:ea typeface="Arial"/>
                <a:cs typeface="Arial"/>
                <a:sym typeface="Arial"/>
              </a:rPr>
              <a:t>Requesting an Official Passport  with personal passport in possession or renewing an Official Passport “Apply for a Passport by Mail,” (DS-82)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1181100" y="1003350"/>
            <a:ext cx="7677300" cy="48402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Palatino Linotype"/>
              <a:buNone/>
            </a:pPr>
            <a:r>
              <a:rPr lang="en-US" sz="1665" b="0" i="0" u="none" strike="noStrike" cap="none">
                <a:solidFill>
                  <a:schemeClr val="dk1"/>
                </a:solidFill>
                <a:latin typeface="Palatino Linotype"/>
                <a:ea typeface="Palatino Linotype"/>
                <a:cs typeface="Palatino Linotype"/>
                <a:sym typeface="Palatino Linotype"/>
              </a:rPr>
              <a:t>Once received the </a:t>
            </a:r>
            <a:r>
              <a:rPr lang="en-US" sz="1665">
                <a:solidFill>
                  <a:schemeClr val="dk1"/>
                </a:solidFill>
              </a:rPr>
              <a:t>Travel Preparer/Traveler</a:t>
            </a:r>
            <a:r>
              <a:rPr lang="en-US" sz="1665" b="0" i="0" u="none" strike="noStrike" cap="none">
                <a:solidFill>
                  <a:schemeClr val="dk1"/>
                </a:solidFill>
                <a:latin typeface="Palatino Linotype"/>
                <a:ea typeface="Palatino Linotype"/>
                <a:cs typeface="Palatino Linotype"/>
                <a:sym typeface="Palatino Linotype"/>
              </a:rPr>
              <a:t> will submit the documents to WIA for review prior to </a:t>
            </a:r>
            <a:r>
              <a:rPr lang="en-US" sz="1665">
                <a:solidFill>
                  <a:schemeClr val="dk1"/>
                </a:solidFill>
              </a:rPr>
              <a:t>being submitted to the </a:t>
            </a:r>
            <a:r>
              <a:rPr lang="en-US" sz="1665" b="0" i="0" u="none" strike="noStrike" cap="none">
                <a:solidFill>
                  <a:schemeClr val="dk1"/>
                </a:solidFill>
                <a:latin typeface="Palatino Linotype"/>
                <a:ea typeface="Palatino Linotype"/>
                <a:cs typeface="Palatino Linotype"/>
                <a:sym typeface="Palatino Linotype"/>
              </a:rPr>
              <a:t>NOAA Travel Office (NTO), Germantown, MD. Documen</a:t>
            </a:r>
            <a:r>
              <a:rPr lang="en-US" sz="1665">
                <a:solidFill>
                  <a:schemeClr val="dk1"/>
                </a:solidFill>
              </a:rPr>
              <a:t>ts are picked up daily by the courier and taken to NTO for processing</a:t>
            </a:r>
          </a:p>
          <a:p>
            <a:pPr marL="0" marR="0" lvl="0" indent="0" algn="l" rtl="0">
              <a:spcBef>
                <a:spcPts val="333"/>
              </a:spcBef>
              <a:spcAft>
                <a:spcPts val="0"/>
              </a:spcAft>
              <a:buClr>
                <a:schemeClr val="dk1"/>
              </a:buClr>
              <a:buSzPct val="25000"/>
              <a:buFont typeface="Palatino Linotype"/>
              <a:buNone/>
            </a:pPr>
            <a:r>
              <a:rPr lang="en-US" sz="1665" b="0" i="0" u="none" strike="noStrike" cap="none">
                <a:solidFill>
                  <a:schemeClr val="dk1"/>
                </a:solidFill>
                <a:latin typeface="Palatino Linotype"/>
                <a:ea typeface="Palatino Linotype"/>
                <a:cs typeface="Palatino Linotype"/>
                <a:sym typeface="Palatino Linotype"/>
              </a:rPr>
              <a:t>NTO will submit your passport package to the Dept. of State (DOS).  It will take approximately 4-6 weeks to process an official passport.  Once the passport is processed, DOS will return the passport to the NTO.  </a:t>
            </a:r>
          </a:p>
          <a:p>
            <a:pPr marL="0" marR="0" lvl="0" indent="0" algn="l" rtl="0">
              <a:spcBef>
                <a:spcPts val="333"/>
              </a:spcBef>
              <a:spcAft>
                <a:spcPts val="0"/>
              </a:spcAft>
              <a:buClr>
                <a:srgbClr val="0075A2"/>
              </a:buClr>
              <a:buSzPct val="25000"/>
              <a:buFont typeface="Palatino Linotype"/>
              <a:buNone/>
            </a:pPr>
            <a:endParaRPr sz="1665" b="0" i="0" u="none" strike="noStrike" cap="none">
              <a:solidFill>
                <a:schemeClr val="dk1"/>
              </a:solidFill>
              <a:latin typeface="Palatino Linotype"/>
              <a:ea typeface="Palatino Linotype"/>
              <a:cs typeface="Palatino Linotype"/>
              <a:sym typeface="Palatino Linotype"/>
            </a:endParaRPr>
          </a:p>
          <a:p>
            <a:pPr marL="0" marR="0" lvl="0" indent="0" algn="l" rtl="0">
              <a:spcBef>
                <a:spcPts val="333"/>
              </a:spcBef>
              <a:spcAft>
                <a:spcPts val="0"/>
              </a:spcAft>
              <a:buClr>
                <a:schemeClr val="dk1"/>
              </a:buClr>
              <a:buSzPct val="25000"/>
              <a:buFont typeface="Palatino Linotype"/>
              <a:buNone/>
            </a:pPr>
            <a:r>
              <a:rPr lang="en-US" sz="1665" b="0" i="0" u="none" strike="noStrike" cap="none">
                <a:solidFill>
                  <a:schemeClr val="dk1"/>
                </a:solidFill>
                <a:latin typeface="Palatino Linotype"/>
                <a:ea typeface="Palatino Linotype"/>
                <a:cs typeface="Palatino Linotype"/>
                <a:sym typeface="Palatino Linotype"/>
              </a:rPr>
              <a:t>NTO will send the new official passport to</a:t>
            </a:r>
            <a:r>
              <a:rPr lang="en-US" sz="1665">
                <a:solidFill>
                  <a:schemeClr val="dk1"/>
                </a:solidFill>
              </a:rPr>
              <a:t> the traveler </a:t>
            </a:r>
            <a:r>
              <a:rPr lang="en-US" sz="1665" b="0" i="0" u="none" strike="noStrike" cap="none">
                <a:solidFill>
                  <a:schemeClr val="dk1"/>
                </a:solidFill>
                <a:latin typeface="Palatino Linotype"/>
                <a:ea typeface="Palatino Linotype"/>
                <a:cs typeface="Palatino Linotype"/>
                <a:sym typeface="Palatino Linotype"/>
              </a:rPr>
              <a:t>for signature using the address listed on the foreign travel checklist.  Once signed the passport must returned to </a:t>
            </a:r>
            <a:r>
              <a:rPr lang="en-US" sz="1665">
                <a:solidFill>
                  <a:schemeClr val="dk1"/>
                </a:solidFill>
              </a:rPr>
              <a:t>the Travel Preparer/Traveler </a:t>
            </a:r>
            <a:r>
              <a:rPr lang="en-US" sz="1665" b="0" i="0" u="none" strike="noStrike" cap="none">
                <a:solidFill>
                  <a:schemeClr val="dk1"/>
                </a:solidFill>
                <a:latin typeface="Palatino Linotype"/>
                <a:ea typeface="Palatino Linotype"/>
                <a:cs typeface="Palatino Linotype"/>
                <a:sym typeface="Palatino Linotype"/>
              </a:rPr>
              <a:t>who then forwards it to NTO.  NTO will proceed in obtaining all necessary visas.  Once visas are obtained and we have a travel authorization  approved in E2-System by your approving official, and  up-to-date Foreign Travel Briefing on file, the official passport with visas will be returned to the traveler.  Remember the briefing can be uploaded into the E2-System. The passport must be returned to NTO for safekeeping when the trip is completed.  </a:t>
            </a:r>
          </a:p>
          <a:p>
            <a:pPr marL="0" marR="0" lvl="0" indent="0" algn="l" rtl="0">
              <a:spcBef>
                <a:spcPts val="333"/>
              </a:spcBef>
              <a:spcAft>
                <a:spcPts val="0"/>
              </a:spcAft>
              <a:buClr>
                <a:srgbClr val="0075A2"/>
              </a:buClr>
              <a:buSzPct val="25000"/>
              <a:buFont typeface="Palatino Linotype"/>
              <a:buNone/>
            </a:pPr>
            <a:endParaRPr sz="1665" b="0" i="0" u="none" strike="noStrike" cap="none">
              <a:solidFill>
                <a:srgbClr val="0075A2"/>
              </a:solidFill>
              <a:latin typeface="Palatino Linotype"/>
              <a:ea typeface="Palatino Linotype"/>
              <a:cs typeface="Palatino Linotype"/>
              <a:sym typeface="Palatino Linotype"/>
            </a:endParaRPr>
          </a:p>
          <a:p>
            <a:pPr marL="0" marR="0" lvl="0" indent="0" algn="l" rtl="0">
              <a:spcBef>
                <a:spcPts val="333"/>
              </a:spcBef>
              <a:spcAft>
                <a:spcPts val="0"/>
              </a:spcAft>
              <a:buClr>
                <a:srgbClr val="0075A2"/>
              </a:buClr>
              <a:buSzPct val="25000"/>
              <a:buFont typeface="Palatino Linotype"/>
              <a:buNone/>
            </a:pPr>
            <a:endParaRPr sz="1665" b="0" i="0" u="none" strike="noStrike" cap="none">
              <a:solidFill>
                <a:srgbClr val="0075A2"/>
              </a:solidFill>
              <a:latin typeface="Palatino Linotype"/>
              <a:ea typeface="Palatino Linotype"/>
              <a:cs typeface="Palatino Linotype"/>
              <a:sym typeface="Palatino Linotype"/>
            </a:endParaRPr>
          </a:p>
          <a:p>
            <a:pPr marL="0" marR="0" lvl="0" indent="0" algn="l" rtl="0">
              <a:spcBef>
                <a:spcPts val="370"/>
              </a:spcBef>
              <a:buClr>
                <a:srgbClr val="0075A2"/>
              </a:buClr>
              <a:buSzPct val="25000"/>
              <a:buFont typeface="Palatino Linotype"/>
              <a:buNone/>
            </a:pPr>
            <a:endParaRPr sz="1850" b="0" i="0" u="none" strike="noStrike" cap="none">
              <a:solidFill>
                <a:srgbClr val="0075A2"/>
              </a:solidFill>
              <a:latin typeface="Palatino Linotype"/>
              <a:ea typeface="Palatino Linotype"/>
              <a:cs typeface="Palatino Linotype"/>
              <a:sym typeface="Palatino Linotype"/>
            </a:endParaRPr>
          </a:p>
        </p:txBody>
      </p:sp>
      <p:sp>
        <p:nvSpPr>
          <p:cNvPr id="274" name="Shape 27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15</a:t>
            </a:fld>
            <a:endParaRPr lang="en-US" sz="1200">
              <a:solidFill>
                <a:schemeClr val="lt1"/>
              </a:solidFill>
              <a:latin typeface="Arial"/>
              <a:ea typeface="Arial"/>
              <a:cs typeface="Arial"/>
              <a:sym typeface="Arial"/>
            </a:endParaRPr>
          </a:p>
        </p:txBody>
      </p:sp>
      <p:sp>
        <p:nvSpPr>
          <p:cNvPr id="275" name="Shape 275"/>
          <p:cNvSpPr txBox="1">
            <a:spLocks noGrp="1"/>
          </p:cNvSpPr>
          <p:nvPr>
            <p:ph type="title"/>
          </p:nvPr>
        </p:nvSpPr>
        <p:spPr>
          <a:xfrm>
            <a:off x="1219200" y="381000"/>
            <a:ext cx="7601100" cy="4458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DS-82 Processing (continued)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1219200" y="1447801"/>
            <a:ext cx="7600950" cy="335279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0075A2"/>
              </a:buClr>
              <a:buSzPct val="25000"/>
              <a:buFont typeface="Palatino Linotype"/>
              <a:buNone/>
            </a:pPr>
            <a:endParaRPr sz="24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00"/>
              </a:spcBef>
              <a:buClr>
                <a:schemeClr val="dk1"/>
              </a:buClr>
              <a:buSzPct val="25000"/>
              <a:buFont typeface="Palatino Linotype"/>
              <a:buNone/>
            </a:pPr>
            <a:r>
              <a:rPr lang="en-US" sz="3000" b="0" i="0" u="none" strike="noStrike" cap="none">
                <a:solidFill>
                  <a:schemeClr val="dk1"/>
                </a:solidFill>
                <a:latin typeface="Palatino Linotype"/>
                <a:ea typeface="Palatino Linotype"/>
                <a:cs typeface="Palatino Linotype"/>
                <a:sym typeface="Palatino Linotype"/>
              </a:rPr>
              <a:t>Note:  NWS employees must annotate  in section 8 Mailing address:  Line 1 - “CROA”; Line 2 – NTO, 20020 Century Blvd, Suite 1C; City and State – Germantown, MD  20874.  All employees will indicate their home address in section 18 of the application.   </a:t>
            </a:r>
          </a:p>
        </p:txBody>
      </p:sp>
      <p:sp>
        <p:nvSpPr>
          <p:cNvPr id="281" name="Shape 28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16</a:t>
            </a:fld>
            <a:endParaRPr lang="en-US" sz="1200">
              <a:solidFill>
                <a:schemeClr val="lt1"/>
              </a:solidFill>
              <a:latin typeface="Arial"/>
              <a:ea typeface="Arial"/>
              <a:cs typeface="Arial"/>
              <a:sym typeface="Arial"/>
            </a:endParaRPr>
          </a:p>
        </p:txBody>
      </p:sp>
      <p:sp>
        <p:nvSpPr>
          <p:cNvPr id="282" name="Shape 282"/>
          <p:cNvSpPr txBox="1">
            <a:spLocks noGrp="1"/>
          </p:cNvSpPr>
          <p:nvPr>
            <p:ph type="title"/>
          </p:nvPr>
        </p:nvSpPr>
        <p:spPr>
          <a:xfrm>
            <a:off x="1524000" y="304800"/>
            <a:ext cx="7296150" cy="838201"/>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For both DS-82 and DS-11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1153300" y="950675"/>
            <a:ext cx="7600800" cy="46725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0075A2"/>
              </a:buClr>
              <a:buSzPct val="25000"/>
              <a:buFont typeface="Noto Sans Symbols"/>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l" rtl="0">
              <a:lnSpc>
                <a:spcPct val="80000"/>
              </a:lnSpc>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“How to apply for a Lost or Stolen U.S. Passport,” (DS-64)’</a:t>
            </a:r>
          </a:p>
          <a:p>
            <a:pPr marL="0" marR="0" lvl="0" indent="0" algn="l" rtl="0">
              <a:lnSpc>
                <a:spcPct val="80000"/>
              </a:lnSpc>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“Adding Extension Pages to a U.S. Passport,” (DS-4085) and</a:t>
            </a:r>
          </a:p>
          <a:p>
            <a:pPr marL="0" marR="0" lvl="0" indent="0" algn="l" rtl="0">
              <a:lnSpc>
                <a:spcPct val="80000"/>
              </a:lnSpc>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“Updating Identifying Information in a U.S. Passport,” (DS-5504)</a:t>
            </a:r>
          </a:p>
          <a:p>
            <a:pPr marL="0" marR="0" lvl="0" indent="0" algn="l" rtl="0">
              <a:lnSpc>
                <a:spcPct val="80000"/>
              </a:lnSpc>
              <a:spcBef>
                <a:spcPts val="400"/>
              </a:spcBef>
              <a:spcAft>
                <a:spcPts val="0"/>
              </a:spcAft>
              <a:buClr>
                <a:srgbClr val="0075A2"/>
              </a:buClr>
              <a:buSzPct val="25000"/>
              <a:buFont typeface="Palatino Linotype"/>
              <a:buNone/>
            </a:pPr>
            <a:endParaRPr sz="2000" b="0" i="0" u="none" strike="noStrike" cap="none">
              <a:solidFill>
                <a:schemeClr val="dk1"/>
              </a:solidFill>
              <a:latin typeface="Palatino Linotype"/>
              <a:ea typeface="Palatino Linotype"/>
              <a:cs typeface="Palatino Linotype"/>
              <a:sym typeface="Palatino Linotype"/>
            </a:endParaRPr>
          </a:p>
          <a:p>
            <a:pPr marL="0" marR="0" lvl="0" indent="0" algn="l" rtl="0">
              <a:lnSpc>
                <a:spcPct val="80000"/>
              </a:lnSpc>
              <a:spcBef>
                <a:spcPts val="400"/>
              </a:spcBef>
              <a:spcAft>
                <a:spcPts val="0"/>
              </a:spcAft>
              <a:buClr>
                <a:schemeClr val="dk1"/>
              </a:buClr>
              <a:buSzPct val="25000"/>
              <a:buFont typeface="Noto Sans Symbols"/>
              <a:buNone/>
            </a:pPr>
            <a:r>
              <a:rPr lang="en-US" sz="2000" b="1" i="0" u="none" strike="noStrike" cap="none">
                <a:solidFill>
                  <a:schemeClr val="dk1"/>
                </a:solidFill>
                <a:latin typeface="Palatino Linotype"/>
                <a:ea typeface="Palatino Linotype"/>
                <a:cs typeface="Palatino Linotype"/>
                <a:sym typeface="Palatino Linotype"/>
              </a:rPr>
              <a:t>Must be completed on line</a:t>
            </a:r>
            <a:r>
              <a:rPr lang="en-US" sz="2000" b="0" i="0" u="none" strike="noStrike" cap="none">
                <a:solidFill>
                  <a:schemeClr val="dk1"/>
                </a:solidFill>
                <a:latin typeface="Palatino Linotype"/>
                <a:ea typeface="Palatino Linotype"/>
                <a:cs typeface="Palatino Linotype"/>
                <a:sym typeface="Palatino Linotype"/>
              </a:rPr>
              <a:t> and printed on one sided sheets of paper.  The applicant must sign and date the application.  Non-compliant applications will be returned.  Additional passport applications can be found at </a:t>
            </a:r>
            <a:r>
              <a:rPr lang="en-US" sz="2000" b="0" i="0" u="sng" strike="noStrike" cap="none">
                <a:solidFill>
                  <a:srgbClr val="FF0000"/>
                </a:solidFill>
                <a:latin typeface="Palatino Linotype"/>
                <a:ea typeface="Palatino Linotype"/>
                <a:cs typeface="Palatino Linotype"/>
                <a:sym typeface="Palatino Linotype"/>
                <a:hlinkClick r:id="rId3"/>
              </a:rPr>
              <a:t>www.travel.state.gov/passport</a:t>
            </a:r>
            <a:r>
              <a:rPr lang="en-US" sz="2000" b="0" i="0" u="none" strike="noStrike" cap="none">
                <a:solidFill>
                  <a:srgbClr val="FF0000"/>
                </a:solidFill>
                <a:latin typeface="Palatino Linotype"/>
                <a:ea typeface="Palatino Linotype"/>
                <a:cs typeface="Palatino Linotype"/>
                <a:sym typeface="Palatino Linotype"/>
              </a:rPr>
              <a:t>.</a:t>
            </a:r>
            <a:r>
              <a:rPr lang="en-US" sz="2000" b="0" i="0" u="none" strike="noStrike" cap="none">
                <a:solidFill>
                  <a:schemeClr val="dk1"/>
                </a:solidFill>
                <a:latin typeface="Palatino Linotype"/>
                <a:ea typeface="Palatino Linotype"/>
                <a:cs typeface="Palatino Linotype"/>
                <a:sym typeface="Palatino Linotype"/>
              </a:rPr>
              <a:t>  </a:t>
            </a:r>
          </a:p>
          <a:p>
            <a:pPr marL="0" marR="0" lvl="0" indent="0" algn="l" rtl="0">
              <a:lnSpc>
                <a:spcPct val="80000"/>
              </a:lnSpc>
              <a:spcBef>
                <a:spcPts val="400"/>
              </a:spcBef>
              <a:spcAft>
                <a:spcPts val="0"/>
              </a:spcAft>
              <a:buClr>
                <a:schemeClr val="dk1"/>
              </a:buClr>
              <a:buSzPct val="25000"/>
              <a:buFont typeface="Noto Sans Symbols"/>
              <a:buNone/>
            </a:pPr>
            <a:endParaRPr>
              <a:solidFill>
                <a:schemeClr val="dk1"/>
              </a:solidFill>
            </a:endParaRPr>
          </a:p>
          <a:p>
            <a:pPr marL="0" marR="0" lvl="0" indent="0" algn="l" rtl="0">
              <a:lnSpc>
                <a:spcPct val="80000"/>
              </a:lnSpc>
              <a:spcBef>
                <a:spcPts val="400"/>
              </a:spcBef>
              <a:spcAft>
                <a:spcPts val="0"/>
              </a:spcAft>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Each on-line passport application contains a 2-D Barcode which allows for encryption of data provided by the applicant into DOS system.    </a:t>
            </a:r>
          </a:p>
          <a:p>
            <a:pPr marL="0" marR="0" lvl="0" indent="0" algn="l" rtl="0">
              <a:lnSpc>
                <a:spcPct val="80000"/>
              </a:lnSpc>
              <a:spcBef>
                <a:spcPts val="360"/>
              </a:spcBef>
              <a:buClr>
                <a:srgbClr val="0075A2"/>
              </a:buClr>
              <a:buSzPct val="25000"/>
              <a:buFont typeface="Noto Sans Symbols"/>
              <a:buNone/>
            </a:pPr>
            <a:endParaRPr sz="1800" b="1" i="0" u="none" strike="noStrike" cap="none">
              <a:solidFill>
                <a:srgbClr val="0075A2"/>
              </a:solidFill>
              <a:latin typeface="Palatino Linotype"/>
              <a:ea typeface="Palatino Linotype"/>
              <a:cs typeface="Palatino Linotype"/>
              <a:sym typeface="Palatino Linotype"/>
            </a:endParaRPr>
          </a:p>
        </p:txBody>
      </p:sp>
      <p:sp>
        <p:nvSpPr>
          <p:cNvPr id="288" name="Shape 288"/>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289" name="Shape 289"/>
          <p:cNvSpPr txBox="1">
            <a:spLocks noGrp="1"/>
          </p:cNvSpPr>
          <p:nvPr>
            <p:ph type="title"/>
          </p:nvPr>
        </p:nvSpPr>
        <p:spPr>
          <a:xfrm>
            <a:off x="1494850" y="419000"/>
            <a:ext cx="6917700" cy="6837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r>
              <a:rPr lang="en-US" sz="3000" b="1" i="0" u="none" strike="noStrike" cap="none">
                <a:solidFill>
                  <a:srgbClr val="0B5394"/>
                </a:solidFill>
                <a:latin typeface="Arial"/>
                <a:ea typeface="Arial"/>
                <a:cs typeface="Arial"/>
                <a:sym typeface="Arial"/>
              </a:rPr>
              <a:t>Additional passport forms</a:t>
            </a:r>
            <a:r>
              <a:rPr lang="en-US" sz="3000" b="1" i="0" u="none" strike="noStrike" cap="none">
                <a:solidFill>
                  <a:srgbClr val="0B5394"/>
                </a:solidFill>
                <a:latin typeface="Century Gothic"/>
                <a:ea typeface="Century Gothic"/>
                <a:cs typeface="Century Gothic"/>
                <a:sym typeface="Century Gothic"/>
              </a:rPr>
              <a:t/>
            </a:r>
            <a:br>
              <a:rPr lang="en-US" sz="3000" b="1" i="0" u="none" strike="noStrike" cap="none">
                <a:solidFill>
                  <a:srgbClr val="0B5394"/>
                </a:solidFill>
                <a:latin typeface="Century Gothic"/>
                <a:ea typeface="Century Gothic"/>
                <a:cs typeface="Century Gothic"/>
                <a:sym typeface="Century Gothic"/>
              </a:rPr>
            </a:br>
            <a:endParaRPr lang="en-US" sz="3000" b="1" i="0" u="none" strike="noStrike" cap="none">
              <a:solidFill>
                <a:srgbClr val="0B5394"/>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1447950" y="1539200"/>
            <a:ext cx="7372200" cy="35052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0075A2"/>
              </a:buClr>
              <a:buSzPct val="25000"/>
              <a:buFont typeface="Noto Sans Symbols"/>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90000"/>
              </a:lnSpc>
              <a:spcBef>
                <a:spcPts val="400"/>
              </a:spcBef>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DOS security requirements stipulate that all official passports be retained at the NTO in the passport repository for safekeeping.  Upon completion of travel the passport must be returned to NTO to be secured in the repository.  </a:t>
            </a:r>
          </a:p>
          <a:p>
            <a:pPr marL="0" marR="0" lvl="0" indent="0" algn="l" rtl="0">
              <a:lnSpc>
                <a:spcPct val="90000"/>
              </a:lnSpc>
              <a:spcBef>
                <a:spcPts val="400"/>
              </a:spcBef>
              <a:buClr>
                <a:schemeClr val="dk1"/>
              </a:buClr>
              <a:buSzPct val="25000"/>
              <a:buFont typeface="Noto Sans Symbols"/>
              <a:buNone/>
            </a:pPr>
            <a:endParaRPr b="1">
              <a:solidFill>
                <a:schemeClr val="dk1"/>
              </a:solidFill>
            </a:endParaRPr>
          </a:p>
          <a:p>
            <a:pPr marL="0" marR="0" lvl="0" indent="0" algn="l" rtl="0">
              <a:lnSpc>
                <a:spcPct val="90000"/>
              </a:lnSpc>
              <a:spcBef>
                <a:spcPts val="400"/>
              </a:spcBef>
              <a:buClr>
                <a:schemeClr val="dk1"/>
              </a:buClr>
              <a:buSzPct val="25000"/>
              <a:buFont typeface="Noto Sans Symbols"/>
              <a:buNone/>
            </a:pPr>
            <a:r>
              <a:rPr lang="en-US" sz="2000" b="1" i="0" u="none" strike="noStrike" cap="none">
                <a:solidFill>
                  <a:schemeClr val="dk1"/>
                </a:solidFill>
                <a:latin typeface="Palatino Linotype"/>
                <a:ea typeface="Palatino Linotype"/>
                <a:cs typeface="Palatino Linotype"/>
                <a:sym typeface="Palatino Linotype"/>
              </a:rPr>
              <a:t>Official passports are the property of the Government, and are not the personal property of the traveler. </a:t>
            </a:r>
            <a:r>
              <a:rPr lang="en-US" sz="2000" b="0" i="0" u="none" strike="noStrike" cap="none">
                <a:solidFill>
                  <a:schemeClr val="dk1"/>
                </a:solidFill>
                <a:latin typeface="Palatino Linotype"/>
                <a:ea typeface="Palatino Linotype"/>
                <a:cs typeface="Palatino Linotype"/>
                <a:sym typeface="Palatino Linotype"/>
              </a:rPr>
              <a:t>  </a:t>
            </a:r>
            <a:r>
              <a:rPr lang="en-US" sz="2000" b="1" i="0" u="none" strike="noStrike" cap="none">
                <a:solidFill>
                  <a:schemeClr val="dk1"/>
                </a:solidFill>
                <a:latin typeface="Palatino Linotype"/>
                <a:ea typeface="Palatino Linotype"/>
                <a:cs typeface="Palatino Linotype"/>
                <a:sym typeface="Palatino Linotype"/>
              </a:rPr>
              <a:t>Official passports should never be kept at home.</a:t>
            </a:r>
            <a:r>
              <a:rPr lang="en-US" sz="2000" b="0" i="0" u="none" strike="noStrike" cap="none">
                <a:solidFill>
                  <a:schemeClr val="dk1"/>
                </a:solidFill>
                <a:latin typeface="Palatino Linotype"/>
                <a:ea typeface="Palatino Linotype"/>
                <a:cs typeface="Palatino Linotype"/>
                <a:sym typeface="Palatino Linotype"/>
              </a:rPr>
              <a:t> </a:t>
            </a:r>
          </a:p>
        </p:txBody>
      </p:sp>
      <p:sp>
        <p:nvSpPr>
          <p:cNvPr id="295" name="Shape 295"/>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296" name="Shape 296"/>
          <p:cNvSpPr txBox="1">
            <a:spLocks noGrp="1"/>
          </p:cNvSpPr>
          <p:nvPr>
            <p:ph type="title"/>
          </p:nvPr>
        </p:nvSpPr>
        <p:spPr>
          <a:xfrm>
            <a:off x="1219200" y="152400"/>
            <a:ext cx="7601100" cy="11157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r>
              <a:rPr lang="en-US" sz="3000" b="1" i="0" u="none" strike="noStrike" cap="none">
                <a:solidFill>
                  <a:srgbClr val="0B5394"/>
                </a:solidFill>
                <a:latin typeface="Arial"/>
                <a:ea typeface="Arial"/>
                <a:cs typeface="Arial"/>
                <a:sym typeface="Arial"/>
              </a:rPr>
              <a:t>What do I do with my official passport when I return from official travel</a:t>
            </a:r>
            <a:r>
              <a:rPr lang="en-US" sz="3600" b="1" i="0" u="none" strike="noStrike" cap="none">
                <a:solidFill>
                  <a:srgbClr val="0B5394"/>
                </a:solidFill>
                <a:latin typeface="Arial"/>
                <a:ea typeface="Arial"/>
                <a:cs typeface="Arial"/>
                <a:sym typeface="Aria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1295400" y="2514599"/>
            <a:ext cx="7848600" cy="2667001"/>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Employees must return their official passport to NTO for invalidation.  If you wish to retain it as a souvenir, submit a letter of</a:t>
            </a:r>
          </a:p>
          <a:p>
            <a:pPr marL="0" marR="0" lvl="0" indent="0" algn="l" rtl="0">
              <a:spcBef>
                <a:spcPts val="0"/>
              </a:spcBef>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memorandum along with the passport to the NTO requesting such.  It will be invalidated and returned to you.  </a:t>
            </a:r>
          </a:p>
        </p:txBody>
      </p:sp>
      <p:sp>
        <p:nvSpPr>
          <p:cNvPr id="302" name="Shape 302"/>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303" name="Shape 303"/>
          <p:cNvSpPr txBox="1">
            <a:spLocks noGrp="1"/>
          </p:cNvSpPr>
          <p:nvPr>
            <p:ph type="title"/>
          </p:nvPr>
        </p:nvSpPr>
        <p:spPr>
          <a:xfrm>
            <a:off x="1143000" y="228600"/>
            <a:ext cx="8077200" cy="19812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How do I dispose of my official passport when leaving Government service?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1143000" y="1371600"/>
            <a:ext cx="7677150" cy="43434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97368"/>
              <a:buFont typeface="Noto Sans Symbols"/>
              <a:buChar char="➢"/>
            </a:pPr>
            <a:r>
              <a:rPr lang="en-US" sz="1850" b="1" i="0" u="none" strike="noStrike" cap="none">
                <a:solidFill>
                  <a:schemeClr val="dk1"/>
                </a:solidFill>
                <a:latin typeface="Palatino Linotype"/>
                <a:ea typeface="Palatino Linotype"/>
                <a:cs typeface="Palatino Linotype"/>
                <a:sym typeface="Palatino Linotype"/>
              </a:rPr>
              <a:t>NWS Foreign Travel Process</a:t>
            </a:r>
          </a:p>
          <a:p>
            <a:pPr marL="0" marR="0" lvl="0" indent="0" algn="l" rtl="0">
              <a:lnSpc>
                <a:spcPct val="90000"/>
              </a:lnSpc>
              <a:spcBef>
                <a:spcPts val="370"/>
              </a:spcBef>
              <a:spcAft>
                <a:spcPts val="0"/>
              </a:spcAft>
              <a:buClr>
                <a:srgbClr val="0075A2"/>
              </a:buClr>
              <a:buSzPct val="25000"/>
              <a:buFont typeface="Palatino Linotype"/>
              <a:buNone/>
            </a:pPr>
            <a:endParaRPr sz="1850" b="1" i="0" u="none" strike="noStrike" cap="none">
              <a:solidFill>
                <a:schemeClr val="dk1"/>
              </a:solidFill>
              <a:latin typeface="Palatino Linotype"/>
              <a:ea typeface="Palatino Linotype"/>
              <a:cs typeface="Palatino Linotype"/>
              <a:sym typeface="Palatino Linotype"/>
            </a:endParaRPr>
          </a:p>
          <a:p>
            <a:pPr marL="0" marR="0" lvl="1" indent="0" algn="l" rtl="0">
              <a:lnSpc>
                <a:spcPct val="90000"/>
              </a:lnSpc>
              <a:spcBef>
                <a:spcPts val="370"/>
              </a:spcBef>
              <a:spcAft>
                <a:spcPts val="0"/>
              </a:spcAft>
              <a:buClr>
                <a:schemeClr val="dk1"/>
              </a:buClr>
              <a:buSzPct val="97368"/>
              <a:buFont typeface="Noto Sans Symbols"/>
              <a:buChar char="✓"/>
            </a:pPr>
            <a:r>
              <a:rPr lang="en-US" sz="1850" b="1" i="0" u="none" strike="noStrike" cap="none">
                <a:solidFill>
                  <a:schemeClr val="dk1"/>
                </a:solidFill>
                <a:latin typeface="Palatino Linotype"/>
                <a:ea typeface="Palatino Linotype"/>
                <a:cs typeface="Palatino Linotype"/>
                <a:sym typeface="Palatino Linotype"/>
              </a:rPr>
              <a:t>    </a:t>
            </a:r>
            <a:r>
              <a:rPr lang="en-US" sz="1850" b="0" i="0" u="none" strike="noStrike" cap="none">
                <a:solidFill>
                  <a:schemeClr val="dk1"/>
                </a:solidFill>
                <a:latin typeface="Palatino Linotype"/>
                <a:ea typeface="Palatino Linotype"/>
                <a:cs typeface="Palatino Linotype"/>
                <a:sym typeface="Palatino Linotype"/>
              </a:rPr>
              <a:t>Role of NWS/IA in foreign travel /</a:t>
            </a:r>
            <a:r>
              <a:rPr lang="en-US" sz="1850">
                <a:solidFill>
                  <a:schemeClr val="dk1"/>
                </a:solidFill>
              </a:rPr>
              <a:t> travel package administrative enclosures/requirements/passport and visa application requirements, and lead times for obtaining visas, and passport renewals.</a:t>
            </a:r>
          </a:p>
          <a:p>
            <a:pPr marL="0" marR="0" lvl="1" indent="0" algn="l" rtl="0">
              <a:lnSpc>
                <a:spcPct val="90000"/>
              </a:lnSpc>
              <a:spcBef>
                <a:spcPts val="370"/>
              </a:spcBef>
              <a:spcAft>
                <a:spcPts val="0"/>
              </a:spcAft>
              <a:buClr>
                <a:schemeClr val="dk1"/>
              </a:buClr>
              <a:buSzPct val="97368"/>
              <a:buFont typeface="Noto Sans Symbols"/>
              <a:buChar char="✓"/>
            </a:pPr>
            <a:r>
              <a:rPr lang="en-US" sz="1850" b="0" i="0" u="none" strike="noStrike" cap="none">
                <a:solidFill>
                  <a:schemeClr val="dk1"/>
                </a:solidFill>
                <a:latin typeface="Palatino Linotype"/>
                <a:ea typeface="Palatino Linotype"/>
                <a:cs typeface="Palatino Linotype"/>
                <a:sym typeface="Palatino Linotype"/>
              </a:rPr>
              <a:t>    Role of </a:t>
            </a:r>
            <a:r>
              <a:rPr lang="en-US" sz="1850">
                <a:solidFill>
                  <a:schemeClr val="dk1"/>
                </a:solidFill>
              </a:rPr>
              <a:t>Travel Preparers/ Travelers</a:t>
            </a:r>
            <a:r>
              <a:rPr lang="en-US" sz="1850" b="0" i="0" u="none" strike="noStrike" cap="none">
                <a:solidFill>
                  <a:schemeClr val="dk1"/>
                </a:solidFill>
                <a:latin typeface="Palatino Linotype"/>
                <a:ea typeface="Palatino Linotype"/>
                <a:cs typeface="Palatino Linotype"/>
                <a:sym typeface="Palatino Linotype"/>
              </a:rPr>
              <a:t>       	            	   </a:t>
            </a:r>
          </a:p>
          <a:p>
            <a:pPr marL="0" marR="0" lvl="1" indent="0" algn="l" rtl="0">
              <a:lnSpc>
                <a:spcPct val="90000"/>
              </a:lnSpc>
              <a:spcBef>
                <a:spcPts val="370"/>
              </a:spcBef>
              <a:spcAft>
                <a:spcPts val="0"/>
              </a:spcAft>
              <a:buClr>
                <a:schemeClr val="dk1"/>
              </a:buClr>
              <a:buSzPct val="97368"/>
              <a:buFont typeface="Noto Sans Symbols"/>
              <a:buChar char="✓"/>
            </a:pPr>
            <a:r>
              <a:rPr lang="en-US" sz="1850" b="0" i="0" u="none" strike="noStrike" cap="none">
                <a:solidFill>
                  <a:schemeClr val="dk1"/>
                </a:solidFill>
                <a:latin typeface="Palatino Linotype"/>
                <a:ea typeface="Palatino Linotype"/>
                <a:cs typeface="Palatino Linotype"/>
                <a:sym typeface="Palatino Linotype"/>
              </a:rPr>
              <a:t>    Role of NOAA Travel Office</a:t>
            </a:r>
          </a:p>
          <a:p>
            <a:pPr marL="0" marR="0" lvl="1" indent="0" algn="l" rtl="0">
              <a:lnSpc>
                <a:spcPct val="90000"/>
              </a:lnSpc>
              <a:spcBef>
                <a:spcPts val="370"/>
              </a:spcBef>
              <a:spcAft>
                <a:spcPts val="0"/>
              </a:spcAft>
              <a:buClr>
                <a:schemeClr val="dk1"/>
              </a:buClr>
              <a:buSzPct val="97368"/>
              <a:buFont typeface="Noto Sans Symbols"/>
              <a:buChar char="✓"/>
            </a:pPr>
            <a:r>
              <a:rPr lang="en-US" sz="1850" b="0" i="0" u="none" strike="noStrike" cap="none">
                <a:solidFill>
                  <a:schemeClr val="dk1"/>
                </a:solidFill>
                <a:latin typeface="Palatino Linotype"/>
                <a:ea typeface="Palatino Linotype"/>
                <a:cs typeface="Palatino Linotype"/>
                <a:sym typeface="Palatino Linotype"/>
              </a:rPr>
              <a:t>     eCountry Clearance require</a:t>
            </a:r>
            <a:r>
              <a:rPr lang="en-US" sz="1850">
                <a:solidFill>
                  <a:schemeClr val="dk1"/>
                </a:solidFill>
              </a:rPr>
              <a:t>ments, and submitting completed eCC to </a:t>
            </a:r>
            <a:r>
              <a:rPr lang="en-US" sz="1850" u="sng">
                <a:solidFill>
                  <a:srgbClr val="FF0000"/>
                </a:solidFill>
                <a:hlinkClick r:id="rId3"/>
              </a:rPr>
              <a:t>ia.cables@noaa.gov</a:t>
            </a:r>
            <a:r>
              <a:rPr lang="en-US" sz="1850">
                <a:solidFill>
                  <a:srgbClr val="FF0000"/>
                </a:solidFill>
              </a:rPr>
              <a:t> (</a:t>
            </a:r>
            <a:r>
              <a:rPr lang="en-US" sz="1850">
                <a:solidFill>
                  <a:schemeClr val="dk1"/>
                </a:solidFill>
              </a:rPr>
              <a:t>email address for review)</a:t>
            </a:r>
          </a:p>
          <a:p>
            <a:pPr marL="0" marR="0" lvl="1" indent="0" algn="l" rtl="0">
              <a:lnSpc>
                <a:spcPct val="90000"/>
              </a:lnSpc>
              <a:spcBef>
                <a:spcPts val="370"/>
              </a:spcBef>
              <a:spcAft>
                <a:spcPts val="0"/>
              </a:spcAft>
              <a:buClr>
                <a:schemeClr val="dk1"/>
              </a:buClr>
              <a:buSzPct val="97368"/>
              <a:buFont typeface="Noto Sans Symbols"/>
              <a:buChar char="✓"/>
            </a:pPr>
            <a:r>
              <a:rPr lang="en-US" sz="1850" b="0" i="0" u="none" strike="noStrike" cap="none">
                <a:solidFill>
                  <a:schemeClr val="dk1"/>
                </a:solidFill>
                <a:latin typeface="Palatino Linotype"/>
                <a:ea typeface="Palatino Linotype"/>
                <a:cs typeface="Palatino Linotype"/>
                <a:sym typeface="Palatino Linotype"/>
              </a:rPr>
              <a:t>    Trip report requirements  </a:t>
            </a:r>
          </a:p>
          <a:p>
            <a:pPr marL="0" marR="0" lvl="1" indent="0" algn="l" rtl="0">
              <a:lnSpc>
                <a:spcPct val="90000"/>
              </a:lnSpc>
              <a:spcBef>
                <a:spcPts val="370"/>
              </a:spcBef>
              <a:spcAft>
                <a:spcPts val="0"/>
              </a:spcAft>
              <a:buClr>
                <a:schemeClr val="dk1"/>
              </a:buClr>
              <a:buSzPct val="97368"/>
              <a:buFont typeface="Noto Sans Symbols"/>
              <a:buChar char="✓"/>
            </a:pPr>
            <a:r>
              <a:rPr lang="en-US" sz="1850" b="0" i="0" u="none" strike="noStrike" cap="none">
                <a:solidFill>
                  <a:schemeClr val="dk1"/>
                </a:solidFill>
                <a:latin typeface="Palatino Linotype"/>
                <a:ea typeface="Palatino Linotype"/>
                <a:cs typeface="Palatino Linotype"/>
                <a:sym typeface="Palatino Linotype"/>
              </a:rPr>
              <a:t>    Reminders and resources</a:t>
            </a:r>
          </a:p>
          <a:p>
            <a:pPr marL="0" marR="0" lvl="0" indent="0" algn="l" rtl="0">
              <a:lnSpc>
                <a:spcPct val="90000"/>
              </a:lnSpc>
              <a:spcBef>
                <a:spcPts val="370"/>
              </a:spcBef>
              <a:spcAft>
                <a:spcPts val="0"/>
              </a:spcAft>
              <a:buClr>
                <a:srgbClr val="0075A2"/>
              </a:buClr>
              <a:buSzPct val="25000"/>
              <a:buFont typeface="Palatino Linotype"/>
              <a:buNone/>
            </a:pPr>
            <a:endParaRPr sz="1850" b="0" i="0" u="none" strike="noStrike" cap="none">
              <a:solidFill>
                <a:srgbClr val="0075A2"/>
              </a:solidFill>
              <a:latin typeface="Palatino Linotype"/>
              <a:ea typeface="Palatino Linotype"/>
              <a:cs typeface="Palatino Linotype"/>
              <a:sym typeface="Palatino Linotype"/>
            </a:endParaRPr>
          </a:p>
          <a:p>
            <a:pPr marL="0" marR="0" lvl="1" indent="0" algn="l" rtl="0">
              <a:lnSpc>
                <a:spcPct val="90000"/>
              </a:lnSpc>
              <a:spcBef>
                <a:spcPts val="370"/>
              </a:spcBef>
              <a:spcAft>
                <a:spcPts val="0"/>
              </a:spcAft>
              <a:buClr>
                <a:srgbClr val="0075A2"/>
              </a:buClr>
              <a:buSzPct val="25000"/>
              <a:buFont typeface="Palatino Linotype"/>
              <a:buNone/>
            </a:pPr>
            <a:endParaRPr sz="1850" b="0" i="0" u="none" strike="noStrike" cap="none">
              <a:solidFill>
                <a:srgbClr val="0075A2"/>
              </a:solidFill>
              <a:latin typeface="Palatino Linotype"/>
              <a:ea typeface="Palatino Linotype"/>
              <a:cs typeface="Palatino Linotype"/>
              <a:sym typeface="Palatino Linotype"/>
            </a:endParaRPr>
          </a:p>
          <a:p>
            <a:pPr marL="0" marR="0" lvl="0" indent="0" algn="l" rtl="0">
              <a:lnSpc>
                <a:spcPct val="90000"/>
              </a:lnSpc>
              <a:spcBef>
                <a:spcPts val="370"/>
              </a:spcBef>
              <a:buClr>
                <a:srgbClr val="0075A2"/>
              </a:buClr>
              <a:buSzPct val="25000"/>
              <a:buFont typeface="Palatino Linotype"/>
              <a:buNone/>
            </a:pPr>
            <a:endParaRPr sz="1850" b="0" i="0" u="none" strike="noStrike" cap="none">
              <a:solidFill>
                <a:srgbClr val="0075A2"/>
              </a:solidFill>
              <a:latin typeface="Palatino Linotype"/>
              <a:ea typeface="Palatino Linotype"/>
              <a:cs typeface="Palatino Linotype"/>
              <a:sym typeface="Palatino Linotype"/>
            </a:endParaRPr>
          </a:p>
        </p:txBody>
      </p:sp>
      <p:sp>
        <p:nvSpPr>
          <p:cNvPr id="160" name="Shape 16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Arial"/>
                <a:ea typeface="Arial"/>
                <a:cs typeface="Arial"/>
                <a:sym typeface="Arial"/>
              </a:rPr>
              <a:t>2</a:t>
            </a:fld>
            <a:endParaRPr lang="en-US" sz="1200" b="0" i="0" u="none" strike="noStrike" cap="none">
              <a:solidFill>
                <a:schemeClr val="lt1"/>
              </a:solidFill>
              <a:latin typeface="Arial"/>
              <a:ea typeface="Arial"/>
              <a:cs typeface="Arial"/>
              <a:sym typeface="Arial"/>
            </a:endParaRPr>
          </a:p>
        </p:txBody>
      </p:sp>
      <p:sp>
        <p:nvSpPr>
          <p:cNvPr id="161" name="Shape 161"/>
          <p:cNvSpPr txBox="1">
            <a:spLocks noGrp="1"/>
          </p:cNvSpPr>
          <p:nvPr>
            <p:ph type="title"/>
          </p:nvPr>
        </p:nvSpPr>
        <p:spPr>
          <a:xfrm>
            <a:off x="1219200" y="228601"/>
            <a:ext cx="7600950" cy="8382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BD07295_"/>
          <p:cNvPicPr preferRelativeResize="0">
            <a:picLocks noGrp="1"/>
          </p:cNvPicPr>
          <p:nvPr>
            <p:ph type="body" idx="1"/>
          </p:nvPr>
        </p:nvPicPr>
        <p:blipFill rotWithShape="1">
          <a:blip r:embed="rId3">
            <a:alphaModFix/>
          </a:blip>
          <a:srcRect/>
          <a:stretch/>
        </p:blipFill>
        <p:spPr>
          <a:xfrm>
            <a:off x="1889125" y="1852613"/>
            <a:ext cx="4114800" cy="2944812"/>
          </a:xfrm>
          <a:prstGeom prst="rect">
            <a:avLst/>
          </a:prstGeom>
          <a:noFill/>
          <a:ln>
            <a:noFill/>
          </a:ln>
        </p:spPr>
      </p:pic>
      <p:sp>
        <p:nvSpPr>
          <p:cNvPr id="309" name="Shape 309"/>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310" name="Shape 310"/>
          <p:cNvSpPr txBox="1">
            <a:spLocks noGrp="1"/>
          </p:cNvSpPr>
          <p:nvPr>
            <p:ph type="title"/>
          </p:nvPr>
        </p:nvSpPr>
        <p:spPr>
          <a:xfrm>
            <a:off x="1143000" y="473075"/>
            <a:ext cx="7620000" cy="71596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VISAS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2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1447800" y="1981201"/>
            <a:ext cx="7543800" cy="28956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0075A2"/>
              </a:buClr>
              <a:buSzPct val="25000"/>
              <a:buFont typeface="Noto Sans Symbols"/>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90000"/>
              </a:lnSpc>
              <a:spcBef>
                <a:spcPts val="400"/>
              </a:spcBef>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You will submit your official passport and any applicable visa documentation to </a:t>
            </a:r>
            <a:r>
              <a:rPr lang="en-US">
                <a:solidFill>
                  <a:schemeClr val="dk1"/>
                </a:solidFill>
              </a:rPr>
              <a:t>WIA </a:t>
            </a:r>
            <a:r>
              <a:rPr lang="en-US" sz="2000" b="0" i="0" u="none" strike="noStrike" cap="none">
                <a:solidFill>
                  <a:schemeClr val="dk1"/>
                </a:solidFill>
                <a:latin typeface="Palatino Linotype"/>
                <a:ea typeface="Palatino Linotype"/>
                <a:cs typeface="Palatino Linotype"/>
                <a:sym typeface="Palatino Linotype"/>
              </a:rPr>
              <a:t>for processing. WIA wi</a:t>
            </a:r>
            <a:r>
              <a:rPr lang="en-US">
                <a:solidFill>
                  <a:schemeClr val="dk1"/>
                </a:solidFill>
              </a:rPr>
              <a:t>ll review prior to submitting to the NOAA Travel Office for processing through the courier who picks up daily.</a:t>
            </a:r>
            <a:r>
              <a:rPr lang="en-US" sz="2000" b="0" i="0" u="none" strike="noStrike" cap="none">
                <a:solidFill>
                  <a:schemeClr val="dk1"/>
                </a:solidFill>
                <a:latin typeface="Palatino Linotype"/>
                <a:ea typeface="Palatino Linotype"/>
                <a:cs typeface="Palatino Linotype"/>
                <a:sym typeface="Palatino Linotype"/>
              </a:rPr>
              <a:t> Visa requirements vary for each country.  Some countries may require a visa application, and some may require visa photos or letters of invitation.  Most countries require that the passport be valid at least 6 months or longer beyond the dates of travel before a visa can be issued.</a:t>
            </a:r>
          </a:p>
        </p:txBody>
      </p:sp>
      <p:sp>
        <p:nvSpPr>
          <p:cNvPr id="316" name="Shape 316"/>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317" name="Shape 317"/>
          <p:cNvSpPr txBox="1">
            <a:spLocks noGrp="1"/>
          </p:cNvSpPr>
          <p:nvPr>
            <p:ph type="title"/>
          </p:nvPr>
        </p:nvSpPr>
        <p:spPr>
          <a:xfrm>
            <a:off x="1143000" y="533400"/>
            <a:ext cx="7677150" cy="1166813"/>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How do I obtain a visa(s) in my official passport?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1219200" y="2971799"/>
            <a:ext cx="7567612" cy="320040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800" b="0" i="0" u="none" strike="noStrike" cap="none">
                <a:solidFill>
                  <a:schemeClr val="dk1"/>
                </a:solidFill>
                <a:latin typeface="Palatino Linotype"/>
                <a:ea typeface="Palatino Linotype"/>
                <a:cs typeface="Palatino Linotype"/>
                <a:sym typeface="Palatino Linotype"/>
              </a:rPr>
              <a:t>Current visa applications can be found at:</a:t>
            </a:r>
          </a:p>
          <a:p>
            <a:pPr marL="0" marR="0" lvl="0" indent="0" algn="l" rtl="0">
              <a:spcBef>
                <a:spcPts val="400"/>
              </a:spcBef>
              <a:spcAft>
                <a:spcPts val="0"/>
              </a:spcAft>
              <a:buClr>
                <a:srgbClr val="0075A2"/>
              </a:buClr>
              <a:buSzPct val="25000"/>
              <a:buFont typeface="Noto Sans Symbols"/>
              <a:buNone/>
            </a:pPr>
            <a:endParaRPr sz="2000" b="0" i="0" u="sng" strike="noStrike" cap="none">
              <a:solidFill>
                <a:schemeClr val="dk1"/>
              </a:solidFill>
              <a:latin typeface="Palatino Linotype"/>
              <a:ea typeface="Palatino Linotype"/>
              <a:cs typeface="Palatino Linotype"/>
              <a:sym typeface="Palatino Linotype"/>
            </a:endParaRPr>
          </a:p>
          <a:p>
            <a:pPr marL="0" marR="0" lvl="0" indent="0" algn="l" rtl="0">
              <a:spcBef>
                <a:spcPts val="400"/>
              </a:spcBef>
              <a:spcAft>
                <a:spcPts val="0"/>
              </a:spcAft>
              <a:buClr>
                <a:schemeClr val="dk1"/>
              </a:buClr>
              <a:buSzPct val="25000"/>
              <a:buFont typeface="Noto Sans Symbols"/>
              <a:buNone/>
            </a:pPr>
            <a:r>
              <a:rPr lang="en-US" sz="2000" b="0" i="0" u="sng" strike="noStrike" cap="none">
                <a:solidFill>
                  <a:srgbClr val="FF0000"/>
                </a:solidFill>
                <a:latin typeface="Palatino Linotype"/>
                <a:ea typeface="Palatino Linotype"/>
                <a:cs typeface="Palatino Linotype"/>
                <a:sym typeface="Palatino Linotype"/>
                <a:hlinkClick r:id="rId3"/>
              </a:rPr>
              <a:t>http://www.corporateservices.noaa.gov/~finance/FT.html</a:t>
            </a:r>
          </a:p>
          <a:p>
            <a:pPr marL="0" marR="0" lvl="0" indent="0" algn="l" rtl="0">
              <a:spcBef>
                <a:spcPts val="400"/>
              </a:spcBef>
              <a:spcAft>
                <a:spcPts val="0"/>
              </a:spcAft>
              <a:buClr>
                <a:srgbClr val="0075A2"/>
              </a:buClr>
              <a:buSzPct val="25000"/>
              <a:buFont typeface="Noto Sans Symbols"/>
              <a:buNone/>
            </a:pPr>
            <a:endParaRPr sz="2000" b="0" i="0" u="sng" strike="noStrike" cap="none">
              <a:solidFill>
                <a:srgbClr val="FF0000"/>
              </a:solidFill>
              <a:latin typeface="Palatino Linotype"/>
              <a:ea typeface="Palatino Linotype"/>
              <a:cs typeface="Palatino Linotype"/>
              <a:sym typeface="Palatino Linotype"/>
            </a:endParaRPr>
          </a:p>
          <a:p>
            <a:pPr marL="0" marR="0" lvl="0" indent="0" algn="l" rtl="0">
              <a:spcBef>
                <a:spcPts val="400"/>
              </a:spcBef>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Click on Official Visa Applications and Instructions.</a:t>
            </a:r>
          </a:p>
        </p:txBody>
      </p:sp>
      <p:sp>
        <p:nvSpPr>
          <p:cNvPr id="323" name="Shape 323"/>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324" name="Shape 324"/>
          <p:cNvSpPr txBox="1">
            <a:spLocks noGrp="1"/>
          </p:cNvSpPr>
          <p:nvPr>
            <p:ph type="title"/>
          </p:nvPr>
        </p:nvSpPr>
        <p:spPr>
          <a:xfrm>
            <a:off x="1219200" y="304800"/>
            <a:ext cx="7600950" cy="23622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r>
              <a:rPr lang="en-US" sz="3600" b="1" i="0" u="none" strike="noStrike" cap="none">
                <a:solidFill>
                  <a:srgbClr val="0B5394"/>
                </a:solidFill>
                <a:latin typeface="Arial"/>
                <a:ea typeface="Arial"/>
                <a:cs typeface="Arial"/>
                <a:sym typeface="Arial"/>
              </a:rPr>
              <a:t>Where do I obtain visa requirements and applications for official travel?</a:t>
            </a: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endParaRPr lang="en-US" sz="3600" b="1" i="0" u="none" strike="noStrike" cap="none">
              <a:solidFill>
                <a:srgbClr val="0B5394"/>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1905000" y="1981200"/>
            <a:ext cx="6915151" cy="2971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Palatino Linotype"/>
              <a:buNone/>
            </a:pPr>
            <a:r>
              <a:rPr lang="en-US" sz="2000" b="1" i="0" u="none" strike="noStrike" cap="none">
                <a:solidFill>
                  <a:schemeClr val="dk1"/>
                </a:solidFill>
                <a:latin typeface="Palatino Linotype"/>
                <a:ea typeface="Palatino Linotype"/>
                <a:cs typeface="Palatino Linotype"/>
                <a:sym typeface="Palatino Linotype"/>
              </a:rPr>
              <a:t>When do travelers submit foreign travel packages to IAO?</a:t>
            </a:r>
          </a:p>
          <a:p>
            <a:pPr marL="0" marR="0" lvl="0" indent="0" algn="l" rtl="0">
              <a:spcBef>
                <a:spcPts val="400"/>
              </a:spcBef>
              <a:spcAft>
                <a:spcPts val="0"/>
              </a:spcAft>
              <a:buClr>
                <a:srgbClr val="0075A2"/>
              </a:buClr>
              <a:buSzPct val="25000"/>
              <a:buFont typeface="Palatino Linotype"/>
              <a:buNone/>
            </a:pPr>
            <a:endParaRPr sz="2000" b="1" i="0" u="none" strike="noStrike" cap="none">
              <a:solidFill>
                <a:schemeClr val="dk1"/>
              </a:solidFill>
              <a:latin typeface="Palatino Linotype"/>
              <a:ea typeface="Palatino Linotype"/>
              <a:cs typeface="Palatino Linotype"/>
              <a:sym typeface="Palatino Linotype"/>
            </a:endParaRPr>
          </a:p>
          <a:p>
            <a:pPr marL="0" marR="0" lvl="0" indent="0" algn="l" rtl="0">
              <a:spcBef>
                <a:spcPts val="400"/>
              </a:spcBef>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NWS/IA developed lead times based on the following NOAA Travel Regulations: NTR 306-3.7, 306-3.8, 306-5.4, and 306-6.2</a:t>
            </a:r>
          </a:p>
        </p:txBody>
      </p:sp>
      <p:sp>
        <p:nvSpPr>
          <p:cNvPr id="332" name="Shape 3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23</a:t>
            </a:fld>
            <a:endParaRPr lang="en-US" sz="1200">
              <a:solidFill>
                <a:schemeClr val="lt1"/>
              </a:solidFill>
              <a:latin typeface="Arial"/>
              <a:ea typeface="Arial"/>
              <a:cs typeface="Arial"/>
              <a:sym typeface="Arial"/>
            </a:endParaRPr>
          </a:p>
        </p:txBody>
      </p:sp>
      <p:sp>
        <p:nvSpPr>
          <p:cNvPr id="333" name="Shape 333"/>
          <p:cNvSpPr txBox="1">
            <a:spLocks noGrp="1"/>
          </p:cNvSpPr>
          <p:nvPr>
            <p:ph type="title"/>
          </p:nvPr>
        </p:nvSpPr>
        <p:spPr>
          <a:xfrm>
            <a:off x="1219201" y="228600"/>
            <a:ext cx="6476999" cy="12954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00" b="1" i="0" u="none" strike="noStrike" cap="none">
                <a:solidFill>
                  <a:srgbClr val="0B5394"/>
                </a:solidFill>
                <a:latin typeface="Century Gothic"/>
                <a:ea typeface="Century Gothic"/>
                <a:cs typeface="Century Gothic"/>
                <a:sym typeface="Century Gothic"/>
              </a:rPr>
              <a:t>NWS, IAO Lead Times for Packages</a:t>
            </a:r>
          </a:p>
        </p:txBody>
      </p:sp>
      <p:pic>
        <p:nvPicPr>
          <p:cNvPr id="334" name="Shape 334" descr="MCj04326640000[1]"/>
          <p:cNvPicPr preferRelativeResize="0"/>
          <p:nvPr/>
        </p:nvPicPr>
        <p:blipFill rotWithShape="1">
          <a:blip r:embed="rId3">
            <a:alphaModFix/>
          </a:blip>
          <a:srcRect/>
          <a:stretch/>
        </p:blipFill>
        <p:spPr>
          <a:xfrm>
            <a:off x="7429500" y="-34771"/>
            <a:ext cx="17145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1924050" y="1063472"/>
            <a:ext cx="6915150" cy="48831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When do travelers submit foreign travel </a:t>
            </a:r>
            <a:r>
              <a:rPr lang="en-US">
                <a:solidFill>
                  <a:schemeClr val="dk1"/>
                </a:solidFill>
              </a:rPr>
              <a:t>request memos</a:t>
            </a:r>
            <a:r>
              <a:rPr lang="en-US" sz="2000" b="0" i="0" u="none" strike="noStrike" cap="none">
                <a:solidFill>
                  <a:schemeClr val="dk1"/>
                </a:solidFill>
                <a:latin typeface="Palatino Linotype"/>
                <a:ea typeface="Palatino Linotype"/>
                <a:cs typeface="Palatino Linotype"/>
                <a:sym typeface="Palatino Linotype"/>
              </a:rPr>
              <a:t> to IA and any Passport</a:t>
            </a:r>
            <a:r>
              <a:rPr lang="en-US">
                <a:solidFill>
                  <a:schemeClr val="dk1"/>
                </a:solidFill>
              </a:rPr>
              <a:t>/Visa documentation to NTO</a:t>
            </a:r>
            <a:r>
              <a:rPr lang="en-US" sz="2000" b="0" i="0" u="none" strike="noStrike" cap="none">
                <a:solidFill>
                  <a:schemeClr val="dk1"/>
                </a:solidFill>
                <a:latin typeface="Palatino Linotype"/>
                <a:ea typeface="Palatino Linotype"/>
                <a:cs typeface="Palatino Linotype"/>
                <a:sym typeface="Palatino Linotype"/>
              </a:rPr>
              <a:t>?</a:t>
            </a:r>
          </a:p>
          <a:p>
            <a:pPr marL="0" marR="0" lvl="0" indent="0" algn="l" rtl="0">
              <a:spcBef>
                <a:spcPts val="400"/>
              </a:spcBef>
              <a:spcAft>
                <a:spcPts val="0"/>
              </a:spcAft>
              <a:buClr>
                <a:srgbClr val="0075A2"/>
              </a:buClr>
              <a:buSzPct val="25000"/>
              <a:buFont typeface="Palatino Linotype"/>
              <a:buNone/>
            </a:pPr>
            <a:endParaRPr sz="2000" b="0" i="0" u="none" strike="noStrike" cap="none">
              <a:solidFill>
                <a:schemeClr val="dk1"/>
              </a:solidFill>
              <a:latin typeface="Palatino Linotype"/>
              <a:ea typeface="Palatino Linotype"/>
              <a:cs typeface="Palatino Linotype"/>
              <a:sym typeface="Palatino Linotype"/>
            </a:endParaRPr>
          </a:p>
          <a:p>
            <a:pPr marL="342900" marR="0" lvl="0" indent="-342900" algn="l" rtl="0">
              <a:spcBef>
                <a:spcPts val="400"/>
              </a:spcBef>
              <a:spcAft>
                <a:spcPts val="0"/>
              </a:spcAft>
              <a:buClr>
                <a:srgbClr val="0075A2"/>
              </a:buClr>
              <a:buSzPct val="100000"/>
              <a:buFont typeface="Noto Sans Symbols"/>
              <a:buNone/>
            </a:pPr>
            <a:endParaRPr sz="2000" b="0" i="0" u="none" strike="noStrike" cap="none">
              <a:solidFill>
                <a:schemeClr val="dk1"/>
              </a:solidFill>
              <a:latin typeface="Palatino Linotype"/>
              <a:ea typeface="Palatino Linotype"/>
              <a:cs typeface="Palatino Linotype"/>
              <a:sym typeface="Palatino Linotype"/>
            </a:endParaRPr>
          </a:p>
          <a:p>
            <a:pPr lvl="0" algn="ctr" rtl="0">
              <a:lnSpc>
                <a:spcPct val="115000"/>
              </a:lnSpc>
              <a:spcBef>
                <a:spcPts val="0"/>
              </a:spcBef>
              <a:buClr>
                <a:srgbClr val="000000"/>
              </a:buClr>
              <a:buSzPct val="45833"/>
              <a:buFont typeface="Arial"/>
              <a:buNone/>
            </a:pPr>
            <a:r>
              <a:rPr lang="en-US" sz="2400" b="1">
                <a:solidFill>
                  <a:srgbClr val="000000"/>
                </a:solidFill>
                <a:latin typeface="Arial"/>
                <a:ea typeface="Arial"/>
                <a:cs typeface="Arial"/>
                <a:sym typeface="Arial"/>
              </a:rPr>
              <a:t>Scenario Timeframe</a:t>
            </a:r>
          </a:p>
          <a:p>
            <a:pPr marL="342900" marR="0" lvl="0" indent="-342900" algn="l" rtl="0">
              <a:spcBef>
                <a:spcPts val="400"/>
              </a:spcBef>
              <a:spcAft>
                <a:spcPts val="0"/>
              </a:spcAft>
              <a:buClr>
                <a:srgbClr val="0075A2"/>
              </a:buClr>
              <a:buSzPct val="100000"/>
              <a:buFont typeface="Noto Sans Symbols"/>
              <a:buNone/>
            </a:pPr>
            <a:endParaRPr>
              <a:solidFill>
                <a:schemeClr val="dk1"/>
              </a:solidFill>
            </a:endParaRPr>
          </a:p>
          <a:p>
            <a:pPr marR="0" lvl="0" algn="l" rtl="0">
              <a:lnSpc>
                <a:spcPct val="100000"/>
              </a:lnSpc>
              <a:spcBef>
                <a:spcPts val="400"/>
              </a:spcBef>
              <a:spcAft>
                <a:spcPts val="0"/>
              </a:spcAft>
              <a:buNone/>
            </a:pPr>
            <a:endParaRPr/>
          </a:p>
        </p:txBody>
      </p:sp>
      <p:sp>
        <p:nvSpPr>
          <p:cNvPr id="342" name="Shape 34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24</a:t>
            </a:fld>
            <a:endParaRPr lang="en-US" sz="1200">
              <a:solidFill>
                <a:schemeClr val="lt1"/>
              </a:solidFill>
              <a:latin typeface="Arial"/>
              <a:ea typeface="Arial"/>
              <a:cs typeface="Arial"/>
              <a:sym typeface="Arial"/>
            </a:endParaRPr>
          </a:p>
        </p:txBody>
      </p:sp>
      <p:sp>
        <p:nvSpPr>
          <p:cNvPr id="343" name="Shape 343"/>
          <p:cNvSpPr txBox="1">
            <a:spLocks noGrp="1"/>
          </p:cNvSpPr>
          <p:nvPr>
            <p:ph type="title"/>
          </p:nvPr>
        </p:nvSpPr>
        <p:spPr>
          <a:xfrm>
            <a:off x="1908175" y="304800"/>
            <a:ext cx="6397625" cy="67945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000" b="1" i="0" u="none" strike="noStrike" cap="none">
                <a:solidFill>
                  <a:srgbClr val="0B5394"/>
                </a:solidFill>
                <a:latin typeface="Arial"/>
                <a:ea typeface="Arial"/>
                <a:cs typeface="Arial"/>
                <a:sym typeface="Arial"/>
              </a:rPr>
              <a:t>Lead Times</a:t>
            </a:r>
          </a:p>
        </p:txBody>
      </p:sp>
      <p:graphicFrame>
        <p:nvGraphicFramePr>
          <p:cNvPr id="344" name="Shape 344"/>
          <p:cNvGraphicFramePr/>
          <p:nvPr/>
        </p:nvGraphicFramePr>
        <p:xfrm>
          <a:off x="1977488" y="3204025"/>
          <a:ext cx="6808250" cy="2194440"/>
        </p:xfrm>
        <a:graphic>
          <a:graphicData uri="http://schemas.openxmlformats.org/drawingml/2006/table">
            <a:tbl>
              <a:tblPr>
                <a:noFill/>
                <a:tableStyleId>{199E6FA8-6244-4D69-94B0-2FD3F0164BA8}</a:tableStyleId>
              </a:tblPr>
              <a:tblGrid>
                <a:gridCol w="3404125"/>
                <a:gridCol w="3404125"/>
              </a:tblGrid>
              <a:tr h="381000">
                <a:tc>
                  <a:txBody>
                    <a:bodyPr/>
                    <a:lstStyle/>
                    <a:p>
                      <a:pPr lvl="0">
                        <a:spcBef>
                          <a:spcPts val="0"/>
                        </a:spcBef>
                        <a:buClr>
                          <a:schemeClr val="dk1"/>
                        </a:buClr>
                        <a:buSzPct val="91666"/>
                        <a:buFont typeface="Arial"/>
                        <a:buNone/>
                      </a:pPr>
                      <a:r>
                        <a:rPr lang="en-US" sz="1200" b="1">
                          <a:solidFill>
                            <a:schemeClr val="dk1"/>
                          </a:solidFill>
                        </a:rPr>
                        <a:t>Traveler does not have a passport and requires a visa</a:t>
                      </a:r>
                    </a:p>
                  </a:txBody>
                  <a:tcPr marL="91425" marR="91425" marT="91425" marB="91425"/>
                </a:tc>
                <a:tc>
                  <a:txBody>
                    <a:bodyPr/>
                    <a:lstStyle/>
                    <a:p>
                      <a:pPr lvl="0">
                        <a:spcBef>
                          <a:spcPts val="0"/>
                        </a:spcBef>
                        <a:buClr>
                          <a:schemeClr val="dk1"/>
                        </a:buClr>
                        <a:buSzPct val="91666"/>
                        <a:buFont typeface="Arial"/>
                        <a:buNone/>
                      </a:pPr>
                      <a:r>
                        <a:rPr lang="en-US" sz="1200" b="1">
                          <a:solidFill>
                            <a:schemeClr val="dk1"/>
                          </a:solidFill>
                        </a:rPr>
                        <a:t>6-8 Weeks</a:t>
                      </a:r>
                    </a:p>
                  </a:txBody>
                  <a:tcPr marL="91425" marR="91425" marT="91425" marB="91425"/>
                </a:tc>
              </a:tr>
              <a:tr h="381000">
                <a:tc>
                  <a:txBody>
                    <a:bodyPr/>
                    <a:lstStyle/>
                    <a:p>
                      <a:pPr lvl="0">
                        <a:spcBef>
                          <a:spcPts val="0"/>
                        </a:spcBef>
                        <a:buClr>
                          <a:schemeClr val="dk1"/>
                        </a:buClr>
                        <a:buSzPct val="91666"/>
                        <a:buFont typeface="Arial"/>
                        <a:buNone/>
                      </a:pPr>
                      <a:r>
                        <a:rPr lang="en-US" sz="1200" b="1">
                          <a:solidFill>
                            <a:schemeClr val="dk1"/>
                          </a:solidFill>
                        </a:rPr>
                        <a:t>Traveler does not have a passport and will not require a visa</a:t>
                      </a:r>
                    </a:p>
                  </a:txBody>
                  <a:tcPr marL="91425" marR="91425" marT="91425" marB="91425"/>
                </a:tc>
                <a:tc>
                  <a:txBody>
                    <a:bodyPr/>
                    <a:lstStyle/>
                    <a:p>
                      <a:pPr lvl="0">
                        <a:spcBef>
                          <a:spcPts val="0"/>
                        </a:spcBef>
                        <a:buClr>
                          <a:schemeClr val="dk1"/>
                        </a:buClr>
                        <a:buSzPct val="91666"/>
                        <a:buFont typeface="Arial"/>
                        <a:buNone/>
                      </a:pPr>
                      <a:r>
                        <a:rPr lang="en-US" sz="1200" b="1">
                          <a:solidFill>
                            <a:schemeClr val="dk1"/>
                          </a:solidFill>
                        </a:rPr>
                        <a:t>6-8 Weeks</a:t>
                      </a:r>
                    </a:p>
                  </a:txBody>
                  <a:tcPr marL="91425" marR="91425" marT="91425" marB="91425"/>
                </a:tc>
              </a:tr>
              <a:tr h="381000">
                <a:tc>
                  <a:txBody>
                    <a:bodyPr/>
                    <a:lstStyle/>
                    <a:p>
                      <a:pPr lvl="0">
                        <a:spcBef>
                          <a:spcPts val="0"/>
                        </a:spcBef>
                        <a:buClr>
                          <a:schemeClr val="dk1"/>
                        </a:buClr>
                        <a:buSzPct val="91666"/>
                        <a:buFont typeface="Arial"/>
                        <a:buNone/>
                      </a:pPr>
                      <a:r>
                        <a:rPr lang="en-US" sz="1200" b="1">
                          <a:solidFill>
                            <a:schemeClr val="dk1"/>
                          </a:solidFill>
                        </a:rPr>
                        <a:t>Traveler has a passport and will require a visa</a:t>
                      </a:r>
                    </a:p>
                  </a:txBody>
                  <a:tcPr marL="91425" marR="91425" marT="91425" marB="91425"/>
                </a:tc>
                <a:tc>
                  <a:txBody>
                    <a:bodyPr/>
                    <a:lstStyle/>
                    <a:p>
                      <a:pPr lvl="0">
                        <a:spcBef>
                          <a:spcPts val="0"/>
                        </a:spcBef>
                        <a:buClr>
                          <a:schemeClr val="dk1"/>
                        </a:buClr>
                        <a:buSzPct val="91666"/>
                        <a:buFont typeface="Arial"/>
                        <a:buNone/>
                      </a:pPr>
                      <a:r>
                        <a:rPr lang="en-US" sz="1200" b="1">
                          <a:solidFill>
                            <a:schemeClr val="dk1"/>
                          </a:solidFill>
                        </a:rPr>
                        <a:t>4 Weeks</a:t>
                      </a:r>
                    </a:p>
                  </a:txBody>
                  <a:tcPr marL="91425" marR="91425" marT="91425" marB="91425"/>
                </a:tc>
              </a:tr>
              <a:tr h="381000">
                <a:tc>
                  <a:txBody>
                    <a:bodyPr/>
                    <a:lstStyle/>
                    <a:p>
                      <a:pPr lvl="0">
                        <a:spcBef>
                          <a:spcPts val="0"/>
                        </a:spcBef>
                        <a:buClr>
                          <a:schemeClr val="dk1"/>
                        </a:buClr>
                        <a:buSzPct val="91666"/>
                        <a:buFont typeface="Arial"/>
                        <a:buNone/>
                      </a:pPr>
                      <a:r>
                        <a:rPr lang="en-US" sz="1200" b="1">
                          <a:solidFill>
                            <a:schemeClr val="dk1"/>
                          </a:solidFill>
                        </a:rPr>
                        <a:t>Traveler has a passport and will not require a visa</a:t>
                      </a:r>
                    </a:p>
                  </a:txBody>
                  <a:tcPr marL="91425" marR="91425" marT="91425" marB="91425"/>
                </a:tc>
                <a:tc>
                  <a:txBody>
                    <a:bodyPr/>
                    <a:lstStyle/>
                    <a:p>
                      <a:pPr lvl="0">
                        <a:spcBef>
                          <a:spcPts val="0"/>
                        </a:spcBef>
                        <a:buClr>
                          <a:schemeClr val="dk1"/>
                        </a:buClr>
                        <a:buSzPct val="91666"/>
                        <a:buFont typeface="Arial"/>
                        <a:buNone/>
                      </a:pPr>
                      <a:r>
                        <a:rPr lang="en-US" sz="1200" b="1">
                          <a:solidFill>
                            <a:schemeClr val="dk1"/>
                          </a:solidFill>
                        </a:rPr>
                        <a:t>3 Weeks</a:t>
                      </a:r>
                    </a:p>
                  </a:txBody>
                  <a:tcPr marL="91425" marR="91425" marT="91425" marB="914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1905000" y="1447800"/>
            <a:ext cx="6915151" cy="4724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When does the D</a:t>
            </a:r>
            <a:r>
              <a:rPr lang="en-US">
                <a:solidFill>
                  <a:schemeClr val="dk1"/>
                </a:solidFill>
              </a:rPr>
              <a:t>AA or Designated Travel Approver</a:t>
            </a:r>
            <a:r>
              <a:rPr lang="en-US" sz="2000" b="0" i="0" u="none" strike="noStrike" cap="none">
                <a:solidFill>
                  <a:schemeClr val="dk1"/>
                </a:solidFill>
                <a:latin typeface="Palatino Linotype"/>
                <a:ea typeface="Palatino Linotype"/>
                <a:cs typeface="Palatino Linotype"/>
                <a:sym typeface="Palatino Linotype"/>
              </a:rPr>
              <a:t> need to approve the foreign travel authorization in E2?</a:t>
            </a:r>
          </a:p>
          <a:p>
            <a:pPr marL="0" marR="0" lvl="0" indent="0" algn="l" rtl="0">
              <a:spcBef>
                <a:spcPts val="400"/>
              </a:spcBef>
              <a:spcAft>
                <a:spcPts val="0"/>
              </a:spcAft>
              <a:buClr>
                <a:srgbClr val="0075A2"/>
              </a:buClr>
              <a:buSzPct val="25000"/>
              <a:buFont typeface="Palatino Linotype"/>
              <a:buNone/>
            </a:pPr>
            <a:endParaRPr sz="2000" b="0" i="0" u="none" strike="noStrike" cap="none">
              <a:solidFill>
                <a:schemeClr val="dk1"/>
              </a:solidFill>
              <a:latin typeface="Palatino Linotype"/>
              <a:ea typeface="Palatino Linotype"/>
              <a:cs typeface="Palatino Linotype"/>
              <a:sym typeface="Palatino Linotype"/>
            </a:endParaRPr>
          </a:p>
          <a:p>
            <a:pPr marL="342900" marR="0" lvl="0" indent="-342900" algn="l" rtl="0">
              <a:spcBef>
                <a:spcPts val="400"/>
              </a:spcBef>
              <a:spcAft>
                <a:spcPts val="0"/>
              </a:spcAft>
              <a:buClr>
                <a:srgbClr val="0075A2"/>
              </a:buClr>
              <a:buSzPct val="100000"/>
              <a:buFont typeface="Noto Sans Symbols"/>
              <a:buNone/>
            </a:pPr>
            <a:endParaRPr sz="2000" b="0" i="0" u="none" strike="noStrike" cap="none">
              <a:solidFill>
                <a:schemeClr val="dk1"/>
              </a:solidFill>
              <a:latin typeface="Palatino Linotype"/>
              <a:ea typeface="Palatino Linotype"/>
              <a:cs typeface="Palatino Linotype"/>
              <a:sym typeface="Palatino Linotype"/>
            </a:endParaRPr>
          </a:p>
          <a:p>
            <a:pPr marL="342900" marR="0" lvl="0" indent="-342900" algn="l" rtl="0">
              <a:spcBef>
                <a:spcPts val="400"/>
              </a:spcBef>
              <a:spcAft>
                <a:spcPts val="0"/>
              </a:spcAft>
              <a:buClr>
                <a:srgbClr val="0075A2"/>
              </a:buClr>
              <a:buSzPct val="100000"/>
              <a:buFont typeface="Noto Sans Symbols"/>
              <a:buNone/>
            </a:pPr>
            <a:endParaRPr sz="2000" b="0" i="0" u="none" strike="noStrike" cap="none">
              <a:solidFill>
                <a:schemeClr val="dk1"/>
              </a:solidFill>
              <a:latin typeface="Palatino Linotype"/>
              <a:ea typeface="Palatino Linotype"/>
              <a:cs typeface="Palatino Linotype"/>
              <a:sym typeface="Palatino Linotype"/>
            </a:endParaRPr>
          </a:p>
          <a:p>
            <a:pPr marL="342900" marR="0" lvl="0" indent="-342900" algn="l" rtl="0">
              <a:spcBef>
                <a:spcPts val="400"/>
              </a:spcBef>
              <a:buClr>
                <a:schemeClr val="dk1"/>
              </a:buClr>
              <a:buSzPct val="100000"/>
              <a:buFont typeface="Noto Sans Symbols"/>
              <a:buChar char="❑"/>
            </a:pPr>
            <a:r>
              <a:rPr lang="en-US" sz="2000" b="0" i="0" u="none" strike="noStrike" cap="none">
                <a:solidFill>
                  <a:schemeClr val="dk1"/>
                </a:solidFill>
                <a:latin typeface="Palatino Linotype"/>
                <a:ea typeface="Palatino Linotype"/>
                <a:cs typeface="Palatino Linotype"/>
                <a:sym typeface="Palatino Linotype"/>
              </a:rPr>
              <a:t>Scenarios A, B, C and D</a:t>
            </a:r>
          </a:p>
        </p:txBody>
      </p:sp>
      <p:sp>
        <p:nvSpPr>
          <p:cNvPr id="352" name="Shape 35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25</a:t>
            </a:fld>
            <a:endParaRPr lang="en-US" sz="1200">
              <a:solidFill>
                <a:schemeClr val="lt1"/>
              </a:solidFill>
              <a:latin typeface="Arial"/>
              <a:ea typeface="Arial"/>
              <a:cs typeface="Arial"/>
              <a:sym typeface="Arial"/>
            </a:endParaRPr>
          </a:p>
        </p:txBody>
      </p:sp>
      <p:pic>
        <p:nvPicPr>
          <p:cNvPr id="353" name="Shape 353" descr="MCj04326640000[1]"/>
          <p:cNvPicPr preferRelativeResize="0"/>
          <p:nvPr/>
        </p:nvPicPr>
        <p:blipFill rotWithShape="1">
          <a:blip r:embed="rId3">
            <a:alphaModFix/>
          </a:blip>
          <a:srcRect/>
          <a:stretch/>
        </p:blipFill>
        <p:spPr>
          <a:xfrm>
            <a:off x="5829670" y="2667000"/>
            <a:ext cx="1752600" cy="1752600"/>
          </a:xfrm>
          <a:prstGeom prst="rect">
            <a:avLst/>
          </a:prstGeom>
          <a:noFill/>
          <a:ln>
            <a:noFill/>
          </a:ln>
        </p:spPr>
      </p:pic>
      <p:sp>
        <p:nvSpPr>
          <p:cNvPr id="354" name="Shape 354"/>
          <p:cNvSpPr txBox="1"/>
          <p:nvPr/>
        </p:nvSpPr>
        <p:spPr>
          <a:xfrm>
            <a:off x="1981200" y="4419600"/>
            <a:ext cx="6858000" cy="119062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3600" b="1" u="sng">
                <a:solidFill>
                  <a:schemeClr val="dk1"/>
                </a:solidFill>
                <a:latin typeface="Arial"/>
                <a:ea typeface="Arial"/>
                <a:cs typeface="Arial"/>
                <a:sym typeface="Arial"/>
              </a:rPr>
              <a:t>No later than 7 business days prior to departure.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1066800" y="1981200"/>
            <a:ext cx="7720012" cy="4038600"/>
          </a:xfrm>
          <a:prstGeom prst="rect">
            <a:avLst/>
          </a:prstGeom>
          <a:noFill/>
          <a:ln>
            <a:noFill/>
          </a:ln>
        </p:spPr>
        <p:txBody>
          <a:bodyPr wrap="square" lIns="91425" tIns="45700" rIns="91425" bIns="45700" anchor="t" anchorCtr="0">
            <a:noAutofit/>
          </a:bodyPr>
          <a:lstStyle/>
          <a:p>
            <a:pPr marR="0" lvl="0" algn="l" rtl="0">
              <a:spcBef>
                <a:spcPts val="400"/>
              </a:spcBef>
              <a:spcAft>
                <a:spcPts val="0"/>
              </a:spcAft>
              <a:buNone/>
            </a:pPr>
            <a:endParaRP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An emergency justification letter to NTO MUST be included if passport/visa processing is required</a:t>
            </a:r>
          </a:p>
          <a:p>
            <a:pPr marL="342900" marR="0" lvl="0" indent="-342900" algn="l" rtl="0">
              <a:spcBef>
                <a:spcPts val="400"/>
              </a:spcBef>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An explanation for submission outside of processing lead times must be included in the Travel </a:t>
            </a:r>
            <a:r>
              <a:rPr lang="en-US">
                <a:solidFill>
                  <a:schemeClr val="dk1"/>
                </a:solidFill>
              </a:rPr>
              <a:t>Request</a:t>
            </a:r>
            <a:r>
              <a:rPr lang="en-US" sz="2000" b="0" i="0" u="none" strike="noStrike" cap="none">
                <a:solidFill>
                  <a:schemeClr val="dk1"/>
                </a:solidFill>
                <a:latin typeface="Palatino Linotype"/>
                <a:ea typeface="Palatino Linotype"/>
                <a:cs typeface="Palatino Linotype"/>
                <a:sym typeface="Palatino Linotype"/>
              </a:rPr>
              <a:t> Memo submitted to the </a:t>
            </a:r>
            <a:r>
              <a:rPr lang="en-US">
                <a:solidFill>
                  <a:schemeClr val="dk1"/>
                </a:solidFill>
              </a:rPr>
              <a:t>Approving Official.</a:t>
            </a:r>
          </a:p>
          <a:p>
            <a:pPr marL="342900" lvl="0" indent="-342900" rtl="0">
              <a:spcBef>
                <a:spcPts val="0"/>
              </a:spcBef>
              <a:buClr>
                <a:schemeClr val="dk1"/>
              </a:buClr>
              <a:buSzPct val="100000"/>
              <a:buFont typeface="Arial"/>
              <a:buChar char="•"/>
            </a:pPr>
            <a:r>
              <a:rPr lang="en-US">
                <a:solidFill>
                  <a:schemeClr val="dk1"/>
                </a:solidFill>
              </a:rPr>
              <a:t>Assemble the package to include all required documents</a:t>
            </a:r>
          </a:p>
        </p:txBody>
      </p:sp>
      <p:sp>
        <p:nvSpPr>
          <p:cNvPr id="360" name="Shape 36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26</a:t>
            </a:fld>
            <a:endParaRPr lang="en-US" sz="1200">
              <a:solidFill>
                <a:schemeClr val="lt1"/>
              </a:solidFill>
              <a:latin typeface="Arial"/>
              <a:ea typeface="Arial"/>
              <a:cs typeface="Arial"/>
              <a:sym typeface="Arial"/>
            </a:endParaRPr>
          </a:p>
        </p:txBody>
      </p:sp>
      <p:sp>
        <p:nvSpPr>
          <p:cNvPr id="361" name="Shape 361"/>
          <p:cNvSpPr txBox="1">
            <a:spLocks noGrp="1"/>
          </p:cNvSpPr>
          <p:nvPr>
            <p:ph type="title"/>
          </p:nvPr>
        </p:nvSpPr>
        <p:spPr>
          <a:xfrm>
            <a:off x="1143000" y="381000"/>
            <a:ext cx="7677150" cy="1319213"/>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Packages with less than required lead time for processing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67"/>
        <p:cNvGrpSpPr/>
        <p:nvPr/>
      </p:nvGrpSpPr>
      <p:grpSpPr>
        <a:xfrm>
          <a:off x="0" y="0"/>
          <a:ext cx="0" cy="0"/>
          <a:chOff x="0" y="0"/>
          <a:chExt cx="0" cy="0"/>
        </a:xfrm>
      </p:grpSpPr>
      <p:pic>
        <p:nvPicPr>
          <p:cNvPr id="368" name="Shape 368" descr="MCj03000590000[1]"/>
          <p:cNvPicPr preferRelativeResize="0">
            <a:picLocks noGrp="1"/>
          </p:cNvPicPr>
          <p:nvPr>
            <p:ph type="body" idx="1"/>
          </p:nvPr>
        </p:nvPicPr>
        <p:blipFill rotWithShape="1">
          <a:blip r:embed="rId4">
            <a:alphaModFix/>
          </a:blip>
          <a:srcRect/>
          <a:stretch/>
        </p:blipFill>
        <p:spPr>
          <a:xfrm>
            <a:off x="7239000" y="152400"/>
            <a:ext cx="1720850" cy="1377950"/>
          </a:xfrm>
          <a:prstGeom prst="rect">
            <a:avLst/>
          </a:prstGeom>
          <a:noFill/>
          <a:ln>
            <a:noFill/>
          </a:ln>
        </p:spPr>
      </p:pic>
      <p:sp>
        <p:nvSpPr>
          <p:cNvPr id="369" name="Shape 36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27</a:t>
            </a:fld>
            <a:endParaRPr lang="en-US" sz="1200">
              <a:solidFill>
                <a:schemeClr val="lt1"/>
              </a:solidFill>
              <a:latin typeface="Arial"/>
              <a:ea typeface="Arial"/>
              <a:cs typeface="Arial"/>
              <a:sym typeface="Arial"/>
            </a:endParaRPr>
          </a:p>
        </p:txBody>
      </p:sp>
      <p:sp>
        <p:nvSpPr>
          <p:cNvPr id="370" name="Shape 370"/>
          <p:cNvSpPr txBox="1">
            <a:spLocks noGrp="1"/>
          </p:cNvSpPr>
          <p:nvPr>
            <p:ph type="title"/>
          </p:nvPr>
        </p:nvSpPr>
        <p:spPr>
          <a:xfrm>
            <a:off x="1908175" y="260350"/>
            <a:ext cx="6911975" cy="95885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240" b="1" i="0" u="none" strike="noStrike" cap="none">
                <a:solidFill>
                  <a:srgbClr val="0B5394"/>
                </a:solidFill>
                <a:latin typeface="Arial"/>
                <a:ea typeface="Arial"/>
                <a:cs typeface="Arial"/>
                <a:sym typeface="Arial"/>
              </a:rPr>
              <a:t>NWS Foreign Travel</a:t>
            </a:r>
            <a:br>
              <a:rPr lang="en-US" sz="3240" b="1" i="0" u="none" strike="noStrike" cap="none">
                <a:solidFill>
                  <a:srgbClr val="0B5394"/>
                </a:solidFill>
                <a:latin typeface="Arial"/>
                <a:ea typeface="Arial"/>
                <a:cs typeface="Arial"/>
                <a:sym typeface="Arial"/>
              </a:rPr>
            </a:br>
            <a:r>
              <a:rPr lang="en-US" sz="3240" b="1" i="0" u="none" strike="noStrike" cap="none">
                <a:solidFill>
                  <a:srgbClr val="0B5394"/>
                </a:solidFill>
                <a:latin typeface="Arial"/>
                <a:ea typeface="Arial"/>
                <a:cs typeface="Arial"/>
                <a:sym typeface="Arial"/>
              </a:rPr>
              <a:t> Packages</a:t>
            </a:r>
          </a:p>
        </p:txBody>
      </p:sp>
      <p:sp>
        <p:nvSpPr>
          <p:cNvPr id="371" name="Shape 371"/>
          <p:cNvSpPr/>
          <p:nvPr/>
        </p:nvSpPr>
        <p:spPr>
          <a:xfrm>
            <a:off x="1907651" y="1447800"/>
            <a:ext cx="6911975" cy="42672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Must be submitted to IA in a blue folder.</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Arial"/>
                <a:ea typeface="Arial"/>
                <a:cs typeface="Arial"/>
                <a:sym typeface="Arial"/>
              </a:rPr>
              <a:t>Send to the attention of Darlene Roberts at NWS/IA</a:t>
            </a:r>
          </a:p>
          <a:p>
            <a:pPr marL="742950" marR="0" lvl="1" indent="-285750" algn="l" rtl="0">
              <a:spcBef>
                <a:spcPts val="360"/>
              </a:spcBef>
              <a:spcAft>
                <a:spcPts val="0"/>
              </a:spcAft>
              <a:buClr>
                <a:schemeClr val="dk1"/>
              </a:buClr>
              <a:buSzPct val="100000"/>
              <a:buFont typeface="Arial"/>
              <a:buChar char="–"/>
            </a:pPr>
            <a:r>
              <a:rPr lang="en-US" sz="1800">
                <a:solidFill>
                  <a:schemeClr val="dk1"/>
                </a:solidFill>
              </a:rPr>
              <a:t>CD-15 with appropriate routing filled in.</a:t>
            </a:r>
          </a:p>
          <a:p>
            <a:pPr marL="742950" marR="0" lvl="1" indent="-285750" algn="l" rtl="0">
              <a:spcBef>
                <a:spcPts val="360"/>
              </a:spcBef>
              <a:spcAft>
                <a:spcPts val="0"/>
              </a:spcAft>
              <a:buClr>
                <a:schemeClr val="dk1"/>
              </a:buClr>
              <a:buSzPct val="100000"/>
              <a:buFont typeface="Arial"/>
              <a:buChar char="–"/>
            </a:pPr>
            <a:r>
              <a:rPr lang="en-US" sz="1800">
                <a:solidFill>
                  <a:schemeClr val="dk1"/>
                </a:solidFill>
              </a:rPr>
              <a:t>Foreign Travel Request Memo</a:t>
            </a:r>
            <a:r>
              <a:rPr lang="en-US" sz="1800" b="0" i="0" u="none" strike="noStrike" cap="none">
                <a:solidFill>
                  <a:schemeClr val="dk1"/>
                </a:solidFill>
                <a:latin typeface="Arial"/>
                <a:ea typeface="Arial"/>
                <a:cs typeface="Arial"/>
                <a:sym typeface="Arial"/>
              </a:rPr>
              <a:t>.</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Arial"/>
                <a:ea typeface="Arial"/>
                <a:cs typeface="Arial"/>
                <a:sym typeface="Arial"/>
              </a:rPr>
              <a:t>If WMO Reimbursable Travel include</a:t>
            </a:r>
            <a:r>
              <a:rPr lang="en-US" sz="1800">
                <a:solidFill>
                  <a:schemeClr val="dk1"/>
                </a:solidFill>
              </a:rPr>
              <a:t> WMO Correspondence (invite/response), CD-210, SF-326, Travel Gift Questionnaire and GC Ethics Clearance email.</a:t>
            </a:r>
          </a:p>
          <a:p>
            <a:pPr marL="742950" marR="0" lvl="1" indent="-285750" algn="l" rtl="0">
              <a:spcBef>
                <a:spcPts val="360"/>
              </a:spcBef>
              <a:spcAft>
                <a:spcPts val="0"/>
              </a:spcAft>
              <a:buClr>
                <a:schemeClr val="dk1"/>
              </a:buClr>
              <a:buSzPct val="100000"/>
              <a:buFont typeface="Arial"/>
              <a:buChar char="–"/>
            </a:pPr>
            <a:r>
              <a:rPr lang="en-US" sz="1800">
                <a:solidFill>
                  <a:schemeClr val="dk1"/>
                </a:solidFill>
              </a:rPr>
              <a:t>Copy of the E2-Authorization </a:t>
            </a:r>
          </a:p>
          <a:p>
            <a:pPr marL="742950" marR="0" lvl="1" indent="-285750" algn="l" rtl="0">
              <a:spcBef>
                <a:spcPts val="36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457200" marR="0" lvl="1" indent="0" algn="l" rtl="0">
              <a:spcBef>
                <a:spcPts val="360"/>
              </a:spcBef>
              <a:spcAft>
                <a:spcPts val="0"/>
              </a:spcAft>
              <a:buSzPct val="25000"/>
              <a:buNone/>
            </a:pPr>
            <a:r>
              <a:rPr lang="en-US" sz="1800">
                <a:solidFill>
                  <a:schemeClr val="dk1"/>
                </a:solidFill>
              </a:rPr>
              <a:t>All other Reimbursable Travel Forms can be signed by the traveler’s immediate supervisor if the supervisor is a GS-14 or above and do not need to be included in the package.</a:t>
            </a:r>
          </a:p>
          <a:p>
            <a:pPr marL="342900" marR="0" lvl="0" indent="-342900" algn="l" rtl="0">
              <a:spcBef>
                <a:spcPts val="40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Shape 37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28</a:t>
            </a:fld>
            <a:endParaRPr lang="en-US" sz="1200">
              <a:solidFill>
                <a:schemeClr val="lt1"/>
              </a:solidFill>
              <a:latin typeface="Arial"/>
              <a:ea typeface="Arial"/>
              <a:cs typeface="Arial"/>
              <a:sym typeface="Arial"/>
            </a:endParaRPr>
          </a:p>
        </p:txBody>
      </p:sp>
      <p:sp>
        <p:nvSpPr>
          <p:cNvPr id="379" name="Shape 379"/>
          <p:cNvSpPr txBox="1">
            <a:spLocks noGrp="1"/>
          </p:cNvSpPr>
          <p:nvPr>
            <p:ph type="title"/>
          </p:nvPr>
        </p:nvSpPr>
        <p:spPr>
          <a:xfrm>
            <a:off x="1908175" y="260350"/>
            <a:ext cx="6911975" cy="7239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0B5394"/>
              </a:buClr>
              <a:buSzPct val="25000"/>
              <a:buFont typeface="Arial"/>
              <a:buNone/>
            </a:pPr>
            <a:r>
              <a:rPr lang="en-US" sz="3200" b="1" i="0" u="none" strike="noStrike" cap="none">
                <a:solidFill>
                  <a:srgbClr val="0B5394"/>
                </a:solidFill>
                <a:latin typeface="Arial"/>
                <a:ea typeface="Arial"/>
                <a:cs typeface="Arial"/>
                <a:sym typeface="Arial"/>
              </a:rPr>
              <a:t>Foreign Travel Justification Memo</a:t>
            </a:r>
          </a:p>
        </p:txBody>
      </p:sp>
      <p:sp>
        <p:nvSpPr>
          <p:cNvPr id="380" name="Shape 380"/>
          <p:cNvSpPr/>
          <p:nvPr/>
        </p:nvSpPr>
        <p:spPr>
          <a:xfrm>
            <a:off x="1905000" y="914400"/>
            <a:ext cx="6934200" cy="489364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2000">
                <a:solidFill>
                  <a:schemeClr val="dk1"/>
                </a:solidFill>
                <a:latin typeface="Arial"/>
                <a:ea typeface="Arial"/>
                <a:cs typeface="Arial"/>
                <a:sym typeface="Arial"/>
              </a:rPr>
              <a:t>Include the following in the </a:t>
            </a:r>
            <a:r>
              <a:rPr lang="en-US" sz="2000" b="1" i="1">
                <a:solidFill>
                  <a:schemeClr val="dk1"/>
                </a:solidFill>
                <a:latin typeface="Arial"/>
                <a:ea typeface="Arial"/>
                <a:cs typeface="Arial"/>
                <a:sym typeface="Arial"/>
              </a:rPr>
              <a:t>Travel Justification Memo</a:t>
            </a:r>
            <a:r>
              <a:rPr lang="en-US" sz="2000">
                <a:solidFill>
                  <a:schemeClr val="dk1"/>
                </a:solidFill>
                <a:latin typeface="Arial"/>
                <a:ea typeface="Arial"/>
                <a:cs typeface="Arial"/>
                <a:sym typeface="Arial"/>
              </a:rPr>
              <a:t>:</a:t>
            </a:r>
          </a:p>
          <a:p>
            <a:pPr marL="0" marR="0" lvl="0" indent="0" algn="l" rtl="0">
              <a:spcBef>
                <a:spcPts val="0"/>
              </a:spcBef>
              <a:spcAft>
                <a:spcPts val="0"/>
              </a:spcAft>
              <a:buSzPct val="25000"/>
              <a:buNone/>
            </a:pPr>
            <a:r>
              <a:rPr lang="en-US" sz="1600">
                <a:solidFill>
                  <a:schemeClr val="dk1"/>
                </a:solidFill>
                <a:latin typeface="Arial"/>
                <a:ea typeface="Arial"/>
                <a:cs typeface="Arial"/>
                <a:sym typeface="Arial"/>
              </a:rPr>
              <a:t>• Name, purpose, dates, and location of meeting; </a:t>
            </a:r>
          </a:p>
          <a:p>
            <a:pPr marL="0" marR="0" lvl="0" indent="0" algn="l" rtl="0">
              <a:spcBef>
                <a:spcPts val="0"/>
              </a:spcBef>
              <a:spcAft>
                <a:spcPts val="0"/>
              </a:spcAft>
              <a:buSzPct val="25000"/>
              <a:buNone/>
            </a:pPr>
            <a:r>
              <a:rPr lang="en-US" sz="1600">
                <a:solidFill>
                  <a:schemeClr val="dk1"/>
                </a:solidFill>
                <a:latin typeface="Arial"/>
                <a:ea typeface="Arial"/>
                <a:cs typeface="Arial"/>
                <a:sym typeface="Arial"/>
              </a:rPr>
              <a:t>• Indicate whether any annual leave will be taken; </a:t>
            </a:r>
          </a:p>
          <a:p>
            <a:pPr marL="0" marR="0" lvl="0" indent="0" algn="l" rtl="0">
              <a:spcBef>
                <a:spcPts val="0"/>
              </a:spcBef>
              <a:spcAft>
                <a:spcPts val="0"/>
              </a:spcAft>
              <a:buSzPct val="25000"/>
              <a:buNone/>
            </a:pPr>
            <a:r>
              <a:rPr lang="en-US" sz="1600">
                <a:solidFill>
                  <a:schemeClr val="dk1"/>
                </a:solidFill>
              </a:rPr>
              <a:t>• </a:t>
            </a:r>
            <a:r>
              <a:rPr lang="en-US" sz="1600">
                <a:solidFill>
                  <a:schemeClr val="dk1"/>
                </a:solidFill>
                <a:latin typeface="Arial"/>
                <a:ea typeface="Arial"/>
                <a:cs typeface="Arial"/>
                <a:sym typeface="Arial"/>
              </a:rPr>
              <a:t>Indicate if there are additional side meetings or prep meetings </a:t>
            </a:r>
          </a:p>
          <a:p>
            <a:pPr marL="0" marR="0" lvl="0" indent="0" algn="l" rtl="0">
              <a:spcBef>
                <a:spcPts val="0"/>
              </a:spcBef>
              <a:spcAft>
                <a:spcPts val="0"/>
              </a:spcAft>
              <a:buSzPct val="25000"/>
              <a:buNone/>
            </a:pPr>
            <a:r>
              <a:rPr lang="en-US" sz="1600">
                <a:solidFill>
                  <a:schemeClr val="dk1"/>
                </a:solidFill>
                <a:latin typeface="Arial"/>
                <a:ea typeface="Arial"/>
                <a:cs typeface="Arial"/>
                <a:sym typeface="Arial"/>
              </a:rPr>
              <a:t>that are outside the dates of the primary meeting that may or may not be reflected in the invitational letter;</a:t>
            </a:r>
          </a:p>
          <a:p>
            <a:pPr marL="0" marR="0" lvl="0" indent="0" algn="l" rtl="0">
              <a:spcBef>
                <a:spcPts val="0"/>
              </a:spcBef>
              <a:spcAft>
                <a:spcPts val="0"/>
              </a:spcAft>
              <a:buSzPct val="25000"/>
              <a:buNone/>
            </a:pPr>
            <a:r>
              <a:rPr lang="en-US" sz="1600">
                <a:solidFill>
                  <a:schemeClr val="dk1"/>
                </a:solidFill>
                <a:latin typeface="Arial"/>
                <a:ea typeface="Arial"/>
                <a:cs typeface="Arial"/>
                <a:sym typeface="Arial"/>
              </a:rPr>
              <a:t>• Identify other NOAA and NWS personnel who will be attendin</a:t>
            </a:r>
            <a:r>
              <a:rPr lang="en-US" sz="1600">
                <a:solidFill>
                  <a:schemeClr val="dk1"/>
                </a:solidFill>
              </a:rPr>
              <a:t>g </a:t>
            </a:r>
            <a:r>
              <a:rPr lang="en-US" sz="1600">
                <a:solidFill>
                  <a:schemeClr val="dk1"/>
                </a:solidFill>
                <a:latin typeface="Arial"/>
                <a:ea typeface="Arial"/>
                <a:cs typeface="Arial"/>
                <a:sym typeface="Arial"/>
              </a:rPr>
              <a:t>the same meeting(s); </a:t>
            </a:r>
          </a:p>
          <a:p>
            <a:pPr marL="0" marR="0" lvl="0" indent="0" algn="l" rtl="0">
              <a:spcBef>
                <a:spcPts val="0"/>
              </a:spcBef>
              <a:spcAft>
                <a:spcPts val="0"/>
              </a:spcAft>
              <a:buSzPct val="25000"/>
              <a:buNone/>
            </a:pPr>
            <a:r>
              <a:rPr lang="en-US" sz="1600">
                <a:solidFill>
                  <a:schemeClr val="dk1"/>
                </a:solidFill>
                <a:latin typeface="Arial"/>
                <a:ea typeface="Arial"/>
                <a:cs typeface="Arial"/>
                <a:sym typeface="Arial"/>
              </a:rPr>
              <a:t>• List three to four objectives for the meeting, what NOAA/NWS</a:t>
            </a:r>
            <a:r>
              <a:rPr lang="en-US"/>
              <a:t> </a:t>
            </a:r>
            <a:r>
              <a:rPr lang="en-US" sz="1600">
                <a:solidFill>
                  <a:schemeClr val="dk1"/>
                </a:solidFill>
                <a:latin typeface="Arial"/>
                <a:ea typeface="Arial"/>
                <a:cs typeface="Arial"/>
                <a:sym typeface="Arial"/>
              </a:rPr>
              <a:t>gains from traveler’s attendance, linkage to bilateral</a:t>
            </a:r>
            <a:r>
              <a:rPr lang="en-US"/>
              <a:t> </a:t>
            </a:r>
            <a:r>
              <a:rPr lang="en-US" sz="1600">
                <a:solidFill>
                  <a:schemeClr val="dk1"/>
                </a:solidFill>
                <a:latin typeface="Arial"/>
                <a:ea typeface="Arial"/>
                <a:cs typeface="Arial"/>
                <a:sym typeface="Arial"/>
              </a:rPr>
              <a:t>agreements and/or WMO</a:t>
            </a:r>
            <a:r>
              <a:rPr lang="en-US" sz="1600">
                <a:solidFill>
                  <a:schemeClr val="dk1"/>
                </a:solidFill>
              </a:rPr>
              <a:t> </a:t>
            </a:r>
            <a:r>
              <a:rPr lang="en-US" sz="1600">
                <a:solidFill>
                  <a:schemeClr val="dk1"/>
                </a:solidFill>
                <a:latin typeface="Arial"/>
                <a:ea typeface="Arial"/>
                <a:cs typeface="Arial"/>
                <a:sym typeface="Arial"/>
              </a:rPr>
              <a:t>Programs;</a:t>
            </a:r>
          </a:p>
          <a:p>
            <a:pPr marR="0" lvl="0" algn="l" rtl="0">
              <a:spcBef>
                <a:spcPts val="0"/>
              </a:spcBef>
              <a:spcAft>
                <a:spcPts val="0"/>
              </a:spcAft>
              <a:buNone/>
            </a:pPr>
            <a:r>
              <a:rPr lang="en-US" sz="1600">
                <a:solidFill>
                  <a:schemeClr val="dk1"/>
                </a:solidFill>
              </a:rPr>
              <a:t>• </a:t>
            </a:r>
            <a:r>
              <a:rPr lang="en-US" sz="1600">
                <a:solidFill>
                  <a:schemeClr val="dk1"/>
                </a:solidFill>
                <a:latin typeface="Arial"/>
                <a:ea typeface="Arial"/>
                <a:cs typeface="Arial"/>
                <a:sym typeface="Arial"/>
              </a:rPr>
              <a:t>Indicate whether a visa is required and if traveler already has an 	official passport</a:t>
            </a:r>
          </a:p>
          <a:p>
            <a:pPr marL="0" marR="0" lvl="0" indent="0" algn="l" rtl="0">
              <a:spcBef>
                <a:spcPts val="0"/>
              </a:spcBef>
              <a:spcAft>
                <a:spcPts val="0"/>
              </a:spcAft>
              <a:buSzPct val="25000"/>
              <a:buNone/>
            </a:pPr>
            <a:r>
              <a:rPr lang="en-US" sz="1600">
                <a:solidFill>
                  <a:schemeClr val="dk1"/>
                </a:solidFill>
                <a:latin typeface="Arial"/>
                <a:ea typeface="Arial"/>
                <a:cs typeface="Arial"/>
                <a:sym typeface="Arial"/>
              </a:rPr>
              <a:t>• Indicate whether the package is being submitted within IA’s recommended lead times and if prior coordination with IA has occurred. If travel package is being submitted late, explain the circumstances why</a:t>
            </a:r>
            <a:r>
              <a:rPr lang="en-US" sz="1600">
                <a:solidFill>
                  <a:schemeClr val="dk1"/>
                </a:solidFill>
              </a:rPr>
              <a:t>.</a:t>
            </a:r>
          </a:p>
          <a:p>
            <a:pPr lvl="0" rtl="0">
              <a:spcBef>
                <a:spcPts val="0"/>
              </a:spcBef>
              <a:buClr>
                <a:schemeClr val="dk1"/>
              </a:buClr>
              <a:buSzPct val="25000"/>
              <a:buFont typeface="Arial"/>
              <a:buNone/>
            </a:pPr>
            <a:r>
              <a:rPr lang="en-US" sz="1600">
                <a:solidFill>
                  <a:schemeClr val="dk1"/>
                </a:solidFill>
              </a:rPr>
              <a:t>• State the source of funding for the travel.  Indicate and provide specific details if travel is reimbursable (From WMO or other entity);</a:t>
            </a:r>
          </a:p>
          <a:p>
            <a:pPr marL="0" marR="0" lvl="0" indent="0" algn="l" rtl="0">
              <a:spcBef>
                <a:spcPts val="0"/>
              </a:spcBef>
              <a:spcAft>
                <a:spcPts val="0"/>
              </a:spcAft>
              <a:buNone/>
            </a:pPr>
            <a:endParaRPr sz="16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1762650" y="1389300"/>
            <a:ext cx="6991500" cy="4191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is a web-based application that provides access to a country clearance request and approval process for clearance to travel to foreign countries on official government business.  </a:t>
            </a:r>
          </a:p>
          <a:p>
            <a:pPr marL="0" marR="0" lvl="0" indent="0" algn="ctr" rtl="0">
              <a:lnSpc>
                <a:spcPct val="90000"/>
              </a:lnSpc>
              <a:spcBef>
                <a:spcPts val="400"/>
              </a:spcBef>
              <a:spcAft>
                <a:spcPts val="0"/>
              </a:spcAft>
              <a:buClr>
                <a:schemeClr val="dk1"/>
              </a:buClr>
              <a:buSzPct val="25000"/>
              <a:buFont typeface="Palatino Linotype"/>
              <a:buNone/>
            </a:pPr>
            <a:r>
              <a:rPr lang="en-US" sz="2000" b="1" i="0" u="sng" strike="noStrike" cap="none">
                <a:solidFill>
                  <a:srgbClr val="FF0000"/>
                </a:solidFill>
                <a:latin typeface="Palatino Linotype"/>
                <a:ea typeface="Palatino Linotype"/>
                <a:cs typeface="Palatino Linotype"/>
                <a:sym typeface="Palatino Linotype"/>
                <a:hlinkClick r:id="rId3"/>
              </a:rPr>
              <a:t>https://ecc.state.gov</a:t>
            </a:r>
          </a:p>
          <a:p>
            <a:pPr marL="0" marR="0" lvl="0" indent="0" algn="l" rtl="0">
              <a:lnSpc>
                <a:spcPct val="90000"/>
              </a:lnSpc>
              <a:spcBef>
                <a:spcPts val="400"/>
              </a:spcBef>
              <a:spcAft>
                <a:spcPts val="0"/>
              </a:spcAft>
              <a:buClr>
                <a:schemeClr val="dk1"/>
              </a:buClr>
              <a:buSzPct val="25000"/>
              <a:buFont typeface="Palatino Linotype"/>
              <a:buNone/>
            </a:pPr>
            <a:r>
              <a:rPr lang="en-US" sz="2000" b="0" i="0" u="none" strike="noStrike" cap="none">
                <a:solidFill>
                  <a:srgbClr val="FF0000"/>
                </a:solidFill>
                <a:latin typeface="Palatino Linotype"/>
                <a:ea typeface="Palatino Linotype"/>
                <a:cs typeface="Palatino Linotype"/>
                <a:sym typeface="Palatino Linotype"/>
              </a:rPr>
              <a:t>The </a:t>
            </a:r>
            <a:r>
              <a:rPr lang="en-US" sz="2000" b="1" i="1" u="none" strike="noStrike" cap="none">
                <a:solidFill>
                  <a:srgbClr val="FF0000"/>
                </a:solidFill>
                <a:latin typeface="Palatino Linotype"/>
                <a:ea typeface="Palatino Linotype"/>
                <a:cs typeface="Palatino Linotype"/>
                <a:sym typeface="Palatino Linotype"/>
              </a:rPr>
              <a:t>traveler or travel preparer</a:t>
            </a:r>
            <a:r>
              <a:rPr lang="en-US" sz="2000" b="0" i="1" u="none" strike="noStrike" cap="none">
                <a:solidFill>
                  <a:srgbClr val="FF0000"/>
                </a:solidFill>
                <a:latin typeface="Palatino Linotype"/>
                <a:ea typeface="Palatino Linotype"/>
                <a:cs typeface="Palatino Linotype"/>
                <a:sym typeface="Palatino Linotype"/>
              </a:rPr>
              <a:t> </a:t>
            </a:r>
            <a:r>
              <a:rPr lang="en-US" sz="2000" b="0" i="0" u="none" strike="noStrike" cap="none">
                <a:solidFill>
                  <a:srgbClr val="FF0000"/>
                </a:solidFill>
                <a:latin typeface="Palatino Linotype"/>
                <a:ea typeface="Palatino Linotype"/>
                <a:cs typeface="Palatino Linotype"/>
                <a:sym typeface="Palatino Linotype"/>
              </a:rPr>
              <a:t>is respons</a:t>
            </a:r>
            <a:r>
              <a:rPr lang="en-US" sz="2000" b="0" i="0" u="none" strike="noStrike" cap="none">
                <a:solidFill>
                  <a:schemeClr val="dk1"/>
                </a:solidFill>
                <a:latin typeface="Palatino Linotype"/>
                <a:ea typeface="Palatino Linotype"/>
                <a:cs typeface="Palatino Linotype"/>
                <a:sym typeface="Palatino Linotype"/>
              </a:rPr>
              <a:t>ible for preparing and submitting the eClearance request via the Department of State’s eClearance system. (NTR 306-4.4)  </a:t>
            </a:r>
          </a:p>
          <a:p>
            <a:pPr marL="0" marR="0" lvl="0" indent="0" algn="l" rtl="0">
              <a:lnSpc>
                <a:spcPct val="90000"/>
              </a:lnSpc>
              <a:spcBef>
                <a:spcPts val="400"/>
              </a:spcBef>
              <a:spcAft>
                <a:spcPts val="0"/>
              </a:spcAft>
              <a:buClr>
                <a:srgbClr val="0075A2"/>
              </a:buClr>
              <a:buSzPct val="25000"/>
              <a:buFont typeface="Palatino Linotype"/>
              <a:buNone/>
            </a:pPr>
            <a:endParaRPr sz="2000" b="0" i="0" u="none" strike="noStrike" cap="none">
              <a:solidFill>
                <a:schemeClr val="dk1"/>
              </a:solidFill>
              <a:latin typeface="Palatino Linotype"/>
              <a:ea typeface="Palatino Linotype"/>
              <a:cs typeface="Palatino Linotype"/>
              <a:sym typeface="Palatino Linotype"/>
            </a:endParaRPr>
          </a:p>
          <a:p>
            <a:pPr marL="0" marR="0" lvl="0" indent="0" algn="l" rtl="0">
              <a:lnSpc>
                <a:spcPct val="90000"/>
              </a:lnSpc>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At least a </a:t>
            </a:r>
            <a:r>
              <a:rPr lang="en-US" sz="2000" b="1" i="1" u="none" strike="noStrike" cap="none">
                <a:solidFill>
                  <a:schemeClr val="dk1"/>
                </a:solidFill>
                <a:latin typeface="Palatino Linotype"/>
                <a:ea typeface="Palatino Linotype"/>
                <a:cs typeface="Palatino Linotype"/>
                <a:sym typeface="Palatino Linotype"/>
              </a:rPr>
              <a:t>two week lead-time</a:t>
            </a:r>
            <a:r>
              <a:rPr lang="en-US" sz="2000" b="0" i="1" u="none" strike="noStrike" cap="none">
                <a:solidFill>
                  <a:schemeClr val="dk1"/>
                </a:solidFill>
                <a:latin typeface="Palatino Linotype"/>
                <a:ea typeface="Palatino Linotype"/>
                <a:cs typeface="Palatino Linotype"/>
                <a:sym typeface="Palatino Linotype"/>
              </a:rPr>
              <a:t> </a:t>
            </a:r>
            <a:r>
              <a:rPr lang="en-US" sz="2000" b="0" i="0" u="none" strike="noStrike" cap="none">
                <a:solidFill>
                  <a:schemeClr val="dk1"/>
                </a:solidFill>
                <a:latin typeface="Palatino Linotype"/>
                <a:ea typeface="Palatino Linotype"/>
                <a:cs typeface="Palatino Linotype"/>
                <a:sym typeface="Palatino Linotype"/>
              </a:rPr>
              <a:t>is required for processing eClearance requests (NTR 306-4.5)</a:t>
            </a:r>
          </a:p>
          <a:p>
            <a:pPr lvl="0">
              <a:spcBef>
                <a:spcPts val="0"/>
              </a:spcBef>
              <a:buClr>
                <a:schemeClr val="dk1"/>
              </a:buClr>
              <a:buSzPct val="25000"/>
              <a:buFont typeface="Palatino Linotype"/>
              <a:buNone/>
            </a:pPr>
            <a:endParaRPr>
              <a:solidFill>
                <a:schemeClr val="dk1"/>
              </a:solidFill>
            </a:endParaRPr>
          </a:p>
          <a:p>
            <a:pPr lvl="0" rtl="0">
              <a:spcBef>
                <a:spcPts val="0"/>
              </a:spcBef>
              <a:buClr>
                <a:schemeClr val="dk1"/>
              </a:buClr>
              <a:buSzPct val="25000"/>
              <a:buFont typeface="Palatino Linotype"/>
              <a:buNone/>
            </a:pPr>
            <a:r>
              <a:rPr lang="en-US">
                <a:solidFill>
                  <a:schemeClr val="dk1"/>
                </a:solidFill>
              </a:rPr>
              <a:t>When establishing an account be sure to select:</a:t>
            </a:r>
          </a:p>
          <a:p>
            <a:pPr lvl="1" algn="ctr" rtl="0">
              <a:spcBef>
                <a:spcPts val="560"/>
              </a:spcBef>
              <a:buClr>
                <a:schemeClr val="dk1"/>
              </a:buClr>
              <a:buSzPct val="25000"/>
              <a:buFont typeface="Palatino Linotype"/>
              <a:buNone/>
            </a:pPr>
            <a:r>
              <a:rPr lang="en-US" i="1">
                <a:solidFill>
                  <a:schemeClr val="dk1"/>
                </a:solidFill>
              </a:rPr>
              <a:t>Department of Commerce/NOAA</a:t>
            </a:r>
          </a:p>
          <a:p>
            <a:pPr marL="0" marR="0" lvl="0" indent="0" algn="l" rtl="0">
              <a:lnSpc>
                <a:spcPct val="90000"/>
              </a:lnSpc>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90000"/>
              </a:lnSpc>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388" name="Shape 38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29</a:t>
            </a:fld>
            <a:endParaRPr lang="en-US" sz="1200">
              <a:solidFill>
                <a:schemeClr val="lt1"/>
              </a:solidFill>
              <a:latin typeface="Arial"/>
              <a:ea typeface="Arial"/>
              <a:cs typeface="Arial"/>
              <a:sym typeface="Arial"/>
            </a:endParaRPr>
          </a:p>
        </p:txBody>
      </p:sp>
      <p:sp>
        <p:nvSpPr>
          <p:cNvPr id="389" name="Shape 389"/>
          <p:cNvSpPr txBox="1">
            <a:spLocks noGrp="1"/>
          </p:cNvSpPr>
          <p:nvPr>
            <p:ph type="title"/>
          </p:nvPr>
        </p:nvSpPr>
        <p:spPr>
          <a:xfrm>
            <a:off x="2260275" y="228600"/>
            <a:ext cx="4531500" cy="10668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0B5394"/>
              </a:buClr>
              <a:buSzPct val="25000"/>
              <a:buFont typeface="Century Gothic"/>
              <a:buNone/>
            </a:pPr>
            <a:r>
              <a:rPr lang="en-US" sz="3240" b="1" i="0" u="none" strike="noStrike" cap="none">
                <a:solidFill>
                  <a:srgbClr val="0B5394"/>
                </a:solidFill>
                <a:latin typeface="Century Gothic"/>
                <a:ea typeface="Century Gothic"/>
                <a:cs typeface="Century Gothic"/>
                <a:sym typeface="Century Gothic"/>
              </a:rPr>
              <a:t>            </a:t>
            </a:r>
            <a:r>
              <a:rPr lang="en-US" sz="3240" b="1" i="0" u="none" strike="noStrike" cap="none">
                <a:solidFill>
                  <a:srgbClr val="0B5394"/>
                </a:solidFill>
                <a:latin typeface="Arial"/>
                <a:ea typeface="Arial"/>
                <a:cs typeface="Arial"/>
                <a:sym typeface="Arial"/>
              </a:rPr>
              <a:t>eCountry</a:t>
            </a:r>
            <a:br>
              <a:rPr lang="en-US" sz="3240" b="1" i="0" u="none" strike="noStrike" cap="none">
                <a:solidFill>
                  <a:srgbClr val="0B5394"/>
                </a:solidFill>
                <a:latin typeface="Arial"/>
                <a:ea typeface="Arial"/>
                <a:cs typeface="Arial"/>
                <a:sym typeface="Arial"/>
              </a:rPr>
            </a:br>
            <a:r>
              <a:rPr lang="en-US" sz="3240" b="1" i="0" u="none" strike="noStrike" cap="none">
                <a:solidFill>
                  <a:srgbClr val="0B5394"/>
                </a:solidFill>
                <a:latin typeface="Arial"/>
                <a:ea typeface="Arial"/>
                <a:cs typeface="Arial"/>
                <a:sym typeface="Arial"/>
              </a:rPr>
              <a:t>      Clearance (eCC)</a:t>
            </a:r>
          </a:p>
        </p:txBody>
      </p:sp>
      <p:pic>
        <p:nvPicPr>
          <p:cNvPr id="390" name="Shape 390" descr="MPj04032480000[1]"/>
          <p:cNvPicPr preferRelativeResize="0"/>
          <p:nvPr/>
        </p:nvPicPr>
        <p:blipFill rotWithShape="1">
          <a:blip r:embed="rId4">
            <a:alphaModFix/>
          </a:blip>
          <a:srcRect/>
          <a:stretch/>
        </p:blipFill>
        <p:spPr>
          <a:xfrm>
            <a:off x="7706975" y="134700"/>
            <a:ext cx="1555200" cy="116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1143000" y="1058475"/>
            <a:ext cx="7643700" cy="46887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IAO provides support </a:t>
            </a:r>
            <a:r>
              <a:rPr lang="en-US">
                <a:solidFill>
                  <a:schemeClr val="dk1"/>
                </a:solidFill>
              </a:rPr>
              <a:t>and guidance on</a:t>
            </a:r>
            <a:r>
              <a:rPr lang="en-US" sz="2000" b="0" i="0" u="none" strike="noStrike" cap="none">
                <a:solidFill>
                  <a:schemeClr val="dk1"/>
                </a:solidFill>
                <a:latin typeface="Palatino Linotype"/>
                <a:ea typeface="Palatino Linotype"/>
                <a:cs typeface="Palatino Linotype"/>
                <a:sym typeface="Palatino Linotype"/>
              </a:rPr>
              <a:t> foreign travel of all NWS employees. </a:t>
            </a:r>
          </a:p>
          <a:p>
            <a:pPr marL="0" marR="0" lvl="0" indent="0" algn="l" rtl="0">
              <a:lnSpc>
                <a:spcPct val="90000"/>
              </a:lnSpc>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Support includes:</a:t>
            </a:r>
          </a:p>
          <a:p>
            <a:pPr marL="342900" marR="0" lvl="1" indent="-34290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Processing official passport and visa requests from NWS employees through to the NOAA Travel Office.</a:t>
            </a:r>
          </a:p>
          <a:p>
            <a:pPr marL="342900" marR="0" lvl="1" indent="-34290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Coordination and routing of NWS Foreign Travel </a:t>
            </a:r>
            <a:r>
              <a:rPr lang="en-US">
                <a:solidFill>
                  <a:schemeClr val="dk1"/>
                </a:solidFill>
              </a:rPr>
              <a:t>Request</a:t>
            </a:r>
            <a:r>
              <a:rPr lang="en-US" sz="2000" b="0" i="0" u="none" strike="noStrike" cap="none">
                <a:solidFill>
                  <a:schemeClr val="dk1"/>
                </a:solidFill>
                <a:latin typeface="Palatino Linotype"/>
                <a:ea typeface="Palatino Linotype"/>
                <a:cs typeface="Palatino Linotype"/>
                <a:sym typeface="Palatino Linotype"/>
              </a:rPr>
              <a:t> Memo to NWS/IA Program Analysts</a:t>
            </a:r>
            <a:r>
              <a:rPr lang="en-US">
                <a:solidFill>
                  <a:schemeClr val="dk1"/>
                </a:solidFill>
              </a:rPr>
              <a:t>,</a:t>
            </a:r>
            <a:r>
              <a:rPr lang="en-US" sz="2000" b="0" i="0" u="none" strike="noStrike" cap="none">
                <a:solidFill>
                  <a:schemeClr val="dk1"/>
                </a:solidFill>
                <a:latin typeface="Palatino Linotype"/>
                <a:ea typeface="Palatino Linotype"/>
                <a:cs typeface="Palatino Linotype"/>
                <a:sym typeface="Palatino Linotype"/>
              </a:rPr>
              <a:t> NWS DAA (or</a:t>
            </a:r>
            <a:r>
              <a:rPr lang="en-US">
                <a:solidFill>
                  <a:schemeClr val="dk1"/>
                </a:solidFill>
              </a:rPr>
              <a:t> designee)</a:t>
            </a:r>
            <a:r>
              <a:rPr lang="en-US" sz="2000" b="0" i="0" u="none" strike="noStrike" cap="none">
                <a:solidFill>
                  <a:schemeClr val="dk1"/>
                </a:solidFill>
                <a:latin typeface="Palatino Linotype"/>
                <a:ea typeface="Palatino Linotype"/>
                <a:cs typeface="Palatino Linotype"/>
                <a:sym typeface="Palatino Linotype"/>
              </a:rPr>
              <a:t> and those individuals with approving authority for approving travel authorizations in the E2-Solutions System.</a:t>
            </a:r>
          </a:p>
          <a:p>
            <a:pPr marL="342900" marR="0" lvl="1" indent="-34290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Providing guidance on NOAA Travel Regulations (NTR) and the Federal Travel Regulations (FTR).</a:t>
            </a:r>
          </a:p>
          <a:p>
            <a:pPr marL="342900" lvl="1" indent="-342900" rtl="0">
              <a:lnSpc>
                <a:spcPct val="80000"/>
              </a:lnSpc>
              <a:spcBef>
                <a:spcPts val="0"/>
              </a:spcBef>
              <a:buClr>
                <a:schemeClr val="dk1"/>
              </a:buClr>
              <a:buSzPct val="100000"/>
              <a:buFont typeface="Arial"/>
              <a:buChar char="•"/>
            </a:pPr>
            <a:r>
              <a:rPr lang="en-US">
                <a:solidFill>
                  <a:schemeClr val="dk1"/>
                </a:solidFill>
              </a:rPr>
              <a:t>Answer basic questions for travel preparers and prospective travelers on foreign travel procedures</a:t>
            </a:r>
          </a:p>
          <a:p>
            <a:pPr marL="0" marR="0" lvl="2" indent="0" algn="l" rtl="0">
              <a:lnSpc>
                <a:spcPct val="90000"/>
              </a:lnSpc>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2" indent="0" algn="l" rtl="0">
              <a:lnSpc>
                <a:spcPct val="90000"/>
              </a:lnSpc>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2" indent="0" algn="l" rtl="0">
              <a:lnSpc>
                <a:spcPct val="90000"/>
              </a:lnSpc>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2" indent="0" algn="l" rtl="0">
              <a:lnSpc>
                <a:spcPct val="90000"/>
              </a:lnSpc>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169" name="Shape 16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Arial"/>
                <a:ea typeface="Arial"/>
                <a:cs typeface="Arial"/>
                <a:sym typeface="Arial"/>
              </a:rPr>
              <a:t>3</a:t>
            </a:fld>
            <a:endParaRPr lang="en-US" sz="1200" b="0" i="0" u="none" strike="noStrike" cap="none">
              <a:solidFill>
                <a:schemeClr val="lt1"/>
              </a:solidFill>
              <a:latin typeface="Arial"/>
              <a:ea typeface="Arial"/>
              <a:cs typeface="Arial"/>
              <a:sym typeface="Arial"/>
            </a:endParaRPr>
          </a:p>
        </p:txBody>
      </p:sp>
      <p:sp>
        <p:nvSpPr>
          <p:cNvPr id="170" name="Shape 170"/>
          <p:cNvSpPr txBox="1">
            <a:spLocks noGrp="1"/>
          </p:cNvSpPr>
          <p:nvPr>
            <p:ph type="title"/>
          </p:nvPr>
        </p:nvSpPr>
        <p:spPr>
          <a:xfrm>
            <a:off x="1219200" y="381000"/>
            <a:ext cx="7620000" cy="5842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000" b="1" i="0" u="none" strike="noStrike" cap="none">
                <a:solidFill>
                  <a:srgbClr val="0B5394"/>
                </a:solidFill>
                <a:latin typeface="Arial"/>
                <a:ea typeface="Arial"/>
                <a:cs typeface="Arial"/>
                <a:sym typeface="Arial"/>
              </a:rPr>
              <a:t>NWS/IAO Role in Foreign Travel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1905000" y="1052850"/>
            <a:ext cx="6912000" cy="4648200"/>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400"/>
              </a:spcBef>
              <a:spcAft>
                <a:spcPts val="0"/>
              </a:spcAft>
              <a:buClr>
                <a:schemeClr val="dk1"/>
              </a:buClr>
              <a:buSzPct val="25000"/>
              <a:buFont typeface="Palatino Linotype"/>
              <a:buNone/>
            </a:pPr>
            <a:r>
              <a:rPr lang="en-US" sz="2000" b="1" i="0" u="none" strike="noStrike" cap="none">
                <a:solidFill>
                  <a:schemeClr val="dk1"/>
                </a:solidFill>
                <a:latin typeface="Palatino Linotype"/>
                <a:ea typeface="Palatino Linotype"/>
                <a:cs typeface="Palatino Linotype"/>
                <a:sym typeface="Palatino Linotype"/>
              </a:rPr>
              <a:t>You will need to know </a:t>
            </a:r>
          </a:p>
          <a:p>
            <a:pPr marL="342900" marR="0" lvl="1" indent="-342900" algn="l" rtl="0">
              <a:lnSpc>
                <a:spcPct val="7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The complete flight itinerary and the hotel (address and phone number) where the traveler will be staying.</a:t>
            </a:r>
          </a:p>
          <a:p>
            <a:pPr marL="342900" marR="0" lvl="1" indent="-342900" algn="l" rtl="0">
              <a:lnSpc>
                <a:spcPct val="7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The purpose of the visit.</a:t>
            </a:r>
          </a:p>
          <a:p>
            <a:pPr marL="342900" marR="0" lvl="1" indent="-342900" algn="l" rtl="0">
              <a:lnSpc>
                <a:spcPct val="7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Destination city (or cities).</a:t>
            </a:r>
          </a:p>
          <a:p>
            <a:pPr marL="342900" marR="0" lvl="1" indent="-342900" algn="l" rtl="0">
              <a:lnSpc>
                <a:spcPct val="7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At times you will need to notify the US consulate nearest to the traveler’s destination.</a:t>
            </a:r>
          </a:p>
          <a:p>
            <a:pPr marL="342900" marR="0" lvl="1" indent="-342900" algn="l" rtl="0">
              <a:lnSpc>
                <a:spcPct val="7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Point of contact in host country .</a:t>
            </a:r>
          </a:p>
          <a:p>
            <a:pPr marL="0" marR="0" lvl="0" indent="0" algn="l" rtl="0">
              <a:lnSpc>
                <a:spcPct val="70000"/>
              </a:lnSpc>
              <a:spcBef>
                <a:spcPts val="400"/>
              </a:spcBef>
              <a:spcAft>
                <a:spcPts val="0"/>
              </a:spcAft>
              <a:buClr>
                <a:srgbClr val="0075A2"/>
              </a:buClr>
              <a:buSzPct val="25000"/>
              <a:buFont typeface="Palatino Linotype"/>
              <a:buNone/>
            </a:pPr>
            <a:endParaRPr sz="2000" b="1" i="0" u="none" strike="noStrike" cap="none">
              <a:solidFill>
                <a:schemeClr val="dk1"/>
              </a:solidFill>
              <a:latin typeface="Palatino Linotype"/>
              <a:ea typeface="Palatino Linotype"/>
              <a:cs typeface="Palatino Linotype"/>
              <a:sym typeface="Palatino Linotype"/>
            </a:endParaRPr>
          </a:p>
          <a:p>
            <a:pPr marL="0" marR="0" lvl="0" indent="0" algn="l" rtl="0">
              <a:lnSpc>
                <a:spcPct val="70000"/>
              </a:lnSpc>
              <a:spcBef>
                <a:spcPts val="400"/>
              </a:spcBef>
              <a:spcAft>
                <a:spcPts val="0"/>
              </a:spcAft>
              <a:buClr>
                <a:schemeClr val="dk1"/>
              </a:buClr>
              <a:buSzPct val="25000"/>
              <a:buFont typeface="Palatino Linotype"/>
              <a:buNone/>
            </a:pPr>
            <a:r>
              <a:rPr lang="en-US" sz="2000" b="1" i="0" u="none" strike="noStrike" cap="none">
                <a:solidFill>
                  <a:schemeClr val="dk1"/>
                </a:solidFill>
                <a:latin typeface="Palatino Linotype"/>
                <a:ea typeface="Palatino Linotype"/>
                <a:cs typeface="Palatino Linotype"/>
                <a:sym typeface="Palatino Linotype"/>
              </a:rPr>
              <a:t>After submitting a clearance request, a pop-up  screen appears asking users to enter in additional email addresses to be notified when the request is sent.	   </a:t>
            </a:r>
          </a:p>
          <a:p>
            <a:pPr marL="0" marR="0" lvl="1" indent="0" algn="l" rtl="0">
              <a:lnSpc>
                <a:spcPct val="70000"/>
              </a:lnSpc>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   </a:t>
            </a:r>
            <a:r>
              <a:rPr lang="en-US" sz="2000" b="1" i="0" u="none" strike="noStrike" cap="none">
                <a:solidFill>
                  <a:schemeClr val="dk1"/>
                </a:solidFill>
                <a:latin typeface="Palatino Linotype"/>
                <a:ea typeface="Palatino Linotype"/>
                <a:cs typeface="Palatino Linotype"/>
                <a:sym typeface="Palatino Linotype"/>
              </a:rPr>
              <a:t>Always include</a:t>
            </a:r>
            <a:r>
              <a:rPr lang="en-US" sz="2000" b="0" i="0" u="none" strike="noStrike" cap="none">
                <a:solidFill>
                  <a:schemeClr val="dk1"/>
                </a:solidFill>
                <a:latin typeface="Palatino Linotype"/>
                <a:ea typeface="Palatino Linotype"/>
                <a:cs typeface="Palatino Linotype"/>
                <a:sym typeface="Palatino Linotype"/>
              </a:rPr>
              <a:t>:  </a:t>
            </a:r>
            <a:r>
              <a:rPr lang="en-US" sz="2000" b="0" i="0" u="sng" strike="noStrike" cap="none">
                <a:solidFill>
                  <a:srgbClr val="FF0000"/>
                </a:solidFill>
                <a:latin typeface="Palatino Linotype"/>
                <a:ea typeface="Palatino Linotype"/>
                <a:cs typeface="Palatino Linotype"/>
                <a:sym typeface="Palatino Linotype"/>
                <a:hlinkClick r:id="rId3"/>
              </a:rPr>
              <a:t>ia.cables@noaa.gov</a:t>
            </a:r>
          </a:p>
          <a:p>
            <a:pPr marL="0" marR="0" lvl="0" indent="0" algn="ctr" rtl="0">
              <a:lnSpc>
                <a:spcPct val="70000"/>
              </a:lnSpc>
              <a:spcBef>
                <a:spcPts val="400"/>
              </a:spcBef>
              <a:spcAft>
                <a:spcPts val="0"/>
              </a:spcAft>
              <a:buClr>
                <a:srgbClr val="0075A2"/>
              </a:buClr>
              <a:buSzPct val="25000"/>
              <a:buFont typeface="Palatino Linotype"/>
              <a:buNone/>
            </a:pPr>
            <a:endParaRPr sz="2000" b="1" i="0" u="none" strike="noStrike" cap="none">
              <a:solidFill>
                <a:srgbClr val="0075A2"/>
              </a:solidFill>
              <a:latin typeface="Palatino Linotype"/>
              <a:ea typeface="Palatino Linotype"/>
              <a:cs typeface="Palatino Linotype"/>
              <a:sym typeface="Palatino Linotype"/>
            </a:endParaRPr>
          </a:p>
          <a:p>
            <a:pPr marL="0" marR="0" lvl="1" indent="0" algn="l" rtl="0">
              <a:lnSpc>
                <a:spcPct val="7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70000"/>
              </a:lnSpc>
              <a:spcBef>
                <a:spcPts val="400"/>
              </a:spcBef>
              <a:spcAft>
                <a:spcPts val="0"/>
              </a:spcAft>
              <a:buClr>
                <a:srgbClr val="0075A2"/>
              </a:buClr>
              <a:buSzPct val="25000"/>
              <a:buFont typeface="Palatino Linotype"/>
              <a:buNone/>
            </a:pPr>
            <a:endParaRPr sz="2000" b="1" i="0" u="none" strike="noStrike" cap="none">
              <a:solidFill>
                <a:srgbClr val="0075A2"/>
              </a:solidFill>
              <a:latin typeface="Palatino Linotype"/>
              <a:ea typeface="Palatino Linotype"/>
              <a:cs typeface="Palatino Linotype"/>
              <a:sym typeface="Palatino Linotype"/>
            </a:endParaRPr>
          </a:p>
          <a:p>
            <a:pPr marL="0" marR="0" lvl="1" indent="0" algn="l" rtl="0">
              <a:lnSpc>
                <a:spcPct val="7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1" indent="0" algn="l" rtl="0">
              <a:lnSpc>
                <a:spcPct val="7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1" indent="0" algn="l" rtl="0">
              <a:lnSpc>
                <a:spcPct val="7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70000"/>
              </a:lnSpc>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70000"/>
              </a:lnSpc>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398" name="Shape 39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30</a:t>
            </a:fld>
            <a:endParaRPr lang="en-US" sz="1200">
              <a:solidFill>
                <a:schemeClr val="lt1"/>
              </a:solidFill>
              <a:latin typeface="Arial"/>
              <a:ea typeface="Arial"/>
              <a:cs typeface="Arial"/>
              <a:sym typeface="Arial"/>
            </a:endParaRPr>
          </a:p>
        </p:txBody>
      </p:sp>
      <p:sp>
        <p:nvSpPr>
          <p:cNvPr id="399" name="Shape 399"/>
          <p:cNvSpPr txBox="1">
            <a:spLocks noGrp="1"/>
          </p:cNvSpPr>
          <p:nvPr>
            <p:ph type="title"/>
          </p:nvPr>
        </p:nvSpPr>
        <p:spPr>
          <a:xfrm>
            <a:off x="1905000" y="152400"/>
            <a:ext cx="6248401" cy="7620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eCountry Clearance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1981200" y="1066800"/>
            <a:ext cx="6912000" cy="4975200"/>
          </a:xfrm>
          <a:prstGeom prst="rect">
            <a:avLst/>
          </a:prstGeom>
          <a:noFill/>
          <a:ln>
            <a:noFill/>
          </a:ln>
        </p:spPr>
        <p:txBody>
          <a:bodyPr wrap="square" lIns="91425" tIns="45700" rIns="91425" bIns="45700" anchor="t" anchorCtr="0">
            <a:noAutofit/>
          </a:bodyPr>
          <a:lstStyle/>
          <a:p>
            <a:pPr marL="533400" marR="0" lvl="0" indent="-533400" algn="l" rtl="0">
              <a:spcBef>
                <a:spcPts val="400"/>
              </a:spcBef>
              <a:spcAft>
                <a:spcPts val="0"/>
              </a:spcAft>
              <a:buClr>
                <a:schemeClr val="dk1"/>
              </a:buClr>
              <a:buSzPct val="25000"/>
              <a:buFont typeface="Palatino Linotype"/>
              <a:buNone/>
            </a:pPr>
            <a:r>
              <a:rPr lang="en-US" sz="2000" b="1" i="0" u="none" strike="noStrike" cap="none">
                <a:solidFill>
                  <a:schemeClr val="dk1"/>
                </a:solidFill>
                <a:latin typeface="Palatino Linotype"/>
                <a:ea typeface="Palatino Linotype"/>
                <a:cs typeface="Palatino Linotype"/>
                <a:sym typeface="Palatino Linotype"/>
              </a:rPr>
              <a:t>Notifying the Post</a:t>
            </a:r>
          </a:p>
          <a:p>
            <a:pPr marL="533400" marR="0" lvl="0" indent="-533400" algn="l" rtl="0">
              <a:spcBef>
                <a:spcPts val="400"/>
              </a:spcBef>
              <a:spcAft>
                <a:spcPts val="0"/>
              </a:spcAft>
              <a:buClr>
                <a:schemeClr val="dk1"/>
              </a:buClr>
              <a:buSzPct val="100000"/>
              <a:buFont typeface="Arial"/>
              <a:buChar char="•"/>
            </a:pPr>
            <a:r>
              <a:rPr lang="en-US" sz="2000" b="1" i="0" u="none" strike="noStrike" cap="none">
                <a:solidFill>
                  <a:schemeClr val="dk1"/>
                </a:solidFill>
                <a:latin typeface="Palatino Linotype"/>
                <a:ea typeface="Palatino Linotype"/>
                <a:cs typeface="Palatino Linotype"/>
                <a:sym typeface="Palatino Linotype"/>
              </a:rPr>
              <a:t>In some countries, the US has an embassy and several consulates.</a:t>
            </a:r>
          </a:p>
          <a:p>
            <a:pPr marL="914400" marR="0" lvl="1" indent="-457200" algn="l" rtl="0">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	- You will need to notify both the embassy and the   consulate nearest the traveler’s destination.</a:t>
            </a:r>
          </a:p>
          <a:p>
            <a:pPr marL="914400" marR="0" lvl="1" indent="-457200" algn="l" rtl="0">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	http://usembassy.state.gov</a:t>
            </a:r>
          </a:p>
          <a:p>
            <a:pPr marL="533400" marR="0" lvl="0" indent="-533400" algn="l" rtl="0">
              <a:spcBef>
                <a:spcPts val="400"/>
              </a:spcBef>
              <a:spcAft>
                <a:spcPts val="0"/>
              </a:spcAft>
              <a:buClr>
                <a:schemeClr val="dk1"/>
              </a:buClr>
              <a:buSzPct val="100000"/>
              <a:buFont typeface="Arial"/>
              <a:buChar char="•"/>
            </a:pPr>
            <a:r>
              <a:rPr lang="en-US" sz="2000" b="1" i="0" u="none" strike="noStrike" cap="none">
                <a:solidFill>
                  <a:schemeClr val="dk1"/>
                </a:solidFill>
                <a:latin typeface="Palatino Linotype"/>
                <a:ea typeface="Palatino Linotype"/>
                <a:cs typeface="Palatino Linotype"/>
                <a:sym typeface="Palatino Linotype"/>
              </a:rPr>
              <a:t>In choosing which section of the embassy and consulate to notify.</a:t>
            </a:r>
          </a:p>
          <a:p>
            <a:pPr marL="1371600" marR="0" lvl="2" indent="-457200" algn="l" rtl="0">
              <a:spcBef>
                <a:spcPts val="400"/>
              </a:spcBef>
              <a:spcAft>
                <a:spcPts val="0"/>
              </a:spcAft>
              <a:buClr>
                <a:schemeClr val="dk1"/>
              </a:buClr>
              <a:buSzPct val="100000"/>
              <a:buFont typeface="Palatino Linotype"/>
              <a:buAutoNum type="arabicPeriod"/>
            </a:pPr>
            <a:r>
              <a:rPr lang="en-US" sz="2000" b="0" i="0" u="none" strike="noStrike" cap="none">
                <a:solidFill>
                  <a:schemeClr val="dk1"/>
                </a:solidFill>
                <a:latin typeface="Palatino Linotype"/>
                <a:ea typeface="Palatino Linotype"/>
                <a:cs typeface="Palatino Linotype"/>
                <a:sym typeface="Palatino Linotype"/>
              </a:rPr>
              <a:t>Science and Technology Office</a:t>
            </a:r>
          </a:p>
          <a:p>
            <a:pPr marL="1371600" marR="0" lvl="2" indent="-457200" algn="l" rtl="0">
              <a:spcBef>
                <a:spcPts val="400"/>
              </a:spcBef>
              <a:spcAft>
                <a:spcPts val="0"/>
              </a:spcAft>
              <a:buClr>
                <a:schemeClr val="dk1"/>
              </a:buClr>
              <a:buSzPct val="100000"/>
              <a:buFont typeface="Palatino Linotype"/>
              <a:buAutoNum type="arabicPeriod"/>
            </a:pPr>
            <a:r>
              <a:rPr lang="en-US">
                <a:solidFill>
                  <a:schemeClr val="dk1"/>
                </a:solidFill>
              </a:rPr>
              <a:t>MEPA-Multilateral Economic and Political Affairs (For Geneva Switzerland)</a:t>
            </a:r>
          </a:p>
          <a:p>
            <a:pPr marL="1371600" marR="0" lvl="2" indent="-457200" algn="l" rtl="0">
              <a:spcBef>
                <a:spcPts val="400"/>
              </a:spcBef>
              <a:spcAft>
                <a:spcPts val="0"/>
              </a:spcAft>
              <a:buClr>
                <a:schemeClr val="dk1"/>
              </a:buClr>
              <a:buSzPct val="100000"/>
              <a:buFont typeface="Palatino Linotype"/>
              <a:buAutoNum type="arabicPeriod"/>
            </a:pPr>
            <a:r>
              <a:rPr lang="en-US" sz="2000" b="0" i="0" u="none" strike="noStrike" cap="none">
                <a:solidFill>
                  <a:schemeClr val="dk1"/>
                </a:solidFill>
                <a:latin typeface="Palatino Linotype"/>
                <a:ea typeface="Palatino Linotype"/>
                <a:cs typeface="Palatino Linotype"/>
                <a:sym typeface="Palatino Linotype"/>
              </a:rPr>
              <a:t>Economic Section</a:t>
            </a:r>
          </a:p>
          <a:p>
            <a:pPr marL="1371600" marR="0" lvl="2" indent="-457200" algn="l" rtl="0">
              <a:spcBef>
                <a:spcPts val="400"/>
              </a:spcBef>
              <a:spcAft>
                <a:spcPts val="0"/>
              </a:spcAft>
              <a:buClr>
                <a:schemeClr val="dk1"/>
              </a:buClr>
              <a:buSzPct val="100000"/>
              <a:buFont typeface="Palatino Linotype"/>
              <a:buAutoNum type="arabicPeriod"/>
            </a:pPr>
            <a:r>
              <a:rPr lang="en-US" sz="2000" b="0" i="0" u="none" strike="noStrike" cap="none">
                <a:solidFill>
                  <a:schemeClr val="dk1"/>
                </a:solidFill>
                <a:latin typeface="Palatino Linotype"/>
                <a:ea typeface="Palatino Linotype"/>
                <a:cs typeface="Palatino Linotype"/>
                <a:sym typeface="Palatino Linotype"/>
              </a:rPr>
              <a:t>Political Section</a:t>
            </a:r>
          </a:p>
          <a:p>
            <a:pPr marL="1371600" marR="0" lvl="2" indent="-457200" algn="l" rtl="0">
              <a:spcBef>
                <a:spcPts val="400"/>
              </a:spcBef>
              <a:spcAft>
                <a:spcPts val="0"/>
              </a:spcAft>
              <a:buClr>
                <a:schemeClr val="dk1"/>
              </a:buClr>
              <a:buSzPct val="100000"/>
              <a:buFont typeface="Palatino Linotype"/>
              <a:buAutoNum type="arabicPeriod"/>
            </a:pPr>
            <a:r>
              <a:rPr lang="en-US" sz="2000" b="0" i="0" u="none" strike="noStrike" cap="none">
                <a:solidFill>
                  <a:schemeClr val="dk1"/>
                </a:solidFill>
                <a:latin typeface="Palatino Linotype"/>
                <a:ea typeface="Palatino Linotype"/>
                <a:cs typeface="Palatino Linotype"/>
                <a:sym typeface="Palatino Linotype"/>
              </a:rPr>
              <a:t>Management Section</a:t>
            </a:r>
          </a:p>
          <a:p>
            <a:pPr marL="533400" marR="0" lvl="0" indent="-533400" algn="l" rtl="0">
              <a:spcBef>
                <a:spcPts val="480"/>
              </a:spcBef>
              <a:spcAft>
                <a:spcPts val="0"/>
              </a:spcAft>
              <a:buClr>
                <a:srgbClr val="0075A2"/>
              </a:buClr>
              <a:buSzPct val="25000"/>
              <a:buFont typeface="Palatino Linotype"/>
              <a:buNone/>
            </a:pPr>
            <a:endParaRPr sz="2400" b="0" i="0" u="none" strike="noStrike" cap="none">
              <a:solidFill>
                <a:srgbClr val="0075A2"/>
              </a:solidFill>
              <a:latin typeface="Palatino Linotype"/>
              <a:ea typeface="Palatino Linotype"/>
              <a:cs typeface="Palatino Linotype"/>
              <a:sym typeface="Palatino Linotype"/>
            </a:endParaRPr>
          </a:p>
          <a:p>
            <a:pPr marL="914400" marR="0" lvl="1" indent="-457200" algn="l" rtl="0">
              <a:spcBef>
                <a:spcPts val="320"/>
              </a:spcBef>
              <a:spcAft>
                <a:spcPts val="0"/>
              </a:spcAft>
              <a:buClr>
                <a:srgbClr val="0075A2"/>
              </a:buClr>
              <a:buSzPct val="25000"/>
              <a:buFont typeface="Palatino Linotype"/>
              <a:buNone/>
            </a:pPr>
            <a:endParaRPr sz="1600" b="0" i="0" u="none" strike="noStrike" cap="none">
              <a:solidFill>
                <a:srgbClr val="0075A2"/>
              </a:solidFill>
              <a:latin typeface="Palatino Linotype"/>
              <a:ea typeface="Palatino Linotype"/>
              <a:cs typeface="Palatino Linotype"/>
              <a:sym typeface="Palatino Linotype"/>
            </a:endParaRPr>
          </a:p>
          <a:p>
            <a:pPr marL="914400" marR="0" lvl="1" indent="-457200" algn="l" rtl="0">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533400" marR="0" lvl="0" indent="-533400" algn="l" rtl="0">
              <a:spcBef>
                <a:spcPts val="400"/>
              </a:spcBef>
              <a:spcAft>
                <a:spcPts val="0"/>
              </a:spcAft>
              <a:buClr>
                <a:srgbClr val="0075A2"/>
              </a:buClr>
              <a:buSzPct val="25000"/>
              <a:buFont typeface="Palatino Linotype"/>
              <a:buNone/>
            </a:pPr>
            <a:endParaRPr sz="2000" b="1" i="0" u="none" strike="noStrike" cap="none">
              <a:solidFill>
                <a:srgbClr val="0075A2"/>
              </a:solidFill>
              <a:latin typeface="Palatino Linotype"/>
              <a:ea typeface="Palatino Linotype"/>
              <a:cs typeface="Palatino Linotype"/>
              <a:sym typeface="Palatino Linotype"/>
            </a:endParaRPr>
          </a:p>
          <a:p>
            <a:pPr marL="914400" marR="0" lvl="1" indent="-457200" algn="l" rtl="0">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914400" marR="0" lvl="1" indent="-457200" algn="l" rtl="0">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914400" marR="0" lvl="1" indent="-457200" algn="l" rtl="0">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533400" marR="0" lvl="0" indent="-533400" algn="l" rtl="0">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533400" marR="0" lvl="0" indent="-533400" algn="l" rtl="0">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407" name="Shape 40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31</a:t>
            </a:fld>
            <a:endParaRPr lang="en-US" sz="1200">
              <a:solidFill>
                <a:schemeClr val="lt1"/>
              </a:solidFill>
              <a:latin typeface="Arial"/>
              <a:ea typeface="Arial"/>
              <a:cs typeface="Arial"/>
              <a:sym typeface="Arial"/>
            </a:endParaRPr>
          </a:p>
        </p:txBody>
      </p:sp>
      <p:sp>
        <p:nvSpPr>
          <p:cNvPr id="408" name="Shape 408"/>
          <p:cNvSpPr txBox="1">
            <a:spLocks noGrp="1"/>
          </p:cNvSpPr>
          <p:nvPr>
            <p:ph type="title"/>
          </p:nvPr>
        </p:nvSpPr>
        <p:spPr>
          <a:xfrm>
            <a:off x="1919200" y="203200"/>
            <a:ext cx="5635500" cy="7557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eCountry Clearance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1600200" y="1155700"/>
            <a:ext cx="7292975" cy="4787900"/>
          </a:xfrm>
          <a:prstGeom prst="rect">
            <a:avLst/>
          </a:prstGeom>
          <a:noFill/>
          <a:ln>
            <a:noFill/>
          </a:ln>
        </p:spPr>
        <p:txBody>
          <a:bodyPr wrap="square" lIns="91425" tIns="45700" rIns="91425" bIns="45700" anchor="t" anchorCtr="0">
            <a:noAutofit/>
          </a:bodyPr>
          <a:lstStyle/>
          <a:p>
            <a:pPr marL="533400" marR="0" lvl="0" indent="-533400" algn="l" rtl="0">
              <a:lnSpc>
                <a:spcPct val="80000"/>
              </a:lnSpc>
              <a:spcBef>
                <a:spcPts val="0"/>
              </a:spcBef>
              <a:spcAft>
                <a:spcPts val="0"/>
              </a:spcAft>
              <a:buClr>
                <a:schemeClr val="dk1"/>
              </a:buClr>
              <a:buSzPct val="25000"/>
              <a:buFont typeface="Palatino Linotype"/>
              <a:buNone/>
            </a:pPr>
            <a:r>
              <a:rPr lang="en-US" sz="2000" b="1" i="0" u="none" strike="noStrike" cap="none">
                <a:solidFill>
                  <a:schemeClr val="dk1"/>
                </a:solidFill>
                <a:latin typeface="Palatino Linotype"/>
                <a:ea typeface="Palatino Linotype"/>
                <a:cs typeface="Palatino Linotype"/>
                <a:sym typeface="Palatino Linotype"/>
              </a:rPr>
              <a:t>Notifying the Post</a:t>
            </a:r>
          </a:p>
          <a:p>
            <a:pPr marL="533400" marR="0" lvl="0" indent="-533400" algn="l" rtl="0">
              <a:lnSpc>
                <a:spcPct val="80000"/>
              </a:lnSpc>
              <a:spcBef>
                <a:spcPts val="480"/>
              </a:spcBef>
              <a:spcAft>
                <a:spcPts val="0"/>
              </a:spcAft>
              <a:buClr>
                <a:srgbClr val="0075A2"/>
              </a:buClr>
              <a:buSzPct val="25000"/>
              <a:buFont typeface="Palatino Linotype"/>
              <a:buNone/>
            </a:pPr>
            <a:endParaRPr sz="2400" b="0" i="0" u="none" strike="noStrike" cap="none">
              <a:solidFill>
                <a:schemeClr val="dk1"/>
              </a:solidFill>
              <a:latin typeface="Palatino Linotype"/>
              <a:ea typeface="Palatino Linotype"/>
              <a:cs typeface="Palatino Linotype"/>
              <a:sym typeface="Palatino Linotype"/>
            </a:endParaRPr>
          </a:p>
          <a:p>
            <a:pPr marL="533400" marR="0" lvl="0" indent="-5334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If a US Embassy or DoS Desk Officer responds with questions or seeks additional information, please reply  back in a timely manner.  These questions may go </a:t>
            </a:r>
            <a:r>
              <a:rPr lang="en-US">
                <a:solidFill>
                  <a:schemeClr val="dk1"/>
                </a:solidFill>
              </a:rPr>
              <a:t>directly to the traveler.</a:t>
            </a:r>
          </a:p>
          <a:p>
            <a:pPr marL="533400" marR="0" lvl="0" indent="-533400" algn="l" rtl="0">
              <a:lnSpc>
                <a:spcPct val="80000"/>
              </a:lnSpc>
              <a:spcBef>
                <a:spcPts val="400"/>
              </a:spcBef>
              <a:spcAft>
                <a:spcPts val="0"/>
              </a:spcAft>
              <a:buClr>
                <a:srgbClr val="0075A2"/>
              </a:buClr>
              <a:buSzPct val="25000"/>
              <a:buFont typeface="Palatino Linotype"/>
              <a:buNone/>
            </a:pPr>
            <a:endParaRPr sz="2000" b="0" i="0" u="none" strike="noStrike" cap="none">
              <a:solidFill>
                <a:schemeClr val="dk1"/>
              </a:solidFill>
              <a:latin typeface="Palatino Linotype"/>
              <a:ea typeface="Palatino Linotype"/>
              <a:cs typeface="Palatino Linotype"/>
              <a:sym typeface="Palatino Linotype"/>
            </a:endParaRPr>
          </a:p>
          <a:p>
            <a:pPr marL="533400" marR="0" lvl="0" indent="-5334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If there are changes with travel dates, hotel, and/or flights, an amended clearance request </a:t>
            </a:r>
            <a:r>
              <a:rPr lang="en-US" sz="2000" b="1" i="1" u="none" strike="noStrike" cap="none">
                <a:solidFill>
                  <a:schemeClr val="dk1"/>
                </a:solidFill>
                <a:latin typeface="Palatino Linotype"/>
                <a:ea typeface="Palatino Linotype"/>
                <a:cs typeface="Palatino Linotype"/>
                <a:sym typeface="Palatino Linotype"/>
              </a:rPr>
              <a:t>must</a:t>
            </a:r>
            <a:r>
              <a:rPr lang="en-US" sz="2000" b="0" i="0" u="none" strike="noStrike" cap="none">
                <a:solidFill>
                  <a:schemeClr val="dk1"/>
                </a:solidFill>
                <a:latin typeface="Palatino Linotype"/>
                <a:ea typeface="Palatino Linotype"/>
                <a:cs typeface="Palatino Linotype"/>
                <a:sym typeface="Palatino Linotype"/>
              </a:rPr>
              <a:t> to be sent</a:t>
            </a:r>
          </a:p>
          <a:p>
            <a:pPr marL="533400" marR="0" lvl="0" indent="-533400" algn="ctr" rtl="0">
              <a:lnSpc>
                <a:spcPct val="80000"/>
              </a:lnSpc>
              <a:spcBef>
                <a:spcPts val="400"/>
              </a:spcBef>
              <a:spcAft>
                <a:spcPts val="0"/>
              </a:spcAft>
              <a:buClr>
                <a:schemeClr val="dk1"/>
              </a:buClr>
              <a:buSzPct val="25000"/>
              <a:buFont typeface="Palatino Linotype"/>
              <a:buNone/>
            </a:pPr>
            <a:r>
              <a:rPr lang="en-US" sz="2000" b="1" i="1" u="none" strike="noStrike" cap="none">
                <a:solidFill>
                  <a:srgbClr val="FF0000"/>
                </a:solidFill>
                <a:latin typeface="Palatino Linotype"/>
                <a:ea typeface="Palatino Linotype"/>
                <a:cs typeface="Palatino Linotype"/>
                <a:sym typeface="Palatino Linotype"/>
              </a:rPr>
              <a:t>Under no circumstances should a</a:t>
            </a:r>
          </a:p>
          <a:p>
            <a:pPr marL="533400" marR="0" lvl="0" indent="-533400" algn="ctr" rtl="0">
              <a:lnSpc>
                <a:spcPct val="80000"/>
              </a:lnSpc>
              <a:spcBef>
                <a:spcPts val="400"/>
              </a:spcBef>
              <a:spcAft>
                <a:spcPts val="0"/>
              </a:spcAft>
              <a:buClr>
                <a:schemeClr val="dk1"/>
              </a:buClr>
              <a:buSzPct val="25000"/>
              <a:buFont typeface="Palatino Linotype"/>
              <a:buNone/>
            </a:pPr>
            <a:r>
              <a:rPr lang="en-US" sz="2000" b="1" i="1" u="none" strike="noStrike" cap="none">
                <a:solidFill>
                  <a:srgbClr val="FF0000"/>
                </a:solidFill>
                <a:latin typeface="Palatino Linotype"/>
                <a:ea typeface="Palatino Linotype"/>
                <a:cs typeface="Palatino Linotype"/>
                <a:sym typeface="Palatino Linotype"/>
              </a:rPr>
              <a:t>traveler depart without clearance from</a:t>
            </a:r>
          </a:p>
          <a:p>
            <a:pPr marL="533400" marR="0" lvl="0" indent="-533400" algn="ctr" rtl="0">
              <a:lnSpc>
                <a:spcPct val="80000"/>
              </a:lnSpc>
              <a:spcBef>
                <a:spcPts val="400"/>
              </a:spcBef>
              <a:spcAft>
                <a:spcPts val="0"/>
              </a:spcAft>
              <a:buClr>
                <a:schemeClr val="dk1"/>
              </a:buClr>
              <a:buSzPct val="25000"/>
              <a:buFont typeface="Palatino Linotype"/>
              <a:buNone/>
            </a:pPr>
            <a:r>
              <a:rPr lang="en-US" sz="2000" b="1" i="1" u="none" strike="noStrike" cap="none">
                <a:solidFill>
                  <a:srgbClr val="FF0000"/>
                </a:solidFill>
                <a:latin typeface="Palatino Linotype"/>
                <a:ea typeface="Palatino Linotype"/>
                <a:cs typeface="Palatino Linotype"/>
                <a:sym typeface="Palatino Linotype"/>
              </a:rPr>
              <a:t>the US Embassy.</a:t>
            </a:r>
          </a:p>
          <a:p>
            <a:pPr marL="533400" marR="0" lvl="0" indent="-533400" algn="ctr" rtl="0">
              <a:lnSpc>
                <a:spcPct val="80000"/>
              </a:lnSpc>
              <a:spcBef>
                <a:spcPts val="360"/>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Notifications of NWS’ failure to request country clearance are sent to the Senior Advisor for NOAA, IA from the Department of State.</a:t>
            </a:r>
          </a:p>
          <a:p>
            <a:pPr marL="533400" marR="0" lvl="0" indent="-533400" algn="l" rtl="0">
              <a:lnSpc>
                <a:spcPct val="80000"/>
              </a:lnSpc>
              <a:spcBef>
                <a:spcPts val="320"/>
              </a:spcBef>
              <a:spcAft>
                <a:spcPts val="0"/>
              </a:spcAft>
              <a:buClr>
                <a:srgbClr val="0075A2"/>
              </a:buClr>
              <a:buSzPct val="25000"/>
              <a:buFont typeface="Palatino Linotype"/>
              <a:buNone/>
            </a:pPr>
            <a:endParaRPr sz="1600" b="1" i="0" u="none" strike="noStrike" cap="none">
              <a:solidFill>
                <a:srgbClr val="0075A2"/>
              </a:solidFill>
              <a:latin typeface="Palatino Linotype"/>
              <a:ea typeface="Palatino Linotype"/>
              <a:cs typeface="Palatino Linotype"/>
              <a:sym typeface="Palatino Linotype"/>
            </a:endParaRPr>
          </a:p>
          <a:p>
            <a:pPr marL="914400" marR="0" lvl="1" indent="-457200" algn="l" rtl="0">
              <a:lnSpc>
                <a:spcPct val="80000"/>
              </a:lnSpc>
              <a:spcBef>
                <a:spcPts val="280"/>
              </a:spcBef>
              <a:spcAft>
                <a:spcPts val="0"/>
              </a:spcAft>
              <a:buClr>
                <a:srgbClr val="0075A2"/>
              </a:buClr>
              <a:buSzPct val="25000"/>
              <a:buFont typeface="Palatino Linotype"/>
              <a:buNone/>
            </a:pPr>
            <a:endParaRPr sz="1400" b="0" i="0" u="none" strike="noStrike" cap="none">
              <a:solidFill>
                <a:srgbClr val="0075A2"/>
              </a:solidFill>
              <a:latin typeface="Palatino Linotype"/>
              <a:ea typeface="Palatino Linotype"/>
              <a:cs typeface="Palatino Linotype"/>
              <a:sym typeface="Palatino Linotype"/>
            </a:endParaRPr>
          </a:p>
          <a:p>
            <a:pPr marL="914400" marR="0" lvl="1" indent="-457200" algn="l" rtl="0">
              <a:lnSpc>
                <a:spcPct val="8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914400" marR="0" lvl="1" indent="-457200" algn="l" rtl="0">
              <a:lnSpc>
                <a:spcPct val="8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533400" marR="0" lvl="0" indent="-533400" algn="l" rtl="0">
              <a:lnSpc>
                <a:spcPct val="80000"/>
              </a:lnSpc>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533400" marR="0" lvl="0" indent="-533400" algn="l" rtl="0">
              <a:lnSpc>
                <a:spcPct val="80000"/>
              </a:lnSpc>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416" name="Shape 41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32</a:t>
            </a:fld>
            <a:endParaRPr lang="en-US" sz="1200">
              <a:solidFill>
                <a:schemeClr val="lt1"/>
              </a:solidFill>
              <a:latin typeface="Arial"/>
              <a:ea typeface="Arial"/>
              <a:cs typeface="Arial"/>
              <a:sym typeface="Arial"/>
            </a:endParaRPr>
          </a:p>
        </p:txBody>
      </p:sp>
      <p:sp>
        <p:nvSpPr>
          <p:cNvPr id="417" name="Shape 417"/>
          <p:cNvSpPr txBox="1">
            <a:spLocks noGrp="1"/>
          </p:cNvSpPr>
          <p:nvPr>
            <p:ph type="title"/>
          </p:nvPr>
        </p:nvSpPr>
        <p:spPr>
          <a:xfrm>
            <a:off x="1908175" y="228600"/>
            <a:ext cx="5407025" cy="75565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eCountry Clearance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1905000" y="1371601"/>
            <a:ext cx="6915151" cy="419099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A trip report must be submitted </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within  </a:t>
            </a:r>
            <a:r>
              <a:rPr lang="en-US" sz="2000" b="1" i="1" u="none" strike="noStrike" cap="none">
                <a:solidFill>
                  <a:schemeClr val="dk1"/>
                </a:solidFill>
                <a:latin typeface="Palatino Linotype"/>
                <a:ea typeface="Palatino Linotype"/>
                <a:cs typeface="Palatino Linotype"/>
                <a:sym typeface="Palatino Linotype"/>
              </a:rPr>
              <a:t>5 business days</a:t>
            </a:r>
          </a:p>
          <a:p>
            <a:pPr marL="0" marR="0" lvl="0" indent="0" algn="l" rtl="0">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Should cover:</a:t>
            </a:r>
          </a:p>
          <a:p>
            <a:pPr marL="342900" marR="0" lvl="1"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Details of the meeting</a:t>
            </a:r>
          </a:p>
          <a:p>
            <a:pPr marL="342900" marR="0" lvl="1"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Any pertinent US issues</a:t>
            </a:r>
          </a:p>
          <a:p>
            <a:pPr marL="342900" marR="0" lvl="1"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Impact on NWS mission</a:t>
            </a:r>
          </a:p>
          <a:p>
            <a:pPr marL="342900" marR="0" lvl="1"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Decisions made</a:t>
            </a:r>
          </a:p>
          <a:p>
            <a:pPr marL="0" marR="0" lvl="0" indent="0" algn="l" rtl="0">
              <a:spcBef>
                <a:spcPts val="400"/>
              </a:spcBef>
              <a:spcAft>
                <a:spcPts val="0"/>
              </a:spcAft>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Submitted to the traveler’s supervisor and to IA at </a:t>
            </a:r>
            <a:r>
              <a:rPr lang="en-US" sz="2000" b="1" i="0" u="sng" strike="noStrike" cap="none">
                <a:solidFill>
                  <a:srgbClr val="FF0000"/>
                </a:solidFill>
                <a:latin typeface="Palatino Linotype"/>
                <a:ea typeface="Palatino Linotype"/>
                <a:cs typeface="Palatino Linotype"/>
                <a:sym typeface="Palatino Linotype"/>
                <a:hlinkClick r:id="rId3"/>
              </a:rPr>
              <a:t>nws.tripreports@noaa.gov</a:t>
            </a:r>
          </a:p>
          <a:p>
            <a:pPr marL="0" marR="0" lvl="0" indent="0" algn="l" rtl="0">
              <a:spcBef>
                <a:spcPts val="400"/>
              </a:spcBef>
              <a:buClr>
                <a:schemeClr val="dk1"/>
              </a:buClr>
              <a:buSzPct val="25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Subject line for email:  Travelers last name, TA number, TDY location.</a:t>
            </a:r>
          </a:p>
        </p:txBody>
      </p:sp>
      <p:sp>
        <p:nvSpPr>
          <p:cNvPr id="425" name="Shape 42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33</a:t>
            </a:fld>
            <a:endParaRPr lang="en-US" sz="1200">
              <a:solidFill>
                <a:schemeClr val="lt1"/>
              </a:solidFill>
              <a:latin typeface="Arial"/>
              <a:ea typeface="Arial"/>
              <a:cs typeface="Arial"/>
              <a:sym typeface="Arial"/>
            </a:endParaRPr>
          </a:p>
        </p:txBody>
      </p:sp>
      <p:sp>
        <p:nvSpPr>
          <p:cNvPr id="426" name="Shape 426"/>
          <p:cNvSpPr txBox="1">
            <a:spLocks noGrp="1"/>
          </p:cNvSpPr>
          <p:nvPr>
            <p:ph type="title"/>
          </p:nvPr>
        </p:nvSpPr>
        <p:spPr>
          <a:xfrm>
            <a:off x="1295400" y="152400"/>
            <a:ext cx="7524751" cy="11430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Trip Reports:  </a:t>
            </a:r>
            <a:r>
              <a:rPr lang="en-US" sz="3200" b="1" i="0" u="none" strike="noStrike" cap="none">
                <a:solidFill>
                  <a:srgbClr val="0B5394"/>
                </a:solidFill>
                <a:latin typeface="Arial"/>
                <a:ea typeface="Arial"/>
                <a:cs typeface="Arial"/>
                <a:sym typeface="Arial"/>
              </a:rPr>
              <a:t>Required and monitored by NWS/IA</a:t>
            </a:r>
          </a:p>
        </p:txBody>
      </p:sp>
      <p:pic>
        <p:nvPicPr>
          <p:cNvPr id="427" name="Shape 427" descr="MCj03000590000[1]"/>
          <p:cNvPicPr preferRelativeResize="0"/>
          <p:nvPr/>
        </p:nvPicPr>
        <p:blipFill rotWithShape="1">
          <a:blip r:embed="rId4">
            <a:alphaModFix/>
          </a:blip>
          <a:srcRect/>
          <a:stretch/>
        </p:blipFill>
        <p:spPr>
          <a:xfrm>
            <a:off x="6858000" y="152400"/>
            <a:ext cx="1797050" cy="14398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1143000" y="1220000"/>
            <a:ext cx="7620000" cy="48309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0075A2"/>
              </a:buClr>
              <a:buSzPct val="25000"/>
              <a:buFont typeface="Palatino Linotype"/>
              <a:buNone/>
            </a:pPr>
            <a:r>
              <a:rPr lang="en-US" sz="800" b="0"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0" i="0" u="none" strike="noStrike" cap="none">
                <a:solidFill>
                  <a:srgbClr val="0075A2"/>
                </a:solidFill>
                <a:latin typeface="Palatino Linotype"/>
                <a:ea typeface="Palatino Linotype"/>
                <a:cs typeface="Palatino Linotype"/>
                <a:sym typeface="Palatino Linotype"/>
              </a:rPr>
              <a:t> </a:t>
            </a:r>
            <a:r>
              <a:rPr lang="en-US" sz="1100" b="1" i="0" u="none" strike="noStrike" cap="none">
                <a:solidFill>
                  <a:srgbClr val="0075A2"/>
                </a:solidFill>
                <a:latin typeface="Palatino Linotype"/>
                <a:ea typeface="Palatino Linotype"/>
                <a:cs typeface="Palatino Linotype"/>
                <a:sym typeface="Palatino Linotype"/>
              </a:rPr>
              <a:t>DATE:</a:t>
            </a:r>
            <a:r>
              <a:rPr lang="en-US" sz="1100" b="0" i="0" u="none" strike="noStrike" cap="none">
                <a:solidFill>
                  <a:srgbClr val="0075A2"/>
                </a:solidFill>
                <a:latin typeface="Palatino Linotype"/>
                <a:ea typeface="Palatino Linotype"/>
                <a:cs typeface="Palatino Linotype"/>
                <a:sym typeface="Palatino Linotype"/>
              </a:rPr>
              <a:t> &lt;insert date of trip</a:t>
            </a:r>
            <a:r>
              <a:rPr lang="en-US" sz="1100" b="1" i="0" u="none" strike="noStrike" cap="none">
                <a:solidFill>
                  <a:srgbClr val="0075A2"/>
                </a:solidFill>
                <a:latin typeface="Palatino Linotype"/>
                <a:ea typeface="Palatino Linotype"/>
                <a:cs typeface="Palatino Linotype"/>
                <a:sym typeface="Palatino Linotype"/>
              </a:rPr>
              <a:t>	</a:t>
            </a:r>
            <a:r>
              <a:rPr lang="en-US" sz="1100" b="0"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LOCATION: &lt;</a:t>
            </a:r>
            <a:r>
              <a:rPr lang="en-US" sz="1100" b="0" i="0" u="none" strike="noStrike" cap="none">
                <a:solidFill>
                  <a:srgbClr val="0075A2"/>
                </a:solidFill>
                <a:latin typeface="Palatino Linotype"/>
                <a:ea typeface="Palatino Linotype"/>
                <a:cs typeface="Palatino Linotype"/>
                <a:sym typeface="Palatino Linotype"/>
              </a:rPr>
              <a:t>insert TDY location</a:t>
            </a:r>
            <a:r>
              <a:rPr lang="en-US" sz="1100" b="1" i="0" u="none" strike="noStrike" cap="none">
                <a:solidFill>
                  <a:srgbClr val="0075A2"/>
                </a:solidFill>
                <a:latin typeface="Palatino Linotype"/>
                <a:ea typeface="Palatino Linotype"/>
                <a:cs typeface="Palatino Linotype"/>
                <a:sym typeface="Palatino Linotype"/>
              </a:rPr>
              <a:t>&gt;</a:t>
            </a:r>
            <a:r>
              <a:rPr lang="en-US" sz="1100" b="0"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PURPOSE:  </a:t>
            </a:r>
            <a:r>
              <a:rPr lang="en-US" sz="1100" b="0" i="0" u="none" strike="noStrike" cap="none">
                <a:solidFill>
                  <a:srgbClr val="0075A2"/>
                </a:solidFill>
                <a:latin typeface="Palatino Linotype"/>
                <a:ea typeface="Palatino Linotype"/>
                <a:cs typeface="Palatino Linotype"/>
                <a:sym typeface="Palatino Linotype"/>
              </a:rPr>
              <a:t>&lt;insert purpose of trip (e.g. WMO meeting, bilateral meeting, conference)&gt;</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FROM: </a:t>
            </a:r>
            <a:r>
              <a:rPr lang="en-US" sz="1100" b="0" i="0" u="none" strike="noStrike" cap="none">
                <a:solidFill>
                  <a:srgbClr val="0075A2"/>
                </a:solidFill>
                <a:latin typeface="Palatino Linotype"/>
                <a:ea typeface="Palatino Linotype"/>
                <a:cs typeface="Palatino Linotype"/>
                <a:sym typeface="Palatino Linotype"/>
              </a:rPr>
              <a:t>&lt;Name and office of Traveler&gt;		</a:t>
            </a:r>
          </a:p>
          <a:p>
            <a:pPr marL="0" marR="0" lvl="0" indent="0" algn="l" rtl="0">
              <a:lnSpc>
                <a:spcPct val="80000"/>
              </a:lnSpc>
              <a:spcBef>
                <a:spcPts val="200"/>
              </a:spcBef>
              <a:spcAft>
                <a:spcPts val="0"/>
              </a:spcAft>
              <a:buClr>
                <a:srgbClr val="0075A2"/>
              </a:buClr>
              <a:buSzPct val="25000"/>
              <a:buFont typeface="Palatino Linotype"/>
              <a:buNone/>
            </a:pPr>
            <a:endParaRPr sz="1100"/>
          </a:p>
          <a:p>
            <a:pPr marL="0" marR="0" lvl="0" indent="0" algn="l" rtl="0">
              <a:lnSpc>
                <a:spcPct val="80000"/>
              </a:lnSpc>
              <a:spcBef>
                <a:spcPts val="200"/>
              </a:spcBef>
              <a:spcAft>
                <a:spcPts val="0"/>
              </a:spcAft>
              <a:buClr>
                <a:srgbClr val="0075A2"/>
              </a:buClr>
              <a:buSzPct val="25000"/>
              <a:buFont typeface="Palatino Linotype"/>
              <a:buNone/>
            </a:pPr>
            <a:r>
              <a:rPr lang="en-US" sz="1100" b="1" i="0" u="sng" strike="noStrike" cap="none">
                <a:solidFill>
                  <a:srgbClr val="0075A2"/>
                </a:solidFill>
                <a:latin typeface="Palatino Linotype"/>
                <a:ea typeface="Palatino Linotype"/>
                <a:cs typeface="Palatino Linotype"/>
                <a:sym typeface="Palatino Linotype"/>
              </a:rPr>
              <a:t>THINGS YOU MUST KNOW:</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Any pertinent U.S. issues</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Impact on our mission or operations</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Decisions made</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1" i="0" u="sng" strike="noStrike" cap="none">
                <a:solidFill>
                  <a:srgbClr val="0075A2"/>
                </a:solidFill>
                <a:latin typeface="Palatino Linotype"/>
                <a:ea typeface="Palatino Linotype"/>
                <a:cs typeface="Palatino Linotype"/>
                <a:sym typeface="Palatino Linotype"/>
              </a:rPr>
              <a:t>DISCUSSION:</a:t>
            </a:r>
            <a:r>
              <a:rPr lang="en-US" sz="1100" b="1"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0" i="0" u="none" strike="noStrike" cap="none">
                <a:solidFill>
                  <a:srgbClr val="0075A2"/>
                </a:solidFill>
                <a:latin typeface="Palatino Linotype"/>
                <a:ea typeface="Palatino Linotype"/>
                <a:cs typeface="Palatino Linotype"/>
                <a:sym typeface="Palatino Linotype"/>
              </a:rPr>
              <a:t> Short summary of meeting to provide broader context to the above “Things you must know” items</a:t>
            </a:r>
          </a:p>
          <a:p>
            <a:pPr marL="0" marR="0" lvl="0" indent="0" algn="l" rtl="0">
              <a:lnSpc>
                <a:spcPct val="80000"/>
              </a:lnSpc>
              <a:spcBef>
                <a:spcPts val="200"/>
              </a:spcBef>
              <a:spcAft>
                <a:spcPts val="0"/>
              </a:spcAft>
              <a:buClr>
                <a:srgbClr val="0075A2"/>
              </a:buClr>
              <a:buSzPct val="25000"/>
              <a:buFont typeface="Palatino Linotype"/>
              <a:buNone/>
            </a:pPr>
            <a:r>
              <a:rPr lang="en-US" sz="1100" b="0" i="0" u="none" strike="noStrike" cap="none">
                <a:solidFill>
                  <a:srgbClr val="0075A2"/>
                </a:solidFill>
                <a:latin typeface="Palatino Linotype"/>
                <a:ea typeface="Palatino Linotype"/>
                <a:cs typeface="Palatino Linotype"/>
                <a:sym typeface="Palatino Linotype"/>
              </a:rPr>
              <a:t> Briefly describe how you prepared for participation; what role you played on the trip and how you fulfilled that role.</a:t>
            </a:r>
          </a:p>
          <a:p>
            <a:pPr marL="0" marR="0" lvl="0" indent="0" algn="l" rtl="0">
              <a:lnSpc>
                <a:spcPct val="80000"/>
              </a:lnSpc>
              <a:spcBef>
                <a:spcPts val="200"/>
              </a:spcBef>
              <a:spcAft>
                <a:spcPts val="0"/>
              </a:spcAft>
              <a:buClr>
                <a:srgbClr val="0075A2"/>
              </a:buClr>
              <a:buSzPct val="25000"/>
              <a:buFont typeface="Palatino Linotype"/>
              <a:buNone/>
            </a:pPr>
            <a:r>
              <a:rPr lang="en-US" sz="1100" b="0"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1" i="0" u="sng" strike="noStrike" cap="none">
                <a:solidFill>
                  <a:srgbClr val="0075A2"/>
                </a:solidFill>
                <a:latin typeface="Palatino Linotype"/>
                <a:ea typeface="Palatino Linotype"/>
                <a:cs typeface="Palatino Linotype"/>
                <a:sym typeface="Palatino Linotype"/>
              </a:rPr>
              <a:t>FOLLOW-UP ACTIONS:</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 </a:t>
            </a:r>
            <a:r>
              <a:rPr lang="en-US" sz="1100" b="0" i="0" u="none" strike="noStrike" cap="none">
                <a:solidFill>
                  <a:srgbClr val="0075A2"/>
                </a:solidFill>
                <a:latin typeface="Palatino Linotype"/>
                <a:ea typeface="Palatino Linotype"/>
                <a:cs typeface="Palatino Linotype"/>
                <a:sym typeface="Palatino Linotype"/>
              </a:rPr>
              <a:t>Provide bullets on what actions are required as follow-up to your trip and what offices you need to coordinate with in implementing follow-up actions </a:t>
            </a:r>
          </a:p>
          <a:p>
            <a:pPr marL="0" marR="0" lvl="0" indent="0" algn="l" rtl="0">
              <a:lnSpc>
                <a:spcPct val="80000"/>
              </a:lnSpc>
              <a:spcBef>
                <a:spcPts val="200"/>
              </a:spcBef>
              <a:spcAft>
                <a:spcPts val="0"/>
              </a:spcAft>
              <a:buClr>
                <a:srgbClr val="0075A2"/>
              </a:buClr>
              <a:buSzPct val="25000"/>
              <a:buFont typeface="Palatino Linotype"/>
              <a:buNone/>
            </a:pPr>
            <a:r>
              <a:rPr lang="en-US" sz="1100" b="1"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1" i="0" u="sng" strike="noStrike" cap="none">
                <a:solidFill>
                  <a:srgbClr val="0075A2"/>
                </a:solidFill>
                <a:latin typeface="Palatino Linotype"/>
                <a:ea typeface="Palatino Linotype"/>
                <a:cs typeface="Palatino Linotype"/>
                <a:sym typeface="Palatino Linotype"/>
              </a:rPr>
              <a:t>PARTICIPANTS:</a:t>
            </a:r>
          </a:p>
          <a:p>
            <a:pPr marL="0" marR="0" lvl="0" indent="0" algn="l" rtl="0">
              <a:lnSpc>
                <a:spcPct val="80000"/>
              </a:lnSpc>
              <a:spcBef>
                <a:spcPts val="200"/>
              </a:spcBef>
              <a:spcAft>
                <a:spcPts val="0"/>
              </a:spcAft>
              <a:buClr>
                <a:srgbClr val="0075A2"/>
              </a:buClr>
              <a:buSzPct val="25000"/>
              <a:buFont typeface="Palatino Linotype"/>
              <a:buNone/>
            </a:pPr>
            <a:r>
              <a:rPr lang="en-US" sz="1100" b="0" i="0" u="none" strike="noStrike" cap="none">
                <a:solidFill>
                  <a:srgbClr val="0075A2"/>
                </a:solidFill>
                <a:latin typeface="Palatino Linotype"/>
                <a:ea typeface="Palatino Linotype"/>
                <a:cs typeface="Palatino Linotype"/>
                <a:sym typeface="Palatino Linotype"/>
              </a:rPr>
              <a:t>&lt;Names of other meeting attendees from U.S. or other countries if relevant to outcomes of meeting&gt;</a:t>
            </a:r>
          </a:p>
          <a:p>
            <a:pPr marL="0" marR="0" lvl="0" indent="0" algn="l" rtl="0">
              <a:lnSpc>
                <a:spcPct val="80000"/>
              </a:lnSpc>
              <a:spcBef>
                <a:spcPts val="200"/>
              </a:spcBef>
              <a:spcAft>
                <a:spcPts val="0"/>
              </a:spcAft>
              <a:buClr>
                <a:srgbClr val="0075A2"/>
              </a:buClr>
              <a:buSzPct val="25000"/>
              <a:buFont typeface="Palatino Linotype"/>
              <a:buNone/>
            </a:pPr>
            <a:r>
              <a:rPr lang="en-US" sz="1100" b="0" i="0" u="none" strike="noStrike" cap="none">
                <a:solidFill>
                  <a:srgbClr val="0075A2"/>
                </a:solidFill>
                <a:latin typeface="Palatino Linotype"/>
                <a:ea typeface="Palatino Linotype"/>
                <a:cs typeface="Palatino Linotype"/>
                <a:sym typeface="Palatino Linotype"/>
              </a:rPr>
              <a:t> </a:t>
            </a:r>
          </a:p>
          <a:p>
            <a:pPr marL="0" marR="0" lvl="0" indent="0" algn="l" rtl="0">
              <a:lnSpc>
                <a:spcPct val="80000"/>
              </a:lnSpc>
              <a:spcBef>
                <a:spcPts val="200"/>
              </a:spcBef>
              <a:spcAft>
                <a:spcPts val="0"/>
              </a:spcAft>
              <a:buClr>
                <a:srgbClr val="0075A2"/>
              </a:buClr>
              <a:buSzPct val="25000"/>
              <a:buFont typeface="Palatino Linotype"/>
              <a:buNone/>
            </a:pPr>
            <a:r>
              <a:rPr lang="en-US" sz="1100" b="1" i="0" u="sng" strike="noStrike" cap="none">
                <a:solidFill>
                  <a:srgbClr val="0075A2"/>
                </a:solidFill>
                <a:latin typeface="Palatino Linotype"/>
                <a:ea typeface="Palatino Linotype"/>
                <a:cs typeface="Palatino Linotype"/>
                <a:sym typeface="Palatino Linotype"/>
              </a:rPr>
              <a:t>PRESS:</a:t>
            </a:r>
          </a:p>
          <a:p>
            <a:pPr marL="0" marR="0" lvl="0" indent="0" algn="l" rtl="0">
              <a:lnSpc>
                <a:spcPct val="80000"/>
              </a:lnSpc>
              <a:spcBef>
                <a:spcPts val="200"/>
              </a:spcBef>
              <a:spcAft>
                <a:spcPts val="0"/>
              </a:spcAft>
              <a:buClr>
                <a:srgbClr val="0075A2"/>
              </a:buClr>
              <a:buSzPct val="25000"/>
              <a:buFont typeface="Palatino Linotype"/>
              <a:buNone/>
            </a:pPr>
            <a:r>
              <a:rPr lang="en-US" sz="1100" b="0" i="0" u="none" strike="noStrike" cap="none">
                <a:solidFill>
                  <a:srgbClr val="0075A2"/>
                </a:solidFill>
                <a:latin typeface="Palatino Linotype"/>
                <a:ea typeface="Palatino Linotype"/>
                <a:cs typeface="Palatino Linotype"/>
                <a:sym typeface="Palatino Linotype"/>
              </a:rPr>
              <a:t>Include if you participated in a press event and/or there was a press  event associated with the trip</a:t>
            </a:r>
          </a:p>
          <a:p>
            <a:pPr marL="0" marR="0" lvl="0" indent="0" algn="l" rtl="0">
              <a:lnSpc>
                <a:spcPct val="80000"/>
              </a:lnSpc>
              <a:spcBef>
                <a:spcPts val="160"/>
              </a:spcBef>
              <a:buClr>
                <a:srgbClr val="0075A2"/>
              </a:buClr>
              <a:buSzPct val="25000"/>
              <a:buFont typeface="Palatino Linotype"/>
              <a:buNone/>
            </a:pPr>
            <a:endParaRPr sz="800" b="0" i="0" u="none" strike="noStrike" cap="none">
              <a:solidFill>
                <a:srgbClr val="0075A2"/>
              </a:solidFill>
              <a:latin typeface="Palatino Linotype"/>
              <a:ea typeface="Palatino Linotype"/>
              <a:cs typeface="Palatino Linotype"/>
              <a:sym typeface="Palatino Linotype"/>
            </a:endParaRPr>
          </a:p>
        </p:txBody>
      </p:sp>
      <p:sp>
        <p:nvSpPr>
          <p:cNvPr id="435" name="Shape 43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34</a:t>
            </a:fld>
            <a:endParaRPr lang="en-US" sz="1200">
              <a:solidFill>
                <a:schemeClr val="lt1"/>
              </a:solidFill>
              <a:latin typeface="Arial"/>
              <a:ea typeface="Arial"/>
              <a:cs typeface="Arial"/>
              <a:sym typeface="Arial"/>
            </a:endParaRPr>
          </a:p>
        </p:txBody>
      </p:sp>
      <p:sp>
        <p:nvSpPr>
          <p:cNvPr id="436" name="Shape 436"/>
          <p:cNvSpPr txBox="1">
            <a:spLocks noGrp="1"/>
          </p:cNvSpPr>
          <p:nvPr>
            <p:ph type="title"/>
          </p:nvPr>
        </p:nvSpPr>
        <p:spPr>
          <a:xfrm>
            <a:off x="1143000" y="152401"/>
            <a:ext cx="7620000" cy="761999"/>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00" b="1" i="0" u="none" strike="noStrike" cap="none">
                <a:solidFill>
                  <a:srgbClr val="0B5394"/>
                </a:solidFill>
                <a:latin typeface="Century Gothic"/>
                <a:ea typeface="Century Gothic"/>
                <a:cs typeface="Century Gothic"/>
                <a:sym typeface="Century Gothic"/>
              </a:rPr>
              <a:t>Trip Report Template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1906600" y="883725"/>
            <a:ext cx="6915300" cy="5202300"/>
          </a:xfrm>
          <a:prstGeom prst="rect">
            <a:avLst/>
          </a:prstGeom>
          <a:noFill/>
          <a:ln>
            <a:noFill/>
          </a:ln>
        </p:spPr>
        <p:txBody>
          <a:bodyPr wrap="square" lIns="91425" tIns="45700" rIns="91425" bIns="45700" anchor="t" anchorCtr="0">
            <a:noAutofit/>
          </a:bodyPr>
          <a:lstStyle/>
          <a:p>
            <a:pPr marL="285750" marR="0" lvl="0" indent="-273050" algn="l" rtl="0">
              <a:lnSpc>
                <a:spcPct val="80000"/>
              </a:lnSpc>
              <a:spcBef>
                <a:spcPts val="360"/>
              </a:spcBef>
              <a:spcAft>
                <a:spcPts val="0"/>
              </a:spcAft>
              <a:buClr>
                <a:srgbClr val="FF0000"/>
              </a:buClr>
              <a:buSzPct val="100000"/>
              <a:buFont typeface="Arial"/>
              <a:buChar char="•"/>
            </a:pPr>
            <a:r>
              <a:rPr lang="en-US" sz="1600">
                <a:solidFill>
                  <a:srgbClr val="FF0000"/>
                </a:solidFill>
              </a:rPr>
              <a:t>An E2 Final Approver should never electronically approve an authorization if it does not include a Foreign Travel Request Memo signed by either the DAA or Designated Approver: Mary Erickson/Louis Uccellini/(John Murphy/Kevin Cooley/Courtney Draggon)</a:t>
            </a:r>
          </a:p>
          <a:p>
            <a:pPr marR="0" lvl="0" algn="l" rtl="0">
              <a:lnSpc>
                <a:spcPct val="80000"/>
              </a:lnSpc>
              <a:spcBef>
                <a:spcPts val="360"/>
              </a:spcBef>
              <a:spcAft>
                <a:spcPts val="0"/>
              </a:spcAft>
              <a:buNone/>
            </a:pPr>
            <a:endParaRPr sz="1600">
              <a:solidFill>
                <a:schemeClr val="dk1"/>
              </a:solidFill>
            </a:endParaRPr>
          </a:p>
          <a:p>
            <a:pPr marL="285750" marR="0" lvl="0" indent="-273050" algn="l" rtl="0">
              <a:lnSpc>
                <a:spcPct val="80000"/>
              </a:lnSpc>
              <a:spcBef>
                <a:spcPts val="360"/>
              </a:spcBef>
              <a:spcAft>
                <a:spcPts val="0"/>
              </a:spcAft>
              <a:buClr>
                <a:schemeClr val="dk1"/>
              </a:buClr>
              <a:buSzPct val="100000"/>
              <a:buFont typeface="Arial"/>
              <a:buChar char="•"/>
            </a:pPr>
            <a:r>
              <a:rPr lang="en-US" sz="1600">
                <a:solidFill>
                  <a:schemeClr val="dk1"/>
                </a:solidFill>
              </a:rPr>
              <a:t>When travel dates change – </a:t>
            </a:r>
            <a:r>
              <a:rPr lang="en-US" sz="1600" b="1" i="1">
                <a:solidFill>
                  <a:schemeClr val="dk1"/>
                </a:solidFill>
              </a:rPr>
              <a:t>remember to amend</a:t>
            </a:r>
            <a:r>
              <a:rPr lang="en-US" sz="1600" i="1">
                <a:solidFill>
                  <a:schemeClr val="dk1"/>
                </a:solidFill>
              </a:rPr>
              <a:t> </a:t>
            </a:r>
            <a:r>
              <a:rPr lang="en-US" sz="1600">
                <a:solidFill>
                  <a:schemeClr val="dk1"/>
                </a:solidFill>
              </a:rPr>
              <a:t>eCountry Clearance to notify DOS and Embassy.</a:t>
            </a:r>
            <a:r>
              <a:rPr lang="en-US" sz="1600" b="0" i="0" u="none" strike="noStrike" cap="none">
                <a:solidFill>
                  <a:schemeClr val="dk1"/>
                </a:solidFill>
                <a:latin typeface="Palatino Linotype"/>
                <a:ea typeface="Palatino Linotype"/>
                <a:cs typeface="Palatino Linotype"/>
                <a:sym typeface="Palatino Linotype"/>
              </a:rPr>
              <a:t>  </a:t>
            </a:r>
          </a:p>
          <a:p>
            <a:pPr marL="285750" marR="0" lvl="0" indent="-273050" algn="l" rtl="0">
              <a:lnSpc>
                <a:spcPct val="80000"/>
              </a:lnSpc>
              <a:spcBef>
                <a:spcPts val="360"/>
              </a:spcBef>
              <a:spcAft>
                <a:spcPts val="0"/>
              </a:spcAft>
              <a:buClr>
                <a:schemeClr val="dk1"/>
              </a:buClr>
              <a:buSzPct val="100000"/>
              <a:buFont typeface="Arial"/>
              <a:buChar char="•"/>
            </a:pPr>
            <a:r>
              <a:rPr lang="en-US" sz="1600" b="0" i="0" u="none" strike="noStrike" cap="none">
                <a:solidFill>
                  <a:schemeClr val="dk1"/>
                </a:solidFill>
                <a:latin typeface="Palatino Linotype"/>
                <a:ea typeface="Palatino Linotype"/>
                <a:cs typeface="Palatino Linotype"/>
                <a:sym typeface="Palatino Linotype"/>
              </a:rPr>
              <a:t>Be sure to check “Annual Leave” in E2-Solutions System , or Non-Duty Leave” when traveler is staying over at their own expense.</a:t>
            </a:r>
          </a:p>
          <a:p>
            <a:pPr marL="285750" marR="0" lvl="0" indent="-273050" algn="l" rtl="0">
              <a:lnSpc>
                <a:spcPct val="80000"/>
              </a:lnSpc>
              <a:spcBef>
                <a:spcPts val="360"/>
              </a:spcBef>
              <a:spcAft>
                <a:spcPts val="0"/>
              </a:spcAft>
              <a:buClr>
                <a:schemeClr val="dk1"/>
              </a:buClr>
              <a:buSzPct val="100000"/>
              <a:buFont typeface="Arial"/>
              <a:buChar char="•"/>
            </a:pPr>
            <a:r>
              <a:rPr lang="en-US" sz="1600" b="0" i="0" u="none" strike="noStrike" cap="none">
                <a:solidFill>
                  <a:schemeClr val="dk1"/>
                </a:solidFill>
                <a:latin typeface="Palatino Linotype"/>
                <a:ea typeface="Palatino Linotype"/>
                <a:cs typeface="Palatino Linotype"/>
                <a:sym typeface="Palatino Linotype"/>
              </a:rPr>
              <a:t>If the authorization needs to be revised for whatever reason (dates, errors, etc.) it will need to be recalled prior to the approval process in E2-Solutions System.</a:t>
            </a:r>
          </a:p>
          <a:p>
            <a:pPr marL="285750" marR="0" lvl="0" indent="-273050" algn="l" rtl="0">
              <a:lnSpc>
                <a:spcPct val="80000"/>
              </a:lnSpc>
              <a:spcBef>
                <a:spcPts val="360"/>
              </a:spcBef>
              <a:spcAft>
                <a:spcPts val="0"/>
              </a:spcAft>
              <a:buClr>
                <a:srgbClr val="FF0000"/>
              </a:buClr>
              <a:buSzPct val="100000"/>
              <a:buFont typeface="Arial"/>
              <a:buChar char="•"/>
            </a:pPr>
            <a:r>
              <a:rPr lang="en-US" sz="1600">
                <a:solidFill>
                  <a:srgbClr val="FF0000"/>
                </a:solidFill>
              </a:rPr>
              <a:t>Please provide a datalink copy of the authorization directly to NTO in order to release the passport for travel. </a:t>
            </a:r>
          </a:p>
          <a:p>
            <a:pPr marL="285750" lvl="0" indent="-273050" rtl="0">
              <a:lnSpc>
                <a:spcPct val="90000"/>
              </a:lnSpc>
              <a:spcBef>
                <a:spcPts val="360"/>
              </a:spcBef>
              <a:buClr>
                <a:schemeClr val="dk1"/>
              </a:buClr>
              <a:buSzPct val="88888"/>
              <a:buFont typeface="Arial"/>
              <a:buChar char="•"/>
            </a:pPr>
            <a:r>
              <a:rPr lang="en-US" sz="1800">
                <a:solidFill>
                  <a:schemeClr val="dk1"/>
                </a:solidFill>
              </a:rPr>
              <a:t>Provide a return shipping label so that travel packages and passports can be returned via UPS</a:t>
            </a:r>
          </a:p>
          <a:p>
            <a:pPr marL="0" marR="0" lvl="0" indent="0" algn="l" rtl="0">
              <a:lnSpc>
                <a:spcPct val="8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80000"/>
              </a:lnSpc>
              <a:spcBef>
                <a:spcPts val="360"/>
              </a:spcBef>
              <a:spcAft>
                <a:spcPts val="0"/>
              </a:spcAft>
              <a:buClr>
                <a:srgbClr val="0075A2"/>
              </a:buClr>
              <a:buSzPct val="25000"/>
              <a:buFont typeface="Palatino Linotype"/>
              <a:buNone/>
            </a:pPr>
            <a:endParaRPr sz="18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80000"/>
              </a:lnSpc>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80000"/>
              </a:lnSpc>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444" name="Shape 44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35</a:t>
            </a:fld>
            <a:endParaRPr lang="en-US" sz="1200">
              <a:solidFill>
                <a:schemeClr val="lt1"/>
              </a:solidFill>
              <a:latin typeface="Arial"/>
              <a:ea typeface="Arial"/>
              <a:cs typeface="Arial"/>
              <a:sym typeface="Arial"/>
            </a:endParaRPr>
          </a:p>
        </p:txBody>
      </p:sp>
      <p:sp>
        <p:nvSpPr>
          <p:cNvPr id="445" name="Shape 445"/>
          <p:cNvSpPr txBox="1">
            <a:spLocks noGrp="1"/>
          </p:cNvSpPr>
          <p:nvPr>
            <p:ph type="title"/>
          </p:nvPr>
        </p:nvSpPr>
        <p:spPr>
          <a:xfrm>
            <a:off x="1908238" y="0"/>
            <a:ext cx="6912000" cy="7239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000" b="1" i="0" u="none" strike="noStrike" cap="none">
                <a:solidFill>
                  <a:srgbClr val="0B5394"/>
                </a:solidFill>
                <a:latin typeface="Arial"/>
                <a:ea typeface="Arial"/>
                <a:cs typeface="Arial"/>
                <a:sym typeface="Arial"/>
              </a:rPr>
              <a:t>Reminders</a:t>
            </a:r>
          </a:p>
        </p:txBody>
      </p:sp>
      <p:pic>
        <p:nvPicPr>
          <p:cNvPr id="446" name="Shape 446" descr="MCj04248200000[1]"/>
          <p:cNvPicPr preferRelativeResize="0"/>
          <p:nvPr/>
        </p:nvPicPr>
        <p:blipFill rotWithShape="1">
          <a:blip r:embed="rId4">
            <a:alphaModFix/>
          </a:blip>
          <a:srcRect/>
          <a:stretch/>
        </p:blipFill>
        <p:spPr>
          <a:xfrm>
            <a:off x="228600" y="304800"/>
            <a:ext cx="1536700" cy="1362075"/>
          </a:xfrm>
          <a:prstGeom prst="rect">
            <a:avLst/>
          </a:prstGeom>
          <a:noFill/>
          <a:ln>
            <a:noFill/>
          </a:ln>
        </p:spPr>
      </p:pic>
      <p:pic>
        <p:nvPicPr>
          <p:cNvPr id="447" name="Shape 447" descr="MCj04248340000[1]"/>
          <p:cNvPicPr preferRelativeResize="0"/>
          <p:nvPr/>
        </p:nvPicPr>
        <p:blipFill rotWithShape="1">
          <a:blip r:embed="rId5">
            <a:alphaModFix/>
          </a:blip>
          <a:srcRect/>
          <a:stretch/>
        </p:blipFill>
        <p:spPr>
          <a:xfrm>
            <a:off x="228600" y="1752600"/>
            <a:ext cx="1460500" cy="12938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6"/>
                                        </p:tgtEl>
                                        <p:attrNameLst>
                                          <p:attrName>style.visibility</p:attrName>
                                        </p:attrNameLst>
                                      </p:cBhvr>
                                      <p:to>
                                        <p:strVal val="visible"/>
                                      </p:to>
                                    </p:set>
                                    <p:anim calcmode="lin" valueType="num">
                                      <p:cBhvr additive="base">
                                        <p:cTn id="7" dur="1000"/>
                                        <p:tgtEl>
                                          <p:spTgt spid="44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47"/>
                                        </p:tgtEl>
                                        <p:attrNameLst>
                                          <p:attrName>style.visibility</p:attrName>
                                        </p:attrNameLst>
                                      </p:cBhvr>
                                      <p:to>
                                        <p:strVal val="visible"/>
                                      </p:to>
                                    </p:set>
                                    <p:anim calcmode="lin" valueType="num">
                                      <p:cBhvr additive="base">
                                        <p:cTn id="11" dur="1000"/>
                                        <p:tgtEl>
                                          <p:spTgt spid="4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1143000" y="1981200"/>
            <a:ext cx="8153400" cy="3810001"/>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Noto Sans Symbols"/>
              <a:buNone/>
            </a:pPr>
            <a:r>
              <a:rPr lang="en-US" sz="2400" b="0" i="0" u="none" strike="noStrike" cap="none">
                <a:solidFill>
                  <a:schemeClr val="dk1"/>
                </a:solidFill>
                <a:latin typeface="Palatino Linotype"/>
                <a:ea typeface="Palatino Linotype"/>
                <a:cs typeface="Palatino Linotype"/>
                <a:sym typeface="Palatino Linotype"/>
              </a:rPr>
              <a:t>for NWS foreign travel requirements the NWS, IAO Foreign Travelers and Visitors homepage:  </a:t>
            </a:r>
          </a:p>
          <a:p>
            <a:pPr marL="0" marR="0" lvl="0" indent="0" algn="l" rtl="0">
              <a:lnSpc>
                <a:spcPct val="70000"/>
              </a:lnSpc>
              <a:spcBef>
                <a:spcPts val="1000"/>
              </a:spcBef>
              <a:spcAft>
                <a:spcPts val="0"/>
              </a:spcAft>
              <a:buClr>
                <a:schemeClr val="dk1"/>
              </a:buClr>
              <a:buSzPct val="25000"/>
              <a:buFont typeface="Palatino Linotype"/>
              <a:buNone/>
            </a:pPr>
            <a:r>
              <a:rPr lang="en-US" sz="2000" b="0" i="0" u="sng" strike="noStrike" cap="none">
                <a:solidFill>
                  <a:srgbClr val="FF0000"/>
                </a:solidFill>
                <a:latin typeface="Palatino Linotype"/>
                <a:ea typeface="Palatino Linotype"/>
                <a:cs typeface="Palatino Linotype"/>
                <a:sym typeface="Palatino Linotype"/>
                <a:hlinkClick r:id="rId3"/>
              </a:rPr>
              <a:t>https://e2.gov.cwtsatotravel.com/ThinkCAP/e2/login?execution=e1s1</a:t>
            </a:r>
          </a:p>
          <a:p>
            <a:pPr marL="0" marR="0" lvl="0" indent="0" algn="l" rtl="0">
              <a:lnSpc>
                <a:spcPct val="70000"/>
              </a:lnSpc>
              <a:spcBef>
                <a:spcPts val="1200"/>
              </a:spcBef>
              <a:spcAft>
                <a:spcPts val="0"/>
              </a:spcAft>
              <a:buClr>
                <a:schemeClr val="dk1"/>
              </a:buClr>
              <a:buSzPct val="25000"/>
              <a:buFont typeface="Noto Sans Symbols"/>
              <a:buNone/>
            </a:pPr>
            <a:r>
              <a:rPr lang="en-US" sz="2400" b="0" i="0" u="sng" strike="noStrike" cap="none">
                <a:solidFill>
                  <a:srgbClr val="FF0000"/>
                </a:solidFill>
                <a:latin typeface="Palatino Linotype"/>
                <a:ea typeface="Palatino Linotype"/>
                <a:cs typeface="Palatino Linotype"/>
                <a:sym typeface="Palatino Linotype"/>
                <a:hlinkClick r:id="rId4"/>
              </a:rPr>
              <a:t>http://www.corporateservices.noaa.gov/finance/FT.html</a:t>
            </a:r>
          </a:p>
          <a:p>
            <a:pPr marL="0" marR="0" lvl="0" indent="0" algn="l" rtl="0">
              <a:lnSpc>
                <a:spcPct val="70000"/>
              </a:lnSpc>
              <a:spcBef>
                <a:spcPts val="1200"/>
              </a:spcBef>
              <a:spcAft>
                <a:spcPts val="0"/>
              </a:spcAft>
              <a:buClr>
                <a:schemeClr val="dk1"/>
              </a:buClr>
              <a:buSzPct val="25000"/>
              <a:buFont typeface="Noto Sans Symbols"/>
              <a:buNone/>
            </a:pPr>
            <a:r>
              <a:rPr lang="en-US" sz="2400" b="0" i="0" u="none" strike="noStrike" cap="none">
                <a:solidFill>
                  <a:schemeClr val="dk1"/>
                </a:solidFill>
                <a:latin typeface="Palatino Linotype"/>
                <a:ea typeface="Palatino Linotype"/>
                <a:cs typeface="Palatino Linotype"/>
                <a:sym typeface="Palatino Linotype"/>
              </a:rPr>
              <a:t>Contains links to:  </a:t>
            </a:r>
          </a:p>
          <a:p>
            <a:pPr marL="342900" marR="0" lvl="0" indent="-342900" algn="l" rtl="0">
              <a:lnSpc>
                <a:spcPct val="70000"/>
              </a:lnSpc>
              <a:spcBef>
                <a:spcPts val="480"/>
              </a:spcBef>
              <a:spcAft>
                <a:spcPts val="0"/>
              </a:spcAft>
              <a:buClr>
                <a:schemeClr val="dk1"/>
              </a:buClr>
              <a:buSzPct val="100000"/>
              <a:buFont typeface="Arial"/>
              <a:buChar char="•"/>
            </a:pPr>
            <a:r>
              <a:rPr lang="en-US" sz="2400" b="0" i="0" u="none" strike="noStrike" cap="none">
                <a:solidFill>
                  <a:schemeClr val="dk1"/>
                </a:solidFill>
                <a:latin typeface="Palatino Linotype"/>
                <a:ea typeface="Palatino Linotype"/>
                <a:cs typeface="Palatino Linotype"/>
                <a:sym typeface="Palatino Linotype"/>
              </a:rPr>
              <a:t>Federal Travel Regulations (FTR) </a:t>
            </a:r>
          </a:p>
          <a:p>
            <a:pPr marL="342900" marR="0" lvl="0" indent="-342900" algn="l" rtl="0">
              <a:lnSpc>
                <a:spcPct val="70000"/>
              </a:lnSpc>
              <a:spcBef>
                <a:spcPts val="480"/>
              </a:spcBef>
              <a:spcAft>
                <a:spcPts val="0"/>
              </a:spcAft>
              <a:buClr>
                <a:schemeClr val="dk1"/>
              </a:buClr>
              <a:buSzPct val="100000"/>
              <a:buFont typeface="Arial"/>
              <a:buChar char="•"/>
            </a:pPr>
            <a:r>
              <a:rPr lang="en-US" sz="2400" b="0" i="0" u="none" strike="noStrike" cap="none">
                <a:solidFill>
                  <a:schemeClr val="dk1"/>
                </a:solidFill>
                <a:latin typeface="Palatino Linotype"/>
                <a:ea typeface="Palatino Linotype"/>
                <a:cs typeface="Palatino Linotype"/>
                <a:sym typeface="Palatino Linotype"/>
              </a:rPr>
              <a:t>NOAA Travel Regulations (NOAA Travel Regulations) </a:t>
            </a:r>
          </a:p>
          <a:p>
            <a:pPr marL="342900" marR="0" lvl="0" indent="-342900" algn="l" rtl="0">
              <a:lnSpc>
                <a:spcPct val="70000"/>
              </a:lnSpc>
              <a:spcBef>
                <a:spcPts val="480"/>
              </a:spcBef>
              <a:spcAft>
                <a:spcPts val="0"/>
              </a:spcAft>
              <a:buClr>
                <a:schemeClr val="dk1"/>
              </a:buClr>
              <a:buSzPct val="100000"/>
              <a:buFont typeface="Arial"/>
              <a:buChar char="•"/>
            </a:pPr>
            <a:r>
              <a:rPr lang="en-US" sz="2400" b="0" i="0" u="none" strike="noStrike" cap="none">
                <a:solidFill>
                  <a:schemeClr val="dk1"/>
                </a:solidFill>
                <a:latin typeface="Palatino Linotype"/>
                <a:ea typeface="Palatino Linotype"/>
                <a:cs typeface="Palatino Linotype"/>
                <a:sym typeface="Palatino Linotype"/>
              </a:rPr>
              <a:t>Foreign Travel Forms</a:t>
            </a:r>
          </a:p>
          <a:p>
            <a:pPr marL="342900" marR="0" lvl="0" indent="-342900" algn="l" rtl="0">
              <a:lnSpc>
                <a:spcPct val="70000"/>
              </a:lnSpc>
              <a:spcBef>
                <a:spcPts val="480"/>
              </a:spcBef>
              <a:buClr>
                <a:schemeClr val="dk1"/>
              </a:buClr>
              <a:buSzPct val="100000"/>
              <a:buFont typeface="Arial"/>
              <a:buChar char="•"/>
            </a:pPr>
            <a:r>
              <a:rPr lang="en-US" sz="2400" b="0" i="0" u="none" strike="noStrike" cap="none">
                <a:solidFill>
                  <a:schemeClr val="dk1"/>
                </a:solidFill>
                <a:latin typeface="Palatino Linotype"/>
                <a:ea typeface="Palatino Linotype"/>
                <a:cs typeface="Palatino Linotype"/>
                <a:sym typeface="Palatino Linotype"/>
              </a:rPr>
              <a:t>Relevant Travel Websites</a:t>
            </a:r>
          </a:p>
        </p:txBody>
      </p:sp>
      <p:sp>
        <p:nvSpPr>
          <p:cNvPr id="453" name="Shape 453"/>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454" name="Shape 454"/>
          <p:cNvSpPr txBox="1">
            <a:spLocks noGrp="1"/>
          </p:cNvSpPr>
          <p:nvPr>
            <p:ph type="title"/>
          </p:nvPr>
        </p:nvSpPr>
        <p:spPr>
          <a:xfrm>
            <a:off x="1143000" y="76200"/>
            <a:ext cx="7677150" cy="17526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90" b="1" i="0" u="none" strike="noStrike" cap="none">
                <a:solidFill>
                  <a:srgbClr val="0B5394"/>
                </a:solidFill>
                <a:latin typeface="Century Gothic"/>
                <a:ea typeface="Century Gothic"/>
                <a:cs typeface="Century Gothic"/>
                <a:sym typeface="Century Gothic"/>
              </a:rPr>
              <a:t>Ideal resource for NWS Preparers and Travelers to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1124625" y="705650"/>
            <a:ext cx="8280300" cy="5049900"/>
          </a:xfrm>
          <a:prstGeom prst="rect">
            <a:avLst/>
          </a:prstGeom>
          <a:noFill/>
          <a:ln>
            <a:noFill/>
          </a:ln>
        </p:spPr>
        <p:txBody>
          <a:bodyPr wrap="square" lIns="91425" tIns="45700" rIns="91425" bIns="45700" anchor="t" anchorCtr="0">
            <a:noAutofit/>
          </a:bodyPr>
          <a:lstStyle/>
          <a:p>
            <a:pPr marL="342900" marR="0" lvl="1" indent="-342900" algn="l" rtl="0">
              <a:spcBef>
                <a:spcPts val="0"/>
              </a:spcBef>
              <a:spcAft>
                <a:spcPts val="0"/>
              </a:spcAft>
              <a:buClr>
                <a:srgbClr val="FF0000"/>
              </a:buClr>
              <a:buSzPct val="100000"/>
              <a:buFont typeface="Arial"/>
              <a:buChar char="•"/>
            </a:pPr>
            <a:r>
              <a:rPr lang="en-US" sz="2000" b="0" i="0" u="sng" strike="noStrike" cap="none">
                <a:solidFill>
                  <a:srgbClr val="FF0000"/>
                </a:solidFill>
                <a:latin typeface="Palatino Linotype"/>
                <a:ea typeface="Palatino Linotype"/>
                <a:cs typeface="Palatino Linotype"/>
                <a:sym typeface="Palatino Linotype"/>
                <a:hlinkClick r:id="rId4"/>
              </a:rPr>
              <a:t>www.gsa.gov/citypair</a:t>
            </a:r>
            <a:r>
              <a:rPr lang="en-US" sz="2000" b="0" i="0" u="none" strike="noStrike" cap="none">
                <a:solidFill>
                  <a:srgbClr val="FF0000"/>
                </a:solidFill>
                <a:latin typeface="Palatino Linotype"/>
                <a:ea typeface="Palatino Linotype"/>
                <a:cs typeface="Palatino Linotype"/>
                <a:sym typeface="Palatino Linotype"/>
              </a:rPr>
              <a:t>  -  city pair airline flights</a:t>
            </a:r>
          </a:p>
          <a:p>
            <a:pPr marL="457200" marR="0" lvl="0" indent="0" algn="l" rtl="0">
              <a:spcBef>
                <a:spcPts val="0"/>
              </a:spcBef>
              <a:spcAft>
                <a:spcPts val="0"/>
              </a:spcAft>
              <a:buNone/>
            </a:pPr>
            <a:endParaRPr>
              <a:solidFill>
                <a:srgbClr val="FF0000"/>
              </a:solidFill>
            </a:endParaRPr>
          </a:p>
          <a:p>
            <a:pPr marL="342900" marR="0" lvl="1" indent="-342900" algn="l" rtl="0">
              <a:spcBef>
                <a:spcPts val="400"/>
              </a:spcBef>
              <a:spcAft>
                <a:spcPts val="0"/>
              </a:spcAft>
              <a:buClr>
                <a:schemeClr val="dk1"/>
              </a:buClr>
              <a:buSzPct val="100000"/>
              <a:buFont typeface="Arial"/>
              <a:buChar char="•"/>
            </a:pPr>
            <a:r>
              <a:rPr lang="en-US" u="sng">
                <a:solidFill>
                  <a:srgbClr val="FF0000"/>
                </a:solidFill>
                <a:hlinkClick r:id="rId5"/>
              </a:rPr>
              <a:t>http://www.osec.doc.gov/ofm/OAP/TMD/Documents/DOC_Travel_Policy-October_2016.pdf</a:t>
            </a:r>
            <a:r>
              <a:rPr lang="en-US">
                <a:solidFill>
                  <a:srgbClr val="FF0000"/>
                </a:solidFill>
              </a:rPr>
              <a:t>-</a:t>
            </a:r>
            <a:r>
              <a:rPr lang="en-US" sz="2000" b="0" i="0" u="none" strike="noStrike" cap="none">
                <a:solidFill>
                  <a:schemeClr val="dk1"/>
                </a:solidFill>
                <a:latin typeface="Palatino Linotype"/>
                <a:ea typeface="Palatino Linotype"/>
                <a:cs typeface="Palatino Linotype"/>
                <a:sym typeface="Palatino Linotype"/>
              </a:rPr>
              <a:t>Dept. of Commerce Travel Regs</a:t>
            </a:r>
          </a:p>
          <a:p>
            <a:pPr marL="457200" marR="0" lvl="0" indent="0" algn="l" rtl="0">
              <a:spcBef>
                <a:spcPts val="400"/>
              </a:spcBef>
              <a:spcAft>
                <a:spcPts val="0"/>
              </a:spcAft>
              <a:buNone/>
            </a:pPr>
            <a:endParaRPr>
              <a:solidFill>
                <a:schemeClr val="dk1"/>
              </a:solidFill>
            </a:endParaRPr>
          </a:p>
          <a:p>
            <a:pPr marL="342900" marR="0" lvl="1" indent="-342900" algn="l" rtl="0">
              <a:spcBef>
                <a:spcPts val="400"/>
              </a:spcBef>
              <a:spcAft>
                <a:spcPts val="0"/>
              </a:spcAft>
              <a:buClr>
                <a:srgbClr val="0075A2"/>
              </a:buClr>
              <a:buSzPct val="100000"/>
              <a:buFont typeface="Arial"/>
              <a:buChar char="•"/>
            </a:pPr>
            <a:r>
              <a:rPr lang="en-US" sz="2000" b="0" i="0" u="sng" strike="noStrike" cap="none">
                <a:solidFill>
                  <a:srgbClr val="FF0000"/>
                </a:solidFill>
                <a:latin typeface="Palatino Linotype"/>
                <a:ea typeface="Palatino Linotype"/>
                <a:cs typeface="Palatino Linotype"/>
                <a:sym typeface="Palatino Linotype"/>
              </a:rPr>
              <a:t>http://travel.state.gov</a:t>
            </a:r>
            <a:r>
              <a:rPr lang="en-US" sz="2000" b="0" i="0" u="none" strike="noStrike" cap="none">
                <a:solidFill>
                  <a:srgbClr val="0075A2"/>
                </a:solidFill>
                <a:latin typeface="Palatino Linotype"/>
                <a:ea typeface="Palatino Linotype"/>
                <a:cs typeface="Palatino Linotype"/>
                <a:sym typeface="Palatino Linotype"/>
              </a:rPr>
              <a:t>  </a:t>
            </a:r>
            <a:r>
              <a:rPr lang="en-US" sz="2000" b="0" i="0" u="none" strike="noStrike" cap="none">
                <a:solidFill>
                  <a:schemeClr val="dk1"/>
                </a:solidFill>
                <a:latin typeface="Palatino Linotype"/>
                <a:ea typeface="Palatino Linotype"/>
                <a:cs typeface="Palatino Linotype"/>
                <a:sym typeface="Palatino Linotype"/>
              </a:rPr>
              <a:t>-  Dept. of State Travel Information</a:t>
            </a:r>
          </a:p>
          <a:p>
            <a:pPr marL="342900" marR="0" lvl="1" indent="-342900" algn="l" rtl="0">
              <a:spcBef>
                <a:spcPts val="400"/>
              </a:spcBef>
              <a:spcAft>
                <a:spcPts val="0"/>
              </a:spcAft>
              <a:buClr>
                <a:srgbClr val="0075A2"/>
              </a:buClr>
              <a:buSzPct val="100000"/>
              <a:buFont typeface="Arial"/>
              <a:buChar char="•"/>
            </a:pPr>
            <a:r>
              <a:rPr lang="en-US" sz="2000" b="0" i="0" u="sng" strike="noStrike" cap="none">
                <a:solidFill>
                  <a:srgbClr val="FF0000"/>
                </a:solidFill>
                <a:latin typeface="Palatino Linotype"/>
                <a:ea typeface="Palatino Linotype"/>
                <a:cs typeface="Palatino Linotype"/>
                <a:sym typeface="Palatino Linotype"/>
                <a:hlinkClick r:id="rId6"/>
              </a:rPr>
              <a:t>http://aoprals.state.gov/web920/per_diem.asp</a:t>
            </a:r>
            <a:r>
              <a:rPr lang="en-US" sz="2000" b="0" i="0" u="none" strike="noStrike" cap="none">
                <a:solidFill>
                  <a:srgbClr val="FF0000"/>
                </a:solidFill>
                <a:latin typeface="Palatino Linotype"/>
                <a:ea typeface="Palatino Linotype"/>
                <a:cs typeface="Palatino Linotype"/>
                <a:sym typeface="Palatino Linotype"/>
              </a:rPr>
              <a:t>  -  </a:t>
            </a:r>
            <a:r>
              <a:rPr lang="en-US" sz="2000" b="0" i="0" u="none" strike="noStrike" cap="none">
                <a:solidFill>
                  <a:schemeClr val="dk1"/>
                </a:solidFill>
                <a:latin typeface="Palatino Linotype"/>
                <a:ea typeface="Palatino Linotype"/>
                <a:cs typeface="Palatino Linotype"/>
                <a:sym typeface="Palatino Linotype"/>
              </a:rPr>
              <a:t>Foreign Per Diem Rates</a:t>
            </a:r>
          </a:p>
          <a:p>
            <a:pPr marL="342900" marR="0" lvl="1" indent="-342900" algn="l" rtl="0">
              <a:spcBef>
                <a:spcPts val="400"/>
              </a:spcBef>
              <a:spcAft>
                <a:spcPts val="0"/>
              </a:spcAft>
              <a:buClr>
                <a:schemeClr val="dk1"/>
              </a:buClr>
              <a:buSzPct val="100000"/>
              <a:buFont typeface="Arial"/>
              <a:buChar char="•"/>
            </a:pPr>
            <a:r>
              <a:rPr lang="en-US" sz="2000" b="0" i="0" u="sng" strike="noStrike" cap="none">
                <a:solidFill>
                  <a:srgbClr val="FF0000"/>
                </a:solidFill>
                <a:latin typeface="Palatino Linotype"/>
                <a:ea typeface="Palatino Linotype"/>
                <a:cs typeface="Palatino Linotype"/>
                <a:sym typeface="Palatino Linotype"/>
                <a:hlinkClick r:id="rId7"/>
              </a:rPr>
              <a:t>https://ecc.state.gov</a:t>
            </a:r>
            <a:r>
              <a:rPr lang="en-US" sz="2000" b="0" i="0" u="none" strike="noStrike" cap="none">
                <a:solidFill>
                  <a:srgbClr val="FF0000"/>
                </a:solidFill>
                <a:latin typeface="Palatino Linotype"/>
                <a:ea typeface="Palatino Linotype"/>
                <a:cs typeface="Palatino Linotype"/>
                <a:sym typeface="Palatino Linotype"/>
              </a:rPr>
              <a:t>  -</a:t>
            </a:r>
            <a:r>
              <a:rPr lang="en-US" sz="2000" b="0" i="0" u="none" strike="noStrike" cap="none">
                <a:solidFill>
                  <a:schemeClr val="dk1"/>
                </a:solidFill>
                <a:latin typeface="Palatino Linotype"/>
                <a:ea typeface="Palatino Linotype"/>
                <a:cs typeface="Palatino Linotype"/>
                <a:sym typeface="Palatino Linotype"/>
              </a:rPr>
              <a:t>  eCountry Clearance</a:t>
            </a:r>
          </a:p>
          <a:p>
            <a:pPr marL="457200" marR="0" lvl="0" indent="0" algn="l" rtl="0">
              <a:spcBef>
                <a:spcPts val="400"/>
              </a:spcBef>
              <a:spcAft>
                <a:spcPts val="0"/>
              </a:spcAft>
              <a:buNone/>
            </a:pPr>
            <a:endParaRPr>
              <a:solidFill>
                <a:schemeClr val="dk1"/>
              </a:solidFill>
            </a:endParaRPr>
          </a:p>
          <a:p>
            <a:pPr marL="342900" marR="0" lvl="1" indent="-342900" algn="l" rtl="0">
              <a:spcBef>
                <a:spcPts val="400"/>
              </a:spcBef>
              <a:spcAft>
                <a:spcPts val="0"/>
              </a:spcAft>
              <a:buClr>
                <a:srgbClr val="0075A2"/>
              </a:buClr>
              <a:buSzPct val="100000"/>
              <a:buFont typeface="Arial"/>
              <a:buChar char="•"/>
            </a:pPr>
            <a:r>
              <a:rPr lang="en-US" sz="2000" b="0" i="0" u="sng" strike="noStrike" cap="none">
                <a:solidFill>
                  <a:srgbClr val="FF0000"/>
                </a:solidFill>
                <a:latin typeface="Palatino Linotype"/>
                <a:ea typeface="Palatino Linotype"/>
                <a:cs typeface="Palatino Linotype"/>
                <a:sym typeface="Palatino Linotype"/>
                <a:hlinkClick r:id="rId8"/>
              </a:rPr>
              <a:t>http://www.corporateservices.noaa.gov/~finance/TR.html</a:t>
            </a:r>
            <a:r>
              <a:rPr lang="en-US" sz="2000" b="0" i="0" u="none" strike="noStrike" cap="none">
                <a:solidFill>
                  <a:srgbClr val="FF0000"/>
                </a:solidFill>
                <a:latin typeface="Palatino Linotype"/>
                <a:ea typeface="Palatino Linotype"/>
                <a:cs typeface="Palatino Linotype"/>
                <a:sym typeface="Palatino Linotype"/>
              </a:rPr>
              <a:t>  -  </a:t>
            </a:r>
            <a:r>
              <a:rPr lang="en-US" sz="2000" b="0" i="0" u="none" strike="noStrike" cap="none">
                <a:solidFill>
                  <a:schemeClr val="dk1"/>
                </a:solidFill>
                <a:latin typeface="Palatino Linotype"/>
                <a:ea typeface="Palatino Linotype"/>
                <a:cs typeface="Palatino Linotype"/>
                <a:sym typeface="Palatino Linotype"/>
              </a:rPr>
              <a:t>NOAA Travel Regs</a:t>
            </a:r>
          </a:p>
          <a:p>
            <a:pPr marL="342900" marR="0" lvl="1" indent="-342900" algn="l" rtl="0">
              <a:spcBef>
                <a:spcPts val="400"/>
              </a:spcBef>
              <a:spcAft>
                <a:spcPts val="0"/>
              </a:spcAft>
              <a:buClr>
                <a:srgbClr val="0075A2"/>
              </a:buClr>
              <a:buSzPct val="100000"/>
              <a:buFont typeface="Arial"/>
              <a:buChar char="•"/>
            </a:pPr>
            <a:r>
              <a:rPr lang="en-US" sz="2000" b="0" i="0" u="sng" strike="noStrike" cap="none">
                <a:solidFill>
                  <a:srgbClr val="FF0000"/>
                </a:solidFill>
                <a:latin typeface="Palatino Linotype"/>
                <a:ea typeface="Palatino Linotype"/>
                <a:cs typeface="Palatino Linotype"/>
                <a:sym typeface="Palatino Linotype"/>
                <a:hlinkClick r:id="rId9"/>
              </a:rPr>
              <a:t>http://www.corporateservices.noaa.gov/~finance/Travel_Home.html</a:t>
            </a:r>
            <a:r>
              <a:rPr lang="en-US" sz="2000" b="0" i="0" u="none" strike="noStrike" cap="none">
                <a:solidFill>
                  <a:srgbClr val="0075A2"/>
                </a:solidFill>
                <a:latin typeface="Palatino Linotype"/>
                <a:ea typeface="Palatino Linotype"/>
                <a:cs typeface="Palatino Linotype"/>
                <a:sym typeface="Palatino Linotype"/>
              </a:rPr>
              <a:t>  -  </a:t>
            </a:r>
            <a:r>
              <a:rPr lang="en-US" sz="2000" b="0" i="0" u="none" strike="noStrike" cap="none">
                <a:solidFill>
                  <a:schemeClr val="dk1"/>
                </a:solidFill>
                <a:latin typeface="Palatino Linotype"/>
                <a:ea typeface="Palatino Linotype"/>
                <a:cs typeface="Palatino Linotype"/>
                <a:sym typeface="Palatino Linotype"/>
              </a:rPr>
              <a:t>NOAA Travel Office Home Page </a:t>
            </a:r>
          </a:p>
          <a:p>
            <a:pPr marL="342900" marR="0" lvl="1" indent="-342900" algn="l" rtl="0">
              <a:spcBef>
                <a:spcPts val="400"/>
              </a:spcBef>
              <a:spcAft>
                <a:spcPts val="0"/>
              </a:spcAft>
              <a:buClr>
                <a:srgbClr val="0075A2"/>
              </a:buClr>
              <a:buSzPct val="100000"/>
              <a:buFont typeface="Arial"/>
              <a:buNone/>
            </a:pPr>
            <a:endParaRPr sz="2000" b="0" i="0" u="none" strike="noStrike" cap="none">
              <a:solidFill>
                <a:srgbClr val="0075A2"/>
              </a:solidFill>
              <a:latin typeface="Palatino Linotype"/>
              <a:ea typeface="Palatino Linotype"/>
              <a:cs typeface="Palatino Linotype"/>
              <a:sym typeface="Palatino Linotype"/>
            </a:endParaRPr>
          </a:p>
          <a:p>
            <a:pPr marL="342900" marR="0" lvl="1" indent="-342900" algn="l" rtl="0">
              <a:spcBef>
                <a:spcPts val="400"/>
              </a:spcBef>
              <a:spcAft>
                <a:spcPts val="0"/>
              </a:spcAft>
              <a:buClr>
                <a:srgbClr val="0075A2"/>
              </a:buClr>
              <a:buSzPct val="100000"/>
              <a:buFont typeface="Arial"/>
              <a:buNone/>
            </a:pPr>
            <a:endParaRPr sz="2000" b="0" i="0" u="none" strike="noStrike" cap="none">
              <a:solidFill>
                <a:schemeClr val="dk1"/>
              </a:solidFill>
              <a:latin typeface="Palatino Linotype"/>
              <a:ea typeface="Palatino Linotype"/>
              <a:cs typeface="Palatino Linotype"/>
              <a:sym typeface="Palatino Linotype"/>
            </a:endParaRPr>
          </a:p>
          <a:p>
            <a:pPr marL="0" marR="0" lvl="1" indent="0" algn="l" rtl="0">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80"/>
              </a:spcBef>
              <a:spcAft>
                <a:spcPts val="0"/>
              </a:spcAft>
              <a:buClr>
                <a:srgbClr val="0075A2"/>
              </a:buClr>
              <a:buSzPct val="25000"/>
              <a:buFont typeface="Palatino Linotype"/>
              <a:buNone/>
            </a:pPr>
            <a:endParaRPr sz="24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80"/>
              </a:spcBef>
              <a:spcAft>
                <a:spcPts val="0"/>
              </a:spcAft>
              <a:buClr>
                <a:srgbClr val="0075A2"/>
              </a:buClr>
              <a:buSzPct val="25000"/>
              <a:buFont typeface="Palatino Linotype"/>
              <a:buNone/>
            </a:pPr>
            <a:endParaRPr sz="24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462" name="Shape 46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37</a:t>
            </a:fld>
            <a:endParaRPr lang="en-US" sz="1200">
              <a:solidFill>
                <a:schemeClr val="lt1"/>
              </a:solidFill>
              <a:latin typeface="Arial"/>
              <a:ea typeface="Arial"/>
              <a:cs typeface="Arial"/>
              <a:sym typeface="Arial"/>
            </a:endParaRPr>
          </a:p>
        </p:txBody>
      </p:sp>
      <p:sp>
        <p:nvSpPr>
          <p:cNvPr id="463" name="Shape 463"/>
          <p:cNvSpPr txBox="1">
            <a:spLocks noGrp="1"/>
          </p:cNvSpPr>
          <p:nvPr>
            <p:ph type="title"/>
          </p:nvPr>
        </p:nvSpPr>
        <p:spPr>
          <a:xfrm>
            <a:off x="1908175" y="260350"/>
            <a:ext cx="6912000" cy="3651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000" b="1" i="0" u="none" strike="noStrike" cap="none">
                <a:solidFill>
                  <a:srgbClr val="0B5394"/>
                </a:solidFill>
                <a:latin typeface="Century Gothic"/>
                <a:ea typeface="Century Gothic"/>
                <a:cs typeface="Century Gothic"/>
                <a:sym typeface="Century Gothic"/>
              </a:rPr>
              <a:t>Additional Resources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1184325" y="1143300"/>
            <a:ext cx="8037900" cy="4571400"/>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Darlene Roberts (Contr)</a:t>
            </a: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International Affairs /Technical Specialist</a:t>
            </a: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301-427-9052</a:t>
            </a:r>
          </a:p>
          <a:p>
            <a:pPr marL="0" marR="0" lvl="0" indent="0" algn="l" rtl="0">
              <a:lnSpc>
                <a:spcPct val="70000"/>
              </a:lnSpc>
              <a:spcBef>
                <a:spcPts val="259"/>
              </a:spcBef>
              <a:spcAft>
                <a:spcPts val="0"/>
              </a:spcAft>
              <a:buClr>
                <a:schemeClr val="dk1"/>
              </a:buClr>
              <a:buSzPct val="25000"/>
              <a:buFont typeface="Palatino Linotype"/>
              <a:buNone/>
            </a:pPr>
            <a:r>
              <a:rPr lang="en-US" sz="1800" b="0" i="0" u="sng" strike="noStrike" cap="none">
                <a:solidFill>
                  <a:srgbClr val="FF0000"/>
                </a:solidFill>
                <a:latin typeface="Palatino Linotype"/>
                <a:ea typeface="Palatino Linotype"/>
                <a:cs typeface="Palatino Linotype"/>
                <a:sym typeface="Palatino Linotype"/>
                <a:hlinkClick r:id="rId4"/>
              </a:rPr>
              <a:t>darlene.roberts@noaa.gov</a:t>
            </a:r>
          </a:p>
          <a:p>
            <a:pPr marL="0" marR="0" lvl="0" indent="0" algn="l" rtl="0">
              <a:lnSpc>
                <a:spcPct val="70000"/>
              </a:lnSpc>
              <a:spcBef>
                <a:spcPts val="259"/>
              </a:spcBef>
              <a:spcAft>
                <a:spcPts val="0"/>
              </a:spcAft>
              <a:buClr>
                <a:srgbClr val="0075A2"/>
              </a:buClr>
              <a:buSzPct val="250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Tuan Nguyen (Contr)</a:t>
            </a: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International Affairs Budget Analyst</a:t>
            </a: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301-427-9057</a:t>
            </a:r>
          </a:p>
          <a:p>
            <a:pPr marL="0" marR="0" lvl="0" indent="0" algn="l" rtl="0">
              <a:lnSpc>
                <a:spcPct val="70000"/>
              </a:lnSpc>
              <a:spcBef>
                <a:spcPts val="259"/>
              </a:spcBef>
              <a:spcAft>
                <a:spcPts val="0"/>
              </a:spcAft>
              <a:buClr>
                <a:schemeClr val="dk1"/>
              </a:buClr>
              <a:buSzPct val="25000"/>
              <a:buFont typeface="Palatino Linotype"/>
              <a:buNone/>
            </a:pPr>
            <a:r>
              <a:rPr lang="en-US" sz="1800" b="0" i="0" u="sng" strike="noStrike" cap="none">
                <a:solidFill>
                  <a:srgbClr val="FF0000"/>
                </a:solidFill>
                <a:latin typeface="Palatino Linotype"/>
                <a:ea typeface="Palatino Linotype"/>
                <a:cs typeface="Palatino Linotype"/>
                <a:sym typeface="Palatino Linotype"/>
                <a:hlinkClick r:id="rId5"/>
              </a:rPr>
              <a:t>Tuan.nguyen@noaa.gov</a:t>
            </a:r>
          </a:p>
          <a:p>
            <a:pPr marL="0" marR="0" lvl="0" indent="0" algn="l" rtl="0">
              <a:lnSpc>
                <a:spcPct val="70000"/>
              </a:lnSpc>
              <a:spcBef>
                <a:spcPts val="259"/>
              </a:spcBef>
              <a:spcAft>
                <a:spcPts val="0"/>
              </a:spcAft>
              <a:buClr>
                <a:srgbClr val="0075A2"/>
              </a:buClr>
              <a:buSzPct val="250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Ethan Jessup</a:t>
            </a: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International Affairs Administrative Officer</a:t>
            </a:r>
          </a:p>
          <a:p>
            <a:pPr marL="0" marR="0" lvl="0" indent="0" algn="l" rtl="0">
              <a:lnSpc>
                <a:spcPct val="70000"/>
              </a:lnSpc>
              <a:spcBef>
                <a:spcPts val="259"/>
              </a:spcBef>
              <a:spcAft>
                <a:spcPts val="0"/>
              </a:spcAft>
              <a:buClr>
                <a:schemeClr val="dk1"/>
              </a:buClr>
              <a:buSzPct val="250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301-427-9047</a:t>
            </a:r>
          </a:p>
          <a:p>
            <a:pPr marL="0" marR="0" lvl="0" indent="0" algn="l" rtl="0">
              <a:lnSpc>
                <a:spcPct val="70000"/>
              </a:lnSpc>
              <a:spcBef>
                <a:spcPts val="259"/>
              </a:spcBef>
              <a:spcAft>
                <a:spcPts val="0"/>
              </a:spcAft>
              <a:buClr>
                <a:schemeClr val="dk1"/>
              </a:buClr>
              <a:buSzPct val="25000"/>
              <a:buFont typeface="Palatino Linotype"/>
              <a:buNone/>
            </a:pPr>
            <a:r>
              <a:rPr lang="en-US" sz="1800" b="0" i="0" u="sng" strike="noStrike" cap="none">
                <a:solidFill>
                  <a:srgbClr val="FF0000"/>
                </a:solidFill>
                <a:latin typeface="Palatino Linotype"/>
                <a:ea typeface="Palatino Linotype"/>
                <a:cs typeface="Palatino Linotype"/>
                <a:sym typeface="Palatino Linotype"/>
                <a:hlinkClick r:id="rId6"/>
              </a:rPr>
              <a:t>ethan.jessup@noaa.gov</a:t>
            </a:r>
          </a:p>
          <a:p>
            <a:pPr marL="0" marR="0" lvl="0" indent="0" algn="l" rtl="0">
              <a:lnSpc>
                <a:spcPct val="70000"/>
              </a:lnSpc>
              <a:spcBef>
                <a:spcPts val="259"/>
              </a:spcBef>
              <a:spcAft>
                <a:spcPts val="0"/>
              </a:spcAft>
              <a:buClr>
                <a:srgbClr val="0075A2"/>
              </a:buClr>
              <a:buSzPct val="250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l" rtl="0">
              <a:lnSpc>
                <a:spcPct val="70000"/>
              </a:lnSpc>
              <a:spcBef>
                <a:spcPts val="296"/>
              </a:spcBef>
              <a:spcAft>
                <a:spcPts val="0"/>
              </a:spcAft>
              <a:buClr>
                <a:srgbClr val="0075A2"/>
              </a:buClr>
              <a:buSzPct val="250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l" rtl="0">
              <a:lnSpc>
                <a:spcPct val="70000"/>
              </a:lnSpc>
              <a:spcBef>
                <a:spcPts val="296"/>
              </a:spcBef>
              <a:buClr>
                <a:srgbClr val="0075A2"/>
              </a:buClr>
              <a:buSzPct val="250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p:txBody>
      </p:sp>
      <p:sp>
        <p:nvSpPr>
          <p:cNvPr id="471" name="Shape 471"/>
          <p:cNvSpPr txBox="1">
            <a:spLocks noGrp="1"/>
          </p:cNvSpPr>
          <p:nvPr>
            <p:ph type="title"/>
          </p:nvPr>
        </p:nvSpPr>
        <p:spPr>
          <a:xfrm>
            <a:off x="1839825" y="330775"/>
            <a:ext cx="6991500" cy="3810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2400"/>
              <a:t>W</a:t>
            </a:r>
            <a:r>
              <a:rPr lang="en-US" sz="2400" b="1" i="0" u="none" strike="noStrike" cap="none">
                <a:solidFill>
                  <a:srgbClr val="0B5394"/>
                </a:solidFill>
                <a:latin typeface="Century Gothic"/>
                <a:ea typeface="Century Gothic"/>
                <a:cs typeface="Century Gothic"/>
                <a:sym typeface="Century Gothic"/>
              </a:rPr>
              <a:t>IA Foreign Travel</a:t>
            </a:r>
            <a:r>
              <a:rPr lang="en-US" sz="2400"/>
              <a:t> </a:t>
            </a:r>
            <a:r>
              <a:rPr lang="en-US" sz="2400" b="1" i="0" u="none" strike="noStrike" cap="none">
                <a:solidFill>
                  <a:srgbClr val="0B5394"/>
                </a:solidFill>
                <a:latin typeface="Century Gothic"/>
                <a:ea typeface="Century Gothic"/>
                <a:cs typeface="Century Gothic"/>
                <a:sym typeface="Century Gothic"/>
              </a:rPr>
              <a:t>Contacts</a:t>
            </a:r>
          </a:p>
        </p:txBody>
      </p:sp>
      <p:pic>
        <p:nvPicPr>
          <p:cNvPr id="472" name="Shape 472" descr="MCj02873130000[1]"/>
          <p:cNvPicPr preferRelativeResize="0"/>
          <p:nvPr/>
        </p:nvPicPr>
        <p:blipFill rotWithShape="1">
          <a:blip r:embed="rId7">
            <a:alphaModFix/>
          </a:blip>
          <a:srcRect/>
          <a:stretch/>
        </p:blipFill>
        <p:spPr>
          <a:xfrm>
            <a:off x="6629400" y="1600200"/>
            <a:ext cx="1887538" cy="15319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1219200" y="1447800"/>
            <a:ext cx="7924800" cy="42285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The </a:t>
            </a:r>
            <a:r>
              <a:rPr lang="en-US">
                <a:solidFill>
                  <a:schemeClr val="dk1"/>
                </a:solidFill>
              </a:rPr>
              <a:t>Travel Preparer/Traveler’</a:t>
            </a:r>
            <a:r>
              <a:rPr lang="en-US" sz="2000" b="0" i="0" u="none" strike="noStrike" cap="none">
                <a:solidFill>
                  <a:schemeClr val="dk1"/>
                </a:solidFill>
                <a:latin typeface="Palatino Linotype"/>
                <a:ea typeface="Palatino Linotype"/>
                <a:cs typeface="Palatino Linotype"/>
                <a:sym typeface="Palatino Linotype"/>
              </a:rPr>
              <a:t>s responsibility is to ensure that </a:t>
            </a:r>
            <a:r>
              <a:rPr lang="en-US" sz="2000" b="0" i="0" u="sng" strike="noStrike" cap="none">
                <a:solidFill>
                  <a:schemeClr val="dk1"/>
                </a:solidFill>
                <a:latin typeface="Palatino Linotype"/>
                <a:ea typeface="Palatino Linotype"/>
                <a:cs typeface="Palatino Linotype"/>
                <a:sym typeface="Palatino Linotype"/>
              </a:rPr>
              <a:t>ALL</a:t>
            </a:r>
            <a:r>
              <a:rPr lang="en-US" sz="2000" b="0" i="0" u="none" strike="noStrike" cap="none">
                <a:solidFill>
                  <a:schemeClr val="dk1"/>
                </a:solidFill>
                <a:latin typeface="Palatino Linotype"/>
                <a:ea typeface="Palatino Linotype"/>
                <a:cs typeface="Palatino Linotype"/>
                <a:sym typeface="Palatino Linotype"/>
              </a:rPr>
              <a:t> required documents are completed , and attached in the foreign travel </a:t>
            </a:r>
            <a:r>
              <a:rPr lang="en-US">
                <a:solidFill>
                  <a:schemeClr val="dk1"/>
                </a:solidFill>
              </a:rPr>
              <a:t>authorization</a:t>
            </a:r>
            <a:r>
              <a:rPr lang="en-US" sz="2000" b="0" i="0" u="none" strike="noStrike" cap="none">
                <a:solidFill>
                  <a:schemeClr val="dk1"/>
                </a:solidFill>
                <a:latin typeface="Palatino Linotype"/>
                <a:ea typeface="Palatino Linotype"/>
                <a:cs typeface="Palatino Linotype"/>
                <a:sym typeface="Palatino Linotype"/>
              </a:rPr>
              <a:t> in the E2-System prior to submission to</a:t>
            </a:r>
            <a:r>
              <a:rPr lang="en-US">
                <a:solidFill>
                  <a:schemeClr val="dk1"/>
                </a:solidFill>
              </a:rPr>
              <a:t> NWS Directors,</a:t>
            </a:r>
            <a:r>
              <a:rPr lang="en-US" sz="2000" b="0" i="0" u="none" strike="noStrike" cap="none">
                <a:solidFill>
                  <a:schemeClr val="dk1"/>
                </a:solidFill>
                <a:latin typeface="Palatino Linotype"/>
                <a:ea typeface="Palatino Linotype"/>
                <a:cs typeface="Palatino Linotype"/>
                <a:sym typeface="Palatino Linotype"/>
              </a:rPr>
              <a:t> IAO,</a:t>
            </a:r>
            <a:r>
              <a:rPr lang="en-US">
                <a:solidFill>
                  <a:schemeClr val="dk1"/>
                </a:solidFill>
              </a:rPr>
              <a:t> </a:t>
            </a:r>
            <a:r>
              <a:rPr lang="en-US" sz="2000" b="0" i="0" u="none" strike="noStrike" cap="none">
                <a:solidFill>
                  <a:schemeClr val="dk1"/>
                </a:solidFill>
                <a:latin typeface="Palatino Linotype"/>
                <a:ea typeface="Palatino Linotype"/>
                <a:cs typeface="Palatino Linotype"/>
                <a:sym typeface="Palatino Linotype"/>
              </a:rPr>
              <a:t> DAA</a:t>
            </a:r>
            <a:r>
              <a:rPr lang="en-US">
                <a:solidFill>
                  <a:schemeClr val="dk1"/>
                </a:solidFill>
              </a:rPr>
              <a:t> (or designee)</a:t>
            </a:r>
            <a:r>
              <a:rPr lang="en-US" sz="2000" b="0" i="0" u="none" strike="noStrike" cap="none">
                <a:solidFill>
                  <a:schemeClr val="dk1"/>
                </a:solidFill>
                <a:latin typeface="Palatino Linotype"/>
                <a:ea typeface="Palatino Linotype"/>
                <a:cs typeface="Palatino Linotype"/>
                <a:sym typeface="Palatino Linotype"/>
              </a:rPr>
              <a:t> and NTO.  In addition, the </a:t>
            </a:r>
            <a:r>
              <a:rPr lang="en-US">
                <a:solidFill>
                  <a:schemeClr val="dk1"/>
                </a:solidFill>
              </a:rPr>
              <a:t>travel preparer/traveler</a:t>
            </a:r>
            <a:r>
              <a:rPr lang="en-US" sz="2000" b="0" i="0" u="none" strike="noStrike" cap="none">
                <a:solidFill>
                  <a:schemeClr val="dk1"/>
                </a:solidFill>
                <a:latin typeface="Palatino Linotype"/>
                <a:ea typeface="Palatino Linotype"/>
                <a:cs typeface="Palatino Linotype"/>
                <a:sym typeface="Palatino Linotype"/>
              </a:rPr>
              <a:t> will:</a:t>
            </a:r>
          </a:p>
          <a:p>
            <a:pPr marL="0" marR="0" lvl="0" indent="0" algn="l" rtl="0">
              <a:lnSpc>
                <a:spcPct val="80000"/>
              </a:lnSpc>
              <a:spcBef>
                <a:spcPts val="0"/>
              </a:spcBef>
              <a:spcAft>
                <a:spcPts val="0"/>
              </a:spcAft>
              <a:buClr>
                <a:schemeClr val="dk1"/>
              </a:buClr>
              <a:buSzPct val="25000"/>
              <a:buFont typeface="Noto Sans Symbols"/>
              <a:buNone/>
            </a:pPr>
            <a:endParaRPr>
              <a:solidFill>
                <a:schemeClr val="dk1"/>
              </a:solidFill>
            </a:endParaRPr>
          </a:p>
          <a:p>
            <a:pPr marL="342900" marR="0" lvl="1"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Palatino Linotype"/>
                <a:ea typeface="Palatino Linotype"/>
                <a:cs typeface="Palatino Linotype"/>
                <a:sym typeface="Palatino Linotype"/>
              </a:rPr>
              <a:t>answer basic questions for</a:t>
            </a:r>
            <a:r>
              <a:rPr lang="en-US">
                <a:solidFill>
                  <a:schemeClr val="dk1"/>
                </a:solidFill>
              </a:rPr>
              <a:t> their</a:t>
            </a:r>
            <a:r>
              <a:rPr lang="en-US" sz="2000" b="0" i="0" u="none" strike="noStrike" cap="none">
                <a:solidFill>
                  <a:schemeClr val="dk1"/>
                </a:solidFill>
                <a:latin typeface="Palatino Linotype"/>
                <a:ea typeface="Palatino Linotype"/>
                <a:cs typeface="Palatino Linotype"/>
                <a:sym typeface="Palatino Linotype"/>
              </a:rPr>
              <a:t> p</a:t>
            </a:r>
            <a:r>
              <a:rPr lang="en-US">
                <a:solidFill>
                  <a:schemeClr val="dk1"/>
                </a:solidFill>
              </a:rPr>
              <a:t>ro</a:t>
            </a:r>
            <a:r>
              <a:rPr lang="en-US" sz="2000" b="0" i="0" u="none" strike="noStrike" cap="none">
                <a:solidFill>
                  <a:schemeClr val="dk1"/>
                </a:solidFill>
                <a:latin typeface="Palatino Linotype"/>
                <a:ea typeface="Palatino Linotype"/>
                <a:cs typeface="Palatino Linotype"/>
                <a:sym typeface="Palatino Linotype"/>
              </a:rPr>
              <a:t>s</a:t>
            </a:r>
            <a:r>
              <a:rPr lang="en-US">
                <a:solidFill>
                  <a:schemeClr val="dk1"/>
                </a:solidFill>
              </a:rPr>
              <a:t>pective travelers </a:t>
            </a:r>
            <a:r>
              <a:rPr lang="en-US" sz="2000" b="0" i="0" u="none" strike="noStrike" cap="none">
                <a:solidFill>
                  <a:schemeClr val="dk1"/>
                </a:solidFill>
                <a:latin typeface="Palatino Linotype"/>
                <a:ea typeface="Palatino Linotype"/>
                <a:cs typeface="Palatino Linotype"/>
                <a:sym typeface="Palatino Linotype"/>
              </a:rPr>
              <a:t>on foreign travel procedures</a:t>
            </a:r>
            <a:r>
              <a:rPr lang="en-US">
                <a:solidFill>
                  <a:schemeClr val="dk1"/>
                </a:solidFill>
              </a:rPr>
              <a:t>, and </a:t>
            </a:r>
          </a:p>
          <a:p>
            <a:pPr marL="342900" marR="0" lvl="1" indent="-342900" algn="l" rtl="0">
              <a:lnSpc>
                <a:spcPct val="80000"/>
              </a:lnSpc>
              <a:spcBef>
                <a:spcPts val="400"/>
              </a:spcBef>
              <a:spcAft>
                <a:spcPts val="0"/>
              </a:spcAft>
              <a:buClr>
                <a:schemeClr val="dk1"/>
              </a:buClr>
              <a:buSzPct val="100000"/>
              <a:buFont typeface="Arial"/>
              <a:buChar char="•"/>
            </a:pPr>
            <a:r>
              <a:rPr lang="en-US">
                <a:solidFill>
                  <a:schemeClr val="dk1"/>
                </a:solidFill>
              </a:rPr>
              <a:t>relaying any necessary information to their travelers.</a:t>
            </a:r>
          </a:p>
          <a:p>
            <a:pPr marL="342900" marR="0" lvl="1" indent="-342900" algn="l" rtl="0">
              <a:lnSpc>
                <a:spcPct val="80000"/>
              </a:lnSpc>
              <a:spcBef>
                <a:spcPts val="400"/>
              </a:spcBef>
              <a:spcAft>
                <a:spcPts val="0"/>
              </a:spcAft>
              <a:buClr>
                <a:schemeClr val="dk1"/>
              </a:buClr>
              <a:buSzPct val="100000"/>
              <a:buFont typeface="Arial"/>
              <a:buChar char="•"/>
            </a:pPr>
            <a:r>
              <a:rPr lang="en-US">
                <a:solidFill>
                  <a:schemeClr val="dk1"/>
                </a:solidFill>
              </a:rPr>
              <a:t>Ensures Foreign Travel Request Memo has been signed by the Designated Approving Official prior to travel</a:t>
            </a:r>
          </a:p>
        </p:txBody>
      </p:sp>
      <p:sp>
        <p:nvSpPr>
          <p:cNvPr id="178" name="Shape 178"/>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b="0" i="0" u="none" strike="noStrike" cap="none">
              <a:solidFill>
                <a:schemeClr val="lt1"/>
              </a:solidFill>
              <a:latin typeface="Arial"/>
              <a:ea typeface="Arial"/>
              <a:cs typeface="Arial"/>
              <a:sym typeface="Arial"/>
            </a:endParaRPr>
          </a:p>
        </p:txBody>
      </p:sp>
      <p:sp>
        <p:nvSpPr>
          <p:cNvPr id="179" name="Shape 179"/>
          <p:cNvSpPr txBox="1">
            <a:spLocks noGrp="1"/>
          </p:cNvSpPr>
          <p:nvPr>
            <p:ph type="title"/>
          </p:nvPr>
        </p:nvSpPr>
        <p:spPr>
          <a:xfrm>
            <a:off x="1295400" y="76201"/>
            <a:ext cx="7524750" cy="1219199"/>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Arial"/>
              <a:buNone/>
            </a:pPr>
            <a:r>
              <a:rPr lang="en-US" sz="3600" b="1" i="0" u="none" strike="noStrike" cap="none">
                <a:solidFill>
                  <a:srgbClr val="0B5394"/>
                </a:solidFill>
                <a:latin typeface="Arial"/>
                <a:ea typeface="Arial"/>
                <a:cs typeface="Arial"/>
                <a:sym typeface="Arial"/>
              </a:rPr>
              <a:t>What is the role of the</a:t>
            </a:r>
            <a:r>
              <a:rPr lang="en-US">
                <a:latin typeface="Arial"/>
                <a:ea typeface="Arial"/>
                <a:cs typeface="Arial"/>
                <a:sym typeface="Arial"/>
              </a:rPr>
              <a:t> Travel Preparer/Traveler</a:t>
            </a:r>
            <a:r>
              <a:rPr lang="en-US" sz="3600" b="1" i="0" u="none" strike="noStrike" cap="none">
                <a:solidFill>
                  <a:srgbClr val="0B5394"/>
                </a:solidFill>
                <a:latin typeface="Arial"/>
                <a:ea typeface="Arial"/>
                <a:cs typeface="Arial"/>
                <a:sym typeface="Aria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1092500" y="902550"/>
            <a:ext cx="8051400" cy="36891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00"/>
              </a:spcBef>
              <a:spcAft>
                <a:spcPts val="0"/>
              </a:spcAft>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spcBef>
                <a:spcPts val="400"/>
              </a:spcBef>
              <a:buClr>
                <a:srgbClr val="0075A2"/>
              </a:buClr>
              <a:buSzPct val="25000"/>
              <a:buFont typeface="Palatino Linotype"/>
              <a:buNone/>
            </a:pPr>
            <a:endParaRPr sz="2000" b="0" i="0" u="none" strike="noStrike" cap="none">
              <a:solidFill>
                <a:srgbClr val="0075A2"/>
              </a:solidFill>
              <a:latin typeface="Palatino Linotype"/>
              <a:ea typeface="Palatino Linotype"/>
              <a:cs typeface="Palatino Linotype"/>
              <a:sym typeface="Palatino Linotype"/>
            </a:endParaRPr>
          </a:p>
        </p:txBody>
      </p:sp>
      <p:sp>
        <p:nvSpPr>
          <p:cNvPr id="187" name="Shape 18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Arial"/>
                <a:ea typeface="Arial"/>
                <a:cs typeface="Arial"/>
                <a:sym typeface="Arial"/>
              </a:rPr>
              <a:t>5</a:t>
            </a:fld>
            <a:endParaRPr lang="en-US" sz="1200" b="0" i="0" u="none" strike="noStrike" cap="none">
              <a:solidFill>
                <a:schemeClr val="lt1"/>
              </a:solidFill>
              <a:latin typeface="Arial"/>
              <a:ea typeface="Arial"/>
              <a:cs typeface="Arial"/>
              <a:sym typeface="Arial"/>
            </a:endParaRPr>
          </a:p>
        </p:txBody>
      </p:sp>
      <p:sp>
        <p:nvSpPr>
          <p:cNvPr id="188" name="Shape 188"/>
          <p:cNvSpPr txBox="1">
            <a:spLocks noGrp="1"/>
          </p:cNvSpPr>
          <p:nvPr>
            <p:ph type="title"/>
          </p:nvPr>
        </p:nvSpPr>
        <p:spPr>
          <a:xfrm>
            <a:off x="1440675" y="435800"/>
            <a:ext cx="7620000" cy="7161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0B5394"/>
              </a:buClr>
              <a:buSzPct val="25000"/>
              <a:buFont typeface="Century Gothic"/>
              <a:buNone/>
            </a:pPr>
            <a:r>
              <a:rPr lang="en-US" sz="3240" b="1" i="0" u="none" strike="noStrike" cap="none">
                <a:solidFill>
                  <a:srgbClr val="0B5394"/>
                </a:solidFill>
                <a:latin typeface="Century Gothic"/>
                <a:ea typeface="Century Gothic"/>
                <a:cs typeface="Century Gothic"/>
                <a:sym typeface="Century Gothic"/>
              </a:rPr>
              <a:t>Who should work with the NWS FTCs?</a:t>
            </a:r>
          </a:p>
        </p:txBody>
      </p:sp>
      <p:sp>
        <p:nvSpPr>
          <p:cNvPr id="189" name="Shape 189"/>
          <p:cNvSpPr txBox="1"/>
          <p:nvPr/>
        </p:nvSpPr>
        <p:spPr>
          <a:xfrm>
            <a:off x="1066800" y="2286000"/>
            <a:ext cx="1828800" cy="1200300"/>
          </a:xfrm>
          <a:prstGeom prst="rect">
            <a:avLst/>
          </a:prstGeom>
          <a:gradFill>
            <a:gsLst>
              <a:gs pos="0">
                <a:srgbClr val="8EB5FF"/>
              </a:gs>
              <a:gs pos="35000">
                <a:srgbClr val="B1C9FF"/>
              </a:gs>
              <a:gs pos="100000">
                <a:srgbClr val="E0EBFF"/>
              </a:gs>
            </a:gsLst>
            <a:lin ang="16200000" scaled="0"/>
          </a:gradFill>
          <a:ln w="9525" cap="flat" cmpd="sng">
            <a:solidFill>
              <a:srgbClr val="096CC5"/>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a:solidFill>
                  <a:schemeClr val="dk1"/>
                </a:solidFill>
                <a:latin typeface="Arial"/>
                <a:ea typeface="Arial"/>
                <a:cs typeface="Arial"/>
                <a:sym typeface="Arial"/>
              </a:rPr>
              <a:t>NWS Travel</a:t>
            </a:r>
            <a:r>
              <a:rPr lang="en-US" sz="1800">
                <a:solidFill>
                  <a:schemeClr val="dk1"/>
                </a:solidFill>
              </a:rPr>
              <a:t> Preparer or Traveler</a:t>
            </a:r>
          </a:p>
        </p:txBody>
      </p:sp>
      <p:cxnSp>
        <p:nvCxnSpPr>
          <p:cNvPr id="190" name="Shape 190"/>
          <p:cNvCxnSpPr/>
          <p:nvPr/>
        </p:nvCxnSpPr>
        <p:spPr>
          <a:xfrm>
            <a:off x="3048000" y="2776251"/>
            <a:ext cx="533400" cy="0"/>
          </a:xfrm>
          <a:prstGeom prst="straightConnector1">
            <a:avLst/>
          </a:prstGeom>
          <a:noFill/>
          <a:ln w="9525" cap="flat" cmpd="sng">
            <a:solidFill>
              <a:srgbClr val="096CC5"/>
            </a:solidFill>
            <a:prstDash val="solid"/>
            <a:round/>
            <a:headEnd type="none" w="med" len="med"/>
            <a:tailEnd type="stealth" w="lg" len="lg"/>
          </a:ln>
        </p:spPr>
      </p:cxnSp>
      <p:sp>
        <p:nvSpPr>
          <p:cNvPr id="191" name="Shape 191"/>
          <p:cNvSpPr txBox="1"/>
          <p:nvPr/>
        </p:nvSpPr>
        <p:spPr>
          <a:xfrm>
            <a:off x="3810000" y="2285988"/>
            <a:ext cx="1828800" cy="1200300"/>
          </a:xfrm>
          <a:prstGeom prst="rect">
            <a:avLst/>
          </a:prstGeom>
          <a:gradFill>
            <a:gsLst>
              <a:gs pos="0">
                <a:srgbClr val="8EB5FF"/>
              </a:gs>
              <a:gs pos="35000">
                <a:srgbClr val="B1C9FF"/>
              </a:gs>
              <a:gs pos="100000">
                <a:srgbClr val="E0EBFF"/>
              </a:gs>
            </a:gsLst>
            <a:lin ang="16200000" scaled="0"/>
          </a:gradFill>
          <a:ln w="9525" cap="flat" cmpd="sng">
            <a:solidFill>
              <a:srgbClr val="096CC5"/>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a:solidFill>
                  <a:schemeClr val="dk1"/>
                </a:solidFill>
                <a:latin typeface="Arial"/>
                <a:ea typeface="Arial"/>
                <a:cs typeface="Arial"/>
                <a:sym typeface="Arial"/>
              </a:rPr>
              <a:t>NWS Foreign Travel Contact</a:t>
            </a:r>
          </a:p>
          <a:p>
            <a:pPr marL="0" marR="0" lvl="0" indent="0" algn="ctr" rtl="0">
              <a:spcBef>
                <a:spcPts val="0"/>
              </a:spcBef>
              <a:spcAft>
                <a:spcPts val="0"/>
              </a:spcAft>
              <a:buSzPct val="25000"/>
              <a:buNone/>
            </a:pPr>
            <a:r>
              <a:rPr lang="en-US" sz="1200" b="0" i="0" u="none" strike="noStrike" cap="none">
                <a:solidFill>
                  <a:schemeClr val="dk1"/>
                </a:solidFill>
                <a:latin typeface="Arial"/>
                <a:ea typeface="Arial"/>
                <a:cs typeface="Arial"/>
                <a:sym typeface="Arial"/>
              </a:rPr>
              <a:t>(Darlene Roberts / </a:t>
            </a:r>
          </a:p>
          <a:p>
            <a:pPr marL="0" marR="0" lvl="0" indent="0" algn="ctr" rtl="0">
              <a:spcBef>
                <a:spcPts val="0"/>
              </a:spcBef>
              <a:spcAft>
                <a:spcPts val="0"/>
              </a:spcAft>
              <a:buSzPct val="25000"/>
              <a:buNone/>
            </a:pPr>
            <a:r>
              <a:rPr lang="en-US" sz="1200" b="0" i="0" u="none" strike="noStrike" cap="none">
                <a:solidFill>
                  <a:schemeClr val="dk1"/>
                </a:solidFill>
                <a:latin typeface="Arial"/>
                <a:ea typeface="Arial"/>
                <a:cs typeface="Arial"/>
                <a:sym typeface="Arial"/>
              </a:rPr>
              <a:t>Tuan Nguyen/</a:t>
            </a:r>
          </a:p>
          <a:p>
            <a:pPr marL="0" marR="0" lvl="0" indent="0" algn="ctr" rtl="0">
              <a:spcBef>
                <a:spcPts val="0"/>
              </a:spcBef>
              <a:spcAft>
                <a:spcPts val="0"/>
              </a:spcAft>
              <a:buSzPct val="25000"/>
              <a:buNone/>
            </a:pPr>
            <a:r>
              <a:rPr lang="en-US" sz="1200" b="0" i="0" u="none" strike="noStrike" cap="none">
                <a:solidFill>
                  <a:schemeClr val="dk1"/>
                </a:solidFill>
                <a:latin typeface="Arial"/>
                <a:ea typeface="Arial"/>
                <a:cs typeface="Arial"/>
                <a:sym typeface="Arial"/>
              </a:rPr>
              <a:t>Ethan Jessup)</a:t>
            </a:r>
          </a:p>
        </p:txBody>
      </p:sp>
      <p:cxnSp>
        <p:nvCxnSpPr>
          <p:cNvPr id="192" name="Shape 192"/>
          <p:cNvCxnSpPr/>
          <p:nvPr/>
        </p:nvCxnSpPr>
        <p:spPr>
          <a:xfrm rot="10800000" flipH="1">
            <a:off x="6244450" y="2038650"/>
            <a:ext cx="484800" cy="603600"/>
          </a:xfrm>
          <a:prstGeom prst="straightConnector1">
            <a:avLst/>
          </a:prstGeom>
          <a:noFill/>
          <a:ln w="9525" cap="flat" cmpd="sng">
            <a:solidFill>
              <a:srgbClr val="096CC5"/>
            </a:solidFill>
            <a:prstDash val="solid"/>
            <a:round/>
            <a:headEnd type="none" w="med" len="med"/>
            <a:tailEnd type="stealth" w="lg" len="lg"/>
          </a:ln>
        </p:spPr>
      </p:cxnSp>
      <p:cxnSp>
        <p:nvCxnSpPr>
          <p:cNvPr id="193" name="Shape 193"/>
          <p:cNvCxnSpPr/>
          <p:nvPr/>
        </p:nvCxnSpPr>
        <p:spPr>
          <a:xfrm>
            <a:off x="6165275" y="3057900"/>
            <a:ext cx="633300" cy="316800"/>
          </a:xfrm>
          <a:prstGeom prst="straightConnector1">
            <a:avLst/>
          </a:prstGeom>
          <a:noFill/>
          <a:ln w="9525" cap="flat" cmpd="sng">
            <a:solidFill>
              <a:srgbClr val="096CC5"/>
            </a:solidFill>
            <a:prstDash val="solid"/>
            <a:round/>
            <a:headEnd type="none" w="med" len="med"/>
            <a:tailEnd type="stealth" w="lg" len="lg"/>
          </a:ln>
        </p:spPr>
      </p:cxnSp>
      <p:sp>
        <p:nvSpPr>
          <p:cNvPr id="194" name="Shape 194"/>
          <p:cNvSpPr txBox="1"/>
          <p:nvPr/>
        </p:nvSpPr>
        <p:spPr>
          <a:xfrm>
            <a:off x="6943500" y="1794025"/>
            <a:ext cx="1695900" cy="442500"/>
          </a:xfrm>
          <a:prstGeom prst="rect">
            <a:avLst/>
          </a:prstGeom>
          <a:gradFill>
            <a:gsLst>
              <a:gs pos="0">
                <a:srgbClr val="8EB5FF"/>
              </a:gs>
              <a:gs pos="35000">
                <a:srgbClr val="B1C9FF"/>
              </a:gs>
              <a:gs pos="100000">
                <a:srgbClr val="E0EBFF"/>
              </a:gs>
            </a:gsLst>
            <a:lin ang="16200000" scaled="0"/>
          </a:gradFill>
          <a:ln w="9525" cap="flat" cmpd="sng">
            <a:solidFill>
              <a:srgbClr val="096CC5"/>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a:solidFill>
                  <a:schemeClr val="dk1"/>
                </a:solidFill>
                <a:latin typeface="Arial"/>
                <a:ea typeface="Arial"/>
                <a:cs typeface="Arial"/>
                <a:sym typeface="Arial"/>
              </a:rPr>
              <a:t>N</a:t>
            </a:r>
            <a:r>
              <a:rPr lang="en-US" sz="1800">
                <a:solidFill>
                  <a:schemeClr val="dk1"/>
                </a:solidFill>
              </a:rPr>
              <a:t>WSIA/</a:t>
            </a:r>
            <a:r>
              <a:rPr lang="en-US" sz="1800" b="0" i="0" u="none" strike="noStrike" cap="none">
                <a:solidFill>
                  <a:schemeClr val="dk1"/>
                </a:solidFill>
                <a:latin typeface="Arial"/>
                <a:ea typeface="Arial"/>
                <a:cs typeface="Arial"/>
                <a:sym typeface="Arial"/>
              </a:rPr>
              <a:t>DAA</a:t>
            </a:r>
          </a:p>
        </p:txBody>
      </p:sp>
      <p:sp>
        <p:nvSpPr>
          <p:cNvPr id="195" name="Shape 195"/>
          <p:cNvSpPr txBox="1"/>
          <p:nvPr/>
        </p:nvSpPr>
        <p:spPr>
          <a:xfrm>
            <a:off x="6943500" y="3285675"/>
            <a:ext cx="1790700" cy="369300"/>
          </a:xfrm>
          <a:prstGeom prst="rect">
            <a:avLst/>
          </a:prstGeom>
          <a:gradFill>
            <a:gsLst>
              <a:gs pos="0">
                <a:srgbClr val="8EB5FF"/>
              </a:gs>
              <a:gs pos="35000">
                <a:srgbClr val="B1C9FF"/>
              </a:gs>
              <a:gs pos="100000">
                <a:srgbClr val="E0EBFF"/>
              </a:gs>
            </a:gsLst>
            <a:lin ang="16200000" scaled="0"/>
          </a:gradFill>
          <a:ln w="9525" cap="flat" cmpd="sng">
            <a:solidFill>
              <a:srgbClr val="096CC5"/>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a:solidFill>
                  <a:schemeClr val="dk1"/>
                </a:solidFill>
                <a:latin typeface="Arial"/>
                <a:ea typeface="Arial"/>
                <a:cs typeface="Arial"/>
                <a:sym typeface="Arial"/>
              </a:rPr>
              <a:t>NOAA NTO</a:t>
            </a:r>
          </a:p>
        </p:txBody>
      </p:sp>
      <p:cxnSp>
        <p:nvCxnSpPr>
          <p:cNvPr id="196" name="Shape 196"/>
          <p:cNvCxnSpPr/>
          <p:nvPr/>
        </p:nvCxnSpPr>
        <p:spPr>
          <a:xfrm rot="10800000">
            <a:off x="6096050" y="3285675"/>
            <a:ext cx="643200" cy="316500"/>
          </a:xfrm>
          <a:prstGeom prst="straightConnector1">
            <a:avLst/>
          </a:prstGeom>
          <a:noFill/>
          <a:ln w="9525" cap="flat" cmpd="sng">
            <a:solidFill>
              <a:srgbClr val="096CC5"/>
            </a:solidFill>
            <a:prstDash val="solid"/>
            <a:round/>
            <a:headEnd type="none" w="med" len="med"/>
            <a:tailEnd type="stealth" w="lg" len="lg"/>
          </a:ln>
        </p:spPr>
      </p:cxnSp>
      <p:cxnSp>
        <p:nvCxnSpPr>
          <p:cNvPr id="197" name="Shape 197"/>
          <p:cNvCxnSpPr/>
          <p:nvPr/>
        </p:nvCxnSpPr>
        <p:spPr>
          <a:xfrm flipH="1">
            <a:off x="6398125" y="2236525"/>
            <a:ext cx="410400" cy="539700"/>
          </a:xfrm>
          <a:prstGeom prst="straightConnector1">
            <a:avLst/>
          </a:prstGeom>
          <a:noFill/>
          <a:ln w="9525" cap="flat" cmpd="sng">
            <a:solidFill>
              <a:srgbClr val="096CC5"/>
            </a:solidFill>
            <a:prstDash val="solid"/>
            <a:round/>
            <a:headEnd type="none" w="med" len="med"/>
            <a:tailEnd type="stealth" w="lg" len="lg"/>
          </a:ln>
        </p:spPr>
      </p:cxnSp>
      <p:cxnSp>
        <p:nvCxnSpPr>
          <p:cNvPr id="198" name="Shape 198"/>
          <p:cNvCxnSpPr/>
          <p:nvPr/>
        </p:nvCxnSpPr>
        <p:spPr>
          <a:xfrm rot="10800000">
            <a:off x="3048000" y="3010499"/>
            <a:ext cx="533400" cy="0"/>
          </a:xfrm>
          <a:prstGeom prst="straightConnector1">
            <a:avLst/>
          </a:prstGeom>
          <a:noFill/>
          <a:ln w="9525" cap="flat" cmpd="sng">
            <a:solidFill>
              <a:srgbClr val="096CC5"/>
            </a:solidFill>
            <a:prstDash val="solid"/>
            <a:round/>
            <a:headEnd type="none" w="med" len="med"/>
            <a:tailEnd type="stealth" w="lg" len="lg"/>
          </a:ln>
        </p:spPr>
      </p:cxnSp>
      <p:sp>
        <p:nvSpPr>
          <p:cNvPr id="199" name="Shape 199"/>
          <p:cNvSpPr txBox="1"/>
          <p:nvPr/>
        </p:nvSpPr>
        <p:spPr>
          <a:xfrm>
            <a:off x="1092506" y="5181600"/>
            <a:ext cx="7822894" cy="58477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600" i="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1265100" y="883925"/>
            <a:ext cx="8158200" cy="5181300"/>
          </a:xfrm>
          <a:prstGeom prst="rect">
            <a:avLst/>
          </a:prstGeom>
          <a:noFill/>
          <a:ln>
            <a:noFill/>
          </a:ln>
        </p:spPr>
        <p:txBody>
          <a:bodyPr wrap="square" lIns="91425" tIns="45700" rIns="91425" bIns="45700" anchor="t" anchorCtr="0">
            <a:noAutofit/>
          </a:bodyPr>
          <a:lstStyle/>
          <a:p>
            <a:pPr marL="342900" marR="0" lvl="1" indent="-342900" algn="l" rtl="0">
              <a:lnSpc>
                <a:spcPct val="70000"/>
              </a:lnSpc>
              <a:spcBef>
                <a:spcPts val="925"/>
              </a:spcBef>
              <a:spcAft>
                <a:spcPts val="0"/>
              </a:spcAft>
              <a:buClr>
                <a:schemeClr val="dk1"/>
              </a:buClr>
              <a:buSzPct val="97368"/>
              <a:buFont typeface="Arial"/>
              <a:buChar char="•"/>
            </a:pPr>
            <a:r>
              <a:rPr lang="en-US" sz="1850" b="0" i="0" u="none" strike="noStrike" cap="none">
                <a:solidFill>
                  <a:schemeClr val="dk1"/>
                </a:solidFill>
                <a:latin typeface="Palatino Linotype"/>
                <a:ea typeface="Palatino Linotype"/>
                <a:cs typeface="Palatino Linotype"/>
                <a:sym typeface="Palatino Linotype"/>
              </a:rPr>
              <a:t>an approved </a:t>
            </a:r>
            <a:r>
              <a:rPr lang="en-US" sz="1850" b="1" u="sng">
                <a:solidFill>
                  <a:schemeClr val="dk1"/>
                </a:solidFill>
              </a:rPr>
              <a:t>travel memo</a:t>
            </a:r>
            <a:r>
              <a:rPr lang="en-US" sz="1850">
                <a:solidFill>
                  <a:schemeClr val="dk1"/>
                </a:solidFill>
              </a:rPr>
              <a:t> (signed by the designated approving official for that traveler)</a:t>
            </a:r>
          </a:p>
          <a:p>
            <a:pPr marL="342900" marR="0" lvl="1" indent="-342900" algn="l" rtl="0">
              <a:lnSpc>
                <a:spcPct val="70000"/>
              </a:lnSpc>
              <a:spcBef>
                <a:spcPts val="925"/>
              </a:spcBef>
              <a:spcAft>
                <a:spcPts val="0"/>
              </a:spcAft>
              <a:buClr>
                <a:schemeClr val="dk1"/>
              </a:buClr>
              <a:buSzPct val="97368"/>
              <a:buFont typeface="Arial"/>
              <a:buChar char="•"/>
            </a:pPr>
            <a:r>
              <a:rPr lang="en-US" sz="1850">
                <a:solidFill>
                  <a:schemeClr val="dk1"/>
                </a:solidFill>
              </a:rPr>
              <a:t>an </a:t>
            </a:r>
            <a:r>
              <a:rPr lang="en-US" sz="1850" b="1">
                <a:solidFill>
                  <a:schemeClr val="dk1"/>
                </a:solidFill>
              </a:rPr>
              <a:t>approved travel authorization</a:t>
            </a:r>
            <a:r>
              <a:rPr lang="en-US" sz="1850">
                <a:solidFill>
                  <a:schemeClr val="dk1"/>
                </a:solidFill>
              </a:rPr>
              <a:t>(approved in E2-System.</a:t>
            </a:r>
          </a:p>
          <a:p>
            <a:pPr marL="342900" marR="0" lvl="1" indent="-342900" algn="l" rtl="0">
              <a:lnSpc>
                <a:spcPct val="70000"/>
              </a:lnSpc>
              <a:spcBef>
                <a:spcPts val="925"/>
              </a:spcBef>
              <a:spcAft>
                <a:spcPts val="0"/>
              </a:spcAft>
              <a:buClr>
                <a:schemeClr val="dk1"/>
              </a:buClr>
              <a:buSzPct val="97368"/>
              <a:buFont typeface="Arial"/>
              <a:buChar char="•"/>
            </a:pPr>
            <a:r>
              <a:rPr lang="en-US" sz="1850" b="0" i="0" u="none" strike="noStrike" cap="none">
                <a:solidFill>
                  <a:schemeClr val="dk1"/>
                </a:solidFill>
                <a:latin typeface="Palatino Linotype"/>
                <a:ea typeface="Palatino Linotype"/>
                <a:cs typeface="Palatino Linotype"/>
                <a:sym typeface="Palatino Linotype"/>
              </a:rPr>
              <a:t>a valid official </a:t>
            </a:r>
            <a:r>
              <a:rPr lang="en-US" sz="1850" b="1" i="0" u="sng" strike="noStrike" cap="none">
                <a:solidFill>
                  <a:schemeClr val="dk1"/>
                </a:solidFill>
              </a:rPr>
              <a:t>passport </a:t>
            </a:r>
            <a:r>
              <a:rPr lang="en-US" sz="1850">
                <a:solidFill>
                  <a:schemeClr val="dk1"/>
                </a:solidFill>
              </a:rPr>
              <a:t>with at least six months validity where applicable, and </a:t>
            </a:r>
            <a:r>
              <a:rPr lang="en-US" sz="1850" b="1" u="sng">
                <a:solidFill>
                  <a:schemeClr val="dk1"/>
                </a:solidFill>
              </a:rPr>
              <a:t>visas </a:t>
            </a:r>
            <a:r>
              <a:rPr lang="en-US" sz="1850">
                <a:solidFill>
                  <a:schemeClr val="dk1"/>
                </a:solidFill>
              </a:rPr>
              <a:t>when applicable.</a:t>
            </a:r>
          </a:p>
          <a:p>
            <a:pPr marL="342900" marR="0" lvl="1" indent="-342900" algn="l" rtl="0">
              <a:lnSpc>
                <a:spcPct val="70000"/>
              </a:lnSpc>
              <a:spcBef>
                <a:spcPts val="925"/>
              </a:spcBef>
              <a:spcAft>
                <a:spcPts val="0"/>
              </a:spcAft>
              <a:buClr>
                <a:schemeClr val="dk1"/>
              </a:buClr>
              <a:buSzPct val="97368"/>
              <a:buFont typeface="Arial"/>
              <a:buChar char="•"/>
            </a:pPr>
            <a:r>
              <a:rPr lang="en-US" sz="1850" b="1" u="sng">
                <a:solidFill>
                  <a:schemeClr val="dk1"/>
                </a:solidFill>
              </a:rPr>
              <a:t>Travel Itinerary</a:t>
            </a:r>
          </a:p>
          <a:p>
            <a:pPr marL="342900" marR="0" lvl="1" indent="-342900" algn="l" rtl="0">
              <a:lnSpc>
                <a:spcPct val="70000"/>
              </a:lnSpc>
              <a:spcBef>
                <a:spcPts val="925"/>
              </a:spcBef>
              <a:spcAft>
                <a:spcPts val="0"/>
              </a:spcAft>
              <a:buClr>
                <a:schemeClr val="dk1"/>
              </a:buClr>
              <a:buSzPct val="97368"/>
              <a:buFont typeface="Arial"/>
              <a:buChar char="•"/>
            </a:pPr>
            <a:r>
              <a:rPr lang="en-US" sz="1850" b="0" i="0" u="none" strike="noStrike" cap="none">
                <a:solidFill>
                  <a:schemeClr val="dk1"/>
                </a:solidFill>
                <a:latin typeface="Palatino Linotype"/>
                <a:ea typeface="Palatino Linotype"/>
                <a:cs typeface="Palatino Linotype"/>
                <a:sym typeface="Palatino Linotype"/>
              </a:rPr>
              <a:t>Foreign </a:t>
            </a:r>
            <a:r>
              <a:rPr lang="en-US" sz="1850" b="1" i="0" u="sng" strike="noStrike" cap="none">
                <a:solidFill>
                  <a:schemeClr val="dk1"/>
                </a:solidFill>
              </a:rPr>
              <a:t>travel checklist</a:t>
            </a:r>
            <a:r>
              <a:rPr lang="en-US" sz="1850" b="1" u="sng">
                <a:solidFill>
                  <a:schemeClr val="dk1"/>
                </a:solidFill>
              </a:rPr>
              <a:t>.</a:t>
            </a:r>
          </a:p>
          <a:p>
            <a:pPr marL="342900" marR="0" lvl="1" indent="-342900" algn="l" rtl="0">
              <a:lnSpc>
                <a:spcPct val="70000"/>
              </a:lnSpc>
              <a:spcBef>
                <a:spcPts val="925"/>
              </a:spcBef>
              <a:spcAft>
                <a:spcPts val="0"/>
              </a:spcAft>
              <a:buClr>
                <a:schemeClr val="dk1"/>
              </a:buClr>
              <a:buSzPct val="97368"/>
              <a:buFont typeface="Arial"/>
              <a:buChar char="•"/>
            </a:pPr>
            <a:r>
              <a:rPr lang="en-US" sz="1850">
                <a:solidFill>
                  <a:schemeClr val="dk1"/>
                </a:solidFill>
              </a:rPr>
              <a:t>F</a:t>
            </a:r>
            <a:r>
              <a:rPr lang="en-US" sz="1850" b="0" i="0" u="none" strike="noStrike" cap="none">
                <a:solidFill>
                  <a:schemeClr val="dk1"/>
                </a:solidFill>
                <a:latin typeface="Palatino Linotype"/>
                <a:ea typeface="Palatino Linotype"/>
                <a:cs typeface="Palatino Linotype"/>
                <a:sym typeface="Palatino Linotype"/>
              </a:rPr>
              <a:t>oreign </a:t>
            </a:r>
            <a:r>
              <a:rPr lang="en-US" sz="1850" b="1" i="0" u="sng" strike="noStrike" cap="none">
                <a:solidFill>
                  <a:schemeClr val="dk1"/>
                </a:solidFill>
              </a:rPr>
              <a:t>travel briefing </a:t>
            </a:r>
            <a:r>
              <a:rPr lang="en-US" sz="1850" i="0" strike="noStrike" cap="none">
                <a:solidFill>
                  <a:schemeClr val="dk1"/>
                </a:solidFill>
              </a:rPr>
              <a:t>(updated annually).</a:t>
            </a:r>
          </a:p>
          <a:p>
            <a:pPr marL="342900" marR="0" lvl="1" indent="-342900" algn="l" rtl="0">
              <a:lnSpc>
                <a:spcPct val="70000"/>
              </a:lnSpc>
              <a:spcBef>
                <a:spcPts val="925"/>
              </a:spcBef>
              <a:spcAft>
                <a:spcPts val="0"/>
              </a:spcAft>
              <a:buClr>
                <a:schemeClr val="dk1"/>
              </a:buClr>
              <a:buSzPct val="97368"/>
              <a:buFont typeface="Arial"/>
              <a:buChar char="•"/>
            </a:pPr>
            <a:r>
              <a:rPr lang="en-US" sz="1850" b="1" i="0" u="sng" strike="noStrike" cap="none">
                <a:solidFill>
                  <a:schemeClr val="dk1"/>
                </a:solidFill>
              </a:rPr>
              <a:t>eCountry Clearance </a:t>
            </a:r>
            <a:r>
              <a:rPr lang="en-US" sz="1850">
                <a:solidFill>
                  <a:schemeClr val="dk1"/>
                </a:solidFill>
              </a:rPr>
              <a:t>(Approved by Dept of State). Prior to Travel (no exceptions)</a:t>
            </a:r>
          </a:p>
          <a:p>
            <a:pPr marL="342900" lvl="1" indent="-333375" rtl="0">
              <a:lnSpc>
                <a:spcPct val="70000"/>
              </a:lnSpc>
              <a:spcBef>
                <a:spcPts val="925"/>
              </a:spcBef>
              <a:buClr>
                <a:schemeClr val="dk1"/>
              </a:buClr>
              <a:buSzPct val="97368"/>
              <a:buFont typeface="Arial"/>
              <a:buChar char="•"/>
            </a:pPr>
            <a:r>
              <a:rPr lang="en-US" sz="1850" u="sng">
                <a:solidFill>
                  <a:schemeClr val="dk1"/>
                </a:solidFill>
              </a:rPr>
              <a:t>The</a:t>
            </a:r>
            <a:r>
              <a:rPr lang="en-US" sz="1850" b="1" u="sng">
                <a:solidFill>
                  <a:schemeClr val="dk1"/>
                </a:solidFill>
              </a:rPr>
              <a:t> approved datalinked travel authorization, </a:t>
            </a:r>
            <a:r>
              <a:rPr lang="en-US" sz="1850">
                <a:solidFill>
                  <a:schemeClr val="dk1"/>
                </a:solidFill>
              </a:rPr>
              <a:t> must be submitted to NTO to release passport to traveler.</a:t>
            </a:r>
          </a:p>
          <a:p>
            <a:pPr marL="342900" marR="0" lvl="1" indent="-342900" algn="l" rtl="0">
              <a:lnSpc>
                <a:spcPct val="70000"/>
              </a:lnSpc>
              <a:spcBef>
                <a:spcPts val="925"/>
              </a:spcBef>
              <a:buClr>
                <a:schemeClr val="dk1"/>
              </a:buClr>
              <a:buSzPct val="97368"/>
              <a:buFont typeface="Arial"/>
              <a:buChar char="•"/>
            </a:pPr>
            <a:endParaRPr sz="1850">
              <a:solidFill>
                <a:schemeClr val="dk1"/>
              </a:solidFill>
            </a:endParaRPr>
          </a:p>
        </p:txBody>
      </p:sp>
      <p:sp>
        <p:nvSpPr>
          <p:cNvPr id="207" name="Shape 207"/>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208" name="Shape 208"/>
          <p:cNvSpPr txBox="1">
            <a:spLocks noGrp="1"/>
          </p:cNvSpPr>
          <p:nvPr>
            <p:ph type="title"/>
          </p:nvPr>
        </p:nvSpPr>
        <p:spPr>
          <a:xfrm>
            <a:off x="1219200" y="102800"/>
            <a:ext cx="7600800" cy="6027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2400"/>
              <a:t>Documents Required for Official Travel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1146675" y="930450"/>
            <a:ext cx="8081400" cy="4997100"/>
          </a:xfrm>
          <a:prstGeom prst="rect">
            <a:avLst/>
          </a:prstGeom>
          <a:noFill/>
          <a:ln>
            <a:noFill/>
          </a:ln>
        </p:spPr>
        <p:txBody>
          <a:bodyPr wrap="square" lIns="91425" tIns="45700" rIns="91425" bIns="45700" anchor="t" anchorCtr="0">
            <a:noAutofit/>
          </a:bodyPr>
          <a:lstStyle/>
          <a:p>
            <a:pPr marL="457200" marR="0" lvl="0" indent="-381000" rtl="0">
              <a:lnSpc>
                <a:spcPct val="90000"/>
              </a:lnSpc>
              <a:spcBef>
                <a:spcPts val="340"/>
              </a:spcBef>
              <a:spcAft>
                <a:spcPts val="0"/>
              </a:spcAft>
              <a:buClr>
                <a:schemeClr val="dk1"/>
              </a:buClr>
              <a:buSzPct val="100000"/>
              <a:buChar char="●"/>
            </a:pPr>
            <a:r>
              <a:rPr lang="en-US" sz="2400" b="0" i="0" u="none" strike="noStrike" cap="none">
                <a:solidFill>
                  <a:schemeClr val="dk1"/>
                </a:solidFill>
                <a:latin typeface="Palatino Linotype"/>
                <a:ea typeface="Palatino Linotype"/>
                <a:cs typeface="Palatino Linotype"/>
                <a:sym typeface="Palatino Linotype"/>
              </a:rPr>
              <a:t>Know the resources available</a:t>
            </a:r>
            <a:r>
              <a:rPr lang="en-US" sz="2400">
                <a:solidFill>
                  <a:schemeClr val="dk1"/>
                </a:solidFill>
              </a:rPr>
              <a:t>.</a:t>
            </a:r>
          </a:p>
          <a:p>
            <a:pPr marL="457200" marR="0" lvl="0" indent="-381000" rtl="0">
              <a:lnSpc>
                <a:spcPct val="90000"/>
              </a:lnSpc>
              <a:spcBef>
                <a:spcPts val="0"/>
              </a:spcBef>
              <a:spcAft>
                <a:spcPts val="0"/>
              </a:spcAft>
              <a:buClr>
                <a:schemeClr val="dk1"/>
              </a:buClr>
              <a:buSzPct val="100000"/>
              <a:buFont typeface="Palatino Linotype"/>
              <a:buChar char="●"/>
            </a:pPr>
            <a:r>
              <a:rPr lang="en-US" sz="2400" b="0" i="0" u="none" strike="noStrike" cap="none">
                <a:solidFill>
                  <a:schemeClr val="dk1"/>
                </a:solidFill>
                <a:latin typeface="Palatino Linotype"/>
                <a:ea typeface="Palatino Linotype"/>
                <a:cs typeface="Palatino Linotype"/>
                <a:sym typeface="Palatino Linotype"/>
              </a:rPr>
              <a:t>NOAA Travel Regs; DOC Travel Handbook; and the FTR.  </a:t>
            </a:r>
          </a:p>
          <a:p>
            <a:pPr marL="457200" marR="0" lvl="0" indent="-381000" rtl="0">
              <a:lnSpc>
                <a:spcPct val="90000"/>
              </a:lnSpc>
              <a:spcBef>
                <a:spcPts val="0"/>
              </a:spcBef>
              <a:spcAft>
                <a:spcPts val="0"/>
              </a:spcAft>
              <a:buClr>
                <a:schemeClr val="dk1"/>
              </a:buClr>
              <a:buSzPct val="100000"/>
              <a:buFont typeface="Palatino Linotype"/>
              <a:buChar char="●"/>
            </a:pPr>
            <a:r>
              <a:rPr lang="en-US" sz="2400" b="0" i="0" u="none" strike="noStrike" cap="none">
                <a:solidFill>
                  <a:schemeClr val="dk1"/>
                </a:solidFill>
                <a:latin typeface="Palatino Linotype"/>
                <a:ea typeface="Palatino Linotype"/>
                <a:cs typeface="Palatino Linotype"/>
                <a:sym typeface="Palatino Linotype"/>
              </a:rPr>
              <a:t>All travel authorizations, visas and passport requests routes directly to NTO. </a:t>
            </a:r>
          </a:p>
          <a:p>
            <a:pPr marL="457200" marR="0" lvl="0" indent="-381000" rtl="0">
              <a:lnSpc>
                <a:spcPct val="90000"/>
              </a:lnSpc>
              <a:spcBef>
                <a:spcPts val="0"/>
              </a:spcBef>
              <a:spcAft>
                <a:spcPts val="0"/>
              </a:spcAft>
              <a:buClr>
                <a:schemeClr val="dk1"/>
              </a:buClr>
              <a:buSzPct val="100000"/>
              <a:buChar char="●"/>
            </a:pPr>
            <a:r>
              <a:rPr lang="en-US" sz="2400" b="0" i="0" u="none" strike="noStrike" cap="none">
                <a:solidFill>
                  <a:schemeClr val="dk1"/>
                </a:solidFill>
                <a:latin typeface="Palatino Linotype"/>
                <a:ea typeface="Palatino Linotype"/>
                <a:cs typeface="Palatino Linotype"/>
                <a:sym typeface="Palatino Linotype"/>
              </a:rPr>
              <a:t>Each office has the responsibility of making sure that </a:t>
            </a:r>
            <a:r>
              <a:rPr lang="en-US" sz="2400">
                <a:solidFill>
                  <a:schemeClr val="dk1"/>
                </a:solidFill>
              </a:rPr>
              <a:t>their</a:t>
            </a:r>
            <a:r>
              <a:rPr lang="en-US" sz="2400" b="0" i="0" u="none" strike="noStrike" cap="none">
                <a:solidFill>
                  <a:schemeClr val="dk1"/>
                </a:solidFill>
                <a:latin typeface="Palatino Linotype"/>
                <a:ea typeface="Palatino Linotype"/>
                <a:cs typeface="Palatino Linotype"/>
                <a:sym typeface="Palatino Linotype"/>
              </a:rPr>
              <a:t> travelers get the appropriate Visas, and passports required for travel.</a:t>
            </a:r>
          </a:p>
          <a:p>
            <a:pPr marL="457200" marR="0" lvl="0" indent="-381000" rtl="0">
              <a:lnSpc>
                <a:spcPct val="90000"/>
              </a:lnSpc>
              <a:spcBef>
                <a:spcPts val="0"/>
              </a:spcBef>
              <a:spcAft>
                <a:spcPts val="0"/>
              </a:spcAft>
              <a:buClr>
                <a:schemeClr val="dk1"/>
              </a:buClr>
              <a:buSzPct val="100000"/>
              <a:buChar char="●"/>
            </a:pPr>
            <a:r>
              <a:rPr lang="en-US" sz="2400">
                <a:solidFill>
                  <a:schemeClr val="dk1"/>
                </a:solidFill>
              </a:rPr>
              <a:t>Ensuring all passports have at least six months before expiration.</a:t>
            </a:r>
          </a:p>
          <a:p>
            <a:pPr marL="457200" marR="0" lvl="0" indent="-381000" rtl="0">
              <a:lnSpc>
                <a:spcPct val="90000"/>
              </a:lnSpc>
              <a:spcBef>
                <a:spcPts val="0"/>
              </a:spcBef>
              <a:spcAft>
                <a:spcPts val="0"/>
              </a:spcAft>
              <a:buClr>
                <a:schemeClr val="dk1"/>
              </a:buClr>
              <a:buSzPct val="100000"/>
              <a:buChar char="●"/>
            </a:pPr>
            <a:r>
              <a:rPr lang="en-US" sz="2400">
                <a:solidFill>
                  <a:schemeClr val="dk1"/>
                </a:solidFill>
              </a:rPr>
              <a:t>Plan in Advance</a:t>
            </a:r>
            <a:r>
              <a:rPr lang="en-US" sz="2400" b="0" i="0" u="none" strike="noStrike" cap="none">
                <a:solidFill>
                  <a:schemeClr val="dk1"/>
                </a:solidFill>
                <a:latin typeface="Palatino Linotype"/>
                <a:ea typeface="Palatino Linotype"/>
                <a:cs typeface="Palatino Linotype"/>
                <a:sym typeface="Palatino Linotype"/>
              </a:rPr>
              <a:t> – determine travel dates and required documents.</a:t>
            </a:r>
          </a:p>
          <a:p>
            <a:pPr marL="457200" marR="0" lvl="0" indent="-381000" rtl="0">
              <a:lnSpc>
                <a:spcPct val="90000"/>
              </a:lnSpc>
              <a:spcBef>
                <a:spcPts val="0"/>
              </a:spcBef>
              <a:spcAft>
                <a:spcPts val="0"/>
              </a:spcAft>
              <a:buClr>
                <a:schemeClr val="dk1"/>
              </a:buClr>
              <a:buSzPct val="100000"/>
              <a:buFont typeface="Palatino Linotype"/>
              <a:buChar char="●"/>
            </a:pPr>
            <a:r>
              <a:rPr lang="en-US" sz="2400" b="0" i="0" u="none" strike="noStrike" cap="none">
                <a:solidFill>
                  <a:schemeClr val="dk1"/>
                </a:solidFill>
                <a:latin typeface="Palatino Linotype"/>
                <a:ea typeface="Palatino Linotype"/>
                <a:cs typeface="Palatino Linotype"/>
                <a:sym typeface="Palatino Linotype"/>
              </a:rPr>
              <a:t>Act promptly – allow the proper processing time. </a:t>
            </a:r>
          </a:p>
          <a:p>
            <a:pPr marR="0" lvl="0" rtl="0">
              <a:lnSpc>
                <a:spcPct val="90000"/>
              </a:lnSpc>
              <a:spcBef>
                <a:spcPts val="340"/>
              </a:spcBef>
              <a:buNone/>
            </a:pPr>
            <a:endParaRPr sz="2400" b="0" i="0" u="none" strike="noStrike" cap="none">
              <a:solidFill>
                <a:schemeClr val="dk1"/>
              </a:solidFill>
              <a:latin typeface="Palatino Linotype"/>
              <a:ea typeface="Palatino Linotype"/>
              <a:cs typeface="Palatino Linotype"/>
              <a:sym typeface="Palatino Linotype"/>
            </a:endParaRPr>
          </a:p>
        </p:txBody>
      </p:sp>
      <p:sp>
        <p:nvSpPr>
          <p:cNvPr id="216" name="Shape 21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7</a:t>
            </a:fld>
            <a:endParaRPr lang="en-US" sz="1200">
              <a:solidFill>
                <a:schemeClr val="lt1"/>
              </a:solidFill>
              <a:latin typeface="Arial"/>
              <a:ea typeface="Arial"/>
              <a:cs typeface="Arial"/>
              <a:sym typeface="Arial"/>
            </a:endParaRPr>
          </a:p>
        </p:txBody>
      </p:sp>
      <p:sp>
        <p:nvSpPr>
          <p:cNvPr id="217" name="Shape 217"/>
          <p:cNvSpPr txBox="1">
            <a:spLocks noGrp="1"/>
          </p:cNvSpPr>
          <p:nvPr>
            <p:ph type="title"/>
          </p:nvPr>
        </p:nvSpPr>
        <p:spPr>
          <a:xfrm>
            <a:off x="1257375" y="163175"/>
            <a:ext cx="7524600" cy="6306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2000" b="1" i="0" u="none" strike="noStrike" cap="none">
                <a:solidFill>
                  <a:srgbClr val="0B5394"/>
                </a:solidFill>
                <a:latin typeface="Arial"/>
                <a:ea typeface="Arial"/>
                <a:cs typeface="Arial"/>
                <a:sym typeface="Arial"/>
              </a:rPr>
              <a:t>What can </a:t>
            </a:r>
            <a:r>
              <a:rPr lang="en-US" sz="2000">
                <a:latin typeface="Arial"/>
                <a:ea typeface="Arial"/>
                <a:cs typeface="Arial"/>
                <a:sym typeface="Arial"/>
              </a:rPr>
              <a:t>Travel Preparers/Travelers</a:t>
            </a:r>
            <a:r>
              <a:rPr lang="en-US" sz="2000" b="1" i="0" u="none" strike="noStrike" cap="none">
                <a:solidFill>
                  <a:srgbClr val="0B5394"/>
                </a:solidFill>
                <a:latin typeface="Arial"/>
                <a:ea typeface="Arial"/>
                <a:cs typeface="Arial"/>
                <a:sym typeface="Arial"/>
              </a:rPr>
              <a:t> do to ensure timely processing of a foreign travel authorization?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descr="j0305800"/>
          <p:cNvPicPr preferRelativeResize="0">
            <a:picLocks noGrp="1"/>
          </p:cNvPicPr>
          <p:nvPr>
            <p:ph type="body" idx="1"/>
          </p:nvPr>
        </p:nvPicPr>
        <p:blipFill rotWithShape="1">
          <a:blip r:embed="rId3">
            <a:alphaModFix/>
          </a:blip>
          <a:srcRect/>
          <a:stretch/>
        </p:blipFill>
        <p:spPr>
          <a:xfrm>
            <a:off x="2736850" y="1755775"/>
            <a:ext cx="2808288" cy="3749675"/>
          </a:xfrm>
          <a:prstGeom prst="rect">
            <a:avLst/>
          </a:prstGeom>
          <a:noFill/>
          <a:ln>
            <a:noFill/>
          </a:ln>
        </p:spPr>
      </p:pic>
      <p:sp>
        <p:nvSpPr>
          <p:cNvPr id="223" name="Shape 223"/>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224" name="Shape 224"/>
          <p:cNvSpPr txBox="1">
            <a:spLocks noGrp="1"/>
          </p:cNvSpPr>
          <p:nvPr>
            <p:ph type="title"/>
          </p:nvPr>
        </p:nvSpPr>
        <p:spPr>
          <a:xfrm>
            <a:off x="1143000" y="473075"/>
            <a:ext cx="7620000" cy="71596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00" b="1" i="0" u="none" strike="noStrike" cap="none">
                <a:solidFill>
                  <a:srgbClr val="0B5394"/>
                </a:solidFill>
                <a:latin typeface="Century Gothic"/>
                <a:ea typeface="Century Gothic"/>
                <a:cs typeface="Century Gothic"/>
                <a:sym typeface="Century Gothic"/>
              </a:rPr>
              <a:t>Official Passports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1295400" y="2133600"/>
            <a:ext cx="7848600" cy="28956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0075A2"/>
              </a:buClr>
              <a:buSzPct val="25000"/>
              <a:buFont typeface="Noto Sans Symbols"/>
              <a:buNone/>
            </a:pPr>
            <a:endParaRPr sz="2000" b="0" i="0" u="none" strike="noStrike" cap="none">
              <a:solidFill>
                <a:srgbClr val="0075A2"/>
              </a:solidFill>
              <a:latin typeface="Palatino Linotype"/>
              <a:ea typeface="Palatino Linotype"/>
              <a:cs typeface="Palatino Linotype"/>
              <a:sym typeface="Palatino Linotype"/>
            </a:endParaRPr>
          </a:p>
          <a:p>
            <a:pPr marL="0" marR="0" lvl="0" indent="0" algn="l" rtl="0">
              <a:lnSpc>
                <a:spcPct val="80000"/>
              </a:lnSpc>
              <a:spcBef>
                <a:spcPts val="400"/>
              </a:spcBef>
              <a:spcAft>
                <a:spcPts val="0"/>
              </a:spcAft>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Yes.  All NOAA employees traveling OCONUS on official </a:t>
            </a:r>
          </a:p>
          <a:p>
            <a:pPr marL="0" marR="0" lvl="0" indent="0" algn="l" rtl="0">
              <a:lnSpc>
                <a:spcPct val="80000"/>
              </a:lnSpc>
              <a:spcBef>
                <a:spcPts val="400"/>
              </a:spcBef>
              <a:spcAft>
                <a:spcPts val="0"/>
              </a:spcAft>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business </a:t>
            </a:r>
            <a:r>
              <a:rPr lang="en-US" sz="2000" b="1" i="0" u="none" strike="noStrike" cap="none">
                <a:solidFill>
                  <a:schemeClr val="dk1"/>
                </a:solidFill>
                <a:latin typeface="Palatino Linotype"/>
                <a:ea typeface="Palatino Linotype"/>
                <a:cs typeface="Palatino Linotype"/>
                <a:sym typeface="Palatino Linotype"/>
              </a:rPr>
              <a:t>must</a:t>
            </a:r>
            <a:r>
              <a:rPr lang="en-US" sz="2000" b="0" i="0" u="none" strike="noStrike" cap="none">
                <a:solidFill>
                  <a:schemeClr val="dk1"/>
                </a:solidFill>
                <a:latin typeface="Palatino Linotype"/>
                <a:ea typeface="Palatino Linotype"/>
                <a:cs typeface="Palatino Linotype"/>
                <a:sym typeface="Palatino Linotype"/>
              </a:rPr>
              <a:t> obtain an official passport and official visas, </a:t>
            </a:r>
          </a:p>
          <a:p>
            <a:pPr marL="0" marR="0" lvl="0" indent="0" algn="l" rtl="0">
              <a:lnSpc>
                <a:spcPct val="80000"/>
              </a:lnSpc>
              <a:spcBef>
                <a:spcPts val="400"/>
              </a:spcBef>
              <a:spcAft>
                <a:spcPts val="0"/>
              </a:spcAft>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if required, before leaving the United States.  </a:t>
            </a:r>
          </a:p>
          <a:p>
            <a:pPr marL="0" marR="0" lvl="0" indent="0" algn="l" rtl="0">
              <a:lnSpc>
                <a:spcPct val="80000"/>
              </a:lnSpc>
              <a:spcBef>
                <a:spcPts val="400"/>
              </a:spcBef>
              <a:spcAft>
                <a:spcPts val="0"/>
              </a:spcAft>
              <a:buClr>
                <a:schemeClr val="dk1"/>
              </a:buClr>
              <a:buSzPct val="25000"/>
              <a:buFont typeface="Noto Sans Symbols"/>
              <a:buNone/>
            </a:pPr>
            <a:endParaRPr>
              <a:solidFill>
                <a:schemeClr val="dk1"/>
              </a:solidFill>
            </a:endParaRPr>
          </a:p>
          <a:p>
            <a:pPr marL="0" marR="0" lvl="0" indent="0" algn="l" rtl="0">
              <a:lnSpc>
                <a:spcPct val="80000"/>
              </a:lnSpc>
              <a:spcBef>
                <a:spcPts val="400"/>
              </a:spcBef>
              <a:spcAft>
                <a:spcPts val="0"/>
              </a:spcAft>
              <a:buClr>
                <a:schemeClr val="dk1"/>
              </a:buClr>
              <a:buSzPct val="25000"/>
              <a:buFont typeface="Noto Sans Symbols"/>
              <a:buNone/>
            </a:pPr>
            <a:r>
              <a:rPr lang="en-US" sz="2000" b="0" i="0" u="none" strike="noStrike" cap="none">
                <a:solidFill>
                  <a:schemeClr val="dk1"/>
                </a:solidFill>
                <a:latin typeface="Palatino Linotype"/>
                <a:ea typeface="Palatino Linotype"/>
                <a:cs typeface="Palatino Linotype"/>
                <a:sym typeface="Palatino Linotype"/>
              </a:rPr>
              <a:t>Note:  Official passports </a:t>
            </a:r>
            <a:r>
              <a:rPr lang="en-US" sz="2000" b="0" i="0" u="sng" strike="noStrike" cap="none">
                <a:solidFill>
                  <a:schemeClr val="dk1"/>
                </a:solidFill>
                <a:latin typeface="Palatino Linotype"/>
                <a:ea typeface="Palatino Linotype"/>
                <a:cs typeface="Palatino Linotype"/>
                <a:sym typeface="Palatino Linotype"/>
              </a:rPr>
              <a:t>are not</a:t>
            </a:r>
            <a:r>
              <a:rPr lang="en-US" sz="2000" b="0" i="0" u="none" strike="noStrike" cap="none">
                <a:solidFill>
                  <a:schemeClr val="dk1"/>
                </a:solidFill>
                <a:latin typeface="Palatino Linotype"/>
                <a:ea typeface="Palatino Linotype"/>
                <a:cs typeface="Palatino Linotype"/>
                <a:sym typeface="Palatino Linotype"/>
              </a:rPr>
              <a:t> </a:t>
            </a:r>
            <a:r>
              <a:rPr lang="en-US">
                <a:solidFill>
                  <a:schemeClr val="dk1"/>
                </a:solidFill>
              </a:rPr>
              <a:t>used</a:t>
            </a:r>
            <a:r>
              <a:rPr lang="en-US" sz="2000" b="0" i="0" u="none" strike="noStrike" cap="none">
                <a:solidFill>
                  <a:schemeClr val="dk1"/>
                </a:solidFill>
                <a:latin typeface="Palatino Linotype"/>
                <a:ea typeface="Palatino Linotype"/>
                <a:cs typeface="Palatino Linotype"/>
                <a:sym typeface="Palatino Linotype"/>
              </a:rPr>
              <a:t> for travel to </a:t>
            </a:r>
            <a:r>
              <a:rPr lang="en-US" sz="2000" b="1" i="0" u="none" strike="noStrike" cap="none">
                <a:solidFill>
                  <a:schemeClr val="dk1"/>
                </a:solidFill>
              </a:rPr>
              <a:t>Taiwan </a:t>
            </a:r>
            <a:r>
              <a:rPr lang="en-US" sz="2000" b="0" i="0" u="none" strike="noStrike" cap="none">
                <a:solidFill>
                  <a:schemeClr val="dk1"/>
                </a:solidFill>
                <a:latin typeface="Palatino Linotype"/>
                <a:ea typeface="Palatino Linotype"/>
                <a:cs typeface="Palatino Linotype"/>
                <a:sym typeface="Palatino Linotype"/>
              </a:rPr>
              <a:t>(personal passports must be used).  </a:t>
            </a:r>
          </a:p>
          <a:p>
            <a:pPr marL="0" marR="0" lvl="0" indent="0" algn="l" rtl="0">
              <a:lnSpc>
                <a:spcPct val="80000"/>
              </a:lnSpc>
              <a:spcBef>
                <a:spcPts val="400"/>
              </a:spcBef>
              <a:buClr>
                <a:srgbClr val="0075A2"/>
              </a:buClr>
              <a:buSzPct val="25000"/>
              <a:buFont typeface="Noto Sans Symbols"/>
              <a:buNone/>
            </a:pPr>
            <a:r>
              <a:rPr lang="en-US" sz="2000" b="0" i="0" u="none" strike="noStrike" cap="none">
                <a:solidFill>
                  <a:srgbClr val="0075A2"/>
                </a:solidFill>
                <a:latin typeface="Palatino Linotype"/>
                <a:ea typeface="Palatino Linotype"/>
                <a:cs typeface="Palatino Linotype"/>
                <a:sym typeface="Palatino Linotype"/>
              </a:rPr>
              <a:t>  </a:t>
            </a:r>
          </a:p>
        </p:txBody>
      </p:sp>
      <p:sp>
        <p:nvSpPr>
          <p:cNvPr id="230" name="Shape 230"/>
          <p:cNvSpPr txBox="1">
            <a:spLocks noGrp="1"/>
          </p:cNvSpPr>
          <p:nvPr>
            <p:ph type="sldNum" idx="12"/>
          </p:nvPr>
        </p:nvSpPr>
        <p:spPr>
          <a:xfrm>
            <a:off x="6553200" y="6243638"/>
            <a:ext cx="2133600" cy="4572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endParaRPr sz="1200">
              <a:solidFill>
                <a:schemeClr val="lt1"/>
              </a:solidFill>
              <a:latin typeface="Arial"/>
              <a:ea typeface="Arial"/>
              <a:cs typeface="Arial"/>
              <a:sym typeface="Arial"/>
            </a:endParaRPr>
          </a:p>
        </p:txBody>
      </p:sp>
      <p:sp>
        <p:nvSpPr>
          <p:cNvPr id="231" name="Shape 231"/>
          <p:cNvSpPr txBox="1">
            <a:spLocks noGrp="1"/>
          </p:cNvSpPr>
          <p:nvPr>
            <p:ph type="title"/>
          </p:nvPr>
        </p:nvSpPr>
        <p:spPr>
          <a:xfrm>
            <a:off x="1066800" y="228600"/>
            <a:ext cx="7753350" cy="18288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0B5394"/>
              </a:buClr>
              <a:buSzPct val="25000"/>
              <a:buFont typeface="Century Gothic"/>
              <a:buNone/>
            </a:pPr>
            <a:r>
              <a:rPr lang="en-US" sz="3600" b="1" i="0" u="none" strike="noStrike" cap="none">
                <a:solidFill>
                  <a:srgbClr val="0B5394"/>
                </a:solidFill>
                <a:latin typeface="Century Gothic"/>
                <a:ea typeface="Century Gothic"/>
                <a:cs typeface="Century Gothic"/>
                <a:sym typeface="Century Gothic"/>
              </a:rPr>
              <a:t/>
            </a:r>
            <a:br>
              <a:rPr lang="en-US" sz="3600" b="1" i="0" u="none" strike="noStrike" cap="none">
                <a:solidFill>
                  <a:srgbClr val="0B5394"/>
                </a:solidFill>
                <a:latin typeface="Century Gothic"/>
                <a:ea typeface="Century Gothic"/>
                <a:cs typeface="Century Gothic"/>
                <a:sym typeface="Century Gothic"/>
              </a:rPr>
            </a:br>
            <a:r>
              <a:rPr lang="en-US" sz="2790" b="1" i="0" u="none" strike="noStrike" cap="none">
                <a:solidFill>
                  <a:srgbClr val="0B5394"/>
                </a:solidFill>
                <a:latin typeface="Century Gothic"/>
                <a:ea typeface="Century Gothic"/>
                <a:cs typeface="Century Gothic"/>
                <a:sym typeface="Century Gothic"/>
              </a:rPr>
              <a:t>As a NOAA employee traveling to a foreign country on official business, am I required to obtain an official passport?</a:t>
            </a:r>
            <a:r>
              <a:rPr lang="en-US" sz="2970" b="1" i="0" u="none" strike="noStrike" cap="none">
                <a:solidFill>
                  <a:srgbClr val="0B5394"/>
                </a:solidFill>
                <a:latin typeface="Century Gothic"/>
                <a:ea typeface="Century Gothic"/>
                <a:cs typeface="Century Gothic"/>
                <a:sym typeface="Century Gothic"/>
              </a:rPr>
              <a:t/>
            </a:r>
            <a:br>
              <a:rPr lang="en-US" sz="2970" b="1" i="0" u="none" strike="noStrike" cap="none">
                <a:solidFill>
                  <a:srgbClr val="0B5394"/>
                </a:solidFill>
                <a:latin typeface="Century Gothic"/>
                <a:ea typeface="Century Gothic"/>
                <a:cs typeface="Century Gothic"/>
                <a:sym typeface="Century Gothic"/>
              </a:rPr>
            </a:br>
            <a:endParaRPr lang="en-US" sz="2970" b="1" i="0" u="none" strike="noStrike" cap="none">
              <a:solidFill>
                <a:srgbClr val="0B5394"/>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www.PresenterMedia.com - Animated  Glassy Blue Earth">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2888</Words>
  <Application>Microsoft Office PowerPoint</Application>
  <PresentationFormat>On-screen Show (4:3)</PresentationFormat>
  <Paragraphs>392</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Noto Sans Symbols</vt:lpstr>
      <vt:lpstr>Century Gothic</vt:lpstr>
      <vt:lpstr>Palatino Linotype</vt:lpstr>
      <vt:lpstr>www.PresenterMedia.com - Animated  Glassy Blue Earth</vt:lpstr>
      <vt:lpstr>NWS Foreign Travel Process</vt:lpstr>
      <vt:lpstr>Agenda</vt:lpstr>
      <vt:lpstr>NWS/IAO Role in Foreign Travel</vt:lpstr>
      <vt:lpstr>What is the role of the Travel Preparer/Traveler?</vt:lpstr>
      <vt:lpstr>Who should work with the NWS FTCs?</vt:lpstr>
      <vt:lpstr>Documents Required for Official Travel</vt:lpstr>
      <vt:lpstr>What can Travel Preparers/Travelers do to ensure timely processing of a foreign travel authorization?</vt:lpstr>
      <vt:lpstr>Official Passports</vt:lpstr>
      <vt:lpstr> As a NOAA employee traveling to a foreign country on official business, am I required to obtain an official passport? </vt:lpstr>
      <vt:lpstr>Is there a charge for official passports?</vt:lpstr>
      <vt:lpstr>“First Time Passport Application”, (DS-11) Process</vt:lpstr>
      <vt:lpstr>DS-11 Process (continued)</vt:lpstr>
      <vt:lpstr>DS-11 Process (continued)</vt:lpstr>
      <vt:lpstr>Requesting an Official Passport  with personal passport in possession or renewing an Official Passport “Apply for a Passport by Mail,” (DS-82) Process</vt:lpstr>
      <vt:lpstr>DS-82 Processing (continued)</vt:lpstr>
      <vt:lpstr>For both DS-82 and DS-11</vt:lpstr>
      <vt:lpstr> Additional passport forms </vt:lpstr>
      <vt:lpstr>    What do I do with my official passport when I return from official travel?</vt:lpstr>
      <vt:lpstr>How do I dispose of my official passport when leaving Government service? </vt:lpstr>
      <vt:lpstr>VISAS</vt:lpstr>
      <vt:lpstr>How do I obtain a visa(s) in my official passport?</vt:lpstr>
      <vt:lpstr> Where do I obtain visa requirements and applications for official travel? </vt:lpstr>
      <vt:lpstr>NWS, IAO Lead Times for Packages</vt:lpstr>
      <vt:lpstr>Lead Times</vt:lpstr>
      <vt:lpstr>PowerPoint Presentation</vt:lpstr>
      <vt:lpstr>Packages with less than required lead time for processing</vt:lpstr>
      <vt:lpstr>NWS Foreign Travel  Packages</vt:lpstr>
      <vt:lpstr>Foreign Travel Justification Memo</vt:lpstr>
      <vt:lpstr>            eCountry       Clearance (eCC)</vt:lpstr>
      <vt:lpstr>eCountry Clearance</vt:lpstr>
      <vt:lpstr>eCountry Clearance</vt:lpstr>
      <vt:lpstr>eCountry Clearance</vt:lpstr>
      <vt:lpstr>Trip Reports:  Required and monitored by NWS/IA</vt:lpstr>
      <vt:lpstr>Trip Report Template</vt:lpstr>
      <vt:lpstr>Reminders</vt:lpstr>
      <vt:lpstr>Ideal resource for NWS Preparers and Travelers to use…?</vt:lpstr>
      <vt:lpstr>Additional Resources</vt:lpstr>
      <vt:lpstr>WIA Foreign Travel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NWS Foreign Travel Process</dc:title>
  <dc:creator>Ethan Jessup</dc:creator>
  <cp:lastModifiedBy>Ethan Jessup</cp:lastModifiedBy>
  <cp:revision>1</cp:revision>
  <dcterms:modified xsi:type="dcterms:W3CDTF">2017-11-08T16:20:39Z</dcterms:modified>
</cp:coreProperties>
</file>