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4" r:id="rId1"/>
    <p:sldMasterId id="2147483676" r:id="rId2"/>
    <p:sldMasterId id="2147488571" r:id="rId3"/>
  </p:sldMasterIdLst>
  <p:notesMasterIdLst>
    <p:notesMasterId r:id="rId25"/>
  </p:notesMasterIdLst>
  <p:handoutMasterIdLst>
    <p:handoutMasterId r:id="rId26"/>
  </p:handoutMasterIdLst>
  <p:sldIdLst>
    <p:sldId id="266" r:id="rId4"/>
    <p:sldId id="684" r:id="rId5"/>
    <p:sldId id="278" r:id="rId6"/>
    <p:sldId id="690" r:id="rId7"/>
    <p:sldId id="692" r:id="rId8"/>
    <p:sldId id="673" r:id="rId9"/>
    <p:sldId id="676" r:id="rId10"/>
    <p:sldId id="675" r:id="rId11"/>
    <p:sldId id="687" r:id="rId12"/>
    <p:sldId id="688" r:id="rId13"/>
    <p:sldId id="689" r:id="rId14"/>
    <p:sldId id="677" r:id="rId15"/>
    <p:sldId id="682" r:id="rId16"/>
    <p:sldId id="663" r:id="rId17"/>
    <p:sldId id="674" r:id="rId18"/>
    <p:sldId id="678" r:id="rId19"/>
    <p:sldId id="691" r:id="rId20"/>
    <p:sldId id="679" r:id="rId21"/>
    <p:sldId id="680" r:id="rId22"/>
    <p:sldId id="683" r:id="rId23"/>
    <p:sldId id="686" r:id="rId24"/>
  </p:sldIdLst>
  <p:sldSz cx="9144000" cy="6858000" type="screen4x3"/>
  <p:notesSz cx="6881813" cy="9296400"/>
  <p:defaultTextStyle>
    <a:defPPr>
      <a:defRPr lang="en-US"/>
    </a:defPPr>
    <a:lvl1pPr algn="l" rtl="0" fontAlgn="base">
      <a:spcBef>
        <a:spcPct val="0"/>
      </a:spcBef>
      <a:spcAft>
        <a:spcPct val="0"/>
      </a:spcAft>
      <a:defRPr sz="2000" kern="1200">
        <a:solidFill>
          <a:schemeClr val="tx1"/>
        </a:solidFill>
        <a:latin typeface="Arial Rounded MT Bold" pitchFamily="34" charset="0"/>
        <a:ea typeface="+mn-ea"/>
        <a:cs typeface="+mn-cs"/>
      </a:defRPr>
    </a:lvl1pPr>
    <a:lvl2pPr marL="457200" algn="l" rtl="0" fontAlgn="base">
      <a:spcBef>
        <a:spcPct val="0"/>
      </a:spcBef>
      <a:spcAft>
        <a:spcPct val="0"/>
      </a:spcAft>
      <a:defRPr sz="2000" kern="1200">
        <a:solidFill>
          <a:schemeClr val="tx1"/>
        </a:solidFill>
        <a:latin typeface="Arial Rounded MT Bold" pitchFamily="34" charset="0"/>
        <a:ea typeface="+mn-ea"/>
        <a:cs typeface="+mn-cs"/>
      </a:defRPr>
    </a:lvl2pPr>
    <a:lvl3pPr marL="914400" algn="l" rtl="0" fontAlgn="base">
      <a:spcBef>
        <a:spcPct val="0"/>
      </a:spcBef>
      <a:spcAft>
        <a:spcPct val="0"/>
      </a:spcAft>
      <a:defRPr sz="2000" kern="1200">
        <a:solidFill>
          <a:schemeClr val="tx1"/>
        </a:solidFill>
        <a:latin typeface="Arial Rounded MT Bold" pitchFamily="34" charset="0"/>
        <a:ea typeface="+mn-ea"/>
        <a:cs typeface="+mn-cs"/>
      </a:defRPr>
    </a:lvl3pPr>
    <a:lvl4pPr marL="1371600" algn="l" rtl="0" fontAlgn="base">
      <a:spcBef>
        <a:spcPct val="0"/>
      </a:spcBef>
      <a:spcAft>
        <a:spcPct val="0"/>
      </a:spcAft>
      <a:defRPr sz="2000" kern="1200">
        <a:solidFill>
          <a:schemeClr val="tx1"/>
        </a:solidFill>
        <a:latin typeface="Arial Rounded MT Bold" pitchFamily="34" charset="0"/>
        <a:ea typeface="+mn-ea"/>
        <a:cs typeface="+mn-cs"/>
      </a:defRPr>
    </a:lvl4pPr>
    <a:lvl5pPr marL="1828800" algn="l" rtl="0" fontAlgn="base">
      <a:spcBef>
        <a:spcPct val="0"/>
      </a:spcBef>
      <a:spcAft>
        <a:spcPct val="0"/>
      </a:spcAft>
      <a:defRPr sz="2000" kern="1200">
        <a:solidFill>
          <a:schemeClr val="tx1"/>
        </a:solidFill>
        <a:latin typeface="Arial Rounded MT Bold" pitchFamily="34" charset="0"/>
        <a:ea typeface="+mn-ea"/>
        <a:cs typeface="+mn-cs"/>
      </a:defRPr>
    </a:lvl5pPr>
    <a:lvl6pPr marL="2286000" algn="l" defTabSz="914400" rtl="0" eaLnBrk="1" latinLnBrk="0" hangingPunct="1">
      <a:defRPr sz="2000" kern="1200">
        <a:solidFill>
          <a:schemeClr val="tx1"/>
        </a:solidFill>
        <a:latin typeface="Arial Rounded MT Bold" pitchFamily="34" charset="0"/>
        <a:ea typeface="+mn-ea"/>
        <a:cs typeface="+mn-cs"/>
      </a:defRPr>
    </a:lvl6pPr>
    <a:lvl7pPr marL="2743200" algn="l" defTabSz="914400" rtl="0" eaLnBrk="1" latinLnBrk="0" hangingPunct="1">
      <a:defRPr sz="2000" kern="1200">
        <a:solidFill>
          <a:schemeClr val="tx1"/>
        </a:solidFill>
        <a:latin typeface="Arial Rounded MT Bold" pitchFamily="34" charset="0"/>
        <a:ea typeface="+mn-ea"/>
        <a:cs typeface="+mn-cs"/>
      </a:defRPr>
    </a:lvl7pPr>
    <a:lvl8pPr marL="3200400" algn="l" defTabSz="914400" rtl="0" eaLnBrk="1" latinLnBrk="0" hangingPunct="1">
      <a:defRPr sz="2000" kern="1200">
        <a:solidFill>
          <a:schemeClr val="tx1"/>
        </a:solidFill>
        <a:latin typeface="Arial Rounded MT Bold" pitchFamily="34" charset="0"/>
        <a:ea typeface="+mn-ea"/>
        <a:cs typeface="+mn-cs"/>
      </a:defRPr>
    </a:lvl8pPr>
    <a:lvl9pPr marL="3657600" algn="l" defTabSz="914400" rtl="0" eaLnBrk="1" latinLnBrk="0" hangingPunct="1">
      <a:defRPr sz="2000" kern="1200">
        <a:solidFill>
          <a:schemeClr val="tx1"/>
        </a:solidFill>
        <a:latin typeface="Arial Rounded MT Bold"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tina.williams" initials="user" lastIdx="3" clrIdx="0"/>
  <p:cmAuthor id="1" name="Katina Williams" initials="KW"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0000"/>
    <a:srgbClr val="19FF81"/>
    <a:srgbClr val="00FFFF"/>
    <a:srgbClr val="2FCAE9"/>
    <a:srgbClr val="0E6D80"/>
    <a:srgbClr val="F75BCA"/>
    <a:srgbClr val="FFFF00"/>
    <a:srgbClr val="FFFFCC"/>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84" autoAdjust="0"/>
    <p:restoredTop sz="96130" autoAdjust="0"/>
  </p:normalViewPr>
  <p:slideViewPr>
    <p:cSldViewPr>
      <p:cViewPr>
        <p:scale>
          <a:sx n="90" d="100"/>
          <a:sy n="90" d="100"/>
        </p:scale>
        <p:origin x="-72" y="84"/>
      </p:cViewPr>
      <p:guideLst>
        <p:guide orient="horz" pos="3984"/>
        <p:guide pos="91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50" d="100"/>
          <a:sy n="150" d="100"/>
        </p:scale>
        <p:origin x="-462" y="2592"/>
      </p:cViewPr>
      <p:guideLst>
        <p:guide orient="horz" pos="2929"/>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1" y="1"/>
            <a:ext cx="2985014" cy="465847"/>
          </a:xfrm>
          <a:prstGeom prst="rect">
            <a:avLst/>
          </a:prstGeom>
          <a:noFill/>
          <a:ln w="12700" cap="sq">
            <a:noFill/>
            <a:miter lim="800000"/>
            <a:headEnd type="none" w="sm" len="sm"/>
            <a:tailEnd type="none" w="sm" len="sm"/>
          </a:ln>
        </p:spPr>
        <p:txBody>
          <a:bodyPr vert="horz" wrap="square" lIns="91141" tIns="45571" rIns="91141" bIns="45571" numCol="1" anchor="t" anchorCtr="0" compatLnSpc="1">
            <a:prstTxWarp prst="textNoShape">
              <a:avLst/>
            </a:prstTxWarp>
          </a:bodyPr>
          <a:lstStyle>
            <a:lvl1pPr defTabSz="911123" eaLnBrk="0" hangingPunct="0">
              <a:defRPr sz="1200">
                <a:latin typeface="Times New Roman" pitchFamily="18" charset="0"/>
              </a:defRPr>
            </a:lvl1pPr>
          </a:lstStyle>
          <a:p>
            <a:pPr>
              <a:defRPr/>
            </a:pPr>
            <a:endParaRPr lang="en-US" dirty="0"/>
          </a:p>
        </p:txBody>
      </p:sp>
      <p:sp>
        <p:nvSpPr>
          <p:cNvPr id="17412" name="Rectangle 4"/>
          <p:cNvSpPr>
            <a:spLocks noGrp="1" noChangeArrowheads="1"/>
          </p:cNvSpPr>
          <p:nvPr>
            <p:ph type="ftr" sz="quarter" idx="2"/>
          </p:nvPr>
        </p:nvSpPr>
        <p:spPr bwMode="auto">
          <a:xfrm>
            <a:off x="1" y="8830554"/>
            <a:ext cx="2985014" cy="465847"/>
          </a:xfrm>
          <a:prstGeom prst="rect">
            <a:avLst/>
          </a:prstGeom>
          <a:noFill/>
          <a:ln w="12700" cap="sq">
            <a:noFill/>
            <a:miter lim="800000"/>
            <a:headEnd type="none" w="sm" len="sm"/>
            <a:tailEnd type="none" w="sm" len="sm"/>
          </a:ln>
        </p:spPr>
        <p:txBody>
          <a:bodyPr vert="horz" wrap="square" lIns="91141" tIns="45571" rIns="91141" bIns="45571" numCol="1" anchor="b" anchorCtr="0" compatLnSpc="1">
            <a:prstTxWarp prst="textNoShape">
              <a:avLst/>
            </a:prstTxWarp>
          </a:bodyPr>
          <a:lstStyle>
            <a:lvl1pPr defTabSz="911123" eaLnBrk="0" hangingPunct="0">
              <a:defRPr sz="1200">
                <a:latin typeface="Times New Roman" pitchFamily="18" charset="0"/>
              </a:defRPr>
            </a:lvl1pPr>
          </a:lstStyle>
          <a:p>
            <a:pPr>
              <a:defRPr/>
            </a:pPr>
            <a:endParaRPr lang="en-US" dirty="0"/>
          </a:p>
        </p:txBody>
      </p:sp>
      <p:sp>
        <p:nvSpPr>
          <p:cNvPr id="17413" name="Rectangle 5"/>
          <p:cNvSpPr>
            <a:spLocks noGrp="1" noChangeArrowheads="1"/>
          </p:cNvSpPr>
          <p:nvPr>
            <p:ph type="sldNum" sz="quarter" idx="3"/>
          </p:nvPr>
        </p:nvSpPr>
        <p:spPr bwMode="auto">
          <a:xfrm>
            <a:off x="3896800" y="8830554"/>
            <a:ext cx="2985013" cy="465847"/>
          </a:xfrm>
          <a:prstGeom prst="rect">
            <a:avLst/>
          </a:prstGeom>
          <a:noFill/>
          <a:ln w="12700" cap="sq">
            <a:noFill/>
            <a:miter lim="800000"/>
            <a:headEnd type="none" w="sm" len="sm"/>
            <a:tailEnd type="none" w="sm" len="sm"/>
          </a:ln>
        </p:spPr>
        <p:txBody>
          <a:bodyPr vert="horz" wrap="square" lIns="91141" tIns="45571" rIns="91141" bIns="45571" numCol="1" anchor="b" anchorCtr="0" compatLnSpc="1">
            <a:prstTxWarp prst="textNoShape">
              <a:avLst/>
            </a:prstTxWarp>
          </a:bodyPr>
          <a:lstStyle>
            <a:lvl1pPr algn="r" defTabSz="911123" eaLnBrk="0" hangingPunct="0">
              <a:defRPr sz="1200">
                <a:latin typeface="Times New Roman" pitchFamily="18" charset="0"/>
              </a:defRPr>
            </a:lvl1pPr>
          </a:lstStyle>
          <a:p>
            <a:pPr>
              <a:defRPr/>
            </a:pPr>
            <a:fld id="{CE91F787-2B73-4508-BBD6-D63391B9BB79}" type="slidenum">
              <a:rPr lang="en-US"/>
              <a:pPr>
                <a:defRPr/>
              </a:pPr>
              <a:t>‹#›</a:t>
            </a:fld>
            <a:endParaRPr lang="en-US" dirty="0"/>
          </a:p>
        </p:txBody>
      </p:sp>
      <p:sp>
        <p:nvSpPr>
          <p:cNvPr id="8" name="Date Placeholder 7"/>
          <p:cNvSpPr>
            <a:spLocks noGrp="1"/>
          </p:cNvSpPr>
          <p:nvPr>
            <p:ph type="dt" sz="quarter" idx="1"/>
          </p:nvPr>
        </p:nvSpPr>
        <p:spPr bwMode="auto">
          <a:xfrm>
            <a:off x="3896801" y="1"/>
            <a:ext cx="2983463" cy="465847"/>
          </a:xfrm>
          <a:prstGeom prst="rect">
            <a:avLst/>
          </a:prstGeom>
          <a:noFill/>
          <a:ln w="9525">
            <a:noFill/>
            <a:miter lim="800000"/>
            <a:headEnd/>
            <a:tailEnd/>
          </a:ln>
        </p:spPr>
        <p:txBody>
          <a:bodyPr vert="horz" wrap="square" lIns="90563" tIns="45281" rIns="90563" bIns="45281" numCol="1" anchor="t" anchorCtr="0" compatLnSpc="1">
            <a:prstTxWarp prst="textNoShape">
              <a:avLst/>
            </a:prstTxWarp>
          </a:bodyPr>
          <a:lstStyle>
            <a:lvl1pPr algn="r" defTabSz="904774">
              <a:defRPr sz="1200"/>
            </a:lvl1pPr>
          </a:lstStyle>
          <a:p>
            <a:pPr>
              <a:defRPr/>
            </a:pPr>
            <a:fld id="{137AD342-A05C-4170-98C9-31DA1EACB8D4}" type="datetime1">
              <a:rPr lang="en-US"/>
              <a:pPr>
                <a:defRPr/>
              </a:pPr>
              <a:t>10/5/2017</a:t>
            </a:fld>
            <a:endParaRPr lang="en-US" dirty="0"/>
          </a:p>
        </p:txBody>
      </p:sp>
    </p:spTree>
    <p:extLst>
      <p:ext uri="{BB962C8B-B14F-4D97-AF65-F5344CB8AC3E}">
        <p14:creationId xmlns:p14="http://schemas.microsoft.com/office/powerpoint/2010/main" val="6311335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4"/>
          <p:cNvSpPr>
            <a:spLocks noGrp="1" noRot="1" noChangeAspect="1" noChangeArrowheads="1"/>
          </p:cNvSpPr>
          <p:nvPr>
            <p:ph type="sldImg" idx="2"/>
          </p:nvPr>
        </p:nvSpPr>
        <p:spPr bwMode="auto">
          <a:xfrm>
            <a:off x="1120775" y="696913"/>
            <a:ext cx="4648200" cy="3486150"/>
          </a:xfrm>
          <a:prstGeom prst="rect">
            <a:avLst/>
          </a:prstGeom>
          <a:noFill/>
          <a:ln w="12700" cap="sq">
            <a:solidFill>
              <a:schemeClr val="tx1"/>
            </a:solidFill>
            <a:miter lim="800000"/>
            <a:headEnd/>
            <a:tailEnd/>
          </a:ln>
        </p:spPr>
      </p:sp>
      <p:sp>
        <p:nvSpPr>
          <p:cNvPr id="2053" name="Rectangle 5"/>
          <p:cNvSpPr>
            <a:spLocks noGrp="1" noChangeArrowheads="1"/>
          </p:cNvSpPr>
          <p:nvPr>
            <p:ph type="body" sz="quarter" idx="3"/>
          </p:nvPr>
        </p:nvSpPr>
        <p:spPr bwMode="auto">
          <a:xfrm>
            <a:off x="917989" y="4415278"/>
            <a:ext cx="5045836" cy="4184722"/>
          </a:xfrm>
          <a:prstGeom prst="rect">
            <a:avLst/>
          </a:prstGeom>
          <a:noFill/>
          <a:ln w="9525">
            <a:noFill/>
            <a:miter lim="800000"/>
            <a:headEnd/>
            <a:tailEnd/>
          </a:ln>
        </p:spPr>
        <p:txBody>
          <a:bodyPr vert="horz" wrap="square" lIns="91772" tIns="45887" rIns="91772" bIns="4588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6" name="Rectangle 8"/>
          <p:cNvSpPr>
            <a:spLocks noGrp="1" noChangeArrowheads="1"/>
          </p:cNvSpPr>
          <p:nvPr>
            <p:ph type="hdr" sz="quarter"/>
          </p:nvPr>
        </p:nvSpPr>
        <p:spPr bwMode="auto">
          <a:xfrm>
            <a:off x="1" y="1"/>
            <a:ext cx="2985014" cy="465847"/>
          </a:xfrm>
          <a:prstGeom prst="rect">
            <a:avLst/>
          </a:prstGeom>
          <a:noFill/>
          <a:ln w="12700" cap="sq">
            <a:noFill/>
            <a:miter lim="800000"/>
            <a:headEnd type="none" w="sm" len="sm"/>
            <a:tailEnd type="none" w="sm" len="sm"/>
          </a:ln>
        </p:spPr>
        <p:txBody>
          <a:bodyPr vert="horz" wrap="square" lIns="91141" tIns="45571" rIns="91141" bIns="45571" numCol="1" anchor="t" anchorCtr="0" compatLnSpc="1">
            <a:prstTxWarp prst="textNoShape">
              <a:avLst/>
            </a:prstTxWarp>
          </a:bodyPr>
          <a:lstStyle>
            <a:lvl1pPr defTabSz="911123" eaLnBrk="0" hangingPunct="0">
              <a:defRPr sz="1200">
                <a:latin typeface="Times New Roman" pitchFamily="18" charset="0"/>
              </a:defRPr>
            </a:lvl1pPr>
          </a:lstStyle>
          <a:p>
            <a:pPr>
              <a:defRPr/>
            </a:pPr>
            <a:endParaRPr lang="en-US" dirty="0"/>
          </a:p>
        </p:txBody>
      </p:sp>
      <p:sp>
        <p:nvSpPr>
          <p:cNvPr id="2057" name="Rectangle 9"/>
          <p:cNvSpPr>
            <a:spLocks noGrp="1" noChangeArrowheads="1"/>
          </p:cNvSpPr>
          <p:nvPr>
            <p:ph type="dt" idx="1"/>
          </p:nvPr>
        </p:nvSpPr>
        <p:spPr bwMode="auto">
          <a:xfrm>
            <a:off x="3896800" y="1"/>
            <a:ext cx="2985013" cy="465847"/>
          </a:xfrm>
          <a:prstGeom prst="rect">
            <a:avLst/>
          </a:prstGeom>
          <a:noFill/>
          <a:ln w="12700" cap="sq">
            <a:noFill/>
            <a:miter lim="800000"/>
            <a:headEnd type="none" w="sm" len="sm"/>
            <a:tailEnd type="none" w="sm" len="sm"/>
          </a:ln>
        </p:spPr>
        <p:txBody>
          <a:bodyPr vert="horz" wrap="square" lIns="91141" tIns="45571" rIns="91141" bIns="45571" numCol="1" anchor="t" anchorCtr="0" compatLnSpc="1">
            <a:prstTxWarp prst="textNoShape">
              <a:avLst/>
            </a:prstTxWarp>
          </a:bodyPr>
          <a:lstStyle>
            <a:lvl1pPr algn="r" defTabSz="911123" eaLnBrk="0" hangingPunct="0">
              <a:spcBef>
                <a:spcPct val="0"/>
              </a:spcBef>
              <a:buFontTx/>
              <a:buNone/>
              <a:defRPr sz="1200">
                <a:latin typeface="Times New Roman" pitchFamily="18" charset="0"/>
              </a:defRPr>
            </a:lvl1pPr>
          </a:lstStyle>
          <a:p>
            <a:pPr>
              <a:defRPr/>
            </a:pPr>
            <a:fld id="{DE0EAF6C-2696-4A50-B455-DE7582C44C7A}" type="datetime1">
              <a:rPr lang="en-US"/>
              <a:pPr>
                <a:defRPr/>
              </a:pPr>
              <a:t>10/5/2017</a:t>
            </a:fld>
            <a:r>
              <a:rPr lang="en-US" dirty="0"/>
              <a:t>12/06/2007</a:t>
            </a:r>
          </a:p>
        </p:txBody>
      </p:sp>
      <p:sp>
        <p:nvSpPr>
          <p:cNvPr id="2058" name="Rectangle 10"/>
          <p:cNvSpPr>
            <a:spLocks noGrp="1" noChangeArrowheads="1"/>
          </p:cNvSpPr>
          <p:nvPr>
            <p:ph type="ftr" sz="quarter" idx="4"/>
          </p:nvPr>
        </p:nvSpPr>
        <p:spPr bwMode="auto">
          <a:xfrm>
            <a:off x="1" y="8830554"/>
            <a:ext cx="2985014" cy="465847"/>
          </a:xfrm>
          <a:prstGeom prst="rect">
            <a:avLst/>
          </a:prstGeom>
          <a:noFill/>
          <a:ln w="12700" cap="sq">
            <a:noFill/>
            <a:miter lim="800000"/>
            <a:headEnd type="none" w="sm" len="sm"/>
            <a:tailEnd type="none" w="sm" len="sm"/>
          </a:ln>
        </p:spPr>
        <p:txBody>
          <a:bodyPr vert="horz" wrap="square" lIns="91141" tIns="45571" rIns="91141" bIns="45571" numCol="1" anchor="b" anchorCtr="0" compatLnSpc="1">
            <a:prstTxWarp prst="textNoShape">
              <a:avLst/>
            </a:prstTxWarp>
          </a:bodyPr>
          <a:lstStyle>
            <a:lvl1pPr defTabSz="911123" eaLnBrk="0" hangingPunct="0">
              <a:defRPr sz="1200">
                <a:latin typeface="Times New Roman" pitchFamily="18" charset="0"/>
              </a:defRPr>
            </a:lvl1pPr>
          </a:lstStyle>
          <a:p>
            <a:pPr>
              <a:defRPr/>
            </a:pPr>
            <a:endParaRPr lang="en-US" dirty="0"/>
          </a:p>
        </p:txBody>
      </p:sp>
      <p:sp>
        <p:nvSpPr>
          <p:cNvPr id="2059" name="Rectangle 11"/>
          <p:cNvSpPr>
            <a:spLocks noGrp="1" noChangeArrowheads="1"/>
          </p:cNvSpPr>
          <p:nvPr>
            <p:ph type="sldNum" sz="quarter" idx="5"/>
          </p:nvPr>
        </p:nvSpPr>
        <p:spPr bwMode="auto">
          <a:xfrm>
            <a:off x="3896800" y="8830554"/>
            <a:ext cx="2985013" cy="465847"/>
          </a:xfrm>
          <a:prstGeom prst="rect">
            <a:avLst/>
          </a:prstGeom>
          <a:noFill/>
          <a:ln w="12700" cap="sq">
            <a:noFill/>
            <a:miter lim="800000"/>
            <a:headEnd type="none" w="sm" len="sm"/>
            <a:tailEnd type="none" w="sm" len="sm"/>
          </a:ln>
        </p:spPr>
        <p:txBody>
          <a:bodyPr vert="horz" wrap="square" lIns="91141" tIns="45571" rIns="91141" bIns="45571" numCol="1" anchor="b" anchorCtr="0" compatLnSpc="1">
            <a:prstTxWarp prst="textNoShape">
              <a:avLst/>
            </a:prstTxWarp>
          </a:bodyPr>
          <a:lstStyle>
            <a:lvl1pPr algn="r" defTabSz="911123" eaLnBrk="0" hangingPunct="0">
              <a:defRPr sz="1200">
                <a:latin typeface="Times New Roman" pitchFamily="18" charset="0"/>
              </a:defRPr>
            </a:lvl1pPr>
          </a:lstStyle>
          <a:p>
            <a:pPr>
              <a:defRPr/>
            </a:pPr>
            <a:fld id="{7FB6C8C1-A0F8-45B9-950B-0E5A2D5A2359}" type="slidenum">
              <a:rPr lang="en-US"/>
              <a:pPr>
                <a:defRPr/>
              </a:pPr>
              <a:t>‹#›</a:t>
            </a:fld>
            <a:endParaRPr lang="en-US" dirty="0"/>
          </a:p>
        </p:txBody>
      </p:sp>
    </p:spTree>
    <p:extLst>
      <p:ext uri="{BB962C8B-B14F-4D97-AF65-F5344CB8AC3E}">
        <p14:creationId xmlns:p14="http://schemas.microsoft.com/office/powerpoint/2010/main" val="488632722"/>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9"/>
          <p:cNvSpPr>
            <a:spLocks noGrp="1" noChangeArrowheads="1"/>
          </p:cNvSpPr>
          <p:nvPr>
            <p:ph type="dt" sz="quarter" idx="1"/>
          </p:nvPr>
        </p:nvSpPr>
        <p:spPr>
          <a:noFill/>
        </p:spPr>
        <p:txBody>
          <a:bodyPr/>
          <a:lstStyle/>
          <a:p>
            <a:pPr defTabSz="910528"/>
            <a:fld id="{06209D34-B137-4A44-AFCB-49AB68C745D2}" type="datetime1">
              <a:rPr lang="en-US" smtClean="0"/>
              <a:pPr defTabSz="910528"/>
              <a:t>10/5/2017</a:t>
            </a:fld>
            <a:r>
              <a:rPr lang="en-US" dirty="0" smtClean="0"/>
              <a:t>12/06/2007</a:t>
            </a:r>
          </a:p>
        </p:txBody>
      </p:sp>
      <p:sp>
        <p:nvSpPr>
          <p:cNvPr id="35843" name="Rectangle 11"/>
          <p:cNvSpPr>
            <a:spLocks noGrp="1" noChangeArrowheads="1"/>
          </p:cNvSpPr>
          <p:nvPr>
            <p:ph type="sldNum" sz="quarter" idx="5"/>
          </p:nvPr>
        </p:nvSpPr>
        <p:spPr>
          <a:noFill/>
        </p:spPr>
        <p:txBody>
          <a:bodyPr/>
          <a:lstStyle/>
          <a:p>
            <a:pPr defTabSz="910528"/>
            <a:fld id="{332D53E3-D3A4-47AD-9315-5E7019ACA81B}" type="slidenum">
              <a:rPr lang="en-US" smtClean="0"/>
              <a:pPr defTabSz="910528"/>
              <a:t>1</a:t>
            </a:fld>
            <a:endParaRPr lang="en-US" dirty="0" smtClean="0"/>
          </a:p>
        </p:txBody>
      </p:sp>
      <p:sp>
        <p:nvSpPr>
          <p:cNvPr id="35844" name="Rectangle 2"/>
          <p:cNvSpPr>
            <a:spLocks noGrp="1" noRot="1" noChangeAspect="1" noChangeArrowheads="1" noTextEdit="1"/>
          </p:cNvSpPr>
          <p:nvPr>
            <p:ph type="sldImg"/>
          </p:nvPr>
        </p:nvSpPr>
        <p:spPr>
          <a:ln/>
        </p:spPr>
      </p:sp>
      <p:sp>
        <p:nvSpPr>
          <p:cNvPr id="35845"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9"/>
          <p:cNvSpPr>
            <a:spLocks noGrp="1" noChangeArrowheads="1"/>
          </p:cNvSpPr>
          <p:nvPr>
            <p:ph type="dt" sz="quarter" idx="1"/>
          </p:nvPr>
        </p:nvSpPr>
        <p:spPr>
          <a:noFill/>
        </p:spPr>
        <p:txBody>
          <a:bodyPr/>
          <a:lstStyle/>
          <a:p>
            <a:pPr defTabSz="910528"/>
            <a:fld id="{FBCA3920-B35D-4E02-938A-47F41373F0F9}" type="datetime1">
              <a:rPr lang="en-US" smtClean="0"/>
              <a:pPr defTabSz="910528"/>
              <a:t>10/5/2017</a:t>
            </a:fld>
            <a:r>
              <a:rPr lang="en-US" dirty="0" smtClean="0"/>
              <a:t>12/06/2007</a:t>
            </a:r>
          </a:p>
        </p:txBody>
      </p:sp>
      <p:sp>
        <p:nvSpPr>
          <p:cNvPr id="36867" name="Rectangle 11"/>
          <p:cNvSpPr>
            <a:spLocks noGrp="1" noChangeArrowheads="1"/>
          </p:cNvSpPr>
          <p:nvPr>
            <p:ph type="sldNum" sz="quarter" idx="5"/>
          </p:nvPr>
        </p:nvSpPr>
        <p:spPr>
          <a:noFill/>
        </p:spPr>
        <p:txBody>
          <a:bodyPr/>
          <a:lstStyle/>
          <a:p>
            <a:pPr defTabSz="910528"/>
            <a:fld id="{B232BD1E-788C-4639-A1CC-E4B91C000211}" type="slidenum">
              <a:rPr lang="en-US" smtClean="0"/>
              <a:pPr defTabSz="910528"/>
              <a:t>2</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9"/>
          <p:cNvSpPr>
            <a:spLocks noGrp="1" noChangeArrowheads="1"/>
          </p:cNvSpPr>
          <p:nvPr>
            <p:ph type="dt" sz="quarter" idx="1"/>
          </p:nvPr>
        </p:nvSpPr>
        <p:spPr>
          <a:noFill/>
        </p:spPr>
        <p:txBody>
          <a:bodyPr/>
          <a:lstStyle/>
          <a:p>
            <a:pPr defTabSz="910528"/>
            <a:fld id="{FBCA3920-B35D-4E02-938A-47F41373F0F9}" type="datetime1">
              <a:rPr lang="en-US" smtClean="0"/>
              <a:pPr defTabSz="910528"/>
              <a:t>10/5/2017</a:t>
            </a:fld>
            <a:r>
              <a:rPr lang="en-US" dirty="0" smtClean="0"/>
              <a:t>12/06/2007</a:t>
            </a:r>
          </a:p>
        </p:txBody>
      </p:sp>
      <p:sp>
        <p:nvSpPr>
          <p:cNvPr id="36867" name="Rectangle 11"/>
          <p:cNvSpPr>
            <a:spLocks noGrp="1" noChangeArrowheads="1"/>
          </p:cNvSpPr>
          <p:nvPr>
            <p:ph type="sldNum" sz="quarter" idx="5"/>
          </p:nvPr>
        </p:nvSpPr>
        <p:spPr>
          <a:noFill/>
        </p:spPr>
        <p:txBody>
          <a:bodyPr/>
          <a:lstStyle/>
          <a:p>
            <a:pPr defTabSz="910528"/>
            <a:fld id="{B232BD1E-788C-4639-A1CC-E4B91C000211}" type="slidenum">
              <a:rPr lang="en-US" smtClean="0"/>
              <a:pPr defTabSz="910528"/>
              <a:t>3</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9"/>
          <p:cNvSpPr>
            <a:spLocks noGrp="1" noChangeArrowheads="1"/>
          </p:cNvSpPr>
          <p:nvPr>
            <p:ph type="dt" sz="quarter" idx="1"/>
          </p:nvPr>
        </p:nvSpPr>
        <p:spPr>
          <a:noFill/>
        </p:spPr>
        <p:txBody>
          <a:bodyPr/>
          <a:lstStyle/>
          <a:p>
            <a:pPr defTabSz="910528"/>
            <a:fld id="{FBCA3920-B35D-4E02-938A-47F41373F0F9}" type="datetime1">
              <a:rPr lang="en-US" smtClean="0"/>
              <a:pPr defTabSz="910528"/>
              <a:t>10/5/2017</a:t>
            </a:fld>
            <a:r>
              <a:rPr lang="en-US" dirty="0" smtClean="0"/>
              <a:t>12/06/2007</a:t>
            </a:r>
          </a:p>
        </p:txBody>
      </p:sp>
      <p:sp>
        <p:nvSpPr>
          <p:cNvPr id="36867" name="Rectangle 11"/>
          <p:cNvSpPr>
            <a:spLocks noGrp="1" noChangeArrowheads="1"/>
          </p:cNvSpPr>
          <p:nvPr>
            <p:ph type="sldNum" sz="quarter" idx="5"/>
          </p:nvPr>
        </p:nvSpPr>
        <p:spPr>
          <a:noFill/>
        </p:spPr>
        <p:txBody>
          <a:bodyPr/>
          <a:lstStyle/>
          <a:p>
            <a:pPr defTabSz="910528"/>
            <a:fld id="{B232BD1E-788C-4639-A1CC-E4B91C000211}" type="slidenum">
              <a:rPr lang="en-US" smtClean="0"/>
              <a:pPr defTabSz="910528"/>
              <a:t>4</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9"/>
          <p:cNvSpPr>
            <a:spLocks noGrp="1" noChangeArrowheads="1"/>
          </p:cNvSpPr>
          <p:nvPr>
            <p:ph type="dt" sz="quarter" idx="1"/>
          </p:nvPr>
        </p:nvSpPr>
        <p:spPr>
          <a:noFill/>
        </p:spPr>
        <p:txBody>
          <a:bodyPr/>
          <a:lstStyle/>
          <a:p>
            <a:pPr defTabSz="910528"/>
            <a:fld id="{FBCA3920-B35D-4E02-938A-47F41373F0F9}" type="datetime1">
              <a:rPr lang="en-US" smtClean="0"/>
              <a:pPr defTabSz="910528"/>
              <a:t>10/5/2017</a:t>
            </a:fld>
            <a:r>
              <a:rPr lang="en-US" dirty="0" smtClean="0"/>
              <a:t>12/06/2007</a:t>
            </a:r>
          </a:p>
        </p:txBody>
      </p:sp>
      <p:sp>
        <p:nvSpPr>
          <p:cNvPr id="36867" name="Rectangle 11"/>
          <p:cNvSpPr>
            <a:spLocks noGrp="1" noChangeArrowheads="1"/>
          </p:cNvSpPr>
          <p:nvPr>
            <p:ph type="sldNum" sz="quarter" idx="5"/>
          </p:nvPr>
        </p:nvSpPr>
        <p:spPr>
          <a:noFill/>
        </p:spPr>
        <p:txBody>
          <a:bodyPr/>
          <a:lstStyle/>
          <a:p>
            <a:pPr defTabSz="910528"/>
            <a:fld id="{B232BD1E-788C-4639-A1CC-E4B91C000211}" type="slidenum">
              <a:rPr lang="en-US" smtClean="0"/>
              <a:pPr defTabSz="910528"/>
              <a:t>5</a:t>
            </a:fld>
            <a:endParaRPr lang="en-US" dirty="0" smtClean="0"/>
          </a:p>
        </p:txBody>
      </p:sp>
      <p:sp>
        <p:nvSpPr>
          <p:cNvPr id="36868" name="Rectangle 2"/>
          <p:cNvSpPr>
            <a:spLocks noGrp="1" noRot="1" noChangeAspect="1" noChangeArrowheads="1" noTextEdit="1"/>
          </p:cNvSpPr>
          <p:nvPr>
            <p:ph type="sldImg"/>
          </p:nvPr>
        </p:nvSpPr>
        <p:spPr>
          <a:ln/>
        </p:spPr>
      </p:sp>
      <p:sp>
        <p:nvSpPr>
          <p:cNvPr id="3686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fld id="{DE0EAF6C-2696-4A50-B455-DE7582C44C7A}" type="datetime1">
              <a:rPr lang="en-US" smtClean="0"/>
              <a:pPr>
                <a:defRPr/>
              </a:pPr>
              <a:t>10/5/2017</a:t>
            </a:fld>
            <a:r>
              <a:rPr lang="en-US" dirty="0" smtClean="0"/>
              <a:t>12/06/2007</a:t>
            </a:r>
            <a:endParaRPr lang="en-US" dirty="0"/>
          </a:p>
        </p:txBody>
      </p:sp>
      <p:sp>
        <p:nvSpPr>
          <p:cNvPr id="5" name="Slide Number Placeholder 4"/>
          <p:cNvSpPr>
            <a:spLocks noGrp="1"/>
          </p:cNvSpPr>
          <p:nvPr>
            <p:ph type="sldNum" sz="quarter" idx="11"/>
          </p:nvPr>
        </p:nvSpPr>
        <p:spPr/>
        <p:txBody>
          <a:bodyPr/>
          <a:lstStyle/>
          <a:p>
            <a:pPr>
              <a:defRPr/>
            </a:pPr>
            <a:fld id="{7FB6C8C1-A0F8-45B9-950B-0E5A2D5A2359}" type="slidenum">
              <a:rPr lang="en-US" smtClean="0"/>
              <a:pPr>
                <a:defRPr/>
              </a:pPr>
              <a:t>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doclogoltblue"/>
          <p:cNvPicPr>
            <a:picLocks noChangeAspect="1" noChangeArrowheads="1"/>
          </p:cNvPicPr>
          <p:nvPr userDrawn="1"/>
        </p:nvPicPr>
        <p:blipFill>
          <a:blip r:embed="rId2" cstate="print"/>
          <a:srcRect/>
          <a:stretch>
            <a:fillRect/>
          </a:stretch>
        </p:blipFill>
        <p:spPr bwMode="auto">
          <a:xfrm>
            <a:off x="457200" y="304800"/>
            <a:ext cx="1066800" cy="1066800"/>
          </a:xfrm>
          <a:prstGeom prst="rect">
            <a:avLst/>
          </a:prstGeom>
          <a:noFill/>
          <a:ln w="9525">
            <a:noFill/>
            <a:miter lim="800000"/>
            <a:headEnd/>
            <a:tailEnd/>
          </a:ln>
        </p:spPr>
      </p:pic>
      <p:pic>
        <p:nvPicPr>
          <p:cNvPr id="5" name="Picture 8" descr="noaaemb3"/>
          <p:cNvPicPr>
            <a:picLocks noChangeAspect="1" noChangeArrowheads="1"/>
          </p:cNvPicPr>
          <p:nvPr userDrawn="1"/>
        </p:nvPicPr>
        <p:blipFill>
          <a:blip r:embed="rId3" cstate="print"/>
          <a:srcRect/>
          <a:stretch>
            <a:fillRect/>
          </a:stretch>
        </p:blipFill>
        <p:spPr bwMode="auto">
          <a:xfrm>
            <a:off x="7620000" y="304800"/>
            <a:ext cx="1028700" cy="102870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Date Placeholder 3"/>
          <p:cNvSpPr>
            <a:spLocks noGrp="1"/>
          </p:cNvSpPr>
          <p:nvPr>
            <p:ph type="dt" sz="half" idx="10"/>
          </p:nvPr>
        </p:nvSpPr>
        <p:spPr/>
        <p:txBody>
          <a:bodyPr/>
          <a:lstStyle>
            <a:lvl1pPr>
              <a:defRPr/>
            </a:lvl1pPr>
          </a:lstStyle>
          <a:p>
            <a:pPr>
              <a:defRPr/>
            </a:pPr>
            <a:fld id="{27FA2C4D-A653-4C9C-8AFE-14C2942B2793}" type="datetime1">
              <a:rPr lang="en-US"/>
              <a:pPr>
                <a:defRPr/>
              </a:pPr>
              <a:t>10/5/2017</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33632A0A-CBC6-4FA8-8654-CB0454106575}"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B910E77B-ED8D-4DC6-8E09-1DA677FB7706}" type="datetime1">
              <a:rPr lang="en-US"/>
              <a:pPr>
                <a:defRPr/>
              </a:pPr>
              <a:t>10/5/2017</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7456724-1436-4E5D-BDB0-AA40977A3853}"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382A60B-A82C-4B9B-86E8-A28DAD808790}" type="datetime1">
              <a:rPr lang="en-US"/>
              <a:pPr>
                <a:defRPr/>
              </a:pPr>
              <a:t>10/5/2017</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3AB4B88-82CB-4D69-952E-81A7DD6F823E}"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fld id="{9553DA11-C509-407C-99CF-196CF4D0D044}" type="datetime1">
              <a:rPr lang="en-US"/>
              <a:pPr>
                <a:defRPr/>
              </a:pPr>
              <a:t>10/5/2017</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321FC69-F3C5-4322-A350-569CC3E9788A}"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fld id="{1E9449A9-CF6D-499F-859C-2CDFAF9A7957}" type="datetime1">
              <a:rPr lang="en-US"/>
              <a:pPr>
                <a:defRPr/>
              </a:pPr>
              <a:t>10/5/2017</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666CEA2F-9B7E-4C15-9A4B-3A4365C1B5B5}"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042C787B-84DB-41C2-8B2E-C133B8B9C096}" type="datetime1">
              <a:rPr lang="en-US"/>
              <a:pPr>
                <a:defRPr/>
              </a:pPr>
              <a:t>10/5/2017</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6948D45-6BA4-4A77-9AE2-6A29229D50C4}"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2EF0D5E4-751F-4CC1-8773-7AF949D31819}" type="datetime1">
              <a:rPr lang="en-US"/>
              <a:pPr>
                <a:defRPr/>
              </a:pPr>
              <a:t>10/5/2017</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BE0D0CB-A6AC-4D55-9431-BF29356396BA}"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08FE4B36-E8EF-46B9-903B-0C63F0BBBF08}" type="datetime1">
              <a:rPr lang="en-US"/>
              <a:pPr>
                <a:defRPr/>
              </a:pPr>
              <a:t>10/5/2017</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F385305-5A38-47E7-BACE-960FA8D539DE}"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C434807B-5184-4DAC-A887-2BD7723F1EDA}" type="datetime1">
              <a:rPr lang="en-US"/>
              <a:pPr>
                <a:defRPr/>
              </a:pPr>
              <a:t>10/5/2017</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01E5849-77DC-46B0-8CAD-A8411963BA26}"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D46A70D9-A312-48C9-A0CA-82DA34BD2A59}" type="datetime1">
              <a:rPr lang="en-US"/>
              <a:pPr>
                <a:defRPr/>
              </a:pPr>
              <a:t>10/5/2017</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9050595A-76E9-45B9-80BE-24F8E4EC45BD}"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00E9A9F1-F6C9-4261-9865-E538D5B0428B}" type="datetime1">
              <a:rPr lang="en-US"/>
              <a:pPr>
                <a:defRPr/>
              </a:pPr>
              <a:t>10/5/2017</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F0138EA9-95F5-4410-8B2F-6477157CD66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CACE5741-5C8C-4777-A73C-47085082922E}" type="datetime1">
              <a:rPr lang="en-US"/>
              <a:pPr>
                <a:defRPr/>
              </a:pPr>
              <a:t>10/5/2017</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7F97E3E-4D4A-44A3-97AC-0974B42B0401}"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4E2CCD9E-3033-461E-8802-427EB6519C8E}" type="datetime1">
              <a:rPr lang="en-US"/>
              <a:pPr>
                <a:defRPr/>
              </a:pPr>
              <a:t>10/5/2017</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B67F7F72-9252-42F5-B5B6-403903761334}"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3A2C7CB-8E42-4007-BC6A-F02DB1F05AFD}" type="datetime1">
              <a:rPr lang="en-US"/>
              <a:pPr>
                <a:defRPr/>
              </a:pPr>
              <a:t>10/5/2017</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1BAF53F-245E-42DC-831D-02DBCCEF2E3A}"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311DF1D-CBFC-4AB5-8D88-8A913CC2CD99}" type="datetime1">
              <a:rPr lang="en-US"/>
              <a:pPr>
                <a:defRPr/>
              </a:pPr>
              <a:t>10/5/2017</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BC52E36-F938-44ED-9A67-9E612CA27162}" type="slidenum">
              <a:rPr lang="en-US"/>
              <a:pPr>
                <a:defRPr/>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2DD4A07-73E4-4851-AF09-64D4C59EAADD}" type="datetime1">
              <a:rPr lang="en-US"/>
              <a:pPr>
                <a:defRPr/>
              </a:pPr>
              <a:t>10/5/2017</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C4895DE-FE0A-4AC5-8EF9-422E5A7B948D}" type="slidenum">
              <a:rPr lang="en-US"/>
              <a:pPr>
                <a:defRPr/>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32DD167-C4B8-4D27-BE27-42A650244849}" type="datetime1">
              <a:rPr lang="en-US"/>
              <a:pPr>
                <a:defRPr/>
              </a:pPr>
              <a:t>10/5/2017</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8DE91B8-8E37-4CD9-952D-A345C143BC5E}" type="slidenum">
              <a:rPr lang="en-US"/>
              <a:pPr>
                <a:defRPr/>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doclogoltblue"/>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7200" y="304800"/>
            <a:ext cx="1066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descr="noaaemb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620000" y="304800"/>
            <a:ext cx="10287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Date Placeholder 3"/>
          <p:cNvSpPr>
            <a:spLocks noGrp="1"/>
          </p:cNvSpPr>
          <p:nvPr>
            <p:ph type="dt" sz="half" idx="10"/>
          </p:nvPr>
        </p:nvSpPr>
        <p:spPr/>
        <p:txBody>
          <a:bodyPr/>
          <a:lstStyle>
            <a:lvl1pPr>
              <a:defRPr/>
            </a:lvl1pPr>
          </a:lstStyle>
          <a:p>
            <a:pPr>
              <a:defRPr/>
            </a:pPr>
            <a:fld id="{3000C38F-7CBC-4AC9-9C6B-DDF2A62BC8BF}" type="datetime1">
              <a:rPr lang="en-US">
                <a:solidFill>
                  <a:srgbClr val="000066"/>
                </a:solidFill>
              </a:rPr>
              <a:pPr>
                <a:defRPr/>
              </a:pPr>
              <a:t>10/5/2017</a:t>
            </a:fld>
            <a:r>
              <a:rPr lang="en-US" dirty="0">
                <a:solidFill>
                  <a:srgbClr val="000066"/>
                </a:solidFill>
              </a:rPr>
              <a:t>10/30/07</a:t>
            </a:r>
          </a:p>
        </p:txBody>
      </p:sp>
      <p:sp>
        <p:nvSpPr>
          <p:cNvPr id="7" name="Footer Placeholder 4"/>
          <p:cNvSpPr>
            <a:spLocks noGrp="1"/>
          </p:cNvSpPr>
          <p:nvPr>
            <p:ph type="ftr" sz="quarter" idx="11"/>
          </p:nvPr>
        </p:nvSpPr>
        <p:spPr/>
        <p:txBody>
          <a:bodyPr/>
          <a:lstStyle>
            <a:lvl1pPr>
              <a:defRPr/>
            </a:lvl1pPr>
          </a:lstStyle>
          <a:p>
            <a:pPr>
              <a:defRPr/>
            </a:pPr>
            <a:r>
              <a:rPr lang="en-US" dirty="0">
                <a:solidFill>
                  <a:srgbClr val="000066"/>
                </a:solidFill>
              </a:rPr>
              <a:t>Kenneth Morrow - 301 713 3530 ext 187 - kenneth.morrow@noaa.gov</a:t>
            </a:r>
          </a:p>
        </p:txBody>
      </p:sp>
      <p:sp>
        <p:nvSpPr>
          <p:cNvPr id="8" name="Slide Number Placeholder 5"/>
          <p:cNvSpPr>
            <a:spLocks noGrp="1"/>
          </p:cNvSpPr>
          <p:nvPr>
            <p:ph type="sldNum" sz="quarter" idx="12"/>
          </p:nvPr>
        </p:nvSpPr>
        <p:spPr/>
        <p:txBody>
          <a:bodyPr/>
          <a:lstStyle>
            <a:lvl1pPr>
              <a:defRPr/>
            </a:lvl1pPr>
          </a:lstStyle>
          <a:p>
            <a:pPr>
              <a:defRPr/>
            </a:pPr>
            <a:fld id="{DAE524D8-8144-4EF4-8E90-104D53E3B335}"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25319879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504B92F7-A518-49B2-8621-905A7ABE931C}" type="datetime1">
              <a:rPr lang="en-US">
                <a:solidFill>
                  <a:srgbClr val="000066"/>
                </a:solidFill>
              </a:rPr>
              <a:pPr>
                <a:defRPr/>
              </a:pPr>
              <a:t>10/5/2017</a:t>
            </a:fld>
            <a:endParaRPr lang="en-US" dirty="0">
              <a:solidFill>
                <a:srgbClr val="000066"/>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000066"/>
                </a:solidFill>
              </a:rPr>
              <a:t>Kenneth Morrow - 301 713 3530 ext 187 - kenneth.morrow@noaa.gov</a:t>
            </a:r>
          </a:p>
        </p:txBody>
      </p:sp>
      <p:sp>
        <p:nvSpPr>
          <p:cNvPr id="6" name="Rectangle 6"/>
          <p:cNvSpPr>
            <a:spLocks noGrp="1" noChangeArrowheads="1"/>
          </p:cNvSpPr>
          <p:nvPr>
            <p:ph type="sldNum" sz="quarter" idx="12"/>
          </p:nvPr>
        </p:nvSpPr>
        <p:spPr>
          <a:ln/>
        </p:spPr>
        <p:txBody>
          <a:bodyPr/>
          <a:lstStyle>
            <a:lvl1pPr>
              <a:defRPr/>
            </a:lvl1pPr>
          </a:lstStyle>
          <a:p>
            <a:pPr>
              <a:defRPr/>
            </a:pPr>
            <a:fld id="{906EDE44-018D-4B8B-86FB-DFA844496FD4}"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141431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1666DF72-4F08-4065-B764-852C3E4E7D81}" type="datetime1">
              <a:rPr lang="en-US">
                <a:solidFill>
                  <a:srgbClr val="000066"/>
                </a:solidFill>
              </a:rPr>
              <a:pPr>
                <a:defRPr/>
              </a:pPr>
              <a:t>10/5/2017</a:t>
            </a:fld>
            <a:endParaRPr lang="en-US" dirty="0">
              <a:solidFill>
                <a:srgbClr val="000066"/>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000066"/>
                </a:solidFill>
              </a:rPr>
              <a:t>Kenneth Morrow - 301 713 3530 ext 187 - kenneth.morrow@noaa.gov</a:t>
            </a:r>
          </a:p>
        </p:txBody>
      </p:sp>
      <p:sp>
        <p:nvSpPr>
          <p:cNvPr id="6" name="Rectangle 6"/>
          <p:cNvSpPr>
            <a:spLocks noGrp="1" noChangeArrowheads="1"/>
          </p:cNvSpPr>
          <p:nvPr>
            <p:ph type="sldNum" sz="quarter" idx="12"/>
          </p:nvPr>
        </p:nvSpPr>
        <p:spPr>
          <a:ln/>
        </p:spPr>
        <p:txBody>
          <a:bodyPr/>
          <a:lstStyle>
            <a:lvl1pPr>
              <a:defRPr/>
            </a:lvl1pPr>
          </a:lstStyle>
          <a:p>
            <a:pPr>
              <a:defRPr/>
            </a:pPr>
            <a:fld id="{2100847C-97B7-45B2-8D4E-ED715FEEDF71}"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13439904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6B6E6DC3-EBDF-47B3-B413-FA945A9ACBEF}" type="datetime1">
              <a:rPr lang="en-US">
                <a:solidFill>
                  <a:srgbClr val="000066"/>
                </a:solidFill>
              </a:rPr>
              <a:pPr>
                <a:defRPr/>
              </a:pPr>
              <a:t>10/5/2017</a:t>
            </a:fld>
            <a:endParaRPr lang="en-US" dirty="0">
              <a:solidFill>
                <a:srgbClr val="000066"/>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solidFill>
                  <a:srgbClr val="000066"/>
                </a:solidFill>
              </a:rPr>
              <a:t>Kenneth Morrow - 301 713 3530 ext 187 - kenneth.morrow@noaa.gov</a:t>
            </a:r>
          </a:p>
        </p:txBody>
      </p:sp>
      <p:sp>
        <p:nvSpPr>
          <p:cNvPr id="7" name="Rectangle 6"/>
          <p:cNvSpPr>
            <a:spLocks noGrp="1" noChangeArrowheads="1"/>
          </p:cNvSpPr>
          <p:nvPr>
            <p:ph type="sldNum" sz="quarter" idx="12"/>
          </p:nvPr>
        </p:nvSpPr>
        <p:spPr>
          <a:ln/>
        </p:spPr>
        <p:txBody>
          <a:bodyPr/>
          <a:lstStyle>
            <a:lvl1pPr>
              <a:defRPr/>
            </a:lvl1pPr>
          </a:lstStyle>
          <a:p>
            <a:pPr>
              <a:defRPr/>
            </a:pPr>
            <a:fld id="{1D92C58C-ADC5-40EC-8FFF-CAE7B2EAB37D}"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36856513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7F0CA103-3600-43F6-8F8A-1B6A10C361D1}" type="datetime1">
              <a:rPr lang="en-US">
                <a:solidFill>
                  <a:srgbClr val="000066"/>
                </a:solidFill>
              </a:rPr>
              <a:pPr>
                <a:defRPr/>
              </a:pPr>
              <a:t>10/5/2017</a:t>
            </a:fld>
            <a:endParaRPr lang="en-US" dirty="0">
              <a:solidFill>
                <a:srgbClr val="000066"/>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solidFill>
                  <a:srgbClr val="000066"/>
                </a:solidFill>
              </a:rPr>
              <a:t>Kenneth Morrow - 301 713 3530 ext 187 - kenneth.morrow@noaa.gov</a:t>
            </a:r>
          </a:p>
        </p:txBody>
      </p:sp>
      <p:sp>
        <p:nvSpPr>
          <p:cNvPr id="9" name="Rectangle 6"/>
          <p:cNvSpPr>
            <a:spLocks noGrp="1" noChangeArrowheads="1"/>
          </p:cNvSpPr>
          <p:nvPr>
            <p:ph type="sldNum" sz="quarter" idx="12"/>
          </p:nvPr>
        </p:nvSpPr>
        <p:spPr>
          <a:ln/>
        </p:spPr>
        <p:txBody>
          <a:bodyPr/>
          <a:lstStyle>
            <a:lvl1pPr>
              <a:defRPr/>
            </a:lvl1pPr>
          </a:lstStyle>
          <a:p>
            <a:pPr>
              <a:defRPr/>
            </a:pPr>
            <a:fld id="{D46A0257-C7AB-4BE8-BF85-DDA1A0C8ACE8}"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3635332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B0184EB-AF9A-4E98-A1EF-B2C12EF858C7}" type="datetime1">
              <a:rPr lang="en-US"/>
              <a:pPr>
                <a:defRPr/>
              </a:pPr>
              <a:t>10/5/2017</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BEE079A-8DBD-4ED9-9C56-0CCDF66DF649}"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0D449EAF-A82B-40D4-B8B4-DE11E72A3760}" type="datetime1">
              <a:rPr lang="en-US">
                <a:solidFill>
                  <a:srgbClr val="000066"/>
                </a:solidFill>
              </a:rPr>
              <a:pPr>
                <a:defRPr/>
              </a:pPr>
              <a:t>10/5/2017</a:t>
            </a:fld>
            <a:endParaRPr lang="en-US" dirty="0">
              <a:solidFill>
                <a:srgbClr val="000066"/>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solidFill>
                  <a:srgbClr val="000066"/>
                </a:solidFill>
              </a:rPr>
              <a:t>Kenneth Morrow - 301 713 3530 ext 187 - kenneth.morrow@noaa.gov</a:t>
            </a:r>
          </a:p>
        </p:txBody>
      </p:sp>
      <p:sp>
        <p:nvSpPr>
          <p:cNvPr id="5" name="Rectangle 6"/>
          <p:cNvSpPr>
            <a:spLocks noGrp="1" noChangeArrowheads="1"/>
          </p:cNvSpPr>
          <p:nvPr>
            <p:ph type="sldNum" sz="quarter" idx="12"/>
          </p:nvPr>
        </p:nvSpPr>
        <p:spPr>
          <a:ln/>
        </p:spPr>
        <p:txBody>
          <a:bodyPr/>
          <a:lstStyle>
            <a:lvl1pPr>
              <a:defRPr/>
            </a:lvl1pPr>
          </a:lstStyle>
          <a:p>
            <a:pPr>
              <a:defRPr/>
            </a:pPr>
            <a:fld id="{FE2B9633-7CF2-4DA7-A7F5-0D31D3E7EF29}"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16620282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29D09E1-2A2E-4C86-BC6C-60CFF0330128}" type="datetime1">
              <a:rPr lang="en-US">
                <a:solidFill>
                  <a:srgbClr val="000066"/>
                </a:solidFill>
              </a:rPr>
              <a:pPr>
                <a:defRPr/>
              </a:pPr>
              <a:t>10/5/2017</a:t>
            </a:fld>
            <a:endParaRPr lang="en-US" dirty="0">
              <a:solidFill>
                <a:srgbClr val="000066"/>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solidFill>
                  <a:srgbClr val="000066"/>
                </a:solidFill>
              </a:rPr>
              <a:t>Kenneth Morrow - 301 713 3530 ext 187 - kenneth.morrow@noaa.gov</a:t>
            </a:r>
          </a:p>
        </p:txBody>
      </p:sp>
      <p:sp>
        <p:nvSpPr>
          <p:cNvPr id="4" name="Rectangle 6"/>
          <p:cNvSpPr>
            <a:spLocks noGrp="1" noChangeArrowheads="1"/>
          </p:cNvSpPr>
          <p:nvPr>
            <p:ph type="sldNum" sz="quarter" idx="12"/>
          </p:nvPr>
        </p:nvSpPr>
        <p:spPr>
          <a:ln/>
        </p:spPr>
        <p:txBody>
          <a:bodyPr/>
          <a:lstStyle>
            <a:lvl1pPr>
              <a:defRPr/>
            </a:lvl1pPr>
          </a:lstStyle>
          <a:p>
            <a:pPr>
              <a:defRPr/>
            </a:pPr>
            <a:fld id="{C2799D62-6C04-445B-8715-6AD4831CA456}"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22856990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D810607-3111-44EA-9477-A29BF6C698DC}" type="datetime1">
              <a:rPr lang="en-US">
                <a:solidFill>
                  <a:srgbClr val="000066"/>
                </a:solidFill>
              </a:rPr>
              <a:pPr>
                <a:defRPr/>
              </a:pPr>
              <a:t>10/5/2017</a:t>
            </a:fld>
            <a:endParaRPr lang="en-US" dirty="0">
              <a:solidFill>
                <a:srgbClr val="000066"/>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solidFill>
                  <a:srgbClr val="000066"/>
                </a:solidFill>
              </a:rPr>
              <a:t>Kenneth Morrow - 301 713 3530 ext 187 - kenneth.morrow@noaa.gov</a:t>
            </a:r>
          </a:p>
        </p:txBody>
      </p:sp>
      <p:sp>
        <p:nvSpPr>
          <p:cNvPr id="7" name="Rectangle 6"/>
          <p:cNvSpPr>
            <a:spLocks noGrp="1" noChangeArrowheads="1"/>
          </p:cNvSpPr>
          <p:nvPr>
            <p:ph type="sldNum" sz="quarter" idx="12"/>
          </p:nvPr>
        </p:nvSpPr>
        <p:spPr>
          <a:ln/>
        </p:spPr>
        <p:txBody>
          <a:bodyPr/>
          <a:lstStyle>
            <a:lvl1pPr>
              <a:defRPr/>
            </a:lvl1pPr>
          </a:lstStyle>
          <a:p>
            <a:pPr>
              <a:defRPr/>
            </a:pPr>
            <a:fld id="{13E6F2D7-D868-491C-A6A0-34A263D99800}"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32174656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AB316A5-A3C5-4958-8735-0332645FE040}" type="datetime1">
              <a:rPr lang="en-US">
                <a:solidFill>
                  <a:srgbClr val="000066"/>
                </a:solidFill>
              </a:rPr>
              <a:pPr>
                <a:defRPr/>
              </a:pPr>
              <a:t>10/5/2017</a:t>
            </a:fld>
            <a:endParaRPr lang="en-US" dirty="0">
              <a:solidFill>
                <a:srgbClr val="000066"/>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solidFill>
                  <a:srgbClr val="000066"/>
                </a:solidFill>
              </a:rPr>
              <a:t>Kenneth Morrow - 301 713 3530 ext 187 - kenneth.morrow@noaa.gov</a:t>
            </a:r>
          </a:p>
        </p:txBody>
      </p:sp>
      <p:sp>
        <p:nvSpPr>
          <p:cNvPr id="7" name="Rectangle 6"/>
          <p:cNvSpPr>
            <a:spLocks noGrp="1" noChangeArrowheads="1"/>
          </p:cNvSpPr>
          <p:nvPr>
            <p:ph type="sldNum" sz="quarter" idx="12"/>
          </p:nvPr>
        </p:nvSpPr>
        <p:spPr>
          <a:ln/>
        </p:spPr>
        <p:txBody>
          <a:bodyPr/>
          <a:lstStyle>
            <a:lvl1pPr>
              <a:defRPr/>
            </a:lvl1pPr>
          </a:lstStyle>
          <a:p>
            <a:pPr>
              <a:defRPr/>
            </a:pPr>
            <a:fld id="{86539402-B3C3-4141-A769-89A1A939297F}"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38798841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D6B9C563-0213-4E1D-A0E4-23ED349D848D}" type="datetime1">
              <a:rPr lang="en-US">
                <a:solidFill>
                  <a:srgbClr val="000066"/>
                </a:solidFill>
              </a:rPr>
              <a:pPr>
                <a:defRPr/>
              </a:pPr>
              <a:t>10/5/2017</a:t>
            </a:fld>
            <a:endParaRPr lang="en-US" dirty="0">
              <a:solidFill>
                <a:srgbClr val="000066"/>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000066"/>
                </a:solidFill>
              </a:rPr>
              <a:t>Kenneth Morrow - 301 713 3530 ext 187 - kenneth.morrow@noaa.gov</a:t>
            </a:r>
          </a:p>
        </p:txBody>
      </p:sp>
      <p:sp>
        <p:nvSpPr>
          <p:cNvPr id="6" name="Rectangle 6"/>
          <p:cNvSpPr>
            <a:spLocks noGrp="1" noChangeArrowheads="1"/>
          </p:cNvSpPr>
          <p:nvPr>
            <p:ph type="sldNum" sz="quarter" idx="12"/>
          </p:nvPr>
        </p:nvSpPr>
        <p:spPr>
          <a:ln/>
        </p:spPr>
        <p:txBody>
          <a:bodyPr/>
          <a:lstStyle>
            <a:lvl1pPr>
              <a:defRPr/>
            </a:lvl1pPr>
          </a:lstStyle>
          <a:p>
            <a:pPr>
              <a:defRPr/>
            </a:pPr>
            <a:fld id="{4D7532CB-7B7A-4BF7-93B3-224D74377102}"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99607083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1FEBF16C-2186-4899-B821-E7766B992A20}" type="datetime1">
              <a:rPr lang="en-US">
                <a:solidFill>
                  <a:srgbClr val="000066"/>
                </a:solidFill>
              </a:rPr>
              <a:pPr>
                <a:defRPr/>
              </a:pPr>
              <a:t>10/5/2017</a:t>
            </a:fld>
            <a:endParaRPr lang="en-US" dirty="0">
              <a:solidFill>
                <a:srgbClr val="000066"/>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000066"/>
                </a:solidFill>
              </a:rPr>
              <a:t>Kenneth Morrow - 301 713 3530 ext 187 - kenneth.morrow@noaa.gov</a:t>
            </a:r>
          </a:p>
        </p:txBody>
      </p:sp>
      <p:sp>
        <p:nvSpPr>
          <p:cNvPr id="6" name="Rectangle 6"/>
          <p:cNvSpPr>
            <a:spLocks noGrp="1" noChangeArrowheads="1"/>
          </p:cNvSpPr>
          <p:nvPr>
            <p:ph type="sldNum" sz="quarter" idx="12"/>
          </p:nvPr>
        </p:nvSpPr>
        <p:spPr>
          <a:ln/>
        </p:spPr>
        <p:txBody>
          <a:bodyPr/>
          <a:lstStyle>
            <a:lvl1pPr>
              <a:defRPr/>
            </a:lvl1pPr>
          </a:lstStyle>
          <a:p>
            <a:pPr>
              <a:defRPr/>
            </a:pPr>
            <a:fld id="{0D96719C-BABF-40FF-AF75-E695A09127AC}"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33553535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fld id="{F1EF44AB-5F1D-47E4-8551-0CB6FAB32F71}" type="datetime1">
              <a:rPr lang="en-US">
                <a:solidFill>
                  <a:srgbClr val="000066"/>
                </a:solidFill>
              </a:rPr>
              <a:pPr>
                <a:defRPr/>
              </a:pPr>
              <a:t>10/5/2017</a:t>
            </a:fld>
            <a:endParaRPr lang="en-US" dirty="0">
              <a:solidFill>
                <a:srgbClr val="000066"/>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solidFill>
                  <a:srgbClr val="000066"/>
                </a:solidFill>
              </a:rPr>
              <a:t>Kenneth Morrow - 301 713 3530 ext 187 - kenneth.morrow@noaa.gov</a:t>
            </a:r>
          </a:p>
        </p:txBody>
      </p:sp>
      <p:sp>
        <p:nvSpPr>
          <p:cNvPr id="6" name="Rectangle 6"/>
          <p:cNvSpPr>
            <a:spLocks noGrp="1" noChangeArrowheads="1"/>
          </p:cNvSpPr>
          <p:nvPr>
            <p:ph type="sldNum" sz="quarter" idx="12"/>
          </p:nvPr>
        </p:nvSpPr>
        <p:spPr>
          <a:ln/>
        </p:spPr>
        <p:txBody>
          <a:bodyPr/>
          <a:lstStyle>
            <a:lvl1pPr>
              <a:defRPr/>
            </a:lvl1pPr>
          </a:lstStyle>
          <a:p>
            <a:pPr>
              <a:defRPr/>
            </a:pPr>
            <a:fld id="{88A6DF3F-7B82-4CC0-91BE-2372EE0C3167}"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60399176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fld id="{5258662C-9C20-496B-A745-1CE37B61CB8C}" type="datetime1">
              <a:rPr lang="en-US">
                <a:solidFill>
                  <a:srgbClr val="000066"/>
                </a:solidFill>
              </a:rPr>
              <a:pPr>
                <a:defRPr/>
              </a:pPr>
              <a:t>10/5/2017</a:t>
            </a:fld>
            <a:endParaRPr lang="en-US" dirty="0">
              <a:solidFill>
                <a:srgbClr val="000066"/>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solidFill>
                  <a:srgbClr val="000066"/>
                </a:solidFill>
              </a:rPr>
              <a:t>Kenneth Morrow - 301 713 3530 ext 187 - kenneth.morrow@noaa.gov</a:t>
            </a:r>
          </a:p>
        </p:txBody>
      </p:sp>
      <p:sp>
        <p:nvSpPr>
          <p:cNvPr id="5" name="Rectangle 6"/>
          <p:cNvSpPr>
            <a:spLocks noGrp="1" noChangeArrowheads="1"/>
          </p:cNvSpPr>
          <p:nvPr>
            <p:ph type="sldNum" sz="quarter" idx="12"/>
          </p:nvPr>
        </p:nvSpPr>
        <p:spPr>
          <a:ln/>
        </p:spPr>
        <p:txBody>
          <a:bodyPr/>
          <a:lstStyle>
            <a:lvl1pPr>
              <a:defRPr/>
            </a:lvl1pPr>
          </a:lstStyle>
          <a:p>
            <a:pPr>
              <a:defRPr/>
            </a:pPr>
            <a:fld id="{B54035DA-ECF8-4618-9F31-D246B5135818}" type="slidenum">
              <a:rPr lang="en-US">
                <a:solidFill>
                  <a:srgbClr val="000066"/>
                </a:solidFill>
              </a:rPr>
              <a:pPr>
                <a:defRPr/>
              </a:pPr>
              <a:t>‹#›</a:t>
            </a:fld>
            <a:endParaRPr lang="en-US" dirty="0">
              <a:solidFill>
                <a:srgbClr val="000066"/>
              </a:solidFill>
            </a:endParaRPr>
          </a:p>
        </p:txBody>
      </p:sp>
    </p:spTree>
    <p:extLst>
      <p:ext uri="{BB962C8B-B14F-4D97-AF65-F5344CB8AC3E}">
        <p14:creationId xmlns:p14="http://schemas.microsoft.com/office/powerpoint/2010/main" val="2924820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AC7641C8-B98B-4E6A-82C0-36DBD3B8CC91}" type="datetime1">
              <a:rPr lang="en-US"/>
              <a:pPr>
                <a:defRPr/>
              </a:pPr>
              <a:t>10/5/2017</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D36500C-D2DE-4C44-BB10-227207A87A0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F3724F41-E794-4145-B224-98856911F031}" type="datetime1">
              <a:rPr lang="en-US"/>
              <a:pPr>
                <a:defRPr/>
              </a:pPr>
              <a:t>10/5/2017</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0F29B074-4EAD-4675-B028-76D91EF3021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421344AB-EF6D-481A-B74F-9B70586EB886}" type="datetime1">
              <a:rPr lang="en-US"/>
              <a:pPr>
                <a:defRPr/>
              </a:pPr>
              <a:t>10/5/2017</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D6E12256-EB1A-4949-B1E9-0791459F8FF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75884EF-5769-4548-895F-0BABB8112703}" type="datetime1">
              <a:rPr lang="en-US"/>
              <a:pPr>
                <a:defRPr/>
              </a:pPr>
              <a:t>10/5/2017</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7DBDF534-DA14-4CF1-BE1A-E84CD99A35B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EC22B2C-DFB1-4EE6-A796-215AB02CB973}" type="datetime1">
              <a:rPr lang="en-US"/>
              <a:pPr>
                <a:defRPr/>
              </a:pPr>
              <a:t>10/5/2017</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D61E323-7F67-449A-A6E0-1FEB7232AC9E}"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8ABEDE4-F7A6-43D1-BC7C-6647D48C4567}" type="datetime1">
              <a:rPr lang="en-US"/>
              <a:pPr>
                <a:defRPr/>
              </a:pPr>
              <a:t>10/5/2017</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B149523-8A0A-45A2-86E3-59EF5BA02C5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2.jpe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4816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400"/>
            </a:lvl1pPr>
          </a:lstStyle>
          <a:p>
            <a:pPr>
              <a:defRPr/>
            </a:pPr>
            <a:fld id="{CE512004-191D-4537-B964-A0EE5AA88A82}" type="datetime1">
              <a:rPr lang="en-US"/>
              <a:pPr>
                <a:defRPr/>
              </a:pPr>
              <a:t>10/5/2017</a:t>
            </a:fld>
            <a:endParaRPr lang="en-US" dirty="0"/>
          </a:p>
        </p:txBody>
      </p:sp>
      <p:sp>
        <p:nvSpPr>
          <p:cNvPr id="348165" name="Rectangle 5"/>
          <p:cNvSpPr>
            <a:spLocks noGrp="1" noChangeArrowheads="1"/>
          </p:cNvSpPr>
          <p:nvPr>
            <p:ph type="ftr" sz="quarter" idx="3"/>
          </p:nvPr>
        </p:nvSpPr>
        <p:spPr bwMode="auto">
          <a:xfrm>
            <a:off x="2590800" y="6245225"/>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400"/>
            </a:lvl1pPr>
          </a:lstStyle>
          <a:p>
            <a:pPr>
              <a:defRPr/>
            </a:pPr>
            <a:endParaRPr lang="en-US" dirty="0"/>
          </a:p>
        </p:txBody>
      </p:sp>
      <p:sp>
        <p:nvSpPr>
          <p:cNvPr id="34816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B7BC67A-F3FE-4BD5-8EB2-9943B0DA3A28}" type="slidenum">
              <a:rPr lang="en-US"/>
              <a:pPr>
                <a:defRPr/>
              </a:pPr>
              <a:t>‹#›</a:t>
            </a:fld>
            <a:endParaRPr lang="en-US" dirty="0"/>
          </a:p>
        </p:txBody>
      </p:sp>
      <p:pic>
        <p:nvPicPr>
          <p:cNvPr id="1031" name="Picture 7" descr="doclogoltblue"/>
          <p:cNvPicPr>
            <a:picLocks noChangeAspect="1" noChangeArrowheads="1"/>
          </p:cNvPicPr>
          <p:nvPr/>
        </p:nvPicPr>
        <p:blipFill>
          <a:blip r:embed="rId15" cstate="print"/>
          <a:srcRect/>
          <a:stretch>
            <a:fillRect/>
          </a:stretch>
        </p:blipFill>
        <p:spPr bwMode="auto">
          <a:xfrm>
            <a:off x="304800" y="228600"/>
            <a:ext cx="1066800" cy="1066800"/>
          </a:xfrm>
          <a:prstGeom prst="rect">
            <a:avLst/>
          </a:prstGeom>
          <a:noFill/>
          <a:ln w="9525">
            <a:noFill/>
            <a:miter lim="800000"/>
            <a:headEnd/>
            <a:tailEnd/>
          </a:ln>
        </p:spPr>
      </p:pic>
      <p:pic>
        <p:nvPicPr>
          <p:cNvPr id="1032" name="Picture 8" descr="noaaemb3"/>
          <p:cNvPicPr>
            <a:picLocks noChangeAspect="1" noChangeArrowheads="1"/>
          </p:cNvPicPr>
          <p:nvPr/>
        </p:nvPicPr>
        <p:blipFill>
          <a:blip r:embed="rId16" cstate="print"/>
          <a:srcRect/>
          <a:stretch>
            <a:fillRect/>
          </a:stretch>
        </p:blipFill>
        <p:spPr bwMode="auto">
          <a:xfrm>
            <a:off x="7772400" y="228600"/>
            <a:ext cx="1028700" cy="10287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8570" r:id="rId1"/>
    <p:sldLayoutId id="2147488547" r:id="rId2"/>
    <p:sldLayoutId id="2147488548" r:id="rId3"/>
    <p:sldLayoutId id="2147488549" r:id="rId4"/>
    <p:sldLayoutId id="2147488550" r:id="rId5"/>
    <p:sldLayoutId id="2147488551" r:id="rId6"/>
    <p:sldLayoutId id="2147488552" r:id="rId7"/>
    <p:sldLayoutId id="2147488553" r:id="rId8"/>
    <p:sldLayoutId id="2147488554" r:id="rId9"/>
    <p:sldLayoutId id="2147488555" r:id="rId10"/>
    <p:sldLayoutId id="2147488556" r:id="rId11"/>
    <p:sldLayoutId id="2147488557" r:id="rId12"/>
    <p:sldLayoutId id="2147488558" r:id="rId13"/>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595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252798FB-947F-4788-ABD9-C7A7D3F6F183}" type="datetime1">
              <a:rPr lang="en-US"/>
              <a:pPr>
                <a:defRPr/>
              </a:pPr>
              <a:t>10/5/2017</a:t>
            </a:fld>
            <a:endParaRPr lang="en-US" dirty="0"/>
          </a:p>
        </p:txBody>
      </p:sp>
      <p:sp>
        <p:nvSpPr>
          <p:cNvPr id="12595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259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7019F59A-DD62-48AA-8E16-737D40252F8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8559" r:id="rId1"/>
    <p:sldLayoutId id="2147488560" r:id="rId2"/>
    <p:sldLayoutId id="2147488561" r:id="rId3"/>
    <p:sldLayoutId id="2147488562" r:id="rId4"/>
    <p:sldLayoutId id="2147488563" r:id="rId5"/>
    <p:sldLayoutId id="2147488564" r:id="rId6"/>
    <p:sldLayoutId id="2147488565" r:id="rId7"/>
    <p:sldLayoutId id="2147488566" r:id="rId8"/>
    <p:sldLayoutId id="2147488567" r:id="rId9"/>
    <p:sldLayoutId id="2147488568" r:id="rId10"/>
    <p:sldLayoutId id="2147488569"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4816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0FDBD9E2-12F5-41D1-89E5-FCE0134AC456}" type="datetime1">
              <a:rPr lang="en-US">
                <a:solidFill>
                  <a:srgbClr val="000066"/>
                </a:solidFill>
              </a:rPr>
              <a:pPr>
                <a:defRPr/>
              </a:pPr>
              <a:t>10/5/2017</a:t>
            </a:fld>
            <a:endParaRPr lang="en-US" dirty="0">
              <a:solidFill>
                <a:srgbClr val="000066"/>
              </a:solidFill>
            </a:endParaRPr>
          </a:p>
        </p:txBody>
      </p:sp>
      <p:sp>
        <p:nvSpPr>
          <p:cNvPr id="348165" name="Rectangle 5"/>
          <p:cNvSpPr>
            <a:spLocks noGrp="1" noChangeArrowheads="1"/>
          </p:cNvSpPr>
          <p:nvPr>
            <p:ph type="ftr" sz="quarter" idx="3"/>
          </p:nvPr>
        </p:nvSpPr>
        <p:spPr bwMode="auto">
          <a:xfrm>
            <a:off x="2590800" y="6245225"/>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dirty="0">
                <a:solidFill>
                  <a:srgbClr val="000066"/>
                </a:solidFill>
              </a:rPr>
              <a:t>Kenneth Morrow - 301 713 3530 ext 187 - kenneth.morrow@noaa.gov</a:t>
            </a:r>
          </a:p>
        </p:txBody>
      </p:sp>
      <p:sp>
        <p:nvSpPr>
          <p:cNvPr id="34816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400"/>
            </a:lvl1pPr>
          </a:lstStyle>
          <a:p>
            <a:pPr>
              <a:defRPr/>
            </a:pPr>
            <a:fld id="{7155C42D-AA28-4A3E-A7B7-454C6515A454}" type="slidenum">
              <a:rPr lang="en-US">
                <a:solidFill>
                  <a:srgbClr val="000066"/>
                </a:solidFill>
              </a:rPr>
              <a:pPr>
                <a:defRPr/>
              </a:pPr>
              <a:t>‹#›</a:t>
            </a:fld>
            <a:endParaRPr lang="en-US" dirty="0">
              <a:solidFill>
                <a:srgbClr val="000066"/>
              </a:solidFill>
            </a:endParaRPr>
          </a:p>
        </p:txBody>
      </p:sp>
      <p:pic>
        <p:nvPicPr>
          <p:cNvPr id="1031" name="Picture 7" descr="doclogoltblue"/>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304800" y="228600"/>
            <a:ext cx="1066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descr="noaaemb3"/>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7772400" y="228600"/>
            <a:ext cx="10287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2767364"/>
      </p:ext>
    </p:extLst>
  </p:cSld>
  <p:clrMap bg1="lt1" tx1="dk1" bg2="lt2" tx2="dk2" accent1="accent1" accent2="accent2" accent3="accent3" accent4="accent4" accent5="accent5" accent6="accent6" hlink="hlink" folHlink="folHlink"/>
  <p:sldLayoutIdLst>
    <p:sldLayoutId id="2147488572" r:id="rId1"/>
    <p:sldLayoutId id="2147488573" r:id="rId2"/>
    <p:sldLayoutId id="2147488574" r:id="rId3"/>
    <p:sldLayoutId id="2147488575" r:id="rId4"/>
    <p:sldLayoutId id="2147488576" r:id="rId5"/>
    <p:sldLayoutId id="2147488577" r:id="rId6"/>
    <p:sldLayoutId id="2147488578" r:id="rId7"/>
    <p:sldLayoutId id="2147488579" r:id="rId8"/>
    <p:sldLayoutId id="2147488580" r:id="rId9"/>
    <p:sldLayoutId id="2147488581" r:id="rId10"/>
    <p:sldLayoutId id="2147488582" r:id="rId11"/>
    <p:sldLayoutId id="2147488583" r:id="rId12"/>
    <p:sldLayoutId id="2147488584" r:id="rId13"/>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pPr eaLnBrk="1" hangingPunct="1"/>
            <a:r>
              <a:rPr lang="en-US" dirty="0" smtClean="0"/>
              <a:t/>
            </a:r>
            <a:br>
              <a:rPr lang="en-US" dirty="0" smtClean="0"/>
            </a:br>
            <a:endParaRPr lang="en-US" sz="3200" b="1" dirty="0" smtClean="0">
              <a:solidFill>
                <a:srgbClr val="000066"/>
              </a:solidFill>
              <a:latin typeface="Calibri" pitchFamily="34" charset="0"/>
            </a:endParaRPr>
          </a:p>
        </p:txBody>
      </p:sp>
      <p:sp>
        <p:nvSpPr>
          <p:cNvPr id="4099" name="Rectangle 5"/>
          <p:cNvSpPr>
            <a:spLocks noGrp="1" noChangeArrowheads="1"/>
          </p:cNvSpPr>
          <p:nvPr>
            <p:ph type="subTitle" idx="1"/>
          </p:nvPr>
        </p:nvSpPr>
        <p:spPr/>
        <p:txBody>
          <a:bodyPr/>
          <a:lstStyle/>
          <a:p>
            <a:pPr eaLnBrk="1" hangingPunct="1"/>
            <a:r>
              <a:rPr lang="en-US" sz="2800" b="1" dirty="0"/>
              <a:t>Unreconciled Payments Report (UPR</a:t>
            </a:r>
            <a:r>
              <a:rPr lang="en-US" sz="2800" b="1" dirty="0" smtClean="0"/>
              <a:t>) </a:t>
            </a:r>
            <a:r>
              <a:rPr lang="en-US" sz="2800" b="1" dirty="0">
                <a:solidFill>
                  <a:srgbClr val="000066"/>
                </a:solidFill>
              </a:rPr>
              <a:t>Training</a:t>
            </a:r>
          </a:p>
          <a:p>
            <a:pPr eaLnBrk="1" hangingPunct="1"/>
            <a:endParaRPr lang="en-US" sz="2800" dirty="0" smtClean="0">
              <a:latin typeface="Calibri" pitchFamily="34" charset="0"/>
            </a:endParaRPr>
          </a:p>
        </p:txBody>
      </p:sp>
      <p:pic>
        <p:nvPicPr>
          <p:cNvPr id="4100" name="Picture 14" descr="Collage depicting fish, ships, satellites, ocean, maps, buoys, sun, hurricanes -- with the NOAA Logo "/>
          <p:cNvPicPr>
            <a:picLocks noChangeAspect="1" noChangeArrowheads="1"/>
          </p:cNvPicPr>
          <p:nvPr/>
        </p:nvPicPr>
        <p:blipFill>
          <a:blip r:embed="rId3" cstate="print"/>
          <a:srcRect/>
          <a:stretch>
            <a:fillRect/>
          </a:stretch>
        </p:blipFill>
        <p:spPr bwMode="auto">
          <a:xfrm>
            <a:off x="762000" y="1524000"/>
            <a:ext cx="7561263" cy="1201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09600" y="152400"/>
            <a:ext cx="8077200" cy="1143000"/>
          </a:xfrm>
        </p:spPr>
        <p:txBody>
          <a:bodyPr/>
          <a:lstStyle/>
          <a:p>
            <a:pPr eaLnBrk="1" hangingPunct="1">
              <a:lnSpc>
                <a:spcPct val="80000"/>
              </a:lnSpc>
            </a:pPr>
            <a:r>
              <a:rPr lang="en-US" sz="2800" b="1" dirty="0" smtClean="0"/>
              <a:t>Object Class Codes and DLAs</a:t>
            </a:r>
            <a:endParaRPr lang="en-US" sz="2800" dirty="0" smtClean="0">
              <a:latin typeface="Arial Rounded MT Bold" pitchFamily="34" charset="0"/>
            </a:endParaRPr>
          </a:p>
        </p:txBody>
      </p:sp>
      <p:sp>
        <p:nvSpPr>
          <p:cNvPr id="12291" name="Date Placeholder 2"/>
          <p:cNvSpPr>
            <a:spLocks noGrp="1"/>
          </p:cNvSpPr>
          <p:nvPr>
            <p:ph type="dt" sz="quarter" idx="10"/>
          </p:nvPr>
        </p:nvSpPr>
        <p:spPr>
          <a:xfrm>
            <a:off x="228600" y="6477000"/>
            <a:ext cx="1752600" cy="247650"/>
          </a:xfrm>
          <a:noFill/>
        </p:spPr>
        <p:txBody>
          <a:bodyPr/>
          <a:lstStyle/>
          <a:p>
            <a:fld id="{DB07932A-3438-4586-A44C-EB616B215965}" type="datetime1">
              <a:rPr lang="en-US" smtClean="0"/>
              <a:pPr/>
              <a:t>10/5/2017</a:t>
            </a:fld>
            <a:endParaRPr lang="en-US" dirty="0" smtClean="0"/>
          </a:p>
        </p:txBody>
      </p:sp>
      <p:sp>
        <p:nvSpPr>
          <p:cNvPr id="12292" name="Slide Number Placeholder 4"/>
          <p:cNvSpPr>
            <a:spLocks noGrp="1"/>
          </p:cNvSpPr>
          <p:nvPr>
            <p:ph type="sldNum" sz="quarter" idx="12"/>
          </p:nvPr>
        </p:nvSpPr>
        <p:spPr>
          <a:xfrm>
            <a:off x="6934200" y="6477000"/>
            <a:ext cx="2133600" cy="476250"/>
          </a:xfrm>
          <a:noFill/>
        </p:spPr>
        <p:txBody>
          <a:bodyPr/>
          <a:lstStyle/>
          <a:p>
            <a:fld id="{C0BD7B94-F27B-4012-8918-14965E5BA2D5}" type="slidenum">
              <a:rPr lang="en-US" smtClean="0"/>
              <a:pPr/>
              <a:t>10</a:t>
            </a:fld>
            <a:endParaRPr lang="en-US" dirty="0" smtClean="0"/>
          </a:p>
        </p:txBody>
      </p:sp>
      <p:sp>
        <p:nvSpPr>
          <p:cNvPr id="2" name="TextBox 1"/>
          <p:cNvSpPr txBox="1"/>
          <p:nvPr/>
        </p:nvSpPr>
        <p:spPr>
          <a:xfrm>
            <a:off x="762000" y="1600200"/>
            <a:ext cx="7391400" cy="5016758"/>
          </a:xfrm>
          <a:prstGeom prst="rect">
            <a:avLst/>
          </a:prstGeom>
          <a:noFill/>
        </p:spPr>
        <p:txBody>
          <a:bodyPr wrap="square" rtlCol="0">
            <a:spAutoFit/>
          </a:bodyPr>
          <a:lstStyle/>
          <a:p>
            <a:pPr eaLnBrk="1" hangingPunct="1">
              <a:buFont typeface="Arial" pitchFamily="34" charset="0"/>
              <a:buChar char="•"/>
              <a:defRPr/>
            </a:pPr>
            <a:r>
              <a:rPr lang="en-US" dirty="0" smtClean="0"/>
              <a:t>  </a:t>
            </a:r>
            <a:r>
              <a:rPr lang="en-US" dirty="0" smtClean="0">
                <a:latin typeface="+mn-lt"/>
              </a:rPr>
              <a:t>Document Level Adjustments should be used to correct fully disbursed obligations</a:t>
            </a:r>
          </a:p>
          <a:p>
            <a:pPr>
              <a:buFont typeface="Arial" pitchFamily="34" charset="0"/>
              <a:buChar char="•"/>
              <a:defRPr/>
            </a:pPr>
            <a:r>
              <a:rPr lang="en-US" dirty="0" smtClean="0">
                <a:latin typeface="+mn-lt"/>
              </a:rPr>
              <a:t> DLA dollar amounts must be equal on the ‘FROM’ and ‘TO’ sides of the DLA OCC</a:t>
            </a:r>
          </a:p>
          <a:p>
            <a:pPr eaLnBrk="1" hangingPunct="1">
              <a:buFont typeface="Arial" pitchFamily="34" charset="0"/>
              <a:buChar char="•"/>
              <a:defRPr/>
            </a:pPr>
            <a:r>
              <a:rPr lang="en-US" dirty="0" smtClean="0">
                <a:latin typeface="+mn-lt"/>
              </a:rPr>
              <a:t>  DLA process transfers costs, not resources</a:t>
            </a:r>
          </a:p>
          <a:p>
            <a:pPr>
              <a:buFont typeface="Arial" pitchFamily="34" charset="0"/>
              <a:buChar char="•"/>
              <a:defRPr/>
            </a:pPr>
            <a:r>
              <a:rPr lang="en-US" dirty="0" smtClean="0">
                <a:latin typeface="+mn-lt"/>
              </a:rPr>
              <a:t>  DLAs can be used to make Prior Year Adjustments to the OCC</a:t>
            </a:r>
          </a:p>
          <a:p>
            <a:pPr>
              <a:buFont typeface="Arial" pitchFamily="34" charset="0"/>
              <a:buChar char="•"/>
              <a:defRPr/>
            </a:pPr>
            <a:r>
              <a:rPr lang="en-US" dirty="0" smtClean="0">
                <a:latin typeface="+mn-lt"/>
              </a:rPr>
              <a:t>  PPMB requires a copy of the DLA request as support documentation to suppress a payment of the UPR</a:t>
            </a:r>
          </a:p>
          <a:p>
            <a:pPr>
              <a:defRPr/>
            </a:pPr>
            <a:endParaRPr lang="en-US" dirty="0" smtClean="0">
              <a:latin typeface="+mn-lt"/>
            </a:endParaRPr>
          </a:p>
          <a:p>
            <a:pPr>
              <a:defRPr/>
            </a:pPr>
            <a:r>
              <a:rPr lang="en-US" dirty="0" smtClean="0">
                <a:latin typeface="+mn-lt"/>
              </a:rPr>
              <a:t>Frequently used OCCs:</a:t>
            </a:r>
          </a:p>
          <a:p>
            <a:pPr>
              <a:buFont typeface="Arial" pitchFamily="34" charset="0"/>
              <a:buChar char="•"/>
              <a:defRPr/>
            </a:pPr>
            <a:r>
              <a:rPr lang="en-US" dirty="0" smtClean="0">
                <a:latin typeface="+mn-lt"/>
              </a:rPr>
              <a:t> </a:t>
            </a:r>
            <a:r>
              <a:rPr lang="en-US" b="1" dirty="0" smtClean="0">
                <a:latin typeface="+mn-lt"/>
              </a:rPr>
              <a:t>3120 Non-Capitalized Equipment</a:t>
            </a:r>
            <a:r>
              <a:rPr lang="en-US" dirty="0" smtClean="0">
                <a:latin typeface="+mn-lt"/>
              </a:rPr>
              <a:t> – Includes all other non-capitalized equipment not purchased or issued from inventory, e.g. monitor, video camera, trailer purchased from an external vendor. Office furniture costing less than $5,000.00 is classified under object class 2625</a:t>
            </a:r>
          </a:p>
        </p:txBody>
      </p:sp>
    </p:spTree>
    <p:extLst>
      <p:ext uri="{BB962C8B-B14F-4D97-AF65-F5344CB8AC3E}">
        <p14:creationId xmlns:p14="http://schemas.microsoft.com/office/powerpoint/2010/main" val="36127022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09600" y="152400"/>
            <a:ext cx="8077200" cy="1143000"/>
          </a:xfrm>
        </p:spPr>
        <p:txBody>
          <a:bodyPr/>
          <a:lstStyle/>
          <a:p>
            <a:pPr eaLnBrk="1" hangingPunct="1">
              <a:lnSpc>
                <a:spcPct val="80000"/>
              </a:lnSpc>
            </a:pPr>
            <a:r>
              <a:rPr lang="en-US" sz="2800" b="1" dirty="0" smtClean="0"/>
              <a:t>Object Class Codes and DLAs</a:t>
            </a:r>
            <a:endParaRPr lang="en-US" sz="2800" dirty="0" smtClean="0">
              <a:latin typeface="Arial Rounded MT Bold" pitchFamily="34" charset="0"/>
            </a:endParaRPr>
          </a:p>
        </p:txBody>
      </p:sp>
      <p:sp>
        <p:nvSpPr>
          <p:cNvPr id="12291" name="Date Placeholder 2"/>
          <p:cNvSpPr>
            <a:spLocks noGrp="1"/>
          </p:cNvSpPr>
          <p:nvPr>
            <p:ph type="dt" sz="quarter" idx="10"/>
          </p:nvPr>
        </p:nvSpPr>
        <p:spPr>
          <a:xfrm>
            <a:off x="228600" y="6477000"/>
            <a:ext cx="1752600" cy="247650"/>
          </a:xfrm>
          <a:noFill/>
        </p:spPr>
        <p:txBody>
          <a:bodyPr/>
          <a:lstStyle/>
          <a:p>
            <a:fld id="{DB07932A-3438-4586-A44C-EB616B215965}" type="datetime1">
              <a:rPr lang="en-US" smtClean="0"/>
              <a:pPr/>
              <a:t>10/5/2017</a:t>
            </a:fld>
            <a:endParaRPr lang="en-US" dirty="0" smtClean="0"/>
          </a:p>
        </p:txBody>
      </p:sp>
      <p:sp>
        <p:nvSpPr>
          <p:cNvPr id="12292" name="Slide Number Placeholder 4"/>
          <p:cNvSpPr>
            <a:spLocks noGrp="1"/>
          </p:cNvSpPr>
          <p:nvPr>
            <p:ph type="sldNum" sz="quarter" idx="12"/>
          </p:nvPr>
        </p:nvSpPr>
        <p:spPr>
          <a:xfrm>
            <a:off x="6934200" y="6477000"/>
            <a:ext cx="2133600" cy="476250"/>
          </a:xfrm>
          <a:noFill/>
        </p:spPr>
        <p:txBody>
          <a:bodyPr/>
          <a:lstStyle/>
          <a:p>
            <a:fld id="{C0BD7B94-F27B-4012-8918-14965E5BA2D5}" type="slidenum">
              <a:rPr lang="en-US" smtClean="0"/>
              <a:pPr/>
              <a:t>11</a:t>
            </a:fld>
            <a:endParaRPr lang="en-US" dirty="0" smtClean="0"/>
          </a:p>
        </p:txBody>
      </p:sp>
      <p:sp>
        <p:nvSpPr>
          <p:cNvPr id="2" name="TextBox 1"/>
          <p:cNvSpPr txBox="1"/>
          <p:nvPr/>
        </p:nvSpPr>
        <p:spPr>
          <a:xfrm>
            <a:off x="762000" y="1600200"/>
            <a:ext cx="7391400" cy="4401205"/>
          </a:xfrm>
          <a:prstGeom prst="rect">
            <a:avLst/>
          </a:prstGeom>
          <a:noFill/>
        </p:spPr>
        <p:txBody>
          <a:bodyPr wrap="square" rtlCol="0">
            <a:spAutoFit/>
          </a:bodyPr>
          <a:lstStyle/>
          <a:p>
            <a:pPr eaLnBrk="1" hangingPunct="1">
              <a:defRPr/>
            </a:pPr>
            <a:r>
              <a:rPr lang="en-US" dirty="0" smtClean="0">
                <a:latin typeface="+mn-lt"/>
              </a:rPr>
              <a:t>Frequently used OCCs continued:</a:t>
            </a:r>
          </a:p>
          <a:p>
            <a:pPr>
              <a:buFont typeface="Arial" pitchFamily="34" charset="0"/>
              <a:buChar char="•"/>
              <a:defRPr/>
            </a:pPr>
            <a:r>
              <a:rPr lang="en-US" dirty="0" smtClean="0">
                <a:latin typeface="+mn-lt"/>
              </a:rPr>
              <a:t>  </a:t>
            </a:r>
            <a:r>
              <a:rPr lang="en-US" b="1" dirty="0" smtClean="0">
                <a:latin typeface="+mn-lt"/>
              </a:rPr>
              <a:t>3123 ADP and Telecommunications Equipment</a:t>
            </a:r>
            <a:r>
              <a:rPr lang="en-US" dirty="0" smtClean="0">
                <a:latin typeface="+mn-lt"/>
              </a:rPr>
              <a:t> – Includes purchase or lease-to-purchase ADP and telecommunications equipment, e.g. scanners, printers, copiers, laptop and desktop computers, computer servers, external hard and disc drives, smart phones and tablets (e.g. iPad and iPhone), fax machines, etc.</a:t>
            </a:r>
          </a:p>
          <a:p>
            <a:pPr>
              <a:buFont typeface="Arial" pitchFamily="34" charset="0"/>
              <a:buChar char="•"/>
              <a:defRPr/>
            </a:pPr>
            <a:r>
              <a:rPr lang="en-US" b="1" dirty="0" smtClean="0">
                <a:latin typeface="+mn-lt"/>
              </a:rPr>
              <a:t>  3124 ADP and Telecommunications Software </a:t>
            </a:r>
            <a:r>
              <a:rPr lang="en-US" dirty="0" smtClean="0">
                <a:latin typeface="+mn-lt"/>
              </a:rPr>
              <a:t>– Includes charges for internally developed, or off-the-shelf software purchases from $25,000.00 to $199,999.99. Also, includes software costing $200,000.00 or more developed internally for internal use which is not capitalized. All other software purchases of $200,000.00 or more are classified under OCC 3119</a:t>
            </a:r>
          </a:p>
        </p:txBody>
      </p:sp>
    </p:spTree>
    <p:extLst>
      <p:ext uri="{BB962C8B-B14F-4D97-AF65-F5344CB8AC3E}">
        <p14:creationId xmlns:p14="http://schemas.microsoft.com/office/powerpoint/2010/main" val="36127022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09600" y="152400"/>
            <a:ext cx="8077200" cy="1143000"/>
          </a:xfrm>
        </p:spPr>
        <p:txBody>
          <a:bodyPr/>
          <a:lstStyle/>
          <a:p>
            <a:r>
              <a:rPr lang="en-US" sz="4000" b="1" dirty="0"/>
              <a:t>UPR </a:t>
            </a:r>
            <a:r>
              <a:rPr lang="en-US" sz="4000" b="1" dirty="0" smtClean="0"/>
              <a:t>Procedures</a:t>
            </a:r>
            <a:endParaRPr lang="en-US" sz="4000" b="1" dirty="0"/>
          </a:p>
        </p:txBody>
      </p:sp>
      <p:sp>
        <p:nvSpPr>
          <p:cNvPr id="12291" name="Date Placeholder 2"/>
          <p:cNvSpPr>
            <a:spLocks noGrp="1"/>
          </p:cNvSpPr>
          <p:nvPr>
            <p:ph type="dt" sz="quarter" idx="10"/>
          </p:nvPr>
        </p:nvSpPr>
        <p:spPr>
          <a:xfrm>
            <a:off x="228600" y="6477000"/>
            <a:ext cx="1752600" cy="247650"/>
          </a:xfrm>
          <a:noFill/>
        </p:spPr>
        <p:txBody>
          <a:bodyPr/>
          <a:lstStyle/>
          <a:p>
            <a:fld id="{DB07932A-3438-4586-A44C-EB616B215965}" type="datetime1">
              <a:rPr lang="en-US" smtClean="0"/>
              <a:pPr/>
              <a:t>10/5/2017</a:t>
            </a:fld>
            <a:endParaRPr lang="en-US" dirty="0" smtClean="0"/>
          </a:p>
        </p:txBody>
      </p:sp>
      <p:sp>
        <p:nvSpPr>
          <p:cNvPr id="12292" name="Slide Number Placeholder 4"/>
          <p:cNvSpPr>
            <a:spLocks noGrp="1"/>
          </p:cNvSpPr>
          <p:nvPr>
            <p:ph type="sldNum" sz="quarter" idx="12"/>
          </p:nvPr>
        </p:nvSpPr>
        <p:spPr>
          <a:xfrm>
            <a:off x="6934200" y="6477000"/>
            <a:ext cx="2133600" cy="476250"/>
          </a:xfrm>
          <a:noFill/>
        </p:spPr>
        <p:txBody>
          <a:bodyPr/>
          <a:lstStyle/>
          <a:p>
            <a:fld id="{C0BD7B94-F27B-4012-8918-14965E5BA2D5}" type="slidenum">
              <a:rPr lang="en-US" smtClean="0"/>
              <a:pPr/>
              <a:t>12</a:t>
            </a:fld>
            <a:endParaRPr lang="en-US" dirty="0" smtClean="0"/>
          </a:p>
        </p:txBody>
      </p:sp>
      <p:sp>
        <p:nvSpPr>
          <p:cNvPr id="2" name="TextBox 1"/>
          <p:cNvSpPr txBox="1"/>
          <p:nvPr/>
        </p:nvSpPr>
        <p:spPr>
          <a:xfrm>
            <a:off x="476250" y="1676400"/>
            <a:ext cx="8420100" cy="3170099"/>
          </a:xfrm>
          <a:prstGeom prst="rect">
            <a:avLst/>
          </a:prstGeom>
          <a:noFill/>
        </p:spPr>
        <p:txBody>
          <a:bodyPr wrap="square" rtlCol="0">
            <a:spAutoFit/>
          </a:bodyPr>
          <a:lstStyle/>
          <a:p>
            <a:pPr marL="342900" indent="-342900">
              <a:buFont typeface="Arial" pitchFamily="34" charset="0"/>
              <a:buChar char="•"/>
            </a:pPr>
            <a:endParaRPr lang="en-US" dirty="0"/>
          </a:p>
          <a:p>
            <a:r>
              <a:rPr lang="en-US" dirty="0" smtClean="0">
                <a:latin typeface="+mn-lt"/>
              </a:rPr>
              <a:t>Sunflower is used for reporting and reconciling Personal Property payments and corresponding personal property records</a:t>
            </a:r>
          </a:p>
          <a:p>
            <a:endParaRPr lang="en-US" dirty="0" smtClean="0">
              <a:latin typeface="+mn-lt"/>
            </a:endParaRPr>
          </a:p>
          <a:p>
            <a:pPr marL="342900" indent="-342900">
              <a:buFont typeface="Arial" pitchFamily="34" charset="0"/>
              <a:buChar char="•"/>
            </a:pPr>
            <a:r>
              <a:rPr lang="en-US" dirty="0" smtClean="0">
                <a:latin typeface="+mn-lt"/>
              </a:rPr>
              <a:t>Sunflower </a:t>
            </a:r>
            <a:r>
              <a:rPr lang="en-US" dirty="0">
                <a:latin typeface="+mn-lt"/>
              </a:rPr>
              <a:t>will reconcile to UPR records </a:t>
            </a:r>
            <a:r>
              <a:rPr lang="en-US" dirty="0" smtClean="0">
                <a:latin typeface="+mn-lt"/>
              </a:rPr>
              <a:t>by systematically </a:t>
            </a:r>
            <a:r>
              <a:rPr lang="en-US" dirty="0">
                <a:latin typeface="+mn-lt"/>
              </a:rPr>
              <a:t>matching specific </a:t>
            </a:r>
            <a:r>
              <a:rPr lang="en-US" dirty="0" smtClean="0">
                <a:latin typeface="+mn-lt"/>
              </a:rPr>
              <a:t>fields from each </a:t>
            </a:r>
            <a:r>
              <a:rPr lang="en-US" dirty="0">
                <a:latin typeface="+mn-lt"/>
              </a:rPr>
              <a:t>personal property record against </a:t>
            </a:r>
            <a:r>
              <a:rPr lang="en-US" dirty="0" smtClean="0">
                <a:latin typeface="+mn-lt"/>
              </a:rPr>
              <a:t>corresponding fields </a:t>
            </a:r>
            <a:r>
              <a:rPr lang="en-US" dirty="0">
                <a:latin typeface="+mn-lt"/>
              </a:rPr>
              <a:t>from each payment </a:t>
            </a:r>
            <a:r>
              <a:rPr lang="en-US" dirty="0" smtClean="0">
                <a:latin typeface="+mn-lt"/>
              </a:rPr>
              <a:t>record (auto-reconcile)</a:t>
            </a:r>
          </a:p>
          <a:p>
            <a:pPr marL="342900" indent="-342900">
              <a:buFont typeface="Arial" pitchFamily="34" charset="0"/>
              <a:buChar char="•"/>
            </a:pPr>
            <a:r>
              <a:rPr lang="en-US" dirty="0" smtClean="0">
                <a:latin typeface="+mn-lt"/>
              </a:rPr>
              <a:t>UPR </a:t>
            </a:r>
            <a:r>
              <a:rPr lang="en-US" dirty="0">
                <a:latin typeface="+mn-lt"/>
              </a:rPr>
              <a:t>records </a:t>
            </a:r>
            <a:r>
              <a:rPr lang="en-US" dirty="0" smtClean="0">
                <a:latin typeface="+mn-lt"/>
              </a:rPr>
              <a:t>can also be reconciled through the payment suppression process.</a:t>
            </a:r>
            <a:r>
              <a:rPr lang="en-US" dirty="0">
                <a:latin typeface="+mn-lt"/>
              </a:rPr>
              <a:t>		</a:t>
            </a:r>
          </a:p>
          <a:p>
            <a:pPr marL="342900" indent="-342900">
              <a:buFont typeface="Arial" pitchFamily="34" charset="0"/>
              <a:buChar char="•"/>
            </a:pPr>
            <a:r>
              <a:rPr lang="en-US" dirty="0" smtClean="0">
                <a:latin typeface="+mn-lt"/>
              </a:rPr>
              <a:t>Unmatched payment records will appear on the UPR Report</a:t>
            </a:r>
            <a:endParaRPr lang="en-US" dirty="0">
              <a:latin typeface="+mn-lt"/>
            </a:endParaRPr>
          </a:p>
        </p:txBody>
      </p:sp>
    </p:spTree>
    <p:extLst>
      <p:ext uri="{BB962C8B-B14F-4D97-AF65-F5344CB8AC3E}">
        <p14:creationId xmlns:p14="http://schemas.microsoft.com/office/powerpoint/2010/main" val="10845383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09600" y="152400"/>
            <a:ext cx="8077200" cy="1143000"/>
          </a:xfrm>
        </p:spPr>
        <p:txBody>
          <a:bodyPr/>
          <a:lstStyle/>
          <a:p>
            <a:r>
              <a:rPr lang="en-US" sz="4000" b="1" dirty="0"/>
              <a:t>UPR </a:t>
            </a:r>
            <a:r>
              <a:rPr lang="en-US" sz="4000" b="1" dirty="0" smtClean="0"/>
              <a:t>Procedures</a:t>
            </a:r>
            <a:endParaRPr lang="en-US" sz="4000" b="1" dirty="0"/>
          </a:p>
        </p:txBody>
      </p:sp>
      <p:sp>
        <p:nvSpPr>
          <p:cNvPr id="12291" name="Date Placeholder 2"/>
          <p:cNvSpPr>
            <a:spLocks noGrp="1"/>
          </p:cNvSpPr>
          <p:nvPr>
            <p:ph type="dt" sz="quarter" idx="10"/>
          </p:nvPr>
        </p:nvSpPr>
        <p:spPr>
          <a:xfrm>
            <a:off x="228600" y="6477000"/>
            <a:ext cx="1752600" cy="247650"/>
          </a:xfrm>
          <a:noFill/>
        </p:spPr>
        <p:txBody>
          <a:bodyPr/>
          <a:lstStyle/>
          <a:p>
            <a:fld id="{DB07932A-3438-4586-A44C-EB616B215965}" type="datetime1">
              <a:rPr lang="en-US" smtClean="0"/>
              <a:pPr/>
              <a:t>10/5/2017</a:t>
            </a:fld>
            <a:endParaRPr lang="en-US" dirty="0" smtClean="0"/>
          </a:p>
        </p:txBody>
      </p:sp>
      <p:sp>
        <p:nvSpPr>
          <p:cNvPr id="12292" name="Slide Number Placeholder 4"/>
          <p:cNvSpPr>
            <a:spLocks noGrp="1"/>
          </p:cNvSpPr>
          <p:nvPr>
            <p:ph type="sldNum" sz="quarter" idx="12"/>
          </p:nvPr>
        </p:nvSpPr>
        <p:spPr>
          <a:xfrm>
            <a:off x="6934200" y="6477000"/>
            <a:ext cx="2133600" cy="476250"/>
          </a:xfrm>
          <a:noFill/>
        </p:spPr>
        <p:txBody>
          <a:bodyPr/>
          <a:lstStyle/>
          <a:p>
            <a:fld id="{C0BD7B94-F27B-4012-8918-14965E5BA2D5}" type="slidenum">
              <a:rPr lang="en-US" smtClean="0"/>
              <a:pPr/>
              <a:t>13</a:t>
            </a:fld>
            <a:endParaRPr lang="en-US" dirty="0" smtClean="0"/>
          </a:p>
        </p:txBody>
      </p:sp>
      <p:sp>
        <p:nvSpPr>
          <p:cNvPr id="2" name="TextBox 1"/>
          <p:cNvSpPr txBox="1"/>
          <p:nvPr/>
        </p:nvSpPr>
        <p:spPr>
          <a:xfrm>
            <a:off x="476250" y="1676400"/>
            <a:ext cx="8420100" cy="4401205"/>
          </a:xfrm>
          <a:prstGeom prst="rect">
            <a:avLst/>
          </a:prstGeom>
          <a:noFill/>
        </p:spPr>
        <p:txBody>
          <a:bodyPr wrap="square" rtlCol="0">
            <a:spAutoFit/>
          </a:bodyPr>
          <a:lstStyle/>
          <a:p>
            <a:r>
              <a:rPr lang="en-US" dirty="0" smtClean="0">
                <a:latin typeface="+mn-lt"/>
              </a:rPr>
              <a:t>Unmatched Payment Records </a:t>
            </a:r>
          </a:p>
          <a:p>
            <a:pPr marL="800100" lvl="1" indent="-342900">
              <a:buFont typeface="Arial" pitchFamily="34" charset="0"/>
              <a:buChar char="•"/>
            </a:pPr>
            <a:r>
              <a:rPr lang="en-US" dirty="0">
                <a:latin typeface="+mn-lt"/>
              </a:rPr>
              <a:t>The property custodians are responsible for reconciling the payments appearing on the UPR reports </a:t>
            </a:r>
            <a:endParaRPr lang="en-US" dirty="0" smtClean="0">
              <a:latin typeface="+mn-lt"/>
            </a:endParaRPr>
          </a:p>
          <a:p>
            <a:pPr marL="800100" lvl="1" indent="-342900">
              <a:buFont typeface="Arial" pitchFamily="34" charset="0"/>
              <a:buChar char="•"/>
            </a:pPr>
            <a:r>
              <a:rPr lang="en-US" dirty="0" smtClean="0">
                <a:latin typeface="+mn-lt"/>
              </a:rPr>
              <a:t>The property custodian should use the </a:t>
            </a:r>
            <a:r>
              <a:rPr lang="en-US" dirty="0">
                <a:latin typeface="+mn-lt"/>
              </a:rPr>
              <a:t>CD 50/52 Transaction Menu –</a:t>
            </a:r>
            <a:r>
              <a:rPr lang="en-US" i="1" dirty="0">
                <a:latin typeface="+mn-lt"/>
              </a:rPr>
              <a:t>Maintain Asset </a:t>
            </a:r>
            <a:r>
              <a:rPr lang="en-US" dirty="0">
                <a:latin typeface="+mn-lt"/>
              </a:rPr>
              <a:t>form </a:t>
            </a:r>
            <a:r>
              <a:rPr lang="en-US" dirty="0" smtClean="0">
                <a:latin typeface="+mn-lt"/>
              </a:rPr>
              <a:t>to correct the data in the asset value fields and if required, attach any new </a:t>
            </a:r>
            <a:r>
              <a:rPr lang="en-US" dirty="0">
                <a:latin typeface="+mn-lt"/>
              </a:rPr>
              <a:t>supporting </a:t>
            </a:r>
            <a:r>
              <a:rPr lang="en-US" dirty="0" smtClean="0">
                <a:latin typeface="+mn-lt"/>
              </a:rPr>
              <a:t>documentation</a:t>
            </a:r>
          </a:p>
          <a:p>
            <a:pPr marL="800100" lvl="1" indent="-342900">
              <a:buFont typeface="Arial" pitchFamily="34" charset="0"/>
              <a:buChar char="•"/>
            </a:pPr>
            <a:r>
              <a:rPr lang="en-US" dirty="0" smtClean="0">
                <a:latin typeface="+mn-lt"/>
              </a:rPr>
              <a:t>The </a:t>
            </a:r>
            <a:r>
              <a:rPr lang="en-US" dirty="0">
                <a:latin typeface="+mn-lt"/>
              </a:rPr>
              <a:t>property custodian can </a:t>
            </a:r>
            <a:r>
              <a:rPr lang="en-US" dirty="0" smtClean="0">
                <a:latin typeface="+mn-lt"/>
              </a:rPr>
              <a:t>also request </a:t>
            </a:r>
            <a:r>
              <a:rPr lang="en-US" dirty="0">
                <a:latin typeface="+mn-lt"/>
              </a:rPr>
              <a:t>suppression of payments appearing on the UPR and/or the related asset, if applicable, with written justification and supporting </a:t>
            </a:r>
            <a:r>
              <a:rPr lang="en-US" dirty="0" smtClean="0">
                <a:latin typeface="+mn-lt"/>
              </a:rPr>
              <a:t>documentation</a:t>
            </a:r>
          </a:p>
          <a:p>
            <a:pPr marL="800100" lvl="1" indent="-342900">
              <a:buFont typeface="Arial" pitchFamily="34" charset="0"/>
              <a:buChar char="•"/>
            </a:pPr>
            <a:r>
              <a:rPr lang="en-US" dirty="0" smtClean="0">
                <a:latin typeface="+mn-lt"/>
              </a:rPr>
              <a:t>Supporting </a:t>
            </a:r>
            <a:r>
              <a:rPr lang="en-US" dirty="0">
                <a:latin typeface="+mn-lt"/>
              </a:rPr>
              <a:t>documentation would include such items as purchase orders, invoices, bank card statements, contracts, lease determination worksheet, memorandum, and </a:t>
            </a:r>
            <a:r>
              <a:rPr lang="en-US" dirty="0" smtClean="0">
                <a:latin typeface="+mn-lt"/>
              </a:rPr>
              <a:t>document </a:t>
            </a:r>
            <a:r>
              <a:rPr lang="en-US" dirty="0">
                <a:latin typeface="+mn-lt"/>
              </a:rPr>
              <a:t>level </a:t>
            </a:r>
            <a:r>
              <a:rPr lang="en-US" dirty="0" smtClean="0">
                <a:latin typeface="+mn-lt"/>
              </a:rPr>
              <a:t>Adjustment </a:t>
            </a:r>
            <a:r>
              <a:rPr lang="en-US" dirty="0">
                <a:latin typeface="+mn-lt"/>
              </a:rPr>
              <a:t>(</a:t>
            </a:r>
            <a:r>
              <a:rPr lang="en-US" dirty="0" smtClean="0">
                <a:latin typeface="+mn-lt"/>
              </a:rPr>
              <a:t>DLA)</a:t>
            </a:r>
            <a:endParaRPr lang="en-US" dirty="0">
              <a:latin typeface="+mn-lt"/>
            </a:endParaRPr>
          </a:p>
          <a:p>
            <a:pPr marL="800100" lvl="1" indent="-342900">
              <a:buFont typeface="Arial" pitchFamily="34" charset="0"/>
              <a:buChar char="•"/>
            </a:pPr>
            <a:endParaRPr lang="en-US" dirty="0" smtClean="0"/>
          </a:p>
        </p:txBody>
      </p:sp>
    </p:spTree>
    <p:extLst>
      <p:ext uri="{BB962C8B-B14F-4D97-AF65-F5344CB8AC3E}">
        <p14:creationId xmlns:p14="http://schemas.microsoft.com/office/powerpoint/2010/main" val="7187319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09600" y="152400"/>
            <a:ext cx="8077200" cy="1143000"/>
          </a:xfrm>
        </p:spPr>
        <p:txBody>
          <a:bodyPr/>
          <a:lstStyle/>
          <a:p>
            <a:r>
              <a:rPr lang="en-US" sz="4000" b="1" dirty="0"/>
              <a:t>CWIP and the UPR</a:t>
            </a:r>
          </a:p>
        </p:txBody>
      </p:sp>
      <p:sp>
        <p:nvSpPr>
          <p:cNvPr id="12291" name="Date Placeholder 2"/>
          <p:cNvSpPr>
            <a:spLocks noGrp="1"/>
          </p:cNvSpPr>
          <p:nvPr>
            <p:ph type="dt" sz="quarter" idx="10"/>
          </p:nvPr>
        </p:nvSpPr>
        <p:spPr>
          <a:xfrm>
            <a:off x="228600" y="6477000"/>
            <a:ext cx="1752600" cy="247650"/>
          </a:xfrm>
          <a:noFill/>
        </p:spPr>
        <p:txBody>
          <a:bodyPr/>
          <a:lstStyle/>
          <a:p>
            <a:fld id="{DB07932A-3438-4586-A44C-EB616B215965}" type="datetime1">
              <a:rPr lang="en-US" smtClean="0"/>
              <a:pPr/>
              <a:t>10/5/2017</a:t>
            </a:fld>
            <a:endParaRPr lang="en-US" dirty="0" smtClean="0"/>
          </a:p>
        </p:txBody>
      </p:sp>
      <p:sp>
        <p:nvSpPr>
          <p:cNvPr id="12292" name="Slide Number Placeholder 4"/>
          <p:cNvSpPr>
            <a:spLocks noGrp="1"/>
          </p:cNvSpPr>
          <p:nvPr>
            <p:ph type="sldNum" sz="quarter" idx="12"/>
          </p:nvPr>
        </p:nvSpPr>
        <p:spPr>
          <a:xfrm>
            <a:off x="6934200" y="6477000"/>
            <a:ext cx="2133600" cy="476250"/>
          </a:xfrm>
          <a:noFill/>
        </p:spPr>
        <p:txBody>
          <a:bodyPr/>
          <a:lstStyle/>
          <a:p>
            <a:fld id="{C0BD7B94-F27B-4012-8918-14965E5BA2D5}" type="slidenum">
              <a:rPr lang="en-US" smtClean="0"/>
              <a:pPr/>
              <a:t>14</a:t>
            </a:fld>
            <a:endParaRPr lang="en-US" dirty="0" smtClean="0"/>
          </a:p>
        </p:txBody>
      </p:sp>
      <p:sp>
        <p:nvSpPr>
          <p:cNvPr id="2" name="TextBox 1"/>
          <p:cNvSpPr txBox="1"/>
          <p:nvPr/>
        </p:nvSpPr>
        <p:spPr>
          <a:xfrm>
            <a:off x="533400" y="2514600"/>
            <a:ext cx="8420100" cy="3477875"/>
          </a:xfrm>
          <a:prstGeom prst="rect">
            <a:avLst/>
          </a:prstGeom>
          <a:noFill/>
        </p:spPr>
        <p:txBody>
          <a:bodyPr wrap="square" rtlCol="0">
            <a:spAutoFit/>
          </a:bodyPr>
          <a:lstStyle/>
          <a:p>
            <a:r>
              <a:rPr lang="en-US" dirty="0" smtClean="0">
                <a:latin typeface="+mn-lt"/>
              </a:rPr>
              <a:t>Project </a:t>
            </a:r>
            <a:r>
              <a:rPr lang="en-US" dirty="0">
                <a:latin typeface="+mn-lt"/>
              </a:rPr>
              <a:t>code structure for CWIP: </a:t>
            </a:r>
            <a:endParaRPr lang="en-US" dirty="0" smtClean="0">
              <a:latin typeface="+mn-lt"/>
            </a:endParaRPr>
          </a:p>
          <a:p>
            <a:endParaRPr lang="en-US" dirty="0">
              <a:latin typeface="+mn-lt"/>
            </a:endParaRPr>
          </a:p>
          <a:p>
            <a:pPr marL="342900" indent="-342900">
              <a:buFont typeface="Arial" pitchFamily="34" charset="0"/>
              <a:buChar char="•"/>
            </a:pPr>
            <a:r>
              <a:rPr lang="en-US" dirty="0">
                <a:latin typeface="+mn-lt"/>
              </a:rPr>
              <a:t>PAC appropriations</a:t>
            </a:r>
          </a:p>
          <a:p>
            <a:pPr marL="342900" indent="-342900">
              <a:buFont typeface="Arial" pitchFamily="34" charset="0"/>
              <a:buChar char="•"/>
            </a:pPr>
            <a:r>
              <a:rPr lang="en-US" dirty="0">
                <a:latin typeface="+mn-lt"/>
              </a:rPr>
              <a:t>2nd position of project code must be ‘2’ and 4th position of project code must ‘F’ (i.e. x2xFxxx)</a:t>
            </a:r>
          </a:p>
          <a:p>
            <a:endParaRPr lang="en-US" dirty="0" smtClean="0">
              <a:latin typeface="+mn-lt"/>
            </a:endParaRPr>
          </a:p>
          <a:p>
            <a:pPr marL="342900" indent="-342900">
              <a:buFont typeface="Arial" pitchFamily="34" charset="0"/>
              <a:buChar char="•"/>
            </a:pPr>
            <a:r>
              <a:rPr lang="en-US" dirty="0">
                <a:latin typeface="+mn-lt"/>
              </a:rPr>
              <a:t>OR&amp;F appropriations</a:t>
            </a:r>
          </a:p>
          <a:p>
            <a:pPr marL="342900" indent="-342900">
              <a:buFont typeface="Arial" pitchFamily="34" charset="0"/>
              <a:buChar char="•"/>
            </a:pPr>
            <a:r>
              <a:rPr lang="en-US" dirty="0">
                <a:latin typeface="+mn-lt"/>
              </a:rPr>
              <a:t>2nd position of project code must be ‘4’ (i.e. x4xxxxx</a:t>
            </a:r>
            <a:r>
              <a:rPr lang="en-US" dirty="0" smtClean="0">
                <a:latin typeface="+mn-lt"/>
              </a:rPr>
              <a:t>)</a:t>
            </a:r>
          </a:p>
          <a:p>
            <a:pPr marL="342900" indent="-342900">
              <a:buFont typeface="Arial" pitchFamily="34" charset="0"/>
              <a:buChar char="•"/>
            </a:pPr>
            <a:endParaRPr lang="en-US" dirty="0">
              <a:latin typeface="+mn-lt"/>
            </a:endParaRPr>
          </a:p>
          <a:p>
            <a:pPr marL="342900" indent="-342900">
              <a:buFont typeface="Arial" pitchFamily="34" charset="0"/>
              <a:buChar char="•"/>
            </a:pPr>
            <a:r>
              <a:rPr lang="en-US" dirty="0" smtClean="0">
                <a:latin typeface="+mn-lt"/>
              </a:rPr>
              <a:t>CWIP Payments can be manually suppressed </a:t>
            </a:r>
            <a:endParaRPr lang="en-US" dirty="0">
              <a:latin typeface="+mn-lt"/>
            </a:endParaRP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09600" y="152400"/>
            <a:ext cx="8077200" cy="1143000"/>
          </a:xfrm>
        </p:spPr>
        <p:txBody>
          <a:bodyPr/>
          <a:lstStyle/>
          <a:p>
            <a:r>
              <a:rPr lang="en-US" sz="4000" b="1" dirty="0"/>
              <a:t>UPR </a:t>
            </a:r>
            <a:r>
              <a:rPr lang="en-US" sz="4000" b="1" dirty="0" smtClean="0"/>
              <a:t>Reports Overview</a:t>
            </a:r>
            <a:endParaRPr lang="en-US" sz="4000" b="1" dirty="0"/>
          </a:p>
        </p:txBody>
      </p:sp>
      <p:sp>
        <p:nvSpPr>
          <p:cNvPr id="12291" name="Date Placeholder 2"/>
          <p:cNvSpPr>
            <a:spLocks noGrp="1"/>
          </p:cNvSpPr>
          <p:nvPr>
            <p:ph type="dt" sz="quarter" idx="10"/>
          </p:nvPr>
        </p:nvSpPr>
        <p:spPr>
          <a:xfrm>
            <a:off x="228600" y="6477000"/>
            <a:ext cx="1752600" cy="247650"/>
          </a:xfrm>
          <a:noFill/>
        </p:spPr>
        <p:txBody>
          <a:bodyPr/>
          <a:lstStyle/>
          <a:p>
            <a:fld id="{DB07932A-3438-4586-A44C-EB616B215965}" type="datetime1">
              <a:rPr lang="en-US" smtClean="0"/>
              <a:pPr/>
              <a:t>10/5/2017</a:t>
            </a:fld>
            <a:endParaRPr lang="en-US" dirty="0" smtClean="0"/>
          </a:p>
        </p:txBody>
      </p:sp>
      <p:sp>
        <p:nvSpPr>
          <p:cNvPr id="12292" name="Slide Number Placeholder 4"/>
          <p:cNvSpPr>
            <a:spLocks noGrp="1"/>
          </p:cNvSpPr>
          <p:nvPr>
            <p:ph type="sldNum" sz="quarter" idx="12"/>
          </p:nvPr>
        </p:nvSpPr>
        <p:spPr>
          <a:xfrm>
            <a:off x="6934200" y="6477000"/>
            <a:ext cx="2133600" cy="476250"/>
          </a:xfrm>
          <a:noFill/>
        </p:spPr>
        <p:txBody>
          <a:bodyPr/>
          <a:lstStyle/>
          <a:p>
            <a:fld id="{C0BD7B94-F27B-4012-8918-14965E5BA2D5}" type="slidenum">
              <a:rPr lang="en-US" smtClean="0"/>
              <a:pPr/>
              <a:t>15</a:t>
            </a:fld>
            <a:endParaRPr lang="en-US" dirty="0" smtClean="0"/>
          </a:p>
        </p:txBody>
      </p:sp>
      <p:sp>
        <p:nvSpPr>
          <p:cNvPr id="2" name="TextBox 1"/>
          <p:cNvSpPr txBox="1"/>
          <p:nvPr/>
        </p:nvSpPr>
        <p:spPr>
          <a:xfrm>
            <a:off x="541867" y="1981200"/>
            <a:ext cx="8420100" cy="2862322"/>
          </a:xfrm>
          <a:prstGeom prst="rect">
            <a:avLst/>
          </a:prstGeom>
          <a:noFill/>
        </p:spPr>
        <p:txBody>
          <a:bodyPr wrap="square" rtlCol="0">
            <a:spAutoFit/>
          </a:bodyPr>
          <a:lstStyle/>
          <a:p>
            <a:r>
              <a:rPr lang="en-US" dirty="0" smtClean="0">
                <a:latin typeface="+mn-lt"/>
              </a:rPr>
              <a:t>UPR Report </a:t>
            </a:r>
            <a:r>
              <a:rPr lang="en-US" dirty="0">
                <a:latin typeface="+mn-lt"/>
              </a:rPr>
              <a:t>can be found through the “User Defined Reports”, </a:t>
            </a:r>
            <a:r>
              <a:rPr lang="en-US" dirty="0" smtClean="0">
                <a:latin typeface="+mn-lt"/>
              </a:rPr>
              <a:t>under the </a:t>
            </a:r>
            <a:r>
              <a:rPr lang="en-US" dirty="0">
                <a:latin typeface="+mn-lt"/>
              </a:rPr>
              <a:t>“NOAA Specific UPR Reports</a:t>
            </a:r>
            <a:r>
              <a:rPr lang="en-US" dirty="0" smtClean="0">
                <a:latin typeface="+mn-lt"/>
              </a:rPr>
              <a:t>”</a:t>
            </a:r>
          </a:p>
          <a:p>
            <a:r>
              <a:rPr lang="en-US" dirty="0" smtClean="0">
                <a:latin typeface="+mn-lt"/>
              </a:rPr>
              <a:t>•  UPR </a:t>
            </a:r>
            <a:r>
              <a:rPr lang="en-US" dirty="0">
                <a:latin typeface="+mn-lt"/>
              </a:rPr>
              <a:t>Report</a:t>
            </a:r>
          </a:p>
          <a:p>
            <a:r>
              <a:rPr lang="en-US" dirty="0">
                <a:latin typeface="+mn-lt"/>
              </a:rPr>
              <a:t>• </a:t>
            </a:r>
            <a:r>
              <a:rPr lang="en-US" dirty="0" smtClean="0">
                <a:latin typeface="+mn-lt"/>
              </a:rPr>
              <a:t> UPR </a:t>
            </a:r>
            <a:r>
              <a:rPr lang="en-US" dirty="0">
                <a:latin typeface="+mn-lt"/>
              </a:rPr>
              <a:t>Report for CWIP</a:t>
            </a:r>
          </a:p>
          <a:p>
            <a:r>
              <a:rPr lang="en-US" dirty="0">
                <a:latin typeface="+mn-lt"/>
              </a:rPr>
              <a:t>• </a:t>
            </a:r>
            <a:r>
              <a:rPr lang="en-US" dirty="0" smtClean="0">
                <a:latin typeface="+mn-lt"/>
              </a:rPr>
              <a:t> UPR </a:t>
            </a:r>
            <a:r>
              <a:rPr lang="en-US" dirty="0">
                <a:latin typeface="+mn-lt"/>
              </a:rPr>
              <a:t>Summary by Line </a:t>
            </a:r>
            <a:r>
              <a:rPr lang="en-US" dirty="0" smtClean="0">
                <a:latin typeface="+mn-lt"/>
              </a:rPr>
              <a:t>Office</a:t>
            </a:r>
          </a:p>
          <a:p>
            <a:r>
              <a:rPr lang="en-US" dirty="0">
                <a:latin typeface="+mn-lt"/>
              </a:rPr>
              <a:t>•  Assets by Document Number </a:t>
            </a:r>
          </a:p>
          <a:p>
            <a:endParaRPr lang="en-US" dirty="0" smtClean="0"/>
          </a:p>
          <a:p>
            <a:endParaRPr lang="en-US" dirty="0"/>
          </a:p>
          <a:p>
            <a:pPr marL="342900" indent="-342900">
              <a:buFont typeface="Arial" pitchFamily="34" charset="0"/>
              <a:buChar char="•"/>
            </a:pPr>
            <a:endParaRPr lang="en-US" dirty="0"/>
          </a:p>
        </p:txBody>
      </p:sp>
    </p:spTree>
    <p:extLst>
      <p:ext uri="{BB962C8B-B14F-4D97-AF65-F5344CB8AC3E}">
        <p14:creationId xmlns:p14="http://schemas.microsoft.com/office/powerpoint/2010/main" val="25416578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09600" y="152400"/>
            <a:ext cx="8077200" cy="1143000"/>
          </a:xfrm>
        </p:spPr>
        <p:txBody>
          <a:bodyPr/>
          <a:lstStyle/>
          <a:p>
            <a:r>
              <a:rPr lang="en-US" sz="4000" b="1" dirty="0" smtClean="0"/>
              <a:t>UPR Reports Overview</a:t>
            </a:r>
            <a:endParaRPr lang="en-US" sz="4000" b="1" dirty="0"/>
          </a:p>
        </p:txBody>
      </p:sp>
      <p:sp>
        <p:nvSpPr>
          <p:cNvPr id="12291" name="Date Placeholder 2"/>
          <p:cNvSpPr>
            <a:spLocks noGrp="1"/>
          </p:cNvSpPr>
          <p:nvPr>
            <p:ph type="dt" sz="quarter" idx="10"/>
          </p:nvPr>
        </p:nvSpPr>
        <p:spPr>
          <a:xfrm>
            <a:off x="228600" y="6477000"/>
            <a:ext cx="1752600" cy="247650"/>
          </a:xfrm>
          <a:noFill/>
        </p:spPr>
        <p:txBody>
          <a:bodyPr/>
          <a:lstStyle/>
          <a:p>
            <a:fld id="{DB07932A-3438-4586-A44C-EB616B215965}" type="datetime1">
              <a:rPr lang="en-US" smtClean="0"/>
              <a:pPr/>
              <a:t>10/5/2017</a:t>
            </a:fld>
            <a:endParaRPr lang="en-US" dirty="0" smtClean="0"/>
          </a:p>
        </p:txBody>
      </p:sp>
      <p:sp>
        <p:nvSpPr>
          <p:cNvPr id="12292" name="Slide Number Placeholder 4"/>
          <p:cNvSpPr>
            <a:spLocks noGrp="1"/>
          </p:cNvSpPr>
          <p:nvPr>
            <p:ph type="sldNum" sz="quarter" idx="12"/>
          </p:nvPr>
        </p:nvSpPr>
        <p:spPr>
          <a:xfrm>
            <a:off x="6934200" y="6477000"/>
            <a:ext cx="2133600" cy="476250"/>
          </a:xfrm>
          <a:noFill/>
        </p:spPr>
        <p:txBody>
          <a:bodyPr/>
          <a:lstStyle/>
          <a:p>
            <a:fld id="{C0BD7B94-F27B-4012-8918-14965E5BA2D5}" type="slidenum">
              <a:rPr lang="en-US" smtClean="0"/>
              <a:pPr/>
              <a:t>16</a:t>
            </a:fld>
            <a:endParaRPr lang="en-US" dirty="0" smtClean="0"/>
          </a:p>
        </p:txBody>
      </p:sp>
      <p:sp>
        <p:nvSpPr>
          <p:cNvPr id="2" name="TextBox 1"/>
          <p:cNvSpPr txBox="1"/>
          <p:nvPr/>
        </p:nvSpPr>
        <p:spPr>
          <a:xfrm>
            <a:off x="541867" y="1600200"/>
            <a:ext cx="8420100" cy="4401205"/>
          </a:xfrm>
          <a:prstGeom prst="rect">
            <a:avLst/>
          </a:prstGeom>
          <a:noFill/>
        </p:spPr>
        <p:txBody>
          <a:bodyPr wrap="square" rtlCol="0">
            <a:spAutoFit/>
          </a:bodyPr>
          <a:lstStyle/>
          <a:p>
            <a:r>
              <a:rPr lang="en-US" b="1" dirty="0" smtClean="0">
                <a:latin typeface="+mn-lt"/>
              </a:rPr>
              <a:t>UPR Report</a:t>
            </a:r>
          </a:p>
          <a:p>
            <a:endParaRPr lang="en-US" dirty="0">
              <a:latin typeface="+mn-lt"/>
            </a:endParaRPr>
          </a:p>
          <a:p>
            <a:pPr marL="342900" indent="-342900">
              <a:buFont typeface="Arial" pitchFamily="34" charset="0"/>
              <a:buChar char="•"/>
            </a:pPr>
            <a:r>
              <a:rPr lang="en-US" dirty="0">
                <a:latin typeface="+mn-lt"/>
              </a:rPr>
              <a:t>The </a:t>
            </a:r>
            <a:r>
              <a:rPr lang="en-US" i="1" dirty="0">
                <a:latin typeface="+mn-lt"/>
              </a:rPr>
              <a:t>UPR Report </a:t>
            </a:r>
            <a:r>
              <a:rPr lang="en-US" dirty="0">
                <a:latin typeface="+mn-lt"/>
              </a:rPr>
              <a:t>is the standard </a:t>
            </a:r>
            <a:r>
              <a:rPr lang="en-US" dirty="0" smtClean="0">
                <a:latin typeface="+mn-lt"/>
              </a:rPr>
              <a:t>report </a:t>
            </a:r>
            <a:r>
              <a:rPr lang="en-US" dirty="0">
                <a:latin typeface="+mn-lt"/>
              </a:rPr>
              <a:t>that all NOAA </a:t>
            </a:r>
            <a:r>
              <a:rPr lang="en-US" dirty="0" smtClean="0">
                <a:latin typeface="+mn-lt"/>
              </a:rPr>
              <a:t>users</a:t>
            </a:r>
          </a:p>
          <a:p>
            <a:r>
              <a:rPr lang="en-US" dirty="0" smtClean="0">
                <a:latin typeface="+mn-lt"/>
              </a:rPr>
              <a:t>will </a:t>
            </a:r>
            <a:r>
              <a:rPr lang="en-US" dirty="0">
                <a:latin typeface="+mn-lt"/>
              </a:rPr>
              <a:t>use to generate both broad </a:t>
            </a:r>
            <a:r>
              <a:rPr lang="en-US" dirty="0" smtClean="0">
                <a:latin typeface="+mn-lt"/>
              </a:rPr>
              <a:t>and targeted </a:t>
            </a:r>
            <a:r>
              <a:rPr lang="en-US" dirty="0">
                <a:latin typeface="+mn-lt"/>
              </a:rPr>
              <a:t>report queries to return payment records that have been fully, partially, or have not </a:t>
            </a:r>
            <a:r>
              <a:rPr lang="en-US" dirty="0" smtClean="0">
                <a:latin typeface="+mn-lt"/>
              </a:rPr>
              <a:t>been reconciled</a:t>
            </a:r>
            <a:r>
              <a:rPr lang="en-US" dirty="0">
                <a:latin typeface="+mn-lt"/>
              </a:rPr>
              <a:t>. This report can be generated against the </a:t>
            </a:r>
            <a:r>
              <a:rPr lang="en-US" dirty="0" smtClean="0">
                <a:latin typeface="+mn-lt"/>
              </a:rPr>
              <a:t>five </a:t>
            </a:r>
            <a:r>
              <a:rPr lang="en-US" dirty="0">
                <a:latin typeface="+mn-lt"/>
              </a:rPr>
              <a:t>UPR attributes (Line </a:t>
            </a:r>
            <a:r>
              <a:rPr lang="en-US" dirty="0" smtClean="0">
                <a:latin typeface="+mn-lt"/>
              </a:rPr>
              <a:t>Office, Document </a:t>
            </a:r>
            <a:r>
              <a:rPr lang="en-US" dirty="0">
                <a:latin typeface="+mn-lt"/>
              </a:rPr>
              <a:t>Number, Project, Task and Object Class Code</a:t>
            </a:r>
            <a:r>
              <a:rPr lang="en-US" dirty="0" smtClean="0">
                <a:latin typeface="+mn-lt"/>
              </a:rPr>
              <a:t>)</a:t>
            </a:r>
          </a:p>
          <a:p>
            <a:endParaRPr lang="en-US" dirty="0">
              <a:latin typeface="+mn-lt"/>
            </a:endParaRPr>
          </a:p>
          <a:p>
            <a:r>
              <a:rPr lang="en-US" b="1" dirty="0">
                <a:latin typeface="+mn-lt"/>
              </a:rPr>
              <a:t>UPR </a:t>
            </a:r>
            <a:r>
              <a:rPr lang="en-US" b="1" dirty="0" smtClean="0">
                <a:latin typeface="+mn-lt"/>
              </a:rPr>
              <a:t>Report for </a:t>
            </a:r>
            <a:r>
              <a:rPr lang="en-US" b="1" dirty="0">
                <a:latin typeface="+mn-lt"/>
              </a:rPr>
              <a:t>CWIP</a:t>
            </a:r>
          </a:p>
          <a:p>
            <a:endParaRPr lang="en-US" dirty="0">
              <a:latin typeface="+mn-lt"/>
            </a:endParaRPr>
          </a:p>
          <a:p>
            <a:pPr marL="342900" indent="-342900">
              <a:buFont typeface="Arial" pitchFamily="34" charset="0"/>
              <a:buChar char="•"/>
            </a:pPr>
            <a:r>
              <a:rPr lang="en-US" dirty="0">
                <a:latin typeface="+mn-lt"/>
              </a:rPr>
              <a:t>This report includes the same format and parameters as </a:t>
            </a:r>
            <a:r>
              <a:rPr lang="en-US" dirty="0" smtClean="0">
                <a:latin typeface="+mn-lt"/>
              </a:rPr>
              <a:t>the</a:t>
            </a:r>
          </a:p>
          <a:p>
            <a:r>
              <a:rPr lang="en-US" dirty="0" smtClean="0">
                <a:latin typeface="+mn-lt"/>
              </a:rPr>
              <a:t>standard </a:t>
            </a:r>
            <a:r>
              <a:rPr lang="en-US" i="1" dirty="0">
                <a:latin typeface="+mn-lt"/>
              </a:rPr>
              <a:t>UPR Report </a:t>
            </a:r>
            <a:r>
              <a:rPr lang="en-US" dirty="0">
                <a:latin typeface="+mn-lt"/>
              </a:rPr>
              <a:t>(outlined above), but pertains solely to the payment records classified as “</a:t>
            </a:r>
            <a:r>
              <a:rPr lang="en-US" dirty="0" smtClean="0">
                <a:latin typeface="+mn-lt"/>
              </a:rPr>
              <a:t>CWIP”</a:t>
            </a:r>
            <a:endParaRPr lang="en-US" dirty="0">
              <a:latin typeface="+mn-lt"/>
            </a:endParaRPr>
          </a:p>
          <a:p>
            <a:pPr marL="342900" indent="-342900">
              <a:buFont typeface="Arial" pitchFamily="34" charset="0"/>
              <a:buChar char="•"/>
            </a:pPr>
            <a:endParaRPr lang="en-US" dirty="0"/>
          </a:p>
        </p:txBody>
      </p:sp>
    </p:spTree>
    <p:extLst>
      <p:ext uri="{BB962C8B-B14F-4D97-AF65-F5344CB8AC3E}">
        <p14:creationId xmlns:p14="http://schemas.microsoft.com/office/powerpoint/2010/main" val="1948342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09600" y="152400"/>
            <a:ext cx="8077200" cy="1143000"/>
          </a:xfrm>
        </p:spPr>
        <p:txBody>
          <a:bodyPr/>
          <a:lstStyle/>
          <a:p>
            <a:r>
              <a:rPr lang="en-US" sz="4000" b="1" dirty="0" smtClean="0"/>
              <a:t>UPR Report Example</a:t>
            </a:r>
            <a:endParaRPr lang="en-US" sz="4000" b="1" dirty="0"/>
          </a:p>
        </p:txBody>
      </p:sp>
      <p:sp>
        <p:nvSpPr>
          <p:cNvPr id="12291" name="Date Placeholder 2"/>
          <p:cNvSpPr>
            <a:spLocks noGrp="1"/>
          </p:cNvSpPr>
          <p:nvPr>
            <p:ph type="dt" sz="quarter" idx="10"/>
          </p:nvPr>
        </p:nvSpPr>
        <p:spPr>
          <a:xfrm>
            <a:off x="228600" y="6477000"/>
            <a:ext cx="1752600" cy="247650"/>
          </a:xfrm>
          <a:noFill/>
        </p:spPr>
        <p:txBody>
          <a:bodyPr/>
          <a:lstStyle/>
          <a:p>
            <a:fld id="{DB07932A-3438-4586-A44C-EB616B215965}" type="datetime1">
              <a:rPr lang="en-US" smtClean="0"/>
              <a:pPr/>
              <a:t>10/5/2017</a:t>
            </a:fld>
            <a:endParaRPr lang="en-US" dirty="0" smtClean="0"/>
          </a:p>
        </p:txBody>
      </p:sp>
      <p:sp>
        <p:nvSpPr>
          <p:cNvPr id="12292" name="Slide Number Placeholder 4"/>
          <p:cNvSpPr>
            <a:spLocks noGrp="1"/>
          </p:cNvSpPr>
          <p:nvPr>
            <p:ph type="sldNum" sz="quarter" idx="12"/>
          </p:nvPr>
        </p:nvSpPr>
        <p:spPr>
          <a:xfrm>
            <a:off x="6934200" y="6477000"/>
            <a:ext cx="2133600" cy="476250"/>
          </a:xfrm>
          <a:noFill/>
        </p:spPr>
        <p:txBody>
          <a:bodyPr/>
          <a:lstStyle/>
          <a:p>
            <a:fld id="{C0BD7B94-F27B-4012-8918-14965E5BA2D5}" type="slidenum">
              <a:rPr lang="en-US" smtClean="0"/>
              <a:pPr/>
              <a:t>17</a:t>
            </a:fld>
            <a:endParaRPr lang="en-US" dirty="0" smtClean="0"/>
          </a:p>
        </p:txBody>
      </p:sp>
      <p:sp>
        <p:nvSpPr>
          <p:cNvPr id="2" name="TextBox 1"/>
          <p:cNvSpPr txBox="1"/>
          <p:nvPr/>
        </p:nvSpPr>
        <p:spPr>
          <a:xfrm>
            <a:off x="541867" y="1676400"/>
            <a:ext cx="8420100" cy="4708981"/>
          </a:xfrm>
          <a:prstGeom prst="rect">
            <a:avLst/>
          </a:prstGeom>
          <a:noFill/>
        </p:spPr>
        <p:txBody>
          <a:bodyPr wrap="square" rtlCol="0">
            <a:spAutoFit/>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228600" y="1828800"/>
            <a:ext cx="8667750" cy="2641736"/>
          </a:xfrm>
          <a:prstGeom prst="rect">
            <a:avLst/>
          </a:prstGeom>
          <a:noFill/>
          <a:ln w="9525">
            <a:solidFill>
              <a:srgbClr val="000000"/>
            </a:solidFill>
            <a:miter lim="800000"/>
            <a:headEnd/>
            <a:tailEnd/>
          </a:ln>
        </p:spPr>
      </p:pic>
    </p:spTree>
    <p:extLst>
      <p:ext uri="{BB962C8B-B14F-4D97-AF65-F5344CB8AC3E}">
        <p14:creationId xmlns:p14="http://schemas.microsoft.com/office/powerpoint/2010/main" val="8341697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09600" y="152400"/>
            <a:ext cx="8077200" cy="1143000"/>
          </a:xfrm>
        </p:spPr>
        <p:txBody>
          <a:bodyPr/>
          <a:lstStyle/>
          <a:p>
            <a:r>
              <a:rPr lang="en-US" sz="4000" b="1" dirty="0" smtClean="0"/>
              <a:t>UPR Reports Overview</a:t>
            </a:r>
            <a:endParaRPr lang="en-US" sz="4000" b="1" dirty="0"/>
          </a:p>
        </p:txBody>
      </p:sp>
      <p:sp>
        <p:nvSpPr>
          <p:cNvPr id="12291" name="Date Placeholder 2"/>
          <p:cNvSpPr>
            <a:spLocks noGrp="1"/>
          </p:cNvSpPr>
          <p:nvPr>
            <p:ph type="dt" sz="quarter" idx="10"/>
          </p:nvPr>
        </p:nvSpPr>
        <p:spPr>
          <a:xfrm>
            <a:off x="228600" y="6477000"/>
            <a:ext cx="1752600" cy="247650"/>
          </a:xfrm>
          <a:noFill/>
        </p:spPr>
        <p:txBody>
          <a:bodyPr/>
          <a:lstStyle/>
          <a:p>
            <a:fld id="{DB07932A-3438-4586-A44C-EB616B215965}" type="datetime1">
              <a:rPr lang="en-US" smtClean="0"/>
              <a:pPr/>
              <a:t>10/5/2017</a:t>
            </a:fld>
            <a:endParaRPr lang="en-US" dirty="0" smtClean="0"/>
          </a:p>
        </p:txBody>
      </p:sp>
      <p:sp>
        <p:nvSpPr>
          <p:cNvPr id="12292" name="Slide Number Placeholder 4"/>
          <p:cNvSpPr>
            <a:spLocks noGrp="1"/>
          </p:cNvSpPr>
          <p:nvPr>
            <p:ph type="sldNum" sz="quarter" idx="12"/>
          </p:nvPr>
        </p:nvSpPr>
        <p:spPr>
          <a:xfrm>
            <a:off x="6934200" y="6477000"/>
            <a:ext cx="2133600" cy="476250"/>
          </a:xfrm>
          <a:noFill/>
        </p:spPr>
        <p:txBody>
          <a:bodyPr/>
          <a:lstStyle/>
          <a:p>
            <a:fld id="{C0BD7B94-F27B-4012-8918-14965E5BA2D5}" type="slidenum">
              <a:rPr lang="en-US" smtClean="0"/>
              <a:pPr/>
              <a:t>18</a:t>
            </a:fld>
            <a:endParaRPr lang="en-US" dirty="0" smtClean="0"/>
          </a:p>
        </p:txBody>
      </p:sp>
      <p:sp>
        <p:nvSpPr>
          <p:cNvPr id="2" name="TextBox 1"/>
          <p:cNvSpPr txBox="1"/>
          <p:nvPr/>
        </p:nvSpPr>
        <p:spPr>
          <a:xfrm>
            <a:off x="541867" y="1676400"/>
            <a:ext cx="8420100" cy="3785652"/>
          </a:xfrm>
          <a:prstGeom prst="rect">
            <a:avLst/>
          </a:prstGeom>
          <a:noFill/>
        </p:spPr>
        <p:txBody>
          <a:bodyPr wrap="square" rtlCol="0">
            <a:spAutoFit/>
          </a:bodyPr>
          <a:lstStyle/>
          <a:p>
            <a:endParaRPr lang="en-US" dirty="0"/>
          </a:p>
          <a:p>
            <a:r>
              <a:rPr lang="en-US" b="1" dirty="0">
                <a:latin typeface="+mn-lt"/>
              </a:rPr>
              <a:t>UPR Summary by Line </a:t>
            </a:r>
            <a:r>
              <a:rPr lang="en-US" b="1" dirty="0" smtClean="0">
                <a:latin typeface="+mn-lt"/>
              </a:rPr>
              <a:t>Office</a:t>
            </a:r>
          </a:p>
          <a:p>
            <a:endParaRPr lang="en-US" b="1" dirty="0" smtClean="0">
              <a:latin typeface="+mn-lt"/>
            </a:endParaRPr>
          </a:p>
          <a:p>
            <a:pPr marL="342900" indent="-342900">
              <a:buFont typeface="Arial" pitchFamily="34" charset="0"/>
              <a:buChar char="•"/>
            </a:pPr>
            <a:r>
              <a:rPr lang="en-US" dirty="0">
                <a:latin typeface="+mn-lt"/>
              </a:rPr>
              <a:t>This is a Summary Report that displays all </a:t>
            </a:r>
            <a:r>
              <a:rPr lang="en-US" dirty="0" smtClean="0">
                <a:latin typeface="+mn-lt"/>
              </a:rPr>
              <a:t>unreconciled</a:t>
            </a:r>
          </a:p>
          <a:p>
            <a:r>
              <a:rPr lang="en-US" dirty="0" smtClean="0">
                <a:latin typeface="+mn-lt"/>
              </a:rPr>
              <a:t>payment </a:t>
            </a:r>
            <a:r>
              <a:rPr lang="en-US" dirty="0">
                <a:latin typeface="+mn-lt"/>
              </a:rPr>
              <a:t>records by “Line Office</a:t>
            </a:r>
            <a:r>
              <a:rPr lang="en-US" dirty="0" smtClean="0">
                <a:latin typeface="+mn-lt"/>
              </a:rPr>
              <a:t>”</a:t>
            </a:r>
          </a:p>
          <a:p>
            <a:endParaRPr lang="en-US" dirty="0">
              <a:latin typeface="+mn-lt"/>
            </a:endParaRPr>
          </a:p>
          <a:p>
            <a:r>
              <a:rPr lang="en-US" b="1" dirty="0">
                <a:latin typeface="+mn-lt"/>
              </a:rPr>
              <a:t>Assets by Document Number </a:t>
            </a:r>
            <a:endParaRPr lang="en-US" b="1" dirty="0" smtClean="0">
              <a:latin typeface="+mn-lt"/>
            </a:endParaRPr>
          </a:p>
          <a:p>
            <a:endParaRPr lang="en-US" b="1" dirty="0" smtClean="0">
              <a:latin typeface="+mn-lt"/>
            </a:endParaRPr>
          </a:p>
          <a:p>
            <a:pPr marL="342900" indent="-342900">
              <a:buFont typeface="Arial" pitchFamily="34" charset="0"/>
              <a:buChar char="•"/>
            </a:pPr>
            <a:r>
              <a:rPr lang="en-US" dirty="0">
                <a:latin typeface="+mn-lt"/>
              </a:rPr>
              <a:t>This report has one parameter, “Document Number”, and </a:t>
            </a:r>
            <a:r>
              <a:rPr lang="en-US" dirty="0" smtClean="0">
                <a:latin typeface="+mn-lt"/>
              </a:rPr>
              <a:t>shall</a:t>
            </a:r>
          </a:p>
          <a:p>
            <a:r>
              <a:rPr lang="en-US" dirty="0" smtClean="0">
                <a:latin typeface="+mn-lt"/>
              </a:rPr>
              <a:t>be </a:t>
            </a:r>
            <a:r>
              <a:rPr lang="en-US" dirty="0">
                <a:latin typeface="+mn-lt"/>
              </a:rPr>
              <a:t>used to query all property records that have the entered “Document Number” associated against it.  This parameter can be used with the standard Sunflower wildcard value </a:t>
            </a:r>
            <a:r>
              <a:rPr lang="en-US" dirty="0" smtClean="0">
                <a:latin typeface="+mn-lt"/>
              </a:rPr>
              <a:t>(%)</a:t>
            </a:r>
            <a:endParaRPr lang="en-US" dirty="0">
              <a:latin typeface="+mn-lt"/>
            </a:endParaRPr>
          </a:p>
        </p:txBody>
      </p:sp>
    </p:spTree>
    <p:extLst>
      <p:ext uri="{BB962C8B-B14F-4D97-AF65-F5344CB8AC3E}">
        <p14:creationId xmlns:p14="http://schemas.microsoft.com/office/powerpoint/2010/main" val="8341697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09600" y="152400"/>
            <a:ext cx="8077200" cy="1143000"/>
          </a:xfrm>
        </p:spPr>
        <p:txBody>
          <a:bodyPr/>
          <a:lstStyle/>
          <a:p>
            <a:r>
              <a:rPr lang="en-US" sz="4000" b="1" dirty="0"/>
              <a:t>UPR </a:t>
            </a:r>
            <a:r>
              <a:rPr lang="en-US" sz="4000" b="1" dirty="0" smtClean="0"/>
              <a:t>Certifications</a:t>
            </a:r>
            <a:endParaRPr lang="en-US" sz="4000" b="1" dirty="0"/>
          </a:p>
        </p:txBody>
      </p:sp>
      <p:sp>
        <p:nvSpPr>
          <p:cNvPr id="12291" name="Date Placeholder 2"/>
          <p:cNvSpPr>
            <a:spLocks noGrp="1"/>
          </p:cNvSpPr>
          <p:nvPr>
            <p:ph type="dt" sz="quarter" idx="10"/>
          </p:nvPr>
        </p:nvSpPr>
        <p:spPr>
          <a:xfrm>
            <a:off x="228600" y="6477000"/>
            <a:ext cx="1752600" cy="247650"/>
          </a:xfrm>
          <a:noFill/>
        </p:spPr>
        <p:txBody>
          <a:bodyPr/>
          <a:lstStyle/>
          <a:p>
            <a:fld id="{DB07932A-3438-4586-A44C-EB616B215965}" type="datetime1">
              <a:rPr lang="en-US" smtClean="0"/>
              <a:pPr/>
              <a:t>10/5/2017</a:t>
            </a:fld>
            <a:endParaRPr lang="en-US" dirty="0" smtClean="0"/>
          </a:p>
        </p:txBody>
      </p:sp>
      <p:sp>
        <p:nvSpPr>
          <p:cNvPr id="12292" name="Slide Number Placeholder 4"/>
          <p:cNvSpPr>
            <a:spLocks noGrp="1"/>
          </p:cNvSpPr>
          <p:nvPr>
            <p:ph type="sldNum" sz="quarter" idx="12"/>
          </p:nvPr>
        </p:nvSpPr>
        <p:spPr>
          <a:xfrm>
            <a:off x="6934200" y="6477000"/>
            <a:ext cx="2133600" cy="476250"/>
          </a:xfrm>
          <a:noFill/>
        </p:spPr>
        <p:txBody>
          <a:bodyPr/>
          <a:lstStyle/>
          <a:p>
            <a:fld id="{C0BD7B94-F27B-4012-8918-14965E5BA2D5}" type="slidenum">
              <a:rPr lang="en-US" smtClean="0"/>
              <a:pPr/>
              <a:t>19</a:t>
            </a:fld>
            <a:endParaRPr lang="en-US" dirty="0" smtClean="0"/>
          </a:p>
        </p:txBody>
      </p:sp>
      <p:sp>
        <p:nvSpPr>
          <p:cNvPr id="2" name="TextBox 1"/>
          <p:cNvSpPr txBox="1"/>
          <p:nvPr/>
        </p:nvSpPr>
        <p:spPr>
          <a:xfrm>
            <a:off x="541867" y="1676400"/>
            <a:ext cx="8420100" cy="3785652"/>
          </a:xfrm>
          <a:prstGeom prst="rect">
            <a:avLst/>
          </a:prstGeom>
          <a:noFill/>
        </p:spPr>
        <p:txBody>
          <a:bodyPr wrap="square" rtlCol="0">
            <a:spAutoFit/>
          </a:bodyPr>
          <a:lstStyle/>
          <a:p>
            <a:r>
              <a:rPr lang="en-US" b="1" dirty="0" smtClean="0">
                <a:latin typeface="+mn-lt"/>
              </a:rPr>
              <a:t>Monthly UPR Certification</a:t>
            </a:r>
          </a:p>
          <a:p>
            <a:endParaRPr lang="en-US" b="1" dirty="0" smtClean="0">
              <a:latin typeface="+mn-lt"/>
            </a:endParaRPr>
          </a:p>
          <a:p>
            <a:pPr marL="342900" indent="-342900">
              <a:buFont typeface="Arial" pitchFamily="34" charset="0"/>
              <a:buChar char="•"/>
            </a:pPr>
            <a:r>
              <a:rPr lang="en-US" dirty="0">
                <a:latin typeface="+mn-lt"/>
              </a:rPr>
              <a:t>The UPR (Non-CWIP) Report will be regularly available </a:t>
            </a:r>
            <a:r>
              <a:rPr lang="en-US" dirty="0" smtClean="0">
                <a:latin typeface="+mn-lt"/>
              </a:rPr>
              <a:t>within</a:t>
            </a:r>
          </a:p>
          <a:p>
            <a:r>
              <a:rPr lang="en-US" dirty="0" smtClean="0">
                <a:latin typeface="+mn-lt"/>
              </a:rPr>
              <a:t>Sunflower </a:t>
            </a:r>
            <a:r>
              <a:rPr lang="en-US" dirty="0">
                <a:latin typeface="+mn-lt"/>
              </a:rPr>
              <a:t>and will be refreshed with CBS data bi-weekly (each Monday and Wednesday</a:t>
            </a:r>
            <a:r>
              <a:rPr lang="en-US" dirty="0" smtClean="0">
                <a:latin typeface="+mn-lt"/>
              </a:rPr>
              <a:t>)</a:t>
            </a:r>
          </a:p>
          <a:p>
            <a:pPr marL="342900" indent="-342900">
              <a:buFont typeface="Arial" pitchFamily="34" charset="0"/>
              <a:buChar char="•"/>
            </a:pPr>
            <a:r>
              <a:rPr lang="en-US" dirty="0" smtClean="0">
                <a:latin typeface="+mn-lt"/>
              </a:rPr>
              <a:t>The </a:t>
            </a:r>
            <a:r>
              <a:rPr lang="en-US" dirty="0">
                <a:latin typeface="+mn-lt"/>
              </a:rPr>
              <a:t>property managers </a:t>
            </a:r>
            <a:r>
              <a:rPr lang="en-US" dirty="0" smtClean="0">
                <a:latin typeface="+mn-lt"/>
              </a:rPr>
              <a:t>will complete their </a:t>
            </a:r>
            <a:r>
              <a:rPr lang="en-US" dirty="0">
                <a:latin typeface="+mn-lt"/>
              </a:rPr>
              <a:t>reconciliation of </a:t>
            </a:r>
            <a:r>
              <a:rPr lang="en-US" dirty="0" smtClean="0">
                <a:latin typeface="+mn-lt"/>
              </a:rPr>
              <a:t>all</a:t>
            </a:r>
          </a:p>
          <a:p>
            <a:r>
              <a:rPr lang="en-US" dirty="0" smtClean="0">
                <a:latin typeface="+mn-lt"/>
              </a:rPr>
              <a:t>transactions </a:t>
            </a:r>
            <a:r>
              <a:rPr lang="en-US" dirty="0">
                <a:latin typeface="+mn-lt"/>
              </a:rPr>
              <a:t>each month and submit </a:t>
            </a:r>
            <a:r>
              <a:rPr lang="en-US" dirty="0" smtClean="0">
                <a:latin typeface="+mn-lt"/>
              </a:rPr>
              <a:t>their </a:t>
            </a:r>
            <a:r>
              <a:rPr lang="en-US" dirty="0">
                <a:latin typeface="+mn-lt"/>
              </a:rPr>
              <a:t>NOAA Personal Property UPR Certification </a:t>
            </a:r>
            <a:r>
              <a:rPr lang="en-US" dirty="0" smtClean="0">
                <a:latin typeface="+mn-lt"/>
              </a:rPr>
              <a:t>Memorandum signed by </a:t>
            </a:r>
            <a:r>
              <a:rPr lang="en-US" smtClean="0">
                <a:latin typeface="+mn-lt"/>
              </a:rPr>
              <a:t>their AA </a:t>
            </a:r>
            <a:endParaRPr lang="en-US" dirty="0" smtClean="0">
              <a:latin typeface="+mn-lt"/>
            </a:endParaRPr>
          </a:p>
          <a:p>
            <a:pPr marL="342900" indent="-342900">
              <a:buFont typeface="Arial" pitchFamily="34" charset="0"/>
              <a:buChar char="•"/>
            </a:pPr>
            <a:r>
              <a:rPr lang="en-US" dirty="0" smtClean="0">
                <a:latin typeface="+mn-lt"/>
              </a:rPr>
              <a:t>The reconciled </a:t>
            </a:r>
            <a:r>
              <a:rPr lang="en-US" dirty="0">
                <a:latin typeface="+mn-lt"/>
              </a:rPr>
              <a:t>UPR report </a:t>
            </a:r>
            <a:r>
              <a:rPr lang="en-US" dirty="0" smtClean="0">
                <a:latin typeface="+mn-lt"/>
              </a:rPr>
              <a:t>must include an explanation </a:t>
            </a:r>
            <a:r>
              <a:rPr lang="en-US" dirty="0">
                <a:latin typeface="+mn-lt"/>
              </a:rPr>
              <a:t>for </a:t>
            </a:r>
            <a:r>
              <a:rPr lang="en-US" dirty="0" smtClean="0">
                <a:latin typeface="+mn-lt"/>
              </a:rPr>
              <a:t>each</a:t>
            </a:r>
          </a:p>
          <a:p>
            <a:r>
              <a:rPr lang="en-US" dirty="0" smtClean="0">
                <a:latin typeface="+mn-lt"/>
              </a:rPr>
              <a:t>Payment listed on the UPR</a:t>
            </a:r>
            <a:endParaRPr lang="en-US" dirty="0">
              <a:latin typeface="+mn-lt"/>
            </a:endParaRPr>
          </a:p>
          <a:p>
            <a:pPr marL="342900" indent="-342900">
              <a:buFont typeface="Arial" pitchFamily="34" charset="0"/>
              <a:buChar char="•"/>
            </a:pPr>
            <a:r>
              <a:rPr lang="en-US" dirty="0" smtClean="0">
                <a:latin typeface="+mn-lt"/>
              </a:rPr>
              <a:t>The Certifications are due </a:t>
            </a:r>
            <a:r>
              <a:rPr lang="en-US" dirty="0">
                <a:latin typeface="+mn-lt"/>
              </a:rPr>
              <a:t>to the PPMB line </a:t>
            </a:r>
            <a:r>
              <a:rPr lang="en-US" dirty="0" smtClean="0">
                <a:latin typeface="+mn-lt"/>
              </a:rPr>
              <a:t>office</a:t>
            </a:r>
          </a:p>
          <a:p>
            <a:r>
              <a:rPr lang="en-US" dirty="0" smtClean="0">
                <a:latin typeface="+mn-lt"/>
              </a:rPr>
              <a:t>representatives </a:t>
            </a:r>
            <a:r>
              <a:rPr lang="en-US" dirty="0">
                <a:latin typeface="+mn-lt"/>
              </a:rPr>
              <a:t>by the last Thursday of each </a:t>
            </a:r>
            <a:r>
              <a:rPr lang="en-US" dirty="0" smtClean="0">
                <a:latin typeface="+mn-lt"/>
              </a:rPr>
              <a:t>month</a:t>
            </a:r>
            <a:endParaRPr lang="en-US" b="1" dirty="0" smtClean="0">
              <a:latin typeface="+mn-lt"/>
            </a:endParaRPr>
          </a:p>
        </p:txBody>
      </p:sp>
    </p:spTree>
    <p:extLst>
      <p:ext uri="{BB962C8B-B14F-4D97-AF65-F5344CB8AC3E}">
        <p14:creationId xmlns:p14="http://schemas.microsoft.com/office/powerpoint/2010/main" val="15051288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000" b="1" dirty="0" smtClean="0"/>
              <a:t>Agenda</a:t>
            </a:r>
            <a:endParaRPr lang="en-US" sz="4200" dirty="0" smtClean="0">
              <a:solidFill>
                <a:srgbClr val="000000"/>
              </a:solidFill>
              <a:cs typeface="Arial" charset="0"/>
            </a:endParaRPr>
          </a:p>
        </p:txBody>
      </p:sp>
      <p:sp>
        <p:nvSpPr>
          <p:cNvPr id="5123" name="Rectangle 4"/>
          <p:cNvSpPr>
            <a:spLocks noGrp="1" noChangeArrowheads="1"/>
          </p:cNvSpPr>
          <p:nvPr>
            <p:ph idx="1"/>
          </p:nvPr>
        </p:nvSpPr>
        <p:spPr>
          <a:xfrm>
            <a:off x="381000" y="1371600"/>
            <a:ext cx="8153400" cy="4876800"/>
          </a:xfrm>
          <a:scene3d>
            <a:camera prst="orthographicFront"/>
            <a:lightRig rig="threePt" dir="t"/>
          </a:scene3d>
          <a:sp3d>
            <a:bevelT prst="slope"/>
          </a:sp3d>
        </p:spPr>
        <p:txBody>
          <a:bodyPr/>
          <a:lstStyle/>
          <a:p>
            <a:pPr eaLnBrk="1" hangingPunct="1">
              <a:lnSpc>
                <a:spcPct val="80000"/>
              </a:lnSpc>
            </a:pPr>
            <a:endParaRPr lang="en-US" sz="2400" dirty="0" smtClean="0">
              <a:solidFill>
                <a:srgbClr val="000000"/>
              </a:solidFill>
              <a:latin typeface="Calibri" pitchFamily="34" charset="0"/>
              <a:cs typeface="Arial" charset="0"/>
            </a:endParaRPr>
          </a:p>
          <a:p>
            <a:pPr eaLnBrk="1" hangingPunct="1">
              <a:lnSpc>
                <a:spcPct val="80000"/>
              </a:lnSpc>
            </a:pPr>
            <a:r>
              <a:rPr lang="en-US" sz="2400" dirty="0" smtClean="0"/>
              <a:t>What is Personal Property</a:t>
            </a:r>
          </a:p>
          <a:p>
            <a:pPr eaLnBrk="1" hangingPunct="1">
              <a:lnSpc>
                <a:spcPct val="80000"/>
              </a:lnSpc>
            </a:pPr>
            <a:r>
              <a:rPr lang="en-US" sz="2400" dirty="0" smtClean="0"/>
              <a:t>What is the UPR</a:t>
            </a:r>
          </a:p>
          <a:p>
            <a:pPr eaLnBrk="1" hangingPunct="1">
              <a:lnSpc>
                <a:spcPct val="80000"/>
              </a:lnSpc>
            </a:pPr>
            <a:r>
              <a:rPr lang="en-US" sz="2400" dirty="0" smtClean="0"/>
              <a:t>How does it work</a:t>
            </a:r>
          </a:p>
          <a:p>
            <a:pPr eaLnBrk="1" hangingPunct="1">
              <a:lnSpc>
                <a:spcPct val="80000"/>
              </a:lnSpc>
            </a:pPr>
            <a:r>
              <a:rPr lang="en-US" sz="2400" dirty="0" smtClean="0"/>
              <a:t>Sunflower Document Number</a:t>
            </a:r>
          </a:p>
          <a:p>
            <a:pPr eaLnBrk="1" hangingPunct="1">
              <a:lnSpc>
                <a:spcPct val="80000"/>
              </a:lnSpc>
            </a:pPr>
            <a:r>
              <a:rPr lang="en-US" sz="2400" dirty="0" smtClean="0"/>
              <a:t>Sunflower Asset Value</a:t>
            </a:r>
          </a:p>
          <a:p>
            <a:pPr eaLnBrk="1" hangingPunct="1">
              <a:lnSpc>
                <a:spcPct val="80000"/>
              </a:lnSpc>
            </a:pPr>
            <a:r>
              <a:rPr lang="en-US" sz="2400" dirty="0" smtClean="0"/>
              <a:t>Object Class Codes and DLAs</a:t>
            </a:r>
          </a:p>
          <a:p>
            <a:pPr eaLnBrk="1" hangingPunct="1">
              <a:lnSpc>
                <a:spcPct val="80000"/>
              </a:lnSpc>
            </a:pPr>
            <a:r>
              <a:rPr lang="en-US" sz="2400" dirty="0" smtClean="0"/>
              <a:t>UPR Procedures</a:t>
            </a:r>
          </a:p>
          <a:p>
            <a:pPr eaLnBrk="1" hangingPunct="1">
              <a:lnSpc>
                <a:spcPct val="80000"/>
              </a:lnSpc>
            </a:pPr>
            <a:r>
              <a:rPr lang="en-US" sz="2400" dirty="0"/>
              <a:t>CWIP UPR</a:t>
            </a:r>
          </a:p>
          <a:p>
            <a:pPr eaLnBrk="1" hangingPunct="1">
              <a:lnSpc>
                <a:spcPct val="80000"/>
              </a:lnSpc>
            </a:pPr>
            <a:r>
              <a:rPr lang="en-US" sz="2400" dirty="0" smtClean="0"/>
              <a:t>UPR Reports</a:t>
            </a:r>
          </a:p>
          <a:p>
            <a:pPr eaLnBrk="1" hangingPunct="1">
              <a:lnSpc>
                <a:spcPct val="80000"/>
              </a:lnSpc>
            </a:pPr>
            <a:r>
              <a:rPr lang="en-US" sz="2400" dirty="0" smtClean="0"/>
              <a:t>UPR Certifications</a:t>
            </a:r>
          </a:p>
        </p:txBody>
      </p:sp>
      <p:sp>
        <p:nvSpPr>
          <p:cNvPr id="5124" name="Date Placeholder 4"/>
          <p:cNvSpPr>
            <a:spLocks noGrp="1"/>
          </p:cNvSpPr>
          <p:nvPr>
            <p:ph type="dt" sz="quarter" idx="10"/>
          </p:nvPr>
        </p:nvSpPr>
        <p:spPr>
          <a:noFill/>
        </p:spPr>
        <p:txBody>
          <a:bodyPr/>
          <a:lstStyle/>
          <a:p>
            <a:fld id="{69F48C5E-C3F3-47DF-8015-4F43E92E73CB}" type="datetime1">
              <a:rPr lang="en-US" smtClean="0"/>
              <a:pPr/>
              <a:t>10/5/2017</a:t>
            </a:fld>
            <a:endParaRPr lang="en-US" dirty="0" smtClean="0"/>
          </a:p>
        </p:txBody>
      </p:sp>
      <p:sp>
        <p:nvSpPr>
          <p:cNvPr id="5125" name="Slide Number Placeholder 6"/>
          <p:cNvSpPr>
            <a:spLocks noGrp="1"/>
          </p:cNvSpPr>
          <p:nvPr>
            <p:ph type="sldNum" sz="quarter" idx="12"/>
          </p:nvPr>
        </p:nvSpPr>
        <p:spPr>
          <a:noFill/>
        </p:spPr>
        <p:txBody>
          <a:bodyPr/>
          <a:lstStyle/>
          <a:p>
            <a:fld id="{F0329B82-12B4-4562-8901-0A756921A323}" type="slidenum">
              <a:rPr lang="en-US" smtClean="0"/>
              <a:pPr/>
              <a:t>2</a:t>
            </a:fld>
            <a:endParaRPr lang="en-US" dirty="0" smtClean="0"/>
          </a:p>
        </p:txBody>
      </p:sp>
    </p:spTree>
    <p:extLst>
      <p:ext uri="{BB962C8B-B14F-4D97-AF65-F5344CB8AC3E}">
        <p14:creationId xmlns:p14="http://schemas.microsoft.com/office/powerpoint/2010/main" val="3954468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09600" y="152400"/>
            <a:ext cx="8077200" cy="1143000"/>
          </a:xfrm>
        </p:spPr>
        <p:txBody>
          <a:bodyPr/>
          <a:lstStyle/>
          <a:p>
            <a:r>
              <a:rPr lang="en-US" sz="2800" b="1" dirty="0"/>
              <a:t>UPR </a:t>
            </a:r>
            <a:r>
              <a:rPr lang="en-US" sz="2800" b="1" dirty="0" smtClean="0"/>
              <a:t>Certifications</a:t>
            </a:r>
            <a:endParaRPr lang="en-US" sz="2800" b="1" dirty="0"/>
          </a:p>
        </p:txBody>
      </p:sp>
      <p:sp>
        <p:nvSpPr>
          <p:cNvPr id="12291" name="Date Placeholder 2"/>
          <p:cNvSpPr>
            <a:spLocks noGrp="1"/>
          </p:cNvSpPr>
          <p:nvPr>
            <p:ph type="dt" sz="quarter" idx="10"/>
          </p:nvPr>
        </p:nvSpPr>
        <p:spPr>
          <a:xfrm>
            <a:off x="228600" y="6477000"/>
            <a:ext cx="1752600" cy="247650"/>
          </a:xfrm>
          <a:noFill/>
        </p:spPr>
        <p:txBody>
          <a:bodyPr/>
          <a:lstStyle/>
          <a:p>
            <a:fld id="{DB07932A-3438-4586-A44C-EB616B215965}" type="datetime1">
              <a:rPr lang="en-US" smtClean="0"/>
              <a:pPr/>
              <a:t>10/5/2017</a:t>
            </a:fld>
            <a:endParaRPr lang="en-US" dirty="0" smtClean="0"/>
          </a:p>
        </p:txBody>
      </p:sp>
      <p:sp>
        <p:nvSpPr>
          <p:cNvPr id="12292" name="Slide Number Placeholder 4"/>
          <p:cNvSpPr>
            <a:spLocks noGrp="1"/>
          </p:cNvSpPr>
          <p:nvPr>
            <p:ph type="sldNum" sz="quarter" idx="12"/>
          </p:nvPr>
        </p:nvSpPr>
        <p:spPr>
          <a:xfrm>
            <a:off x="6934200" y="6477000"/>
            <a:ext cx="2133600" cy="476250"/>
          </a:xfrm>
          <a:noFill/>
        </p:spPr>
        <p:txBody>
          <a:bodyPr/>
          <a:lstStyle/>
          <a:p>
            <a:fld id="{C0BD7B94-F27B-4012-8918-14965E5BA2D5}" type="slidenum">
              <a:rPr lang="en-US" smtClean="0"/>
              <a:pPr/>
              <a:t>20</a:t>
            </a:fld>
            <a:endParaRPr lang="en-US" dirty="0" smtClean="0"/>
          </a:p>
        </p:txBody>
      </p:sp>
      <p:sp>
        <p:nvSpPr>
          <p:cNvPr id="2" name="TextBox 1"/>
          <p:cNvSpPr txBox="1"/>
          <p:nvPr/>
        </p:nvSpPr>
        <p:spPr>
          <a:xfrm>
            <a:off x="541867" y="1676400"/>
            <a:ext cx="8420100" cy="3477875"/>
          </a:xfrm>
          <a:prstGeom prst="rect">
            <a:avLst/>
          </a:prstGeom>
          <a:noFill/>
        </p:spPr>
        <p:txBody>
          <a:bodyPr wrap="square" rtlCol="0">
            <a:spAutoFit/>
          </a:bodyPr>
          <a:lstStyle/>
          <a:p>
            <a:r>
              <a:rPr lang="en-US" b="1" dirty="0" smtClean="0">
                <a:latin typeface="+mn-lt"/>
              </a:rPr>
              <a:t>Annual Inventory</a:t>
            </a:r>
          </a:p>
          <a:p>
            <a:endParaRPr lang="en-US" dirty="0">
              <a:latin typeface="+mn-lt"/>
            </a:endParaRPr>
          </a:p>
          <a:p>
            <a:r>
              <a:rPr lang="en-US" dirty="0" smtClean="0">
                <a:latin typeface="+mn-lt"/>
              </a:rPr>
              <a:t>UPR and </a:t>
            </a:r>
            <a:r>
              <a:rPr lang="en-US" dirty="0">
                <a:latin typeface="+mn-lt"/>
              </a:rPr>
              <a:t>CWIP UPR are required </a:t>
            </a:r>
            <a:r>
              <a:rPr lang="en-US" dirty="0" smtClean="0">
                <a:latin typeface="+mn-lt"/>
              </a:rPr>
              <a:t>to be reconciled </a:t>
            </a:r>
            <a:r>
              <a:rPr lang="en-US" dirty="0">
                <a:latin typeface="+mn-lt"/>
              </a:rPr>
              <a:t>as part of the annual inventory. </a:t>
            </a:r>
            <a:r>
              <a:rPr lang="en-US" dirty="0" smtClean="0">
                <a:latin typeface="+mn-lt"/>
              </a:rPr>
              <a:t> Property </a:t>
            </a:r>
            <a:r>
              <a:rPr lang="en-US" dirty="0">
                <a:latin typeface="+mn-lt"/>
              </a:rPr>
              <a:t>Custodians are required to submit a print-screen of their current UPR and CWIP UPR </a:t>
            </a:r>
            <a:r>
              <a:rPr lang="en-US" dirty="0" smtClean="0">
                <a:latin typeface="+mn-lt"/>
              </a:rPr>
              <a:t>(generated using the Organization Code) as </a:t>
            </a:r>
            <a:r>
              <a:rPr lang="en-US" dirty="0">
                <a:latin typeface="+mn-lt"/>
              </a:rPr>
              <a:t>part of the completed inventory package</a:t>
            </a:r>
            <a:r>
              <a:rPr lang="en-US" b="1" dirty="0">
                <a:latin typeface="+mn-lt"/>
              </a:rPr>
              <a:t>.  Inventories will be considered incomplete if the </a:t>
            </a:r>
            <a:r>
              <a:rPr lang="en-US" b="1" dirty="0" smtClean="0">
                <a:latin typeface="+mn-lt"/>
              </a:rPr>
              <a:t>UPR </a:t>
            </a:r>
            <a:r>
              <a:rPr lang="en-US" b="1" dirty="0">
                <a:latin typeface="+mn-lt"/>
              </a:rPr>
              <a:t>contain payments greater the 45 days old.</a:t>
            </a:r>
            <a:endParaRPr lang="en-US" dirty="0">
              <a:latin typeface="+mn-lt"/>
            </a:endParaRPr>
          </a:p>
          <a:p>
            <a:r>
              <a:rPr lang="en-US" dirty="0"/>
              <a:t> </a:t>
            </a:r>
          </a:p>
          <a:p>
            <a:r>
              <a:rPr lang="en-US" dirty="0"/>
              <a:t> </a:t>
            </a:r>
          </a:p>
          <a:p>
            <a:endParaRPr lang="en-US" b="1" dirty="0" smtClean="0"/>
          </a:p>
        </p:txBody>
      </p:sp>
    </p:spTree>
    <p:extLst>
      <p:ext uri="{BB962C8B-B14F-4D97-AF65-F5344CB8AC3E}">
        <p14:creationId xmlns:p14="http://schemas.microsoft.com/office/powerpoint/2010/main" val="17633710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2"/>
          <p:cNvSpPr>
            <a:spLocks noGrp="1" noChangeArrowheads="1"/>
          </p:cNvSpPr>
          <p:nvPr>
            <p:ph type="title"/>
          </p:nvPr>
        </p:nvSpPr>
        <p:spPr>
          <a:xfrm>
            <a:off x="457200" y="274638"/>
            <a:ext cx="8229600" cy="1020762"/>
          </a:xfrm>
        </p:spPr>
        <p:txBody>
          <a:bodyPr/>
          <a:lstStyle/>
          <a:p>
            <a:r>
              <a:rPr lang="en-US" sz="4000" dirty="0" smtClean="0">
                <a:latin typeface="Arial Rounded MT Bold" pitchFamily="34" charset="0"/>
              </a:rPr>
              <a:t>QUESTIONS</a:t>
            </a:r>
          </a:p>
        </p:txBody>
      </p:sp>
      <p:pic>
        <p:nvPicPr>
          <p:cNvPr id="76804" name="Picture 6" descr="MCj0433797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0400" y="2362200"/>
            <a:ext cx="36576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2018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3600" b="1" dirty="0" smtClean="0"/>
              <a:t/>
            </a:r>
            <a:br>
              <a:rPr lang="en-US" sz="3600" b="1" dirty="0" smtClean="0"/>
            </a:br>
            <a:r>
              <a:rPr lang="en-US" sz="3600" b="1" dirty="0" smtClean="0"/>
              <a:t>What </a:t>
            </a:r>
            <a:r>
              <a:rPr lang="en-US" sz="3600" b="1" dirty="0"/>
              <a:t>is </a:t>
            </a:r>
            <a:r>
              <a:rPr lang="en-US" sz="3600" b="1" dirty="0" smtClean="0"/>
              <a:t>Personal Property?</a:t>
            </a:r>
            <a:br>
              <a:rPr lang="en-US" sz="3600" b="1" dirty="0" smtClean="0"/>
            </a:br>
            <a:endParaRPr lang="en-US" sz="3600" dirty="0" smtClean="0">
              <a:solidFill>
                <a:srgbClr val="000000"/>
              </a:solidFill>
              <a:latin typeface="Calibri" pitchFamily="34" charset="0"/>
              <a:cs typeface="Arial" charset="0"/>
            </a:endParaRPr>
          </a:p>
        </p:txBody>
      </p:sp>
      <p:sp>
        <p:nvSpPr>
          <p:cNvPr id="5123" name="Rectangle 4"/>
          <p:cNvSpPr>
            <a:spLocks noGrp="1" noChangeArrowheads="1"/>
          </p:cNvSpPr>
          <p:nvPr>
            <p:ph idx="1"/>
          </p:nvPr>
        </p:nvSpPr>
        <p:spPr>
          <a:xfrm>
            <a:off x="381000" y="1371600"/>
            <a:ext cx="8153400" cy="4876800"/>
          </a:xfrm>
          <a:scene3d>
            <a:camera prst="orthographicFront"/>
            <a:lightRig rig="threePt" dir="t"/>
          </a:scene3d>
          <a:sp3d>
            <a:bevelT prst="slope"/>
          </a:sp3d>
        </p:spPr>
        <p:txBody>
          <a:bodyPr/>
          <a:lstStyle/>
          <a:p>
            <a:pPr eaLnBrk="1" hangingPunct="1">
              <a:lnSpc>
                <a:spcPct val="80000"/>
              </a:lnSpc>
            </a:pPr>
            <a:endParaRPr lang="en-US" sz="2400" dirty="0" smtClean="0">
              <a:solidFill>
                <a:srgbClr val="000000"/>
              </a:solidFill>
              <a:latin typeface="Calibri" pitchFamily="34" charset="0"/>
              <a:cs typeface="Arial" charset="0"/>
            </a:endParaRPr>
          </a:p>
          <a:p>
            <a:r>
              <a:rPr lang="en-US" sz="2200" b="1" dirty="0" smtClean="0"/>
              <a:t>Accountable </a:t>
            </a:r>
            <a:r>
              <a:rPr lang="en-US" sz="2200" b="1" dirty="0"/>
              <a:t>personal property </a:t>
            </a:r>
            <a:r>
              <a:rPr lang="en-US" sz="2200" dirty="0"/>
              <a:t>- Non-expendable personal property that is </a:t>
            </a:r>
            <a:r>
              <a:rPr lang="en-US" sz="2200" u="sng" dirty="0"/>
              <a:t>sensitive</a:t>
            </a:r>
            <a:r>
              <a:rPr lang="en-US" sz="2200" dirty="0"/>
              <a:t> or that has an acquisition cost of $5,000 or more, a useful life of 1 year or more, and must be accounted for throughout its useful </a:t>
            </a:r>
            <a:r>
              <a:rPr lang="en-US" sz="2200" dirty="0" smtClean="0"/>
              <a:t>life</a:t>
            </a:r>
            <a:endParaRPr lang="en-US" sz="2200" dirty="0"/>
          </a:p>
          <a:p>
            <a:pPr eaLnBrk="1" hangingPunct="1">
              <a:lnSpc>
                <a:spcPct val="80000"/>
              </a:lnSpc>
            </a:pPr>
            <a:r>
              <a:rPr lang="en-US" sz="2200" b="1" dirty="0" smtClean="0"/>
              <a:t>Sensitive </a:t>
            </a:r>
            <a:r>
              <a:rPr lang="en-US" sz="2200" b="1" dirty="0"/>
              <a:t>property </a:t>
            </a:r>
            <a:r>
              <a:rPr lang="en-US" sz="2200" dirty="0"/>
              <a:t>- Non-expendable personal property that can easily be converted to private use and has a high potential for theft. This type of personal property shall be recorded and controlled as accountable personal property regardless of its </a:t>
            </a:r>
            <a:r>
              <a:rPr lang="en-US" sz="2200" dirty="0" smtClean="0"/>
              <a:t>cost</a:t>
            </a:r>
          </a:p>
          <a:p>
            <a:pPr eaLnBrk="1" hangingPunct="1">
              <a:lnSpc>
                <a:spcPct val="80000"/>
              </a:lnSpc>
            </a:pPr>
            <a:r>
              <a:rPr lang="en-US" sz="2200" b="1" dirty="0" smtClean="0"/>
              <a:t>Capitalized </a:t>
            </a:r>
            <a:r>
              <a:rPr lang="en-US" sz="2200" b="1" dirty="0"/>
              <a:t>personal property </a:t>
            </a:r>
            <a:r>
              <a:rPr lang="en-US" sz="2200" dirty="0"/>
              <a:t>- Non-expendable personal property with a useful life of 2 years or more and an acquisition cost above a predetermined threshold. NOAA capitalizes its non-expendable personal property with an original acquisition value of $200,000 or </a:t>
            </a:r>
            <a:r>
              <a:rPr lang="en-US" sz="2200" dirty="0" smtClean="0"/>
              <a:t>more</a:t>
            </a:r>
          </a:p>
        </p:txBody>
      </p:sp>
      <p:sp>
        <p:nvSpPr>
          <p:cNvPr id="5124" name="Date Placeholder 4"/>
          <p:cNvSpPr>
            <a:spLocks noGrp="1"/>
          </p:cNvSpPr>
          <p:nvPr>
            <p:ph type="dt" sz="quarter" idx="10"/>
          </p:nvPr>
        </p:nvSpPr>
        <p:spPr>
          <a:noFill/>
        </p:spPr>
        <p:txBody>
          <a:bodyPr/>
          <a:lstStyle/>
          <a:p>
            <a:fld id="{69F48C5E-C3F3-47DF-8015-4F43E92E73CB}" type="datetime1">
              <a:rPr lang="en-US" smtClean="0"/>
              <a:pPr/>
              <a:t>10/5/2017</a:t>
            </a:fld>
            <a:endParaRPr lang="en-US" dirty="0" smtClean="0"/>
          </a:p>
        </p:txBody>
      </p:sp>
      <p:sp>
        <p:nvSpPr>
          <p:cNvPr id="5125" name="Slide Number Placeholder 6"/>
          <p:cNvSpPr>
            <a:spLocks noGrp="1"/>
          </p:cNvSpPr>
          <p:nvPr>
            <p:ph type="sldNum" sz="quarter" idx="12"/>
          </p:nvPr>
        </p:nvSpPr>
        <p:spPr>
          <a:noFill/>
        </p:spPr>
        <p:txBody>
          <a:bodyPr/>
          <a:lstStyle/>
          <a:p>
            <a:fld id="{F0329B82-12B4-4562-8901-0A756921A323}" type="slidenum">
              <a:rPr lang="en-US" smtClean="0"/>
              <a:pPr/>
              <a:t>3</a:t>
            </a:fld>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000" b="1" dirty="0"/>
              <a:t>What is the UPR</a:t>
            </a:r>
            <a:r>
              <a:rPr lang="en-US" sz="4000" b="1" dirty="0" smtClean="0"/>
              <a:t>?</a:t>
            </a:r>
            <a:endParaRPr lang="en-US" sz="4200" dirty="0" smtClean="0">
              <a:solidFill>
                <a:srgbClr val="000000"/>
              </a:solidFill>
              <a:latin typeface="Calibri" pitchFamily="34" charset="0"/>
              <a:cs typeface="Arial" charset="0"/>
            </a:endParaRPr>
          </a:p>
        </p:txBody>
      </p:sp>
      <p:sp>
        <p:nvSpPr>
          <p:cNvPr id="5123" name="Rectangle 4"/>
          <p:cNvSpPr>
            <a:spLocks noGrp="1" noChangeArrowheads="1"/>
          </p:cNvSpPr>
          <p:nvPr>
            <p:ph idx="1"/>
          </p:nvPr>
        </p:nvSpPr>
        <p:spPr>
          <a:xfrm>
            <a:off x="381000" y="1219200"/>
            <a:ext cx="8153400" cy="4876800"/>
          </a:xfrm>
          <a:scene3d>
            <a:camera prst="orthographicFront"/>
            <a:lightRig rig="threePt" dir="t"/>
          </a:scene3d>
          <a:sp3d>
            <a:bevelT prst="slope"/>
          </a:sp3d>
        </p:spPr>
        <p:txBody>
          <a:bodyPr/>
          <a:lstStyle/>
          <a:p>
            <a:pPr eaLnBrk="1" hangingPunct="1">
              <a:lnSpc>
                <a:spcPct val="80000"/>
              </a:lnSpc>
            </a:pPr>
            <a:endParaRPr lang="en-US" sz="2400" dirty="0" smtClean="0">
              <a:solidFill>
                <a:srgbClr val="000000"/>
              </a:solidFill>
              <a:latin typeface="Calibri" pitchFamily="34" charset="0"/>
              <a:cs typeface="Arial" charset="0"/>
            </a:endParaRPr>
          </a:p>
          <a:p>
            <a:pPr eaLnBrk="1" hangingPunct="1">
              <a:lnSpc>
                <a:spcPct val="80000"/>
              </a:lnSpc>
            </a:pPr>
            <a:r>
              <a:rPr lang="en-US" sz="2400" dirty="0" smtClean="0"/>
              <a:t>Due to past audit findings, NOAA needed to improve the way they accounted for all personal property that had been purchased</a:t>
            </a:r>
          </a:p>
          <a:p>
            <a:pPr eaLnBrk="1" hangingPunct="1">
              <a:lnSpc>
                <a:spcPct val="80000"/>
              </a:lnSpc>
            </a:pPr>
            <a:r>
              <a:rPr lang="en-US" sz="2400" dirty="0" smtClean="0"/>
              <a:t>Thus was born the Unreconciled Payments Report (UPR).  NOAA’s finance system feeds the property system (Sunflower) with payment data, where this data is then matched to the property records in Sunflower. Those payment records that were not matched to a corresponding property records were said to be unreconciled</a:t>
            </a:r>
          </a:p>
        </p:txBody>
      </p:sp>
      <p:sp>
        <p:nvSpPr>
          <p:cNvPr id="5124" name="Date Placeholder 4"/>
          <p:cNvSpPr>
            <a:spLocks noGrp="1"/>
          </p:cNvSpPr>
          <p:nvPr>
            <p:ph type="dt" sz="quarter" idx="10"/>
          </p:nvPr>
        </p:nvSpPr>
        <p:spPr>
          <a:noFill/>
        </p:spPr>
        <p:txBody>
          <a:bodyPr/>
          <a:lstStyle/>
          <a:p>
            <a:fld id="{69F48C5E-C3F3-47DF-8015-4F43E92E73CB}" type="datetime1">
              <a:rPr lang="en-US" smtClean="0"/>
              <a:pPr/>
              <a:t>10/5/2017</a:t>
            </a:fld>
            <a:endParaRPr lang="en-US" dirty="0" smtClean="0"/>
          </a:p>
        </p:txBody>
      </p:sp>
      <p:sp>
        <p:nvSpPr>
          <p:cNvPr id="5125" name="Slide Number Placeholder 6"/>
          <p:cNvSpPr>
            <a:spLocks noGrp="1"/>
          </p:cNvSpPr>
          <p:nvPr>
            <p:ph type="sldNum" sz="quarter" idx="12"/>
          </p:nvPr>
        </p:nvSpPr>
        <p:spPr>
          <a:noFill/>
        </p:spPr>
        <p:txBody>
          <a:bodyPr/>
          <a:lstStyle/>
          <a:p>
            <a:fld id="{F0329B82-12B4-4562-8901-0A756921A323}" type="slidenum">
              <a:rPr lang="en-US" smtClean="0"/>
              <a:pPr/>
              <a:t>4</a:t>
            </a:fld>
            <a:endParaRPr lang="en-US" dirty="0" smtClean="0"/>
          </a:p>
        </p:txBody>
      </p:sp>
    </p:spTree>
    <p:extLst>
      <p:ext uri="{BB962C8B-B14F-4D97-AF65-F5344CB8AC3E}">
        <p14:creationId xmlns:p14="http://schemas.microsoft.com/office/powerpoint/2010/main" val="16169268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000" b="1" dirty="0"/>
              <a:t>What is the UPR</a:t>
            </a:r>
            <a:r>
              <a:rPr lang="en-US" sz="4000" b="1" dirty="0" smtClean="0"/>
              <a:t>?</a:t>
            </a:r>
            <a:endParaRPr lang="en-US" sz="4200" dirty="0" smtClean="0">
              <a:solidFill>
                <a:srgbClr val="000000"/>
              </a:solidFill>
              <a:latin typeface="Calibri" pitchFamily="34" charset="0"/>
              <a:cs typeface="Arial" charset="0"/>
            </a:endParaRPr>
          </a:p>
        </p:txBody>
      </p:sp>
      <p:sp>
        <p:nvSpPr>
          <p:cNvPr id="5123" name="Rectangle 4"/>
          <p:cNvSpPr>
            <a:spLocks noGrp="1" noChangeArrowheads="1"/>
          </p:cNvSpPr>
          <p:nvPr>
            <p:ph idx="1"/>
          </p:nvPr>
        </p:nvSpPr>
        <p:spPr>
          <a:xfrm>
            <a:off x="381000" y="1219200"/>
            <a:ext cx="8153400" cy="4876800"/>
          </a:xfrm>
          <a:scene3d>
            <a:camera prst="orthographicFront"/>
            <a:lightRig rig="threePt" dir="t"/>
          </a:scene3d>
          <a:sp3d>
            <a:bevelT prst="slope"/>
          </a:sp3d>
        </p:spPr>
        <p:txBody>
          <a:bodyPr/>
          <a:lstStyle/>
          <a:p>
            <a:pPr eaLnBrk="1" hangingPunct="1">
              <a:lnSpc>
                <a:spcPct val="80000"/>
              </a:lnSpc>
            </a:pPr>
            <a:endParaRPr lang="en-US" sz="2400" dirty="0" smtClean="0">
              <a:solidFill>
                <a:srgbClr val="000000"/>
              </a:solidFill>
              <a:latin typeface="Calibri" pitchFamily="34" charset="0"/>
              <a:cs typeface="Arial" charset="0"/>
            </a:endParaRPr>
          </a:p>
          <a:p>
            <a:pPr eaLnBrk="1" hangingPunct="1">
              <a:lnSpc>
                <a:spcPct val="80000"/>
              </a:lnSpc>
            </a:pPr>
            <a:r>
              <a:rPr lang="en-US" sz="2400" dirty="0" smtClean="0"/>
              <a:t>NOAA </a:t>
            </a:r>
            <a:r>
              <a:rPr lang="en-US" sz="2400" dirty="0"/>
              <a:t>has adopted </a:t>
            </a:r>
            <a:r>
              <a:rPr lang="en-US" sz="2400" dirty="0" smtClean="0"/>
              <a:t>an </a:t>
            </a:r>
            <a:r>
              <a:rPr lang="en-US" sz="2400" dirty="0"/>
              <a:t>internal rule which states that object class codes beginning with </a:t>
            </a:r>
            <a:r>
              <a:rPr lang="en-US" sz="2400" dirty="0" smtClean="0"/>
              <a:t>31-XX </a:t>
            </a:r>
            <a:r>
              <a:rPr lang="en-US" sz="2400" dirty="0"/>
              <a:t>will be used only when acquiring accountable personal </a:t>
            </a:r>
            <a:r>
              <a:rPr lang="en-US" sz="2400" dirty="0" smtClean="0"/>
              <a:t>property</a:t>
            </a:r>
            <a:endParaRPr lang="en-US" sz="2400" dirty="0" smtClean="0">
              <a:latin typeface="Arial Rounded MT Bold" pitchFamily="34" charset="0"/>
            </a:endParaRPr>
          </a:p>
          <a:p>
            <a:pPr eaLnBrk="1" hangingPunct="1">
              <a:lnSpc>
                <a:spcPct val="80000"/>
              </a:lnSpc>
            </a:pPr>
            <a:r>
              <a:rPr lang="en-US" sz="2400" dirty="0"/>
              <a:t>E</a:t>
            </a:r>
            <a:r>
              <a:rPr lang="en-US" sz="2400" dirty="0" smtClean="0"/>
              <a:t>xceptions </a:t>
            </a:r>
            <a:r>
              <a:rPr lang="en-US" sz="2400" dirty="0"/>
              <a:t>to this </a:t>
            </a:r>
            <a:r>
              <a:rPr lang="en-US" sz="2400" dirty="0" smtClean="0"/>
              <a:t>rule (these will be suppressed, as they are not considered to be ‘owned’ by NOAA):</a:t>
            </a:r>
          </a:p>
          <a:p>
            <a:pPr lvl="1" eaLnBrk="1" hangingPunct="1">
              <a:lnSpc>
                <a:spcPct val="80000"/>
              </a:lnSpc>
            </a:pPr>
            <a:r>
              <a:rPr lang="en-US" sz="2000" dirty="0" smtClean="0"/>
              <a:t>Object </a:t>
            </a:r>
            <a:r>
              <a:rPr lang="en-US" sz="2000" dirty="0"/>
              <a:t>class codes beginning with </a:t>
            </a:r>
            <a:r>
              <a:rPr lang="en-US" sz="2000" dirty="0" smtClean="0"/>
              <a:t>31-5X for assets purchased </a:t>
            </a:r>
            <a:r>
              <a:rPr lang="en-US" sz="2000" dirty="0"/>
              <a:t>for a non-NOAA entity</a:t>
            </a:r>
            <a:endParaRPr lang="en-US" sz="2000" dirty="0" smtClean="0"/>
          </a:p>
          <a:p>
            <a:pPr lvl="1" eaLnBrk="1" hangingPunct="1">
              <a:lnSpc>
                <a:spcPct val="80000"/>
              </a:lnSpc>
            </a:pPr>
            <a:r>
              <a:rPr lang="en-US" sz="2000" dirty="0" smtClean="0"/>
              <a:t>31-3X </a:t>
            </a:r>
            <a:r>
              <a:rPr lang="en-US" sz="2000" dirty="0"/>
              <a:t>are used when obligating money that will be used to make periodic payments under a lease </a:t>
            </a:r>
            <a:r>
              <a:rPr lang="en-US" sz="2000" dirty="0" smtClean="0"/>
              <a:t>agreement</a:t>
            </a:r>
          </a:p>
          <a:p>
            <a:pPr eaLnBrk="1" hangingPunct="1">
              <a:lnSpc>
                <a:spcPct val="80000"/>
              </a:lnSpc>
            </a:pPr>
            <a:r>
              <a:rPr lang="en-US" sz="2400" dirty="0"/>
              <a:t>CWIP Project Codes are used when acquiring equipment that is being assembled or used to construct an asset that will be capitalized when placed into </a:t>
            </a:r>
            <a:r>
              <a:rPr lang="en-US" sz="2400" dirty="0" smtClean="0"/>
              <a:t>service</a:t>
            </a:r>
          </a:p>
          <a:p>
            <a:pPr eaLnBrk="1" hangingPunct="1">
              <a:lnSpc>
                <a:spcPct val="80000"/>
              </a:lnSpc>
            </a:pPr>
            <a:endParaRPr lang="en-US" sz="2400" dirty="0" smtClean="0">
              <a:latin typeface="Arial Rounded MT Bold" pitchFamily="34" charset="0"/>
            </a:endParaRPr>
          </a:p>
        </p:txBody>
      </p:sp>
      <p:sp>
        <p:nvSpPr>
          <p:cNvPr id="5124" name="Date Placeholder 4"/>
          <p:cNvSpPr>
            <a:spLocks noGrp="1"/>
          </p:cNvSpPr>
          <p:nvPr>
            <p:ph type="dt" sz="quarter" idx="10"/>
          </p:nvPr>
        </p:nvSpPr>
        <p:spPr>
          <a:noFill/>
        </p:spPr>
        <p:txBody>
          <a:bodyPr/>
          <a:lstStyle/>
          <a:p>
            <a:fld id="{69F48C5E-C3F3-47DF-8015-4F43E92E73CB}" type="datetime1">
              <a:rPr lang="en-US" smtClean="0"/>
              <a:pPr/>
              <a:t>10/5/2017</a:t>
            </a:fld>
            <a:endParaRPr lang="en-US" dirty="0" smtClean="0"/>
          </a:p>
        </p:txBody>
      </p:sp>
      <p:sp>
        <p:nvSpPr>
          <p:cNvPr id="5125" name="Slide Number Placeholder 6"/>
          <p:cNvSpPr>
            <a:spLocks noGrp="1"/>
          </p:cNvSpPr>
          <p:nvPr>
            <p:ph type="sldNum" sz="quarter" idx="12"/>
          </p:nvPr>
        </p:nvSpPr>
        <p:spPr>
          <a:noFill/>
        </p:spPr>
        <p:txBody>
          <a:bodyPr/>
          <a:lstStyle/>
          <a:p>
            <a:fld id="{F0329B82-12B4-4562-8901-0A756921A323}" type="slidenum">
              <a:rPr lang="en-US" smtClean="0"/>
              <a:pPr/>
              <a:t>5</a:t>
            </a:fld>
            <a:endParaRPr lang="en-US" dirty="0" smtClean="0"/>
          </a:p>
        </p:txBody>
      </p:sp>
    </p:spTree>
    <p:extLst>
      <p:ext uri="{BB962C8B-B14F-4D97-AF65-F5344CB8AC3E}">
        <p14:creationId xmlns:p14="http://schemas.microsoft.com/office/powerpoint/2010/main" val="16169268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z="4000" b="1" dirty="0"/>
              <a:t>How does it work?</a:t>
            </a:r>
          </a:p>
        </p:txBody>
      </p:sp>
      <p:sp>
        <p:nvSpPr>
          <p:cNvPr id="11267" name="Date Placeholder 2"/>
          <p:cNvSpPr>
            <a:spLocks noGrp="1"/>
          </p:cNvSpPr>
          <p:nvPr>
            <p:ph type="dt" sz="quarter" idx="10"/>
          </p:nvPr>
        </p:nvSpPr>
        <p:spPr>
          <a:xfrm>
            <a:off x="304800" y="6311443"/>
            <a:ext cx="2133600" cy="476250"/>
          </a:xfrm>
          <a:noFill/>
        </p:spPr>
        <p:txBody>
          <a:bodyPr/>
          <a:lstStyle/>
          <a:p>
            <a:fld id="{CA16326A-C2BE-4717-9014-5C7B1A59690A}" type="datetime1">
              <a:rPr lang="en-US" smtClean="0"/>
              <a:pPr/>
              <a:t>10/5/2017</a:t>
            </a:fld>
            <a:endParaRPr lang="en-US" dirty="0" smtClean="0"/>
          </a:p>
        </p:txBody>
      </p:sp>
      <p:sp>
        <p:nvSpPr>
          <p:cNvPr id="11268" name="Slide Number Placeholder 4"/>
          <p:cNvSpPr>
            <a:spLocks noGrp="1"/>
          </p:cNvSpPr>
          <p:nvPr>
            <p:ph type="sldNum" sz="quarter" idx="12"/>
          </p:nvPr>
        </p:nvSpPr>
        <p:spPr>
          <a:xfrm>
            <a:off x="6477000" y="6381750"/>
            <a:ext cx="2133600" cy="476250"/>
          </a:xfrm>
          <a:noFill/>
        </p:spPr>
        <p:txBody>
          <a:bodyPr/>
          <a:lstStyle/>
          <a:p>
            <a:fld id="{9F5A3108-201B-465D-9F64-B1B7D7C6DE53}" type="slidenum">
              <a:rPr lang="en-US" smtClean="0"/>
              <a:pPr/>
              <a:t>6</a:t>
            </a:fld>
            <a:endParaRPr lang="en-US" dirty="0" smtClean="0"/>
          </a:p>
        </p:txBody>
      </p:sp>
      <p:sp>
        <p:nvSpPr>
          <p:cNvPr id="11269" name="Rectangle 9"/>
          <p:cNvSpPr>
            <a:spLocks noChangeArrowheads="1"/>
          </p:cNvSpPr>
          <p:nvPr/>
        </p:nvSpPr>
        <p:spPr bwMode="auto">
          <a:xfrm>
            <a:off x="533400" y="6704012"/>
            <a:ext cx="7620000" cy="307975"/>
          </a:xfrm>
          <a:prstGeom prst="rect">
            <a:avLst/>
          </a:prstGeom>
          <a:noFill/>
          <a:ln w="9525">
            <a:noFill/>
            <a:miter lim="800000"/>
            <a:headEnd/>
            <a:tailEnd/>
          </a:ln>
        </p:spPr>
        <p:txBody>
          <a:bodyPr>
            <a:spAutoFit/>
          </a:bodyPr>
          <a:lstStyle/>
          <a:p>
            <a:r>
              <a:rPr lang="en-US" sz="1400" dirty="0">
                <a:latin typeface="Arial" charset="0"/>
                <a:cs typeface="Arial" charset="0"/>
              </a:rPr>
              <a:t> </a:t>
            </a:r>
          </a:p>
        </p:txBody>
      </p:sp>
      <p:sp>
        <p:nvSpPr>
          <p:cNvPr id="2355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945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2" name="TextBox 1"/>
          <p:cNvSpPr txBox="1"/>
          <p:nvPr/>
        </p:nvSpPr>
        <p:spPr>
          <a:xfrm>
            <a:off x="304801" y="1752600"/>
            <a:ext cx="8763000" cy="4647426"/>
          </a:xfrm>
          <a:prstGeom prst="rect">
            <a:avLst/>
          </a:prstGeom>
          <a:noFill/>
        </p:spPr>
        <p:txBody>
          <a:bodyPr wrap="square" rtlCol="0">
            <a:spAutoFit/>
          </a:bodyPr>
          <a:lstStyle/>
          <a:p>
            <a:pPr marL="342900" indent="-342900">
              <a:buFont typeface="Arial" pitchFamily="34" charset="0"/>
              <a:buChar char="•"/>
            </a:pPr>
            <a:r>
              <a:rPr lang="en-US" dirty="0" smtClean="0">
                <a:latin typeface="+mn-lt"/>
              </a:rPr>
              <a:t>Twice a </a:t>
            </a:r>
            <a:r>
              <a:rPr lang="en-US" dirty="0">
                <a:latin typeface="+mn-lt"/>
              </a:rPr>
              <a:t>week, </a:t>
            </a:r>
            <a:r>
              <a:rPr lang="en-US" dirty="0" smtClean="0">
                <a:latin typeface="+mn-lt"/>
              </a:rPr>
              <a:t>files are captured from </a:t>
            </a:r>
            <a:r>
              <a:rPr lang="en-US" dirty="0">
                <a:latin typeface="+mn-lt"/>
              </a:rPr>
              <a:t>CBS of all </a:t>
            </a:r>
            <a:r>
              <a:rPr lang="en-US" dirty="0" smtClean="0">
                <a:latin typeface="+mn-lt"/>
              </a:rPr>
              <a:t>payments</a:t>
            </a:r>
          </a:p>
          <a:p>
            <a:r>
              <a:rPr lang="en-US" dirty="0" smtClean="0">
                <a:latin typeface="+mn-lt"/>
              </a:rPr>
              <a:t>against </a:t>
            </a:r>
            <a:r>
              <a:rPr lang="en-US" dirty="0">
                <a:latin typeface="+mn-lt"/>
              </a:rPr>
              <a:t>object class code </a:t>
            </a:r>
            <a:r>
              <a:rPr lang="en-US" dirty="0" smtClean="0">
                <a:latin typeface="+mn-lt"/>
              </a:rPr>
              <a:t>31-XX</a:t>
            </a:r>
          </a:p>
          <a:p>
            <a:pPr marL="342900" indent="-342900">
              <a:buFont typeface="Arial" pitchFamily="34" charset="0"/>
              <a:buChar char="•"/>
            </a:pPr>
            <a:r>
              <a:rPr lang="en-US" dirty="0" smtClean="0">
                <a:latin typeface="+mn-lt"/>
              </a:rPr>
              <a:t>These files are loaded to a Sunflower repository table</a:t>
            </a:r>
          </a:p>
          <a:p>
            <a:pPr marL="342900" indent="-342900">
              <a:buFont typeface="Arial" pitchFamily="34" charset="0"/>
              <a:buChar char="•"/>
            </a:pPr>
            <a:r>
              <a:rPr lang="en-US" dirty="0" smtClean="0">
                <a:latin typeface="+mn-lt"/>
              </a:rPr>
              <a:t>Sunflower </a:t>
            </a:r>
            <a:r>
              <a:rPr lang="en-US" dirty="0">
                <a:latin typeface="+mn-lt"/>
              </a:rPr>
              <a:t>utilizes </a:t>
            </a:r>
            <a:r>
              <a:rPr lang="en-US" dirty="0" smtClean="0">
                <a:latin typeface="+mn-lt"/>
              </a:rPr>
              <a:t>the following fields to </a:t>
            </a:r>
            <a:r>
              <a:rPr lang="en-US" dirty="0">
                <a:latin typeface="+mn-lt"/>
              </a:rPr>
              <a:t>match personal property records against CBS payment </a:t>
            </a:r>
            <a:r>
              <a:rPr lang="en-US" dirty="0" smtClean="0">
                <a:latin typeface="+mn-lt"/>
              </a:rPr>
              <a:t>records:</a:t>
            </a:r>
          </a:p>
          <a:p>
            <a:pPr marL="342900" indent="-342900">
              <a:buFont typeface="Arial" pitchFamily="34" charset="0"/>
              <a:buChar char="•"/>
            </a:pPr>
            <a:endParaRPr lang="en-US" sz="800" dirty="0" smtClean="0">
              <a:latin typeface="+mn-lt"/>
            </a:endParaRPr>
          </a:p>
          <a:p>
            <a:r>
              <a:rPr lang="en-US" dirty="0">
                <a:latin typeface="+mn-lt"/>
              </a:rPr>
              <a:t>	</a:t>
            </a:r>
            <a:r>
              <a:rPr lang="en-US" dirty="0" smtClean="0">
                <a:latin typeface="+mn-lt"/>
              </a:rPr>
              <a:t>1.  Document Number</a:t>
            </a:r>
          </a:p>
          <a:p>
            <a:r>
              <a:rPr lang="en-US" dirty="0">
                <a:latin typeface="+mn-lt"/>
              </a:rPr>
              <a:t>	</a:t>
            </a:r>
            <a:r>
              <a:rPr lang="en-US" dirty="0" smtClean="0">
                <a:latin typeface="+mn-lt"/>
              </a:rPr>
              <a:t>2.  Organization Code</a:t>
            </a:r>
          </a:p>
          <a:p>
            <a:r>
              <a:rPr lang="en-US" dirty="0" smtClean="0">
                <a:latin typeface="+mn-lt"/>
              </a:rPr>
              <a:t>	3.  </a:t>
            </a:r>
            <a:r>
              <a:rPr lang="en-US" dirty="0">
                <a:latin typeface="+mn-lt"/>
              </a:rPr>
              <a:t>Project </a:t>
            </a:r>
            <a:r>
              <a:rPr lang="en-US" dirty="0" smtClean="0">
                <a:latin typeface="+mn-lt"/>
              </a:rPr>
              <a:t>Code </a:t>
            </a:r>
          </a:p>
          <a:p>
            <a:r>
              <a:rPr lang="en-US" dirty="0">
                <a:latin typeface="+mn-lt"/>
              </a:rPr>
              <a:t>	</a:t>
            </a:r>
            <a:r>
              <a:rPr lang="en-US" dirty="0" smtClean="0">
                <a:latin typeface="+mn-lt"/>
              </a:rPr>
              <a:t>4.  </a:t>
            </a:r>
            <a:r>
              <a:rPr lang="en-US" dirty="0">
                <a:latin typeface="+mn-lt"/>
              </a:rPr>
              <a:t>Task </a:t>
            </a:r>
            <a:r>
              <a:rPr lang="en-US" dirty="0" smtClean="0">
                <a:latin typeface="+mn-lt"/>
              </a:rPr>
              <a:t>code</a:t>
            </a:r>
          </a:p>
          <a:p>
            <a:r>
              <a:rPr lang="en-US" dirty="0" smtClean="0">
                <a:latin typeface="+mn-lt"/>
              </a:rPr>
              <a:t>	5.  Object </a:t>
            </a:r>
            <a:r>
              <a:rPr lang="en-US" dirty="0">
                <a:latin typeface="+mn-lt"/>
              </a:rPr>
              <a:t>Class </a:t>
            </a:r>
            <a:r>
              <a:rPr lang="en-US" dirty="0" smtClean="0">
                <a:latin typeface="+mn-lt"/>
              </a:rPr>
              <a:t>Code</a:t>
            </a:r>
          </a:p>
          <a:p>
            <a:r>
              <a:rPr lang="en-US" dirty="0" smtClean="0">
                <a:latin typeface="+mn-lt"/>
              </a:rPr>
              <a:t>	6.  Asset Value</a:t>
            </a:r>
          </a:p>
          <a:p>
            <a:endParaRPr lang="en-US" sz="800" dirty="0">
              <a:latin typeface="+mn-lt"/>
            </a:endParaRPr>
          </a:p>
          <a:p>
            <a:pPr marL="342900" indent="-342900">
              <a:buFont typeface="Arial" pitchFamily="34" charset="0"/>
              <a:buChar char="•"/>
            </a:pPr>
            <a:r>
              <a:rPr lang="en-US" dirty="0">
                <a:latin typeface="+mn-lt"/>
              </a:rPr>
              <a:t>Asterisks </a:t>
            </a:r>
            <a:r>
              <a:rPr lang="en-US" dirty="0" smtClean="0">
                <a:latin typeface="+mn-lt"/>
              </a:rPr>
              <a:t>appear on UPR reports to denote partial reconciliation</a:t>
            </a:r>
          </a:p>
          <a:p>
            <a:pPr marL="342900" indent="-342900">
              <a:buFont typeface="Arial" pitchFamily="34" charset="0"/>
              <a:buChar char="•"/>
            </a:pPr>
            <a:r>
              <a:rPr lang="en-US" dirty="0" smtClean="0">
                <a:latin typeface="+mn-lt"/>
              </a:rPr>
              <a:t>Document numbers correction will not reconcile, requires manual suppression</a:t>
            </a:r>
            <a:endParaRPr lang="en-US" dirty="0">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09600" y="152400"/>
            <a:ext cx="8077200" cy="1143000"/>
          </a:xfrm>
        </p:spPr>
        <p:txBody>
          <a:bodyPr/>
          <a:lstStyle/>
          <a:p>
            <a:r>
              <a:rPr lang="en-US" sz="3400" b="1" dirty="0" smtClean="0"/>
              <a:t>Sunflower Document Number</a:t>
            </a:r>
            <a:endParaRPr lang="en-US" sz="3400" b="1" dirty="0"/>
          </a:p>
        </p:txBody>
      </p:sp>
      <p:sp>
        <p:nvSpPr>
          <p:cNvPr id="12291" name="Date Placeholder 2"/>
          <p:cNvSpPr>
            <a:spLocks noGrp="1"/>
          </p:cNvSpPr>
          <p:nvPr>
            <p:ph type="dt" sz="quarter" idx="10"/>
          </p:nvPr>
        </p:nvSpPr>
        <p:spPr>
          <a:xfrm>
            <a:off x="228600" y="6477000"/>
            <a:ext cx="1752600" cy="247650"/>
          </a:xfrm>
          <a:noFill/>
        </p:spPr>
        <p:txBody>
          <a:bodyPr/>
          <a:lstStyle/>
          <a:p>
            <a:fld id="{DB07932A-3438-4586-A44C-EB616B215965}" type="datetime1">
              <a:rPr lang="en-US" smtClean="0"/>
              <a:pPr/>
              <a:t>10/5/2017</a:t>
            </a:fld>
            <a:endParaRPr lang="en-US" dirty="0" smtClean="0"/>
          </a:p>
        </p:txBody>
      </p:sp>
      <p:sp>
        <p:nvSpPr>
          <p:cNvPr id="12292" name="Slide Number Placeholder 4"/>
          <p:cNvSpPr>
            <a:spLocks noGrp="1"/>
          </p:cNvSpPr>
          <p:nvPr>
            <p:ph type="sldNum" sz="quarter" idx="12"/>
          </p:nvPr>
        </p:nvSpPr>
        <p:spPr>
          <a:xfrm>
            <a:off x="6934200" y="6477000"/>
            <a:ext cx="2133600" cy="476250"/>
          </a:xfrm>
          <a:noFill/>
        </p:spPr>
        <p:txBody>
          <a:bodyPr/>
          <a:lstStyle/>
          <a:p>
            <a:fld id="{C0BD7B94-F27B-4012-8918-14965E5BA2D5}" type="slidenum">
              <a:rPr lang="en-US" smtClean="0"/>
              <a:pPr/>
              <a:t>7</a:t>
            </a:fld>
            <a:endParaRPr lang="en-US" dirty="0" smtClean="0"/>
          </a:p>
        </p:txBody>
      </p:sp>
      <p:sp>
        <p:nvSpPr>
          <p:cNvPr id="2" name="TextBox 1"/>
          <p:cNvSpPr txBox="1"/>
          <p:nvPr/>
        </p:nvSpPr>
        <p:spPr>
          <a:xfrm>
            <a:off x="533400" y="1371600"/>
            <a:ext cx="8001000" cy="3262432"/>
          </a:xfrm>
          <a:prstGeom prst="rect">
            <a:avLst/>
          </a:prstGeom>
          <a:noFill/>
        </p:spPr>
        <p:txBody>
          <a:bodyPr wrap="square" rtlCol="0">
            <a:spAutoFit/>
          </a:bodyPr>
          <a:lstStyle/>
          <a:p>
            <a:endParaRPr lang="en-US" sz="1800" dirty="0" smtClean="0">
              <a:latin typeface="+mn-lt"/>
            </a:endParaRPr>
          </a:p>
          <a:p>
            <a:r>
              <a:rPr lang="en-US" sz="1800" dirty="0" smtClean="0">
                <a:latin typeface="+mn-lt"/>
              </a:rPr>
              <a:t>UPR </a:t>
            </a:r>
            <a:r>
              <a:rPr lang="en-US" sz="1800" dirty="0">
                <a:latin typeface="+mn-lt"/>
              </a:rPr>
              <a:t>matches the Document </a:t>
            </a:r>
            <a:r>
              <a:rPr lang="en-US" sz="1800" dirty="0" smtClean="0">
                <a:latin typeface="+mn-lt"/>
              </a:rPr>
              <a:t>#</a:t>
            </a:r>
            <a:r>
              <a:rPr lang="en-US" sz="1800" b="1" dirty="0">
                <a:latin typeface="+mn-lt"/>
              </a:rPr>
              <a:t> </a:t>
            </a:r>
            <a:r>
              <a:rPr lang="en-US" sz="1800" b="1" dirty="0" smtClean="0">
                <a:latin typeface="+mn-lt"/>
              </a:rPr>
              <a:t>field </a:t>
            </a:r>
            <a:r>
              <a:rPr lang="en-US" sz="1800" dirty="0" smtClean="0">
                <a:latin typeface="+mn-lt"/>
              </a:rPr>
              <a:t>in Sunflower</a:t>
            </a:r>
          </a:p>
          <a:p>
            <a:endParaRPr lang="en-US" sz="800" dirty="0">
              <a:latin typeface="+mn-lt"/>
            </a:endParaRPr>
          </a:p>
          <a:p>
            <a:r>
              <a:rPr lang="en-US" sz="1800" dirty="0">
                <a:latin typeface="+mn-lt"/>
              </a:rPr>
              <a:t> Purchase Card</a:t>
            </a:r>
          </a:p>
          <a:p>
            <a:pPr marL="342900" indent="-342900">
              <a:buFont typeface="Arial" pitchFamily="34" charset="0"/>
              <a:buChar char="•"/>
            </a:pPr>
            <a:r>
              <a:rPr lang="en-US" sz="1800" dirty="0">
                <a:latin typeface="+mn-lt"/>
              </a:rPr>
              <a:t> Last 6 digits of Purchase Card No.</a:t>
            </a:r>
          </a:p>
          <a:p>
            <a:pPr marL="342900" indent="-342900">
              <a:buFont typeface="Arial" pitchFamily="34" charset="0"/>
              <a:buChar char="•"/>
            </a:pPr>
            <a:r>
              <a:rPr lang="en-US" sz="1800" dirty="0">
                <a:latin typeface="+mn-lt"/>
              </a:rPr>
              <a:t> Transaction No. (zero filled to the left)</a:t>
            </a:r>
          </a:p>
          <a:p>
            <a:pPr marL="342900" indent="-342900">
              <a:buFont typeface="Arial" pitchFamily="34" charset="0"/>
              <a:buChar char="•"/>
            </a:pPr>
            <a:r>
              <a:rPr lang="en-US" sz="1800" dirty="0">
                <a:latin typeface="+mn-lt"/>
              </a:rPr>
              <a:t> Line No. (zero filled to the left) </a:t>
            </a:r>
          </a:p>
          <a:p>
            <a:pPr marL="342900" indent="-342900">
              <a:buFont typeface="Arial" pitchFamily="34" charset="0"/>
              <a:buChar char="•"/>
            </a:pPr>
            <a:r>
              <a:rPr lang="en-US" sz="1800" dirty="0">
                <a:latin typeface="+mn-lt"/>
              </a:rPr>
              <a:t> Example -  065432–0078675–001 	</a:t>
            </a:r>
          </a:p>
          <a:p>
            <a:endParaRPr lang="en-US" sz="1000" dirty="0" smtClean="0">
              <a:latin typeface="+mn-lt"/>
            </a:endParaRPr>
          </a:p>
          <a:p>
            <a:r>
              <a:rPr lang="en-US" sz="1800" dirty="0" smtClean="0">
                <a:latin typeface="+mn-lt"/>
              </a:rPr>
              <a:t> </a:t>
            </a:r>
            <a:r>
              <a:rPr lang="en-US" sz="1800" dirty="0">
                <a:latin typeface="+mn-lt"/>
              </a:rPr>
              <a:t>Purchase Order /  Contract </a:t>
            </a:r>
          </a:p>
          <a:p>
            <a:pPr marL="342900" indent="-342900">
              <a:buFont typeface="Arial" pitchFamily="34" charset="0"/>
              <a:buChar char="•"/>
            </a:pPr>
            <a:r>
              <a:rPr lang="en-US" sz="1800" dirty="0">
                <a:latin typeface="+mn-lt"/>
              </a:rPr>
              <a:t>AA999AFFAA9999 or AAFAA9999</a:t>
            </a:r>
          </a:p>
          <a:p>
            <a:pPr marL="342900" indent="-342900">
              <a:buFont typeface="Arial" pitchFamily="34" charset="0"/>
              <a:buChar char="•"/>
            </a:pPr>
            <a:r>
              <a:rPr lang="en-US" sz="1800" dirty="0">
                <a:latin typeface="+mn-lt"/>
              </a:rPr>
              <a:t>Example -  DG13302NC0169 or AB6NC0438 </a:t>
            </a:r>
            <a:endParaRPr lang="en-US" dirty="0">
              <a:latin typeface="+mn-lt"/>
            </a:endParaRPr>
          </a:p>
        </p:txBody>
      </p:sp>
      <p:pic>
        <p:nvPicPr>
          <p:cNvPr id="7" name="Picture 2"/>
          <p:cNvPicPr>
            <a:picLocks noChangeAspect="1" noChangeArrowheads="1"/>
          </p:cNvPicPr>
          <p:nvPr/>
        </p:nvPicPr>
        <p:blipFill>
          <a:blip r:embed="rId2" cstate="print"/>
          <a:srcRect l="1024" r="674"/>
          <a:stretch>
            <a:fillRect/>
          </a:stretch>
        </p:blipFill>
        <p:spPr bwMode="auto">
          <a:xfrm>
            <a:off x="914400" y="4495800"/>
            <a:ext cx="7315200" cy="1981200"/>
          </a:xfrm>
          <a:prstGeom prst="rect">
            <a:avLst/>
          </a:prstGeom>
          <a:noFill/>
          <a:ln w="9525">
            <a:solidFill>
              <a:srgbClr val="000000"/>
            </a:solidFill>
            <a:miter lim="800000"/>
            <a:headEnd/>
            <a:tailEnd/>
          </a:ln>
        </p:spPr>
      </p:pic>
    </p:spTree>
    <p:extLst>
      <p:ext uri="{BB962C8B-B14F-4D97-AF65-F5344CB8AC3E}">
        <p14:creationId xmlns:p14="http://schemas.microsoft.com/office/powerpoint/2010/main" val="2182616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09600" y="152400"/>
            <a:ext cx="8077200" cy="1143000"/>
          </a:xfrm>
        </p:spPr>
        <p:txBody>
          <a:bodyPr/>
          <a:lstStyle/>
          <a:p>
            <a:r>
              <a:rPr lang="en-US" sz="4000" b="1" dirty="0" smtClean="0"/>
              <a:t>Sunflower Asset </a:t>
            </a:r>
            <a:r>
              <a:rPr lang="en-US" sz="4000" b="1" dirty="0"/>
              <a:t>Value</a:t>
            </a:r>
          </a:p>
        </p:txBody>
      </p:sp>
      <p:sp>
        <p:nvSpPr>
          <p:cNvPr id="12291" name="Date Placeholder 2"/>
          <p:cNvSpPr>
            <a:spLocks noGrp="1"/>
          </p:cNvSpPr>
          <p:nvPr>
            <p:ph type="dt" sz="quarter" idx="10"/>
          </p:nvPr>
        </p:nvSpPr>
        <p:spPr>
          <a:xfrm>
            <a:off x="228600" y="6477000"/>
            <a:ext cx="1752600" cy="247650"/>
          </a:xfrm>
          <a:noFill/>
        </p:spPr>
        <p:txBody>
          <a:bodyPr/>
          <a:lstStyle/>
          <a:p>
            <a:fld id="{DB07932A-3438-4586-A44C-EB616B215965}" type="datetime1">
              <a:rPr lang="en-US" smtClean="0"/>
              <a:pPr/>
              <a:t>10/5/2017</a:t>
            </a:fld>
            <a:endParaRPr lang="en-US" dirty="0" smtClean="0"/>
          </a:p>
        </p:txBody>
      </p:sp>
      <p:sp>
        <p:nvSpPr>
          <p:cNvPr id="12292" name="Slide Number Placeholder 4"/>
          <p:cNvSpPr>
            <a:spLocks noGrp="1"/>
          </p:cNvSpPr>
          <p:nvPr>
            <p:ph type="sldNum" sz="quarter" idx="12"/>
          </p:nvPr>
        </p:nvSpPr>
        <p:spPr>
          <a:xfrm>
            <a:off x="6934200" y="6477000"/>
            <a:ext cx="2133600" cy="476250"/>
          </a:xfrm>
          <a:noFill/>
        </p:spPr>
        <p:txBody>
          <a:bodyPr/>
          <a:lstStyle/>
          <a:p>
            <a:fld id="{C0BD7B94-F27B-4012-8918-14965E5BA2D5}" type="slidenum">
              <a:rPr lang="en-US" smtClean="0"/>
              <a:pPr/>
              <a:t>8</a:t>
            </a:fld>
            <a:endParaRPr lang="en-US" dirty="0" smtClean="0"/>
          </a:p>
        </p:txBody>
      </p:sp>
      <p:sp>
        <p:nvSpPr>
          <p:cNvPr id="2" name="TextBox 1"/>
          <p:cNvSpPr txBox="1"/>
          <p:nvPr/>
        </p:nvSpPr>
        <p:spPr>
          <a:xfrm>
            <a:off x="804332" y="1447800"/>
            <a:ext cx="7391400" cy="2185214"/>
          </a:xfrm>
          <a:prstGeom prst="rect">
            <a:avLst/>
          </a:prstGeom>
          <a:noFill/>
        </p:spPr>
        <p:txBody>
          <a:bodyPr wrap="square" rtlCol="0">
            <a:spAutoFit/>
          </a:bodyPr>
          <a:lstStyle/>
          <a:p>
            <a:pPr marL="342900" indent="-342900">
              <a:buFont typeface="Arial" pitchFamily="34" charset="0"/>
              <a:buChar char="•"/>
            </a:pPr>
            <a:r>
              <a:rPr lang="en-US" sz="2400" dirty="0" smtClean="0">
                <a:latin typeface="+mn-lt"/>
              </a:rPr>
              <a:t>UPR matches the following fields in sunflower: Organization </a:t>
            </a:r>
            <a:r>
              <a:rPr lang="en-US" sz="2400" dirty="0">
                <a:latin typeface="+mn-lt"/>
              </a:rPr>
              <a:t>Code </a:t>
            </a:r>
            <a:r>
              <a:rPr lang="en-US" sz="2400" dirty="0" smtClean="0">
                <a:latin typeface="+mn-lt"/>
              </a:rPr>
              <a:t>(Organization), </a:t>
            </a:r>
            <a:r>
              <a:rPr lang="en-US" sz="2400" dirty="0">
                <a:latin typeface="+mn-lt"/>
              </a:rPr>
              <a:t>Project Code (</a:t>
            </a:r>
            <a:r>
              <a:rPr lang="en-US" sz="2400" dirty="0" smtClean="0">
                <a:latin typeface="+mn-lt"/>
              </a:rPr>
              <a:t>Project) , </a:t>
            </a:r>
            <a:r>
              <a:rPr lang="en-US" sz="2400" dirty="0">
                <a:latin typeface="+mn-lt"/>
              </a:rPr>
              <a:t>Task </a:t>
            </a:r>
            <a:r>
              <a:rPr lang="en-US" sz="2400" dirty="0" smtClean="0">
                <a:latin typeface="+mn-lt"/>
              </a:rPr>
              <a:t>code (Task), </a:t>
            </a:r>
            <a:r>
              <a:rPr lang="en-US" sz="2400" dirty="0">
                <a:latin typeface="+mn-lt"/>
              </a:rPr>
              <a:t>Object Class Code, and </a:t>
            </a:r>
            <a:r>
              <a:rPr lang="en-US" sz="2400" dirty="0" smtClean="0">
                <a:latin typeface="+mn-lt"/>
              </a:rPr>
              <a:t>amount (Asset Value)</a:t>
            </a:r>
            <a:endParaRPr lang="en-US" sz="2400" dirty="0">
              <a:latin typeface="+mn-lt"/>
            </a:endParaRPr>
          </a:p>
          <a:p>
            <a:endParaRPr lang="en-US" dirty="0"/>
          </a:p>
          <a:p>
            <a:endParaRPr lang="en-US" dirty="0"/>
          </a:p>
        </p:txBody>
      </p:sp>
      <p:pic>
        <p:nvPicPr>
          <p:cNvPr id="3" name="Picture 2"/>
          <p:cNvPicPr>
            <a:picLocks noChangeAspect="1" noChangeArrowheads="1"/>
          </p:cNvPicPr>
          <p:nvPr/>
        </p:nvPicPr>
        <p:blipFill>
          <a:blip r:embed="rId2" cstate="print"/>
          <a:srcRect/>
          <a:stretch>
            <a:fillRect/>
          </a:stretch>
        </p:blipFill>
        <p:spPr bwMode="auto">
          <a:xfrm>
            <a:off x="152400" y="3236630"/>
            <a:ext cx="8815387" cy="2630770"/>
          </a:xfrm>
          <a:prstGeom prst="rect">
            <a:avLst/>
          </a:prstGeom>
          <a:noFill/>
          <a:ln w="9525">
            <a:solidFill>
              <a:srgbClr val="000000"/>
            </a:solidFill>
            <a:miter lim="800000"/>
            <a:headEnd/>
            <a:tailEnd/>
          </a:ln>
        </p:spPr>
      </p:pic>
    </p:spTree>
    <p:extLst>
      <p:ext uri="{BB962C8B-B14F-4D97-AF65-F5344CB8AC3E}">
        <p14:creationId xmlns:p14="http://schemas.microsoft.com/office/powerpoint/2010/main" val="36127022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09600" y="152400"/>
            <a:ext cx="8077200" cy="1143000"/>
          </a:xfrm>
        </p:spPr>
        <p:txBody>
          <a:bodyPr/>
          <a:lstStyle/>
          <a:p>
            <a:pPr eaLnBrk="1" hangingPunct="1">
              <a:lnSpc>
                <a:spcPct val="80000"/>
              </a:lnSpc>
            </a:pPr>
            <a:r>
              <a:rPr lang="en-US" sz="3000" b="1" dirty="0" smtClean="0"/>
              <a:t>Object Class Codes and DLAs</a:t>
            </a:r>
          </a:p>
        </p:txBody>
      </p:sp>
      <p:sp>
        <p:nvSpPr>
          <p:cNvPr id="12291" name="Date Placeholder 2"/>
          <p:cNvSpPr>
            <a:spLocks noGrp="1"/>
          </p:cNvSpPr>
          <p:nvPr>
            <p:ph type="dt" sz="quarter" idx="10"/>
          </p:nvPr>
        </p:nvSpPr>
        <p:spPr>
          <a:xfrm>
            <a:off x="228600" y="6477000"/>
            <a:ext cx="1752600" cy="247650"/>
          </a:xfrm>
          <a:noFill/>
        </p:spPr>
        <p:txBody>
          <a:bodyPr/>
          <a:lstStyle/>
          <a:p>
            <a:fld id="{DB07932A-3438-4586-A44C-EB616B215965}" type="datetime1">
              <a:rPr lang="en-US" smtClean="0"/>
              <a:pPr/>
              <a:t>10/5/2017</a:t>
            </a:fld>
            <a:endParaRPr lang="en-US" dirty="0" smtClean="0"/>
          </a:p>
        </p:txBody>
      </p:sp>
      <p:sp>
        <p:nvSpPr>
          <p:cNvPr id="12292" name="Slide Number Placeholder 4"/>
          <p:cNvSpPr>
            <a:spLocks noGrp="1"/>
          </p:cNvSpPr>
          <p:nvPr>
            <p:ph type="sldNum" sz="quarter" idx="12"/>
          </p:nvPr>
        </p:nvSpPr>
        <p:spPr>
          <a:xfrm>
            <a:off x="6934200" y="6477000"/>
            <a:ext cx="2133600" cy="476250"/>
          </a:xfrm>
          <a:noFill/>
        </p:spPr>
        <p:txBody>
          <a:bodyPr/>
          <a:lstStyle/>
          <a:p>
            <a:fld id="{C0BD7B94-F27B-4012-8918-14965E5BA2D5}" type="slidenum">
              <a:rPr lang="en-US" smtClean="0"/>
              <a:pPr/>
              <a:t>9</a:t>
            </a:fld>
            <a:endParaRPr lang="en-US" dirty="0" smtClean="0"/>
          </a:p>
        </p:txBody>
      </p:sp>
      <p:sp>
        <p:nvSpPr>
          <p:cNvPr id="2" name="TextBox 1"/>
          <p:cNvSpPr txBox="1"/>
          <p:nvPr/>
        </p:nvSpPr>
        <p:spPr>
          <a:xfrm>
            <a:off x="762000" y="1600200"/>
            <a:ext cx="7391400" cy="5016758"/>
          </a:xfrm>
          <a:prstGeom prst="rect">
            <a:avLst/>
          </a:prstGeom>
          <a:noFill/>
        </p:spPr>
        <p:txBody>
          <a:bodyPr wrap="square" rtlCol="0">
            <a:spAutoFit/>
          </a:bodyPr>
          <a:lstStyle/>
          <a:p>
            <a:r>
              <a:rPr lang="en-US" b="1" dirty="0" smtClean="0">
                <a:latin typeface="+mn-lt"/>
              </a:rPr>
              <a:t>Object Class Code (OCC)</a:t>
            </a:r>
          </a:p>
          <a:p>
            <a:pPr>
              <a:buFont typeface="Arial" pitchFamily="34" charset="0"/>
              <a:buChar char="•"/>
            </a:pPr>
            <a:r>
              <a:rPr lang="en-US" dirty="0" smtClean="0">
                <a:latin typeface="+mn-lt"/>
                <a:cs typeface="Arial" pitchFamily="34" charset="0"/>
              </a:rPr>
              <a:t>  Object classes are categories used to distinguish between different types of </a:t>
            </a:r>
            <a:r>
              <a:rPr lang="en-US" b="1" i="1" dirty="0" smtClean="0">
                <a:latin typeface="+mn-lt"/>
                <a:cs typeface="Arial" pitchFamily="34" charset="0"/>
              </a:rPr>
              <a:t>obligations  for items or services purchased </a:t>
            </a:r>
            <a:r>
              <a:rPr lang="en-US" dirty="0" smtClean="0">
                <a:latin typeface="+mn-lt"/>
                <a:cs typeface="Arial" pitchFamily="34" charset="0"/>
              </a:rPr>
              <a:t>by the Federal Government (e.g., 30 = Acquisition of assets; 40 = Grants and fixed charges)</a:t>
            </a:r>
          </a:p>
          <a:p>
            <a:pPr eaLnBrk="1" hangingPunct="1">
              <a:buFont typeface="Arial" pitchFamily="34" charset="0"/>
              <a:buChar char="•"/>
              <a:defRPr/>
            </a:pPr>
            <a:r>
              <a:rPr lang="en-US" dirty="0" smtClean="0">
                <a:latin typeface="+mn-lt"/>
              </a:rPr>
              <a:t>  The object classes present obligations according to their initial purpose, </a:t>
            </a:r>
            <a:r>
              <a:rPr lang="en-US" i="1" dirty="0" smtClean="0">
                <a:latin typeface="+mn-lt"/>
              </a:rPr>
              <a:t>not the end product or service</a:t>
            </a:r>
            <a:r>
              <a:rPr lang="en-US" dirty="0" smtClean="0">
                <a:latin typeface="+mn-lt"/>
              </a:rPr>
              <a:t> </a:t>
            </a:r>
          </a:p>
          <a:p>
            <a:pPr eaLnBrk="1" hangingPunct="1">
              <a:buFont typeface="Arial" pitchFamily="34" charset="0"/>
              <a:buChar char="•"/>
              <a:defRPr/>
            </a:pPr>
            <a:r>
              <a:rPr lang="en-US" dirty="0" smtClean="0">
                <a:latin typeface="+mn-lt"/>
              </a:rPr>
              <a:t>  It is the responsibility of those executing the budget for their Line/Staff office to properly classify obligations by the correct Object Class Code</a:t>
            </a:r>
          </a:p>
          <a:p>
            <a:pPr eaLnBrk="1" hangingPunct="1">
              <a:buFont typeface="Arial" pitchFamily="34" charset="0"/>
              <a:buChar char="•"/>
              <a:defRPr/>
            </a:pPr>
            <a:r>
              <a:rPr lang="en-US" dirty="0" smtClean="0">
                <a:latin typeface="+mn-lt"/>
              </a:rPr>
              <a:t>  For acquisitions, it is the responsibility of the requisitioner to record the correct OCC</a:t>
            </a:r>
          </a:p>
          <a:p>
            <a:pPr eaLnBrk="1" hangingPunct="1">
              <a:defRPr/>
            </a:pPr>
            <a:endParaRPr lang="en-US" dirty="0" smtClean="0">
              <a:latin typeface="+mn-lt"/>
            </a:endParaRPr>
          </a:p>
          <a:p>
            <a:pPr eaLnBrk="1" hangingPunct="1">
              <a:defRPr/>
            </a:pPr>
            <a:r>
              <a:rPr lang="en-US" dirty="0" smtClean="0">
                <a:latin typeface="+mn-lt"/>
              </a:rPr>
              <a:t>Document Level Adjustment (DLA)</a:t>
            </a:r>
          </a:p>
          <a:p>
            <a:pPr eaLnBrk="1" hangingPunct="1">
              <a:buFont typeface="Arial" pitchFamily="34" charset="0"/>
              <a:buChar char="•"/>
              <a:defRPr/>
            </a:pPr>
            <a:r>
              <a:rPr lang="en-US" dirty="0" smtClean="0">
                <a:latin typeface="+mn-lt"/>
              </a:rPr>
              <a:t>  DLAs are used to correct OCC when the classification of obligations are recorded incorrectly</a:t>
            </a:r>
            <a:endParaRPr lang="en-US" dirty="0">
              <a:latin typeface="+mn-lt"/>
            </a:endParaRPr>
          </a:p>
        </p:txBody>
      </p:sp>
    </p:spTree>
    <p:extLst>
      <p:ext uri="{BB962C8B-B14F-4D97-AF65-F5344CB8AC3E}">
        <p14:creationId xmlns:p14="http://schemas.microsoft.com/office/powerpoint/2010/main" val="361270225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4">
      <a:dk1>
        <a:srgbClr val="000066"/>
      </a:dk1>
      <a:lt1>
        <a:srgbClr val="FFFFFF"/>
      </a:lt1>
      <a:dk2>
        <a:srgbClr val="000066"/>
      </a:dk2>
      <a:lt2>
        <a:srgbClr val="808080"/>
      </a:lt2>
      <a:accent1>
        <a:srgbClr val="99CCFF"/>
      </a:accent1>
      <a:accent2>
        <a:srgbClr val="CCCCFF"/>
      </a:accent2>
      <a:accent3>
        <a:srgbClr val="FFFFFF"/>
      </a:accent3>
      <a:accent4>
        <a:srgbClr val="000056"/>
      </a:accent4>
      <a:accent5>
        <a:srgbClr val="CAE2FF"/>
      </a:accent5>
      <a:accent6>
        <a:srgbClr val="B9B9E7"/>
      </a:accent6>
      <a:hlink>
        <a:srgbClr val="3333CC"/>
      </a:hlink>
      <a:folHlink>
        <a:srgbClr val="AF67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43000" marR="0" indent="-228600" algn="l" defTabSz="914400" rtl="0" eaLnBrk="1" fontAlgn="base" latinLnBrk="0" hangingPunct="1">
          <a:lnSpc>
            <a:spcPct val="100000"/>
          </a:lnSpc>
          <a:spcBef>
            <a:spcPct val="20000"/>
          </a:spcBef>
          <a:spcAft>
            <a:spcPct val="0"/>
          </a:spcAft>
          <a:buClrTx/>
          <a:buSzTx/>
          <a:buFontTx/>
          <a:buChar char="•"/>
          <a:tabLst/>
          <a:defRPr kumimoji="0" lang="en-US" sz="3600" b="0" i="0" u="none" strike="noStrike" cap="none" normalizeH="0" baseline="0" smtClean="0">
            <a:ln>
              <a:noFill/>
            </a:ln>
            <a:solidFill>
              <a:schemeClr val="tx1"/>
            </a:solidFill>
            <a:effectLst/>
            <a:latin typeface="Arial Rounded MT Bold"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43000" marR="0" indent="-228600" algn="l" defTabSz="914400" rtl="0" eaLnBrk="1" fontAlgn="base" latinLnBrk="0" hangingPunct="1">
          <a:lnSpc>
            <a:spcPct val="100000"/>
          </a:lnSpc>
          <a:spcBef>
            <a:spcPct val="20000"/>
          </a:spcBef>
          <a:spcAft>
            <a:spcPct val="0"/>
          </a:spcAft>
          <a:buClrTx/>
          <a:buSzTx/>
          <a:buFontTx/>
          <a:buChar char="•"/>
          <a:tabLst/>
          <a:defRPr kumimoji="0" lang="en-US" sz="3600" b="0" i="0" u="none" strike="noStrike" cap="none" normalizeH="0" baseline="0" smtClean="0">
            <a:ln>
              <a:noFill/>
            </a:ln>
            <a:solidFill>
              <a:schemeClr val="tx1"/>
            </a:solidFill>
            <a:effectLst/>
            <a:latin typeface="Arial Rounded MT Bold" pitchFamily="34" charset="0"/>
          </a:defRPr>
        </a:defPPr>
      </a:lstStyle>
    </a:lnDef>
    <a:txDef>
      <a:spPr>
        <a:noFill/>
      </a:spPr>
      <a:bodyPr wrap="square" rtlCol="0">
        <a:spAutoFit/>
      </a:bodyPr>
      <a:lstStyle>
        <a:defPPr>
          <a:defRPr dirty="0"/>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00"/>
        </a:dk2>
        <a:lt2>
          <a:srgbClr val="808080"/>
        </a:lt2>
        <a:accent1>
          <a:srgbClr val="99CCFF"/>
        </a:accent1>
        <a:accent2>
          <a:srgbClr val="CCCCFF"/>
        </a:accent2>
        <a:accent3>
          <a:srgbClr val="FFFFFF"/>
        </a:accent3>
        <a:accent4>
          <a:srgbClr val="000056"/>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99CCFF"/>
        </a:accent1>
        <a:accent2>
          <a:srgbClr val="CCCCFF"/>
        </a:accent2>
        <a:accent3>
          <a:srgbClr val="FFFFFF"/>
        </a:accent3>
        <a:accent4>
          <a:srgbClr val="000056"/>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Default Design">
  <a:themeElements>
    <a:clrScheme name="Default Design 14">
      <a:dk1>
        <a:srgbClr val="000066"/>
      </a:dk1>
      <a:lt1>
        <a:srgbClr val="FFFFFF"/>
      </a:lt1>
      <a:dk2>
        <a:srgbClr val="000066"/>
      </a:dk2>
      <a:lt2>
        <a:srgbClr val="808080"/>
      </a:lt2>
      <a:accent1>
        <a:srgbClr val="99CCFF"/>
      </a:accent1>
      <a:accent2>
        <a:srgbClr val="CCCCFF"/>
      </a:accent2>
      <a:accent3>
        <a:srgbClr val="FFFFFF"/>
      </a:accent3>
      <a:accent4>
        <a:srgbClr val="000056"/>
      </a:accent4>
      <a:accent5>
        <a:srgbClr val="CAE2FF"/>
      </a:accent5>
      <a:accent6>
        <a:srgbClr val="B9B9E7"/>
      </a:accent6>
      <a:hlink>
        <a:srgbClr val="3333CC"/>
      </a:hlink>
      <a:folHlink>
        <a:srgbClr val="AF67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43000" marR="0" indent="-228600" algn="l" defTabSz="914400" rtl="0" eaLnBrk="1" fontAlgn="base" latinLnBrk="0" hangingPunct="1">
          <a:lnSpc>
            <a:spcPct val="100000"/>
          </a:lnSpc>
          <a:spcBef>
            <a:spcPct val="20000"/>
          </a:spcBef>
          <a:spcAft>
            <a:spcPct val="0"/>
          </a:spcAft>
          <a:buClrTx/>
          <a:buSzTx/>
          <a:buFontTx/>
          <a:buChar char="•"/>
          <a:tabLst/>
          <a:defRPr kumimoji="0" lang="en-US" sz="3600" b="0" i="0" u="none" strike="noStrike" cap="none" normalizeH="0" baseline="0" smtClean="0">
            <a:ln>
              <a:noFill/>
            </a:ln>
            <a:solidFill>
              <a:schemeClr val="tx1"/>
            </a:solidFill>
            <a:effectLst/>
            <a:latin typeface="Arial Rounded MT Bold"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43000" marR="0" indent="-228600" algn="l" defTabSz="914400" rtl="0" eaLnBrk="1" fontAlgn="base" latinLnBrk="0" hangingPunct="1">
          <a:lnSpc>
            <a:spcPct val="100000"/>
          </a:lnSpc>
          <a:spcBef>
            <a:spcPct val="20000"/>
          </a:spcBef>
          <a:spcAft>
            <a:spcPct val="0"/>
          </a:spcAft>
          <a:buClrTx/>
          <a:buSzTx/>
          <a:buFontTx/>
          <a:buChar char="•"/>
          <a:tabLst/>
          <a:defRPr kumimoji="0" lang="en-US" sz="3600" b="0" i="0" u="none" strike="noStrike" cap="none" normalizeH="0" baseline="0" smtClean="0">
            <a:ln>
              <a:noFill/>
            </a:ln>
            <a:solidFill>
              <a:schemeClr val="tx1"/>
            </a:solidFill>
            <a:effectLst/>
            <a:latin typeface="Arial Rounded MT Bold"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00"/>
        </a:dk2>
        <a:lt2>
          <a:srgbClr val="808080"/>
        </a:lt2>
        <a:accent1>
          <a:srgbClr val="99CCFF"/>
        </a:accent1>
        <a:accent2>
          <a:srgbClr val="CCCCFF"/>
        </a:accent2>
        <a:accent3>
          <a:srgbClr val="FFFFFF"/>
        </a:accent3>
        <a:accent4>
          <a:srgbClr val="000056"/>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99CCFF"/>
        </a:accent1>
        <a:accent2>
          <a:srgbClr val="CCCCFF"/>
        </a:accent2>
        <a:accent3>
          <a:srgbClr val="FFFFFF"/>
        </a:accent3>
        <a:accent4>
          <a:srgbClr val="000056"/>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99460</TotalTime>
  <Words>1504</Words>
  <Application>Microsoft Office PowerPoint</Application>
  <PresentationFormat>On-screen Show (4:3)</PresentationFormat>
  <Paragraphs>216</Paragraphs>
  <Slides>21</Slides>
  <Notes>6</Notes>
  <HiddenSlides>0</HiddenSlides>
  <MMClips>0</MMClips>
  <ScaleCrop>false</ScaleCrop>
  <HeadingPairs>
    <vt:vector size="4" baseType="variant">
      <vt:variant>
        <vt:lpstr>Theme</vt:lpstr>
      </vt:variant>
      <vt:variant>
        <vt:i4>3</vt:i4>
      </vt:variant>
      <vt:variant>
        <vt:lpstr>Slide Titles</vt:lpstr>
      </vt:variant>
      <vt:variant>
        <vt:i4>21</vt:i4>
      </vt:variant>
    </vt:vector>
  </HeadingPairs>
  <TitlesOfParts>
    <vt:vector size="24" baseType="lpstr">
      <vt:lpstr>Default Design</vt:lpstr>
      <vt:lpstr>Custom Design</vt:lpstr>
      <vt:lpstr>1_Default Design</vt:lpstr>
      <vt:lpstr> </vt:lpstr>
      <vt:lpstr>Agenda</vt:lpstr>
      <vt:lpstr> What is Personal Property? </vt:lpstr>
      <vt:lpstr>What is the UPR?</vt:lpstr>
      <vt:lpstr>What is the UPR?</vt:lpstr>
      <vt:lpstr>How does it work?</vt:lpstr>
      <vt:lpstr>Sunflower Document Number</vt:lpstr>
      <vt:lpstr>Sunflower Asset Value</vt:lpstr>
      <vt:lpstr>Object Class Codes and DLAs</vt:lpstr>
      <vt:lpstr>Object Class Codes and DLAs</vt:lpstr>
      <vt:lpstr>Object Class Codes and DLAs</vt:lpstr>
      <vt:lpstr>UPR Procedures</vt:lpstr>
      <vt:lpstr>UPR Procedures</vt:lpstr>
      <vt:lpstr>CWIP and the UPR</vt:lpstr>
      <vt:lpstr>UPR Reports Overview</vt:lpstr>
      <vt:lpstr>UPR Reports Overview</vt:lpstr>
      <vt:lpstr>UPR Report Example</vt:lpstr>
      <vt:lpstr>UPR Reports Overview</vt:lpstr>
      <vt:lpstr>UPR Certifications</vt:lpstr>
      <vt:lpstr>UPR Certifications</vt:lpstr>
      <vt:lpstr>QUESTIONS</vt:lpstr>
    </vt:vector>
  </TitlesOfParts>
  <Company>Dept. of Commerce / NOAA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PROPERTY</dc:title>
  <dc:creator>Tom</dc:creator>
  <cp:lastModifiedBy>Emily Brubaker</cp:lastModifiedBy>
  <cp:revision>4728</cp:revision>
  <cp:lastPrinted>2013-02-22T18:11:49Z</cp:lastPrinted>
  <dcterms:modified xsi:type="dcterms:W3CDTF">2017-10-05T16:36:54Z</dcterms:modified>
</cp:coreProperties>
</file>