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26"/>
  </p:notesMasterIdLst>
  <p:handoutMasterIdLst>
    <p:handoutMasterId r:id="rId27"/>
  </p:handoutMasterIdLst>
  <p:sldIdLst>
    <p:sldId id="262" r:id="rId4"/>
    <p:sldId id="270" r:id="rId5"/>
    <p:sldId id="273" r:id="rId6"/>
    <p:sldId id="271" r:id="rId7"/>
    <p:sldId id="275" r:id="rId8"/>
    <p:sldId id="272" r:id="rId9"/>
    <p:sldId id="267" r:id="rId10"/>
    <p:sldId id="274" r:id="rId11"/>
    <p:sldId id="290" r:id="rId12"/>
    <p:sldId id="278" r:id="rId13"/>
    <p:sldId id="277" r:id="rId14"/>
    <p:sldId id="279" r:id="rId15"/>
    <p:sldId id="280" r:id="rId16"/>
    <p:sldId id="292" r:id="rId17"/>
    <p:sldId id="291" r:id="rId18"/>
    <p:sldId id="287" r:id="rId19"/>
    <p:sldId id="289" r:id="rId20"/>
    <p:sldId id="288" r:id="rId21"/>
    <p:sldId id="282" r:id="rId22"/>
    <p:sldId id="283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1" autoAdjust="0"/>
    <p:restoredTop sz="86545" autoAdjust="0"/>
  </p:normalViewPr>
  <p:slideViewPr>
    <p:cSldViewPr snapToGrid="0" snapToObjects="1">
      <p:cViewPr>
        <p:scale>
          <a:sx n="60" d="100"/>
          <a:sy n="60" d="100"/>
        </p:scale>
        <p:origin x="-1086" y="-174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sharp lines above, so need models that perform well across a continuum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6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You’ll hear</a:t>
            </a:r>
            <a:r>
              <a:rPr lang="en-US" baseline="0" dirty="0" smtClean="0"/>
              <a:t> more about this later in the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4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 </a:t>
            </a:r>
            <a:r>
              <a:rPr lang="en-US" dirty="0" err="1" smtClean="0"/>
              <a:t>Mangel</a:t>
            </a:r>
            <a:r>
              <a:rPr lang="en-US" dirty="0" smtClean="0"/>
              <a:t>, </a:t>
            </a:r>
            <a:r>
              <a:rPr lang="en-US" dirty="0" err="1" smtClean="0"/>
              <a:t>Brodziak</a:t>
            </a:r>
            <a:r>
              <a:rPr lang="en-US" dirty="0" smtClean="0"/>
              <a:t>, </a:t>
            </a:r>
            <a:r>
              <a:rPr lang="en-US" dirty="0" err="1" smtClean="0"/>
              <a:t>MacCall</a:t>
            </a:r>
            <a:r>
              <a:rPr lang="en-US" dirty="0" smtClean="0"/>
              <a:t> and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0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9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see some more extensive work of this sort later in the session from students at UW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9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Display 4 model fits +/- one </a:t>
            </a:r>
            <a:r>
              <a:rPr lang="en-US" dirty="0" err="1" smtClean="0"/>
              <a:t>stderr</a:t>
            </a:r>
            <a:endParaRPr lang="en-US" dirty="0" smtClean="0"/>
          </a:p>
          <a:p>
            <a:r>
              <a:rPr lang="en-US" dirty="0" smtClean="0"/>
              <a:t>Steepness estimated and goes to the prior, except for the survey time series because the time series provides info on the rate of decline.</a:t>
            </a:r>
          </a:p>
          <a:p>
            <a:r>
              <a:rPr lang="en-US" dirty="0" smtClean="0"/>
              <a:t>Accurate,</a:t>
            </a:r>
            <a:r>
              <a:rPr lang="en-US" baseline="0" dirty="0" smtClean="0"/>
              <a:t> but only because I gave it the right values</a:t>
            </a:r>
          </a:p>
          <a:p>
            <a:r>
              <a:rPr lang="en-US" baseline="0" dirty="0" smtClean="0"/>
              <a:t>Not precise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growth parameters estimated,</a:t>
            </a:r>
            <a:r>
              <a:rPr lang="en-US" baseline="0" dirty="0" smtClean="0"/>
              <a:t> some of the information in the length comps goes into estimating those parameters,</a:t>
            </a:r>
          </a:p>
          <a:p>
            <a:r>
              <a:rPr lang="en-US" baseline="0" dirty="0" smtClean="0"/>
              <a:t>So the weak prior on steepness is now relatively more informative and the result moves towards the correct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96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models are simplifications</a:t>
            </a:r>
          </a:p>
          <a:p>
            <a:pPr lvl="1"/>
            <a:r>
              <a:rPr lang="en-US" dirty="0" smtClean="0"/>
              <a:t>Some factors, 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, are inside the system being modeled and we seek to measure this factor</a:t>
            </a:r>
          </a:p>
          <a:p>
            <a:pPr lvl="1"/>
            <a:r>
              <a:rPr lang="en-US" dirty="0" smtClean="0"/>
              <a:t>Other factors, e.g.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, are also inside the system.  By holding it constant, we simplify the system and allows for estimation of 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, conditional on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reality,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is controlled by factors,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, outside of the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5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925" y="1141665"/>
            <a:ext cx="6707875" cy="1565791"/>
          </a:xfrm>
        </p:spPr>
        <p:txBody>
          <a:bodyPr wrap="square">
            <a:normAutofit/>
          </a:bodyPr>
          <a:lstStyle/>
          <a:p>
            <a:r>
              <a:rPr lang="en-US" sz="3600" dirty="0"/>
              <a:t>A Generalized Assessment Model to Obtain Consistent Management Advice from Diverse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Richard D. </a:t>
            </a:r>
            <a:r>
              <a:rPr lang="en-US" dirty="0" err="1" smtClean="0"/>
              <a:t>Methot</a:t>
            </a:r>
            <a:r>
              <a:rPr lang="en-US" dirty="0" smtClean="0"/>
              <a:t> Jr.</a:t>
            </a:r>
          </a:p>
          <a:p>
            <a:r>
              <a:rPr lang="en-US" dirty="0" smtClean="0"/>
              <a:t>Science Advisor for Stock Assessments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01988" y="3931896"/>
            <a:ext cx="5484812" cy="1063184"/>
          </a:xfrm>
        </p:spPr>
        <p:txBody>
          <a:bodyPr>
            <a:noAutofit/>
          </a:bodyPr>
          <a:lstStyle/>
          <a:p>
            <a:r>
              <a:rPr lang="en-US" sz="2000" dirty="0" smtClean="0"/>
              <a:t>World Conference on Stock Assessment Methods</a:t>
            </a:r>
          </a:p>
          <a:p>
            <a:r>
              <a:rPr lang="en-US" sz="2000" dirty="0" smtClean="0"/>
              <a:t>Boston, MA</a:t>
            </a:r>
          </a:p>
          <a:p>
            <a:r>
              <a:rPr lang="en-US" sz="2000" dirty="0" smtClean="0"/>
              <a:t>July 17, 2013</a:t>
            </a:r>
          </a:p>
        </p:txBody>
      </p:sp>
    </p:spTree>
    <p:extLst>
      <p:ext uri="{BB962C8B-B14F-4D97-AF65-F5344CB8AC3E}">
        <p14:creationId xmlns:p14="http://schemas.microsoft.com/office/powerpoint/2010/main" val="38221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7" y="1193469"/>
            <a:ext cx="7714815" cy="516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with Simple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8286" y="1250333"/>
            <a:ext cx="27704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Relative Depletion  in 2010</a:t>
            </a:r>
          </a:p>
          <a:p>
            <a:r>
              <a:rPr lang="en-US" b="1" dirty="0" smtClean="0"/>
              <a:t>F in 2010</a:t>
            </a:r>
          </a:p>
          <a:p>
            <a:r>
              <a:rPr lang="en-US" b="1" dirty="0" smtClean="0"/>
              <a:t>Survey Time Series</a:t>
            </a:r>
          </a:p>
          <a:p>
            <a:r>
              <a:rPr lang="en-US" b="1" dirty="0" smtClean="0"/>
              <a:t>Mean Length in 2010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08478" y="1378424"/>
            <a:ext cx="818865" cy="1408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995081" y="1651379"/>
            <a:ext cx="532263" cy="1135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363571" y="2022588"/>
            <a:ext cx="259308" cy="764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18412" y="2393798"/>
            <a:ext cx="518615" cy="786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2" y="2699183"/>
            <a:ext cx="4183412" cy="338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1592317" y="4698124"/>
            <a:ext cx="854231" cy="378373"/>
          </a:xfrm>
          <a:prstGeom prst="borderCallout1">
            <a:avLst>
              <a:gd name="adj1" fmla="val -2083"/>
              <a:gd name="adj2" fmla="val 96865"/>
              <a:gd name="adj3" fmla="val -62500"/>
              <a:gd name="adj4" fmla="val 12592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Survey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3739"/>
            <a:ext cx="7581331" cy="507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with Composition and Survey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2251" y="1552079"/>
            <a:ext cx="270225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Imperfect Ages</a:t>
            </a:r>
          </a:p>
          <a:p>
            <a:r>
              <a:rPr lang="en-US" dirty="0" smtClean="0"/>
              <a:t>Lengths (growth known)</a:t>
            </a:r>
          </a:p>
          <a:p>
            <a:r>
              <a:rPr lang="en-US" dirty="0" smtClean="0"/>
              <a:t>Perfect Ages</a:t>
            </a:r>
          </a:p>
          <a:p>
            <a:r>
              <a:rPr lang="en-US" dirty="0" smtClean="0"/>
              <a:t>Lengths (growth estimated)</a:t>
            </a:r>
            <a:endParaRPr lang="en-US" dirty="0"/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88" y="3289110"/>
            <a:ext cx="3163409" cy="255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862317" y="1733266"/>
            <a:ext cx="1009934" cy="682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62317" y="2074460"/>
            <a:ext cx="1009934" cy="493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>
            <a:off x="4510587" y="2290743"/>
            <a:ext cx="361664" cy="429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510586" y="2606722"/>
            <a:ext cx="361665" cy="682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8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1" y="1133214"/>
            <a:ext cx="7833813" cy="524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Age Data and Survey; Est. </a:t>
            </a:r>
            <a:r>
              <a:rPr lang="en-US" dirty="0" err="1" smtClean="0"/>
              <a:t>Selec</a:t>
            </a:r>
            <a:r>
              <a:rPr lang="en-US" dirty="0" smtClean="0"/>
              <a:t>. Process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32055" y="1193469"/>
            <a:ext cx="27704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 Process Error</a:t>
            </a:r>
          </a:p>
          <a:p>
            <a:r>
              <a:rPr lang="en-US" b="1" dirty="0" smtClean="0"/>
              <a:t>+9 Parameters for </a:t>
            </a:r>
            <a:r>
              <a:rPr lang="en-US" b="1" dirty="0" err="1" smtClean="0"/>
              <a:t>Proc</a:t>
            </a:r>
            <a:r>
              <a:rPr lang="en-US" b="1" dirty="0" smtClean="0"/>
              <a:t> Error</a:t>
            </a:r>
          </a:p>
          <a:p>
            <a:r>
              <a:rPr lang="en-US" b="1" dirty="0" smtClean="0"/>
              <a:t>Add M estimation</a:t>
            </a:r>
          </a:p>
          <a:p>
            <a:r>
              <a:rPr lang="en-US" b="1" dirty="0" smtClean="0"/>
              <a:t>Ignore all priors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85647" y="1378424"/>
            <a:ext cx="1146408" cy="1487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4"/>
            <a:ext cx="8229600" cy="34465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Catch time series plus some simple indicator of F is highly informative</a:t>
            </a:r>
          </a:p>
          <a:p>
            <a:r>
              <a:rPr lang="en-US" dirty="0" smtClean="0"/>
              <a:t>Three types of composition data ~ equally informative</a:t>
            </a:r>
          </a:p>
          <a:p>
            <a:pPr lvl="1"/>
            <a:r>
              <a:rPr lang="en-US" dirty="0" smtClean="0"/>
              <a:t>Truly random data</a:t>
            </a:r>
          </a:p>
          <a:p>
            <a:pPr lvl="1"/>
            <a:r>
              <a:rPr lang="en-US" dirty="0" smtClean="0"/>
              <a:t>Repeated observations of each cohort</a:t>
            </a:r>
          </a:p>
          <a:p>
            <a:r>
              <a:rPr lang="en-US" dirty="0" smtClean="0"/>
              <a:t>Adding process error in estimation did not greatly degrade precision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653887"/>
            <a:ext cx="82296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 generalized model enables blending information from diverse data and making comparisons such as this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Lightly informative priors are important part of approach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Real data must be much worse than random measurement error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Simulation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Fidelity of M and h estimation in assessment models (Lee, </a:t>
            </a:r>
            <a:r>
              <a:rPr lang="en-US" dirty="0" err="1" smtClean="0"/>
              <a:t>Piner</a:t>
            </a:r>
            <a:r>
              <a:rPr lang="en-US" dirty="0" smtClean="0"/>
              <a:t>, Maunder, </a:t>
            </a:r>
            <a:r>
              <a:rPr lang="en-US" dirty="0" err="1" smtClean="0"/>
              <a:t>Methot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Recruitment lognormal bias adjustment protocol to obtain consistent results in Max Likelihood estimation (</a:t>
            </a:r>
            <a:r>
              <a:rPr lang="en-US" dirty="0" err="1" smtClean="0"/>
              <a:t>Methot</a:t>
            </a:r>
            <a:r>
              <a:rPr lang="en-US" dirty="0" smtClean="0"/>
              <a:t> and Taylor)</a:t>
            </a:r>
          </a:p>
          <a:p>
            <a:r>
              <a:rPr lang="en-US" dirty="0" smtClean="0"/>
              <a:t>Effect of spatial structure on performance of assessment models (various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Reports from the UW team to be presented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Priors and Linked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Meta-analysis:  Two recent papers by Thorson, Taylor, Stewart and Punt develop a mixed effects model to integrate results across SS applications for several west coast species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stimate life history ratio: M/K</a:t>
            </a:r>
          </a:p>
          <a:p>
            <a:pPr lvl="1"/>
            <a:r>
              <a:rPr lang="en-US" dirty="0" smtClean="0"/>
              <a:t>Estimate coherence in recruitment deviations</a:t>
            </a:r>
          </a:p>
          <a:p>
            <a:r>
              <a:rPr lang="en-US" dirty="0" smtClean="0"/>
              <a:t>Survey Q, F, survey process errors, and other factors are amenable to derivation of informative priors by linking assessments of multiple, co-occurring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Estimating the Right Factors?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664568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Some Common Practices</a:t>
            </a:r>
          </a:p>
          <a:p>
            <a:r>
              <a:rPr lang="en-US" dirty="0" smtClean="0"/>
              <a:t>Hold M constant, but contemporary M is among the least known factors!</a:t>
            </a:r>
          </a:p>
          <a:p>
            <a:r>
              <a:rPr lang="en-US" dirty="0" smtClean="0"/>
              <a:t>Put parametric, or complex non-parametric (right), statistical constraints on selectivity of fisheries</a:t>
            </a:r>
          </a:p>
          <a:p>
            <a:r>
              <a:rPr lang="en-US" dirty="0" smtClean="0"/>
              <a:t>Use age-specific surveys, so each has fully independent Q</a:t>
            </a:r>
          </a:p>
          <a:p>
            <a:r>
              <a:rPr lang="en-US" dirty="0" smtClean="0"/>
              <a:t>Treat survey Q’s as having only uninformative priors</a:t>
            </a:r>
          </a:p>
          <a:p>
            <a:r>
              <a:rPr lang="en-US" dirty="0" smtClean="0"/>
              <a:t>Estimate population conditioned on above, but many </a:t>
            </a:r>
            <a:r>
              <a:rPr lang="en-US" dirty="0"/>
              <a:t>degrees of </a:t>
            </a:r>
            <a:r>
              <a:rPr lang="en-US" dirty="0" smtClean="0"/>
              <a:t>freedom in the age </a:t>
            </a:r>
            <a:r>
              <a:rPr lang="en-US" dirty="0" smtClean="0"/>
              <a:t>composition data </a:t>
            </a:r>
            <a:r>
              <a:rPr lang="en-US" dirty="0" smtClean="0"/>
              <a:t>go </a:t>
            </a:r>
            <a:r>
              <a:rPr lang="en-US" dirty="0" smtClean="0"/>
              <a:t>into the </a:t>
            </a:r>
            <a:r>
              <a:rPr lang="en-US" dirty="0" smtClean="0"/>
              <a:t>selectivity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880" y="1207293"/>
            <a:ext cx="2023349" cy="492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4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We Do Differently?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Gear experiments, tagging studies and spatial distribution studies to make direct measurement of selectivity, or linkage of Q between ages in </a:t>
            </a:r>
            <a:r>
              <a:rPr lang="en-US" dirty="0" smtClean="0"/>
              <a:t>survey; include goodness of fit to selectivity data in models</a:t>
            </a:r>
            <a:endParaRPr lang="en-US" dirty="0" smtClean="0"/>
          </a:p>
          <a:p>
            <a:r>
              <a:rPr lang="en-US" dirty="0" smtClean="0"/>
              <a:t>Gear experiments and  </a:t>
            </a:r>
            <a:r>
              <a:rPr lang="en-US" dirty="0" smtClean="0"/>
              <a:t>and spatial distribution studies to put priors on overall survey Q</a:t>
            </a:r>
          </a:p>
          <a:p>
            <a:r>
              <a:rPr lang="en-US" dirty="0" smtClean="0"/>
              <a:t>With information on Q and selectivity; M estimation becomes more feasible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and Assessment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9308" y="1229419"/>
            <a:ext cx="8611738" cy="50039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56096" y="2415653"/>
            <a:ext cx="5663820" cy="3817717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244075">
            <a:off x="2335239" y="3094560"/>
            <a:ext cx="1549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Z</a:t>
            </a:r>
            <a:r>
              <a:rPr lang="en-US" sz="2800" b="1" baseline="-25000" dirty="0" err="1" smtClean="0"/>
              <a:t>t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= M + F</a:t>
            </a:r>
            <a:r>
              <a:rPr lang="en-US" sz="2800" b="1" baseline="-25000" dirty="0" smtClean="0"/>
              <a:t>t</a:t>
            </a:r>
            <a:endParaRPr lang="en-US" sz="2800" b="1" baseline="-25000" dirty="0"/>
          </a:p>
        </p:txBody>
      </p:sp>
      <p:sp>
        <p:nvSpPr>
          <p:cNvPr id="8" name="TextBox 7"/>
          <p:cNvSpPr txBox="1"/>
          <p:nvPr/>
        </p:nvSpPr>
        <p:spPr>
          <a:xfrm rot="786965">
            <a:off x="1881460" y="4635329"/>
            <a:ext cx="370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r>
              <a:rPr lang="en-US" sz="2800" b="1" baseline="-25000" dirty="0" smtClean="0"/>
              <a:t>t </a:t>
            </a:r>
            <a:r>
              <a:rPr lang="en-US" sz="2800" b="1" dirty="0" smtClean="0"/>
              <a:t>= </a:t>
            </a:r>
            <a:r>
              <a:rPr lang="en-US" sz="2800" b="1" dirty="0" err="1" smtClean="0"/>
              <a:t>N</a:t>
            </a:r>
            <a:r>
              <a:rPr lang="en-US" sz="2800" b="1" baseline="-25000" dirty="0" err="1"/>
              <a:t>t</a:t>
            </a:r>
            <a:r>
              <a:rPr lang="en-US" sz="2800" b="1" dirty="0" smtClean="0"/>
              <a:t> * F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Z</a:t>
            </a:r>
            <a:r>
              <a:rPr lang="en-US" sz="2800" b="1" baseline="-25000" dirty="0" err="1"/>
              <a:t>t</a:t>
            </a:r>
            <a:r>
              <a:rPr lang="en-US" sz="2800" b="1" dirty="0" smtClean="0"/>
              <a:t> * (1-exp(-</a:t>
            </a:r>
            <a:r>
              <a:rPr lang="en-US" sz="2800" b="1" dirty="0" err="1" smtClean="0"/>
              <a:t>Z</a:t>
            </a:r>
            <a:r>
              <a:rPr lang="en-US" sz="2800" b="1" baseline="-25000" dirty="0" err="1"/>
              <a:t>t</a:t>
            </a:r>
            <a:r>
              <a:rPr lang="en-US" sz="2800" b="1" dirty="0" smtClean="0"/>
              <a:t>))</a:t>
            </a:r>
            <a:endParaRPr lang="en-US" sz="2800" b="1" baseline="-25000" dirty="0"/>
          </a:p>
        </p:txBody>
      </p:sp>
      <p:sp>
        <p:nvSpPr>
          <p:cNvPr id="9" name="TextBox 8"/>
          <p:cNvSpPr txBox="1"/>
          <p:nvPr/>
        </p:nvSpPr>
        <p:spPr>
          <a:xfrm rot="19831298">
            <a:off x="4660947" y="5028038"/>
            <a:ext cx="279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</a:t>
            </a:r>
            <a:r>
              <a:rPr lang="en-US" sz="2800" b="1" baseline="-25000" dirty="0" err="1" smtClean="0"/>
              <a:t>t,a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= N</a:t>
            </a:r>
            <a:r>
              <a:rPr lang="en-US" sz="2800" b="1" baseline="-25000" dirty="0" smtClean="0"/>
              <a:t>t-1,a </a:t>
            </a:r>
            <a:r>
              <a:rPr lang="en-US" sz="2800" b="1" dirty="0" smtClean="0"/>
              <a:t>*</a:t>
            </a:r>
            <a:r>
              <a:rPr lang="en-US" sz="2800" b="1" dirty="0" err="1" smtClean="0"/>
              <a:t>exp</a:t>
            </a:r>
            <a:r>
              <a:rPr lang="en-US" sz="2800" b="1" dirty="0" smtClean="0"/>
              <a:t>(-</a:t>
            </a:r>
            <a:r>
              <a:rPr lang="en-US" sz="2800" b="1" dirty="0" err="1" smtClean="0"/>
              <a:t>Z</a:t>
            </a:r>
            <a:r>
              <a:rPr lang="en-US" sz="2800" b="1" baseline="-25000" dirty="0" err="1" smtClean="0"/>
              <a:t>t</a:t>
            </a:r>
            <a:r>
              <a:rPr lang="en-US" sz="2800" b="1" dirty="0" smtClean="0"/>
              <a:t>)</a:t>
            </a:r>
            <a:endParaRPr lang="en-US" sz="2800" b="1" baseline="-25000" dirty="0"/>
          </a:p>
        </p:txBody>
      </p:sp>
      <p:sp>
        <p:nvSpPr>
          <p:cNvPr id="10" name="TextBox 9"/>
          <p:cNvSpPr txBox="1"/>
          <p:nvPr/>
        </p:nvSpPr>
        <p:spPr>
          <a:xfrm rot="1581936">
            <a:off x="4555088" y="2997039"/>
            <a:ext cx="242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t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= f(SSB) + e</a:t>
            </a:r>
            <a:r>
              <a:rPr lang="en-US" sz="2800" b="1" baseline="-25000" dirty="0" smtClean="0"/>
              <a:t>t</a:t>
            </a:r>
            <a:endParaRPr lang="en-US" sz="280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91468" y="3739736"/>
            <a:ext cx="2593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ASSESSMENT BOX</a:t>
            </a:r>
            <a:endParaRPr lang="en-US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 rot="20294628">
            <a:off x="826838" y="1809973"/>
            <a:ext cx="2997789" cy="1186176"/>
          </a:xfrm>
          <a:prstGeom prst="wedgeEllipseCallout">
            <a:avLst>
              <a:gd name="adj1" fmla="val 8821"/>
              <a:gd name="adj2" fmla="val 787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FOOD WEB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M=M1+M2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 rot="1089131">
            <a:off x="4800467" y="1553435"/>
            <a:ext cx="2332631" cy="852459"/>
          </a:xfrm>
          <a:prstGeom prst="wedgeEllipseCallout">
            <a:avLst>
              <a:gd name="adj1" fmla="val 41632"/>
              <a:gd name="adj2" fmla="val 1400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CLIMATE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 rot="3149670">
            <a:off x="7204406" y="3022212"/>
            <a:ext cx="2056614" cy="802209"/>
          </a:xfrm>
          <a:prstGeom prst="wedgeEllipseCallout">
            <a:avLst>
              <a:gd name="adj1" fmla="val -20786"/>
              <a:gd name="adj2" fmla="val 2970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OTHER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14778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Deterministic</a:t>
            </a:r>
            <a:r>
              <a:rPr lang="en-US" dirty="0" smtClean="0"/>
              <a:t>:  Expand system so that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baseline="-25000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 = f( E</a:t>
            </a:r>
            <a:r>
              <a:rPr lang="en-US" b="1" baseline="-25000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is now inside the system</a:t>
            </a:r>
          </a:p>
          <a:p>
            <a:pPr lvl="1"/>
            <a:r>
              <a:rPr lang="en-US" dirty="0" smtClean="0"/>
              <a:t>Multi-species models take this approach (</a:t>
            </a:r>
            <a:r>
              <a:rPr lang="en-US" dirty="0" err="1" smtClean="0"/>
              <a:t>Curti</a:t>
            </a:r>
            <a:r>
              <a:rPr lang="en-US" dirty="0"/>
              <a:t> </a:t>
            </a:r>
            <a:r>
              <a:rPr lang="en-US" dirty="0" smtClean="0"/>
              <a:t>et al)</a:t>
            </a:r>
          </a:p>
          <a:p>
            <a:pPr lvl="1"/>
            <a:r>
              <a:rPr lang="en-US" dirty="0" smtClean="0"/>
              <a:t>Also recruitment driven by environmental time series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Random Effects</a:t>
            </a:r>
            <a:r>
              <a:rPr lang="en-US" dirty="0" smtClean="0"/>
              <a:t>:  Treat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baseline="-25000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</a:t>
            </a:r>
            <a:r>
              <a:rPr lang="en-US" dirty="0" smtClean="0"/>
              <a:t>s a random process and integrate over the range of possible values to obtain an estimate of the average performance of the system, and its variance.  The posterior distribution of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determined by the prior on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the information in the conventional “inside the system” data. 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remains outside the model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E</a:t>
            </a:r>
            <a:r>
              <a:rPr lang="en-US" u="sng" dirty="0" smtClean="0"/>
              <a:t> as </a:t>
            </a:r>
            <a:r>
              <a:rPr lang="en-US" b="1" u="sng" dirty="0" smtClean="0"/>
              <a:t>DATA</a:t>
            </a:r>
            <a:r>
              <a:rPr lang="en-US" dirty="0" smtClean="0"/>
              <a:t>, like a survey of the state variable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Stock Assessment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What </a:t>
            </a:r>
            <a:r>
              <a:rPr lang="en-US" dirty="0" smtClean="0"/>
              <a:t>harvest policy </a:t>
            </a:r>
            <a:r>
              <a:rPr lang="en-US" dirty="0"/>
              <a:t>is </a:t>
            </a:r>
            <a:r>
              <a:rPr lang="en-US" dirty="0" smtClean="0"/>
              <a:t>sustainable and provides balance between preventing overfishing and attaining maximum fishing opportunities?</a:t>
            </a:r>
          </a:p>
          <a:p>
            <a:pPr lvl="1"/>
            <a:r>
              <a:rPr lang="en-US" dirty="0" smtClean="0"/>
              <a:t>Does current level of </a:t>
            </a:r>
            <a:r>
              <a:rPr lang="en-US" dirty="0" smtClean="0"/>
              <a:t>fishing (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) </a:t>
            </a:r>
            <a:r>
              <a:rPr lang="en-US" dirty="0" smtClean="0"/>
              <a:t>exceed that policy?</a:t>
            </a:r>
            <a:endParaRPr lang="en-US" dirty="0"/>
          </a:p>
          <a:p>
            <a:pPr lvl="1"/>
            <a:r>
              <a:rPr lang="en-US" dirty="0"/>
              <a:t>Has abundance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) been </a:t>
            </a:r>
            <a:r>
              <a:rPr lang="en-US" dirty="0"/>
              <a:t>so reduced by past fishing as to put the stock and ecosystem at </a:t>
            </a:r>
            <a:r>
              <a:rPr lang="en-US" dirty="0" smtClean="0"/>
              <a:t>risk?</a:t>
            </a:r>
            <a:endParaRPr lang="en-US" dirty="0"/>
          </a:p>
          <a:p>
            <a:pPr lvl="1"/>
            <a:r>
              <a:rPr lang="en-US" dirty="0"/>
              <a:t>What future catch would </a:t>
            </a:r>
            <a:r>
              <a:rPr lang="en-US" dirty="0" smtClean="0"/>
              <a:t>implement the policy?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Factors as Data Regarding Deviations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2" indent="-342900"/>
            <a:r>
              <a:rPr lang="en-US" dirty="0"/>
              <a:t>Expected value of factor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baseline="-25000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is a function of state variable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baseline="-25000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.  </a:t>
            </a:r>
            <a:r>
              <a:rPr lang="en-US" sz="2900" dirty="0"/>
              <a:t>Same logic as expected value of a survey is a function of the state variable </a:t>
            </a:r>
            <a:r>
              <a:rPr lang="en-US" sz="2900" b="1" dirty="0" err="1" smtClean="0">
                <a:solidFill>
                  <a:srgbClr val="FF0000"/>
                </a:solidFill>
              </a:rPr>
              <a:t>Biomass</a:t>
            </a:r>
            <a:r>
              <a:rPr lang="en-US" sz="2900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900" baseline="-25000" dirty="0">
                <a:solidFill>
                  <a:srgbClr val="FF0000"/>
                </a:solidFill>
              </a:rPr>
              <a:t>.</a:t>
            </a:r>
          </a:p>
          <a:p>
            <a:pPr marL="342900" lvl="2" indent="-342900"/>
            <a:r>
              <a:rPr lang="en-US" dirty="0" smtClean="0"/>
              <a:t>Model includes </a:t>
            </a:r>
            <a:r>
              <a:rPr lang="en-US" dirty="0"/>
              <a:t>the </a:t>
            </a:r>
            <a:r>
              <a:rPr lang="en-US" dirty="0" err="1"/>
              <a:t>logL</a:t>
            </a:r>
            <a:r>
              <a:rPr lang="en-US" dirty="0"/>
              <a:t> from deviations </a:t>
            </a:r>
            <a:r>
              <a:rPr lang="en-US" b="1" dirty="0">
                <a:solidFill>
                  <a:srgbClr val="FF0000"/>
                </a:solidFill>
              </a:rPr>
              <a:t>(E</a:t>
            </a:r>
            <a:r>
              <a:rPr lang="en-US" b="1" baseline="-25000" dirty="0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 - e(E</a:t>
            </a:r>
            <a:r>
              <a:rPr lang="en-US" b="1" baseline="-25000" dirty="0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) ) </a:t>
            </a:r>
            <a:r>
              <a:rPr lang="en-US" dirty="0"/>
              <a:t>in the objective </a:t>
            </a:r>
            <a:r>
              <a:rPr lang="en-US" dirty="0" smtClean="0"/>
              <a:t>function</a:t>
            </a:r>
          </a:p>
          <a:p>
            <a:pPr marL="342900" lvl="2" indent="-342900"/>
            <a:r>
              <a:rPr lang="en-US" dirty="0" smtClean="0"/>
              <a:t>Example:</a:t>
            </a:r>
          </a:p>
          <a:p>
            <a:pPr marL="800100" lvl="3" indent="-342900"/>
            <a:r>
              <a:rPr lang="en-US" dirty="0" smtClean="0"/>
              <a:t>Recruitment as a random process with annual values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endParaRPr lang="en-US" b="1" baseline="-25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800100" lvl="3" indent="-342900"/>
            <a:r>
              <a:rPr lang="en-US" dirty="0" smtClean="0"/>
              <a:t>A survey,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dirty="0" smtClean="0"/>
              <a:t>, of young fish is considered a measure, with sampling error, of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b="1" baseline="-25000" dirty="0" smtClean="0">
                <a:solidFill>
                  <a:schemeClr val="accent4">
                    <a:lumMod val="75000"/>
                  </a:schemeClr>
                </a:solidFill>
              </a:rPr>
              <a:t> , </a:t>
            </a:r>
            <a:r>
              <a:rPr lang="en-US" dirty="0" smtClean="0"/>
              <a:t>so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e(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)=f(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800100" lvl="3" indent="-342900"/>
            <a:r>
              <a:rPr lang="en-US" dirty="0" smtClean="0"/>
              <a:t>This survey could have been an annual measure of some environmental factor.  From the assessment model’s perspective it is just a datum that is informative about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endParaRPr lang="en-US" b="1" baseline="-25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800100" lvl="3" indent="-342900"/>
            <a:r>
              <a:rPr lang="en-US" dirty="0" smtClean="0"/>
              <a:t>The estimates of the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b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will depend upon the conventional data, e.g. age compositions and young fish surveys, </a:t>
            </a:r>
            <a:r>
              <a:rPr lang="en-US" b="1" i="1" dirty="0" smtClean="0"/>
              <a:t>and</a:t>
            </a:r>
            <a:r>
              <a:rPr lang="en-US" dirty="0" smtClean="0"/>
              <a:t> the new ecosystem/ environmental data</a:t>
            </a:r>
            <a:endParaRPr lang="en-US" dirty="0"/>
          </a:p>
          <a:p>
            <a:pPr marL="342900" lvl="2" indent="-342900"/>
            <a:r>
              <a:rPr lang="en-US" dirty="0"/>
              <a:t>Stock </a:t>
            </a:r>
            <a:r>
              <a:rPr lang="en-US" dirty="0" smtClean="0"/>
              <a:t>Synthesis provides this approach for the recruitment process, and soon other random processes</a:t>
            </a:r>
            <a:endParaRPr lang="en-US" dirty="0"/>
          </a:p>
          <a:p>
            <a:pPr marL="800100" lvl="3" indent="-34290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Generalized assessment models can provide consistent results from a diversity of data types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Need best practices guide and good A.I. in model interface</a:t>
            </a:r>
          </a:p>
          <a:p>
            <a:r>
              <a:rPr lang="en-US" dirty="0" smtClean="0"/>
              <a:t>Simulation studies are key to understanding model performance in face of diverse data and structural situations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Must build process error generation into these studies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5476"/>
            <a:ext cx="8229600" cy="482424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Meta-analysis across species will improve informative priors</a:t>
            </a:r>
          </a:p>
          <a:p>
            <a:r>
              <a:rPr lang="en-US" b="1" dirty="0" smtClean="0"/>
              <a:t>Environmental </a:t>
            </a:r>
            <a:r>
              <a:rPr lang="en-US" b="1" dirty="0" smtClean="0"/>
              <a:t>data and ecosystem model outputs will routinely be used as “data” about time-varying model processes</a:t>
            </a:r>
          </a:p>
          <a:p>
            <a:r>
              <a:rPr lang="en-US" b="1" dirty="0" smtClean="0"/>
              <a:t>Direct studies on </a:t>
            </a:r>
            <a:r>
              <a:rPr lang="en-US" b="1" dirty="0"/>
              <a:t>selectivity and </a:t>
            </a:r>
            <a:r>
              <a:rPr lang="en-US" b="1" dirty="0" err="1"/>
              <a:t>catchability</a:t>
            </a:r>
            <a:r>
              <a:rPr lang="en-US" b="1" dirty="0"/>
              <a:t> </a:t>
            </a:r>
            <a:r>
              <a:rPr lang="en-US" b="1" dirty="0" smtClean="0"/>
              <a:t>will provide better </a:t>
            </a:r>
            <a:r>
              <a:rPr lang="en-US" b="1" dirty="0"/>
              <a:t>estimation of M and the population</a:t>
            </a:r>
          </a:p>
          <a:p>
            <a:r>
              <a:rPr lang="en-US" b="1" dirty="0" smtClean="0"/>
              <a:t>A protocol for consistent derivation </a:t>
            </a:r>
            <a:r>
              <a:rPr lang="en-US" b="1" dirty="0"/>
              <a:t>of reference points and harvest policies when vital rates are time-varying or ecosystem </a:t>
            </a:r>
            <a:r>
              <a:rPr lang="en-US" b="1" dirty="0" smtClean="0"/>
              <a:t>linked, including detection of  regime shifts, will be developed</a:t>
            </a:r>
          </a:p>
          <a:p>
            <a:r>
              <a:rPr lang="en-US" b="1" dirty="0" smtClean="0"/>
              <a:t>Models that include spatial sub-structure will be applied in relevant situations</a:t>
            </a:r>
            <a:endParaRPr lang="en-US" b="1" dirty="0"/>
          </a:p>
          <a:p>
            <a:r>
              <a:rPr lang="en-US" b="1" dirty="0" smtClean="0"/>
              <a:t>Perceived </a:t>
            </a:r>
            <a:r>
              <a:rPr lang="en-US" b="1" dirty="0" smtClean="0"/>
              <a:t>boundary </a:t>
            </a:r>
            <a:r>
              <a:rPr lang="en-US" b="1" dirty="0" smtClean="0"/>
              <a:t>between single species and multi-species models will disappear; just more code and </a:t>
            </a:r>
            <a:r>
              <a:rPr lang="en-US" b="1" dirty="0" smtClean="0"/>
              <a:t>more to review</a:t>
            </a:r>
            <a:endParaRPr lang="en-US" b="1" dirty="0" smtClean="0"/>
          </a:p>
          <a:p>
            <a:r>
              <a:rPr lang="en-US" b="1" dirty="0" smtClean="0"/>
              <a:t>Assessment results are imprecise and will feed into MSE evaluated management procedure, not simple </a:t>
            </a:r>
            <a:r>
              <a:rPr lang="en-US" b="1" dirty="0" smtClean="0"/>
              <a:t>control </a:t>
            </a:r>
            <a:r>
              <a:rPr lang="en-US" b="1" dirty="0" smtClean="0"/>
              <a:t>rule:  C=F*B </a:t>
            </a:r>
            <a:r>
              <a:rPr lang="en-US" b="1" dirty="0"/>
              <a:t>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Assessment Data and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958"/>
            <a:ext cx="414209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DATA</a:t>
            </a:r>
          </a:p>
          <a:p>
            <a:r>
              <a:rPr lang="en-US" sz="2800" dirty="0" smtClean="0"/>
              <a:t>Catch </a:t>
            </a:r>
            <a:r>
              <a:rPr lang="en-US" sz="2800" dirty="0"/>
              <a:t>only</a:t>
            </a:r>
          </a:p>
          <a:p>
            <a:r>
              <a:rPr lang="en-US" sz="2800" dirty="0" smtClean="0"/>
              <a:t>Catch </a:t>
            </a:r>
            <a:r>
              <a:rPr lang="en-US" sz="2800" dirty="0"/>
              <a:t>and stock </a:t>
            </a:r>
            <a:r>
              <a:rPr lang="en-US" sz="2800" dirty="0" smtClean="0"/>
              <a:t>abundance</a:t>
            </a:r>
            <a:endParaRPr lang="en-US" sz="2800" dirty="0"/>
          </a:p>
          <a:p>
            <a:r>
              <a:rPr lang="en-US" sz="2800" dirty="0" smtClean="0"/>
              <a:t>Catch</a:t>
            </a:r>
            <a:r>
              <a:rPr lang="en-US" sz="2800" dirty="0"/>
              <a:t>, </a:t>
            </a:r>
            <a:r>
              <a:rPr lang="en-US" sz="2800" dirty="0" smtClean="0"/>
              <a:t>abundance and/or composition</a:t>
            </a:r>
            <a:endParaRPr lang="en-US" sz="2800" dirty="0" smtClean="0"/>
          </a:p>
          <a:p>
            <a:r>
              <a:rPr lang="en-US" sz="2800" dirty="0" smtClean="0"/>
              <a:t>Add ecosystem/ climate/ habitat factors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67619" y="1359692"/>
            <a:ext cx="41420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SITUATIONS</a:t>
            </a:r>
          </a:p>
          <a:p>
            <a:r>
              <a:rPr lang="en-US" dirty="0" smtClean="0"/>
              <a:t>Short time series vs. long-term series containing contrast</a:t>
            </a:r>
          </a:p>
          <a:p>
            <a:r>
              <a:rPr lang="en-US" dirty="0" smtClean="0"/>
              <a:t>High F vs. low F</a:t>
            </a:r>
          </a:p>
          <a:p>
            <a:r>
              <a:rPr lang="en-US" dirty="0" smtClean="0"/>
              <a:t>Stable biology vs. environ/eco driven changes in process</a:t>
            </a:r>
          </a:p>
          <a:p>
            <a:r>
              <a:rPr lang="en-US" dirty="0" smtClean="0"/>
              <a:t>Degree of </a:t>
            </a:r>
            <a:r>
              <a:rPr lang="en-US" dirty="0" smtClean="0"/>
              <a:t>stock fluctuations </a:t>
            </a:r>
            <a:r>
              <a:rPr lang="en-US" dirty="0" smtClean="0"/>
              <a:t>(M + </a:t>
            </a:r>
            <a:r>
              <a:rPr lang="en-US" dirty="0" err="1" smtClean="0"/>
              <a:t>sigmaR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Degree of spatial viscosity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Assessment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Catch Only</a:t>
            </a:r>
            <a:endParaRPr lang="en-US" dirty="0"/>
          </a:p>
          <a:p>
            <a:pPr lvl="1"/>
            <a:r>
              <a:rPr lang="en-US" dirty="0" smtClean="0"/>
              <a:t>Time </a:t>
            </a:r>
            <a:r>
              <a:rPr lang="en-US" dirty="0"/>
              <a:t>s</a:t>
            </a:r>
            <a:r>
              <a:rPr lang="en-US" dirty="0" smtClean="0"/>
              <a:t>eries, no biology</a:t>
            </a:r>
          </a:p>
          <a:p>
            <a:r>
              <a:rPr lang="en-US" dirty="0" smtClean="0"/>
              <a:t>Biomass Dynamics</a:t>
            </a:r>
          </a:p>
          <a:p>
            <a:pPr lvl="1"/>
            <a:r>
              <a:rPr lang="en-US" dirty="0" smtClean="0"/>
              <a:t>Simple tuning </a:t>
            </a:r>
            <a:r>
              <a:rPr lang="en-US" dirty="0"/>
              <a:t>f</a:t>
            </a:r>
            <a:r>
              <a:rPr lang="en-US" dirty="0" smtClean="0"/>
              <a:t>actor</a:t>
            </a:r>
          </a:p>
          <a:p>
            <a:pPr lvl="1"/>
            <a:r>
              <a:rPr lang="en-US" dirty="0" smtClean="0"/>
              <a:t>Time </a:t>
            </a:r>
            <a:r>
              <a:rPr lang="en-US" dirty="0"/>
              <a:t>s</a:t>
            </a:r>
            <a:r>
              <a:rPr lang="en-US" dirty="0" smtClean="0"/>
              <a:t>eries tuning</a:t>
            </a:r>
          </a:p>
          <a:p>
            <a:pPr lvl="1"/>
            <a:r>
              <a:rPr lang="en-US" dirty="0" smtClean="0"/>
              <a:t>STATISTICS:  measurement vs. process error</a:t>
            </a:r>
          </a:p>
          <a:p>
            <a:r>
              <a:rPr lang="en-US" dirty="0" smtClean="0"/>
              <a:t>Age and/or Size Structured</a:t>
            </a:r>
          </a:p>
          <a:p>
            <a:pPr lvl="1"/>
            <a:r>
              <a:rPr lang="en-US" dirty="0" smtClean="0"/>
              <a:t>Noisy data with gaps</a:t>
            </a:r>
          </a:p>
          <a:p>
            <a:pPr lvl="1"/>
            <a:r>
              <a:rPr lang="en-US" dirty="0" smtClean="0"/>
              <a:t>Full catch-at-age</a:t>
            </a:r>
          </a:p>
          <a:p>
            <a:pPr lvl="1"/>
            <a:r>
              <a:rPr lang="en-US" dirty="0" smtClean="0"/>
              <a:t>STATISTICS:  Penalized pseudo-likelihood, Integration across random effects,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r>
              <a:rPr lang="en-US" dirty="0" smtClean="0"/>
              <a:t>Multi-Species with M and/or </a:t>
            </a:r>
            <a:r>
              <a:rPr lang="en-US" dirty="0"/>
              <a:t>t</a:t>
            </a:r>
            <a:r>
              <a:rPr lang="en-US" dirty="0" smtClean="0"/>
              <a:t>echnological linkages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04765" y="1337480"/>
            <a:ext cx="2627194" cy="17196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Added Features: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Spatial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Multi-species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Covariates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Biomass vs. Age Model Dichotomy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3207" y="1535373"/>
            <a:ext cx="3357348" cy="1351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Biomass Dynamics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</a:rPr>
              <a:t>, K parameters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4272" y="1535373"/>
            <a:ext cx="3423315" cy="1351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Age-Structured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Empirical Reconstruction;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Then Spawn-Recruit</a:t>
            </a:r>
          </a:p>
        </p:txBody>
      </p:sp>
      <p:sp>
        <p:nvSpPr>
          <p:cNvPr id="8" name="Rectangle 7"/>
          <p:cNvSpPr/>
          <p:nvPr/>
        </p:nvSpPr>
        <p:spPr>
          <a:xfrm>
            <a:off x="607325" y="3530221"/>
            <a:ext cx="3357348" cy="1351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msy</a:t>
            </a:r>
            <a:r>
              <a:rPr lang="en-US" sz="2400" b="1" dirty="0" smtClean="0">
                <a:solidFill>
                  <a:schemeClr val="tx1"/>
                </a:solidFill>
              </a:rPr>
              <a:t> gives </a:t>
            </a:r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msy</a:t>
            </a:r>
            <a:endParaRPr lang="en-US" sz="2400" b="1" baseline="-250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near 0.5*K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0324" y="3530221"/>
            <a:ext cx="3357348" cy="1351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msy</a:t>
            </a:r>
            <a:r>
              <a:rPr lang="en-US" sz="2400" b="1" dirty="0" smtClean="0">
                <a:solidFill>
                  <a:schemeClr val="tx1"/>
                </a:solidFill>
              </a:rPr>
              <a:t> gives </a:t>
            </a:r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msy</a:t>
            </a:r>
            <a:r>
              <a:rPr lang="en-US" sz="2400" b="1" dirty="0" smtClean="0">
                <a:solidFill>
                  <a:schemeClr val="tx1"/>
                </a:solidFill>
              </a:rPr>
              <a:t> near 0.3*K, or lower.</a:t>
            </a:r>
          </a:p>
        </p:txBody>
      </p:sp>
      <p:sp>
        <p:nvSpPr>
          <p:cNvPr id="6" name="Down Arrow 5"/>
          <p:cNvSpPr/>
          <p:nvPr/>
        </p:nvSpPr>
        <p:spPr>
          <a:xfrm>
            <a:off x="1951630" y="2900149"/>
            <a:ext cx="545910" cy="6437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012975" y="2901286"/>
            <a:ext cx="545910" cy="6437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 Equal 10"/>
          <p:cNvSpPr/>
          <p:nvPr/>
        </p:nvSpPr>
        <p:spPr>
          <a:xfrm>
            <a:off x="3964672" y="3932830"/>
            <a:ext cx="775651" cy="545910"/>
          </a:xfrm>
          <a:prstGeom prst="mathNot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7325" y="5145205"/>
            <a:ext cx="7490347" cy="10758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Use 3-parameter forms that align these approaches;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Don’t ignore effects on SSB when using </a:t>
            </a:r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max</a:t>
            </a:r>
            <a:r>
              <a:rPr lang="en-US" sz="2400" b="1" dirty="0" smtClean="0">
                <a:solidFill>
                  <a:schemeClr val="tx1"/>
                </a:solidFill>
              </a:rPr>
              <a:t> as </a:t>
            </a:r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msy</a:t>
            </a:r>
            <a:r>
              <a:rPr lang="en-US" sz="2400" b="1" dirty="0" smtClean="0">
                <a:solidFill>
                  <a:schemeClr val="tx1"/>
                </a:solidFill>
              </a:rPr>
              <a:t> proxy</a:t>
            </a:r>
          </a:p>
        </p:txBody>
      </p:sp>
    </p:spTree>
    <p:extLst>
      <p:ext uri="{BB962C8B-B14F-4D97-AF65-F5344CB8AC3E}">
        <p14:creationId xmlns:p14="http://schemas.microsoft.com/office/powerpoint/2010/main" val="42212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Desirable Model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Measures F, B, and productivity</a:t>
            </a:r>
          </a:p>
          <a:p>
            <a:r>
              <a:rPr lang="en-US" dirty="0" smtClean="0"/>
              <a:t>Estimates reference points and does forecasting</a:t>
            </a:r>
          </a:p>
          <a:p>
            <a:r>
              <a:rPr lang="en-US" dirty="0" smtClean="0"/>
              <a:t>Assimilates diverse types of data</a:t>
            </a:r>
          </a:p>
          <a:p>
            <a:r>
              <a:rPr lang="en-US" dirty="0" smtClean="0"/>
              <a:t>Consistency (no dichotomy as on previous slide)</a:t>
            </a:r>
            <a:endParaRPr lang="en-US" dirty="0"/>
          </a:p>
          <a:p>
            <a:r>
              <a:rPr lang="en-US" dirty="0" smtClean="0"/>
              <a:t>Statistically </a:t>
            </a:r>
            <a:r>
              <a:rPr lang="en-US" dirty="0"/>
              <a:t>rigorous</a:t>
            </a:r>
          </a:p>
          <a:p>
            <a:r>
              <a:rPr lang="en-US" dirty="0" smtClean="0"/>
              <a:t>Biologically realistic</a:t>
            </a:r>
          </a:p>
          <a:p>
            <a:r>
              <a:rPr lang="en-US" dirty="0" smtClean="0"/>
              <a:t>Responsive</a:t>
            </a:r>
            <a:r>
              <a:rPr lang="en-US" dirty="0" smtClean="0"/>
              <a:t> </a:t>
            </a:r>
            <a:r>
              <a:rPr lang="en-US" dirty="0"/>
              <a:t>to time-varying </a:t>
            </a:r>
            <a:r>
              <a:rPr lang="en-US" dirty="0" smtClean="0"/>
              <a:t>ecosystem/environmental </a:t>
            </a:r>
            <a:r>
              <a:rPr lang="en-US" dirty="0" smtClean="0"/>
              <a:t>processes</a:t>
            </a:r>
            <a:endParaRPr lang="en-US" dirty="0"/>
          </a:p>
          <a:p>
            <a:r>
              <a:rPr lang="en-US" dirty="0" smtClean="0"/>
              <a:t>Easy to </a:t>
            </a:r>
            <a:r>
              <a:rPr lang="en-US" dirty="0" smtClean="0"/>
              <a:t>use; includes A.I. to guide good usage practices</a:t>
            </a:r>
            <a:endParaRPr lang="en-US" dirty="0" smtClean="0"/>
          </a:p>
          <a:p>
            <a:r>
              <a:rPr lang="en-US" dirty="0" smtClean="0"/>
              <a:t>Spatial</a:t>
            </a:r>
            <a:endParaRPr lang="en-US" dirty="0"/>
          </a:p>
          <a:p>
            <a:r>
              <a:rPr lang="en-US" dirty="0" smtClean="0"/>
              <a:t>Multi-species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168"/>
            <a:ext cx="8229600" cy="11259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Data Influence Assessment Results in a Generalized Model – Stock Synthesis?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869741"/>
            <a:ext cx="8229600" cy="4271751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b="1" dirty="0" smtClean="0"/>
              <a:t>Consider three data situation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Scalar observation at end of time series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</a:rPr>
              <a:t>Mean length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</a:rPr>
              <a:t>Current F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3000" b="1" dirty="0" err="1" smtClean="0">
                <a:solidFill>
                  <a:schemeClr val="bg1"/>
                </a:solidFill>
              </a:rPr>
              <a:t>B</a:t>
            </a:r>
            <a:r>
              <a:rPr lang="en-US" sz="3000" b="1" baseline="-25000" dirty="0" err="1" smtClean="0">
                <a:solidFill>
                  <a:schemeClr val="bg1"/>
                </a:solidFill>
              </a:rPr>
              <a:t>current</a:t>
            </a:r>
            <a:r>
              <a:rPr lang="en-US" sz="3000" b="1" dirty="0" smtClean="0">
                <a:solidFill>
                  <a:schemeClr val="bg1"/>
                </a:solidFill>
              </a:rPr>
              <a:t> / B</a:t>
            </a:r>
            <a:r>
              <a:rPr lang="en-US" sz="3000" b="1" baseline="-25000" dirty="0">
                <a:solidFill>
                  <a:schemeClr val="bg1"/>
                </a:solidFill>
              </a:rPr>
              <a:t>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Time series of relative abundance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Composition data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</a:rPr>
              <a:t>Perfectly precise ages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</a:rPr>
              <a:t>Ages with ageing imprecision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</a:rPr>
              <a:t>Lengths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664"/>
            <a:ext cx="8229600" cy="676014"/>
          </a:xfrm>
        </p:spPr>
        <p:txBody>
          <a:bodyPr/>
          <a:lstStyle/>
          <a:p>
            <a:pPr algn="ctr"/>
            <a:r>
              <a:rPr lang="en-US" dirty="0" smtClean="0"/>
              <a:t>Example Simulated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7" y="964731"/>
            <a:ext cx="4102834" cy="290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32" y="3561592"/>
            <a:ext cx="6399213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32" y="4774489"/>
            <a:ext cx="63992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9" y="969678"/>
            <a:ext cx="3932237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79475" y="1951630"/>
            <a:ext cx="10645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H=0.7;</a:t>
            </a:r>
          </a:p>
          <a:p>
            <a:r>
              <a:rPr lang="el-GR" sz="2400" b="1" dirty="0"/>
              <a:t>σ</a:t>
            </a:r>
            <a:r>
              <a:rPr lang="en-US" sz="2400" b="1" baseline="-25000" dirty="0" smtClean="0"/>
              <a:t>R</a:t>
            </a:r>
            <a:r>
              <a:rPr lang="en-US" sz="2400" b="1" dirty="0" smtClean="0"/>
              <a:t>=0.4</a:t>
            </a:r>
            <a:r>
              <a:rPr lang="en-US" sz="2400" b="1" dirty="0"/>
              <a:t>;</a:t>
            </a:r>
          </a:p>
          <a:p>
            <a:r>
              <a:rPr lang="en-US" sz="2400" b="1" dirty="0" smtClean="0"/>
              <a:t>M=0.2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7797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663"/>
            <a:ext cx="8229600" cy="9152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Generate and Analyze Simulated Data Using</a:t>
            </a:r>
            <a:br>
              <a:rPr lang="en-US" dirty="0" smtClean="0"/>
            </a:br>
            <a:r>
              <a:rPr lang="en-US" dirty="0" smtClean="0"/>
              <a:t>Stock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0" y="1705056"/>
            <a:ext cx="4088348" cy="301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4344" y="4723864"/>
            <a:ext cx="4183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Fishery age, length, and imperfect ages beginning in 1971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Survey of spawning biomass beginning in 1981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Various scalar measures in 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4047" y="1705056"/>
            <a:ext cx="41838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Analyze each data scenario using Stock Synthesis (SS)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Allow estimation of some or all of: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Steepness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Selectivity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Recruitment deviations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Growth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Use informative priors in a penalized likelihood framework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Focus on variance of model results</a:t>
            </a:r>
          </a:p>
        </p:txBody>
      </p:sp>
    </p:spTree>
    <p:extLst>
      <p:ext uri="{BB962C8B-B14F-4D97-AF65-F5344CB8AC3E}">
        <p14:creationId xmlns:p14="http://schemas.microsoft.com/office/powerpoint/2010/main" val="23519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5429</TotalTime>
  <Words>1661</Words>
  <Application>Microsoft Office PowerPoint</Application>
  <PresentationFormat>On-screen Show (4:3)</PresentationFormat>
  <Paragraphs>217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NOAA Fisheries Content Slides</vt:lpstr>
      <vt:lpstr>NOAA Divider Slides</vt:lpstr>
      <vt:lpstr>NOAA Title Options</vt:lpstr>
      <vt:lpstr>A Generalized Assessment Model to Obtain Consistent Management Advice from Diverse Data</vt:lpstr>
      <vt:lpstr>Stock Assessment Goals</vt:lpstr>
      <vt:lpstr>Assessment Data and Situations</vt:lpstr>
      <vt:lpstr>Assessment Approaches</vt:lpstr>
      <vt:lpstr>Biomass vs. Age Model Dichotomy</vt:lpstr>
      <vt:lpstr>Desirable Model Characteristics</vt:lpstr>
      <vt:lpstr>How do Data Influence Assessment Results in a Generalized Model – Stock Synthesis?</vt:lpstr>
      <vt:lpstr>Example Simulated Population</vt:lpstr>
      <vt:lpstr>Generate and Analyze Simulated Data Using Stock Synthesis</vt:lpstr>
      <vt:lpstr>Results with Simple Data</vt:lpstr>
      <vt:lpstr>Results with Composition and Survey Data</vt:lpstr>
      <vt:lpstr>Age Data and Survey; Est. Selec. Process Error</vt:lpstr>
      <vt:lpstr>Simulation Summary</vt:lpstr>
      <vt:lpstr>Other Simulation Studies</vt:lpstr>
      <vt:lpstr>Parameter Priors and Linked Assessments</vt:lpstr>
      <vt:lpstr>Are We Estimating the Right Factors?</vt:lpstr>
      <vt:lpstr>What Could We Do Differently?</vt:lpstr>
      <vt:lpstr>Ecosystem and Assessment Models</vt:lpstr>
      <vt:lpstr>Three Approaches</vt:lpstr>
      <vt:lpstr>External Factors as Data Regarding Deviations</vt:lpstr>
      <vt:lpstr>SUMMARY</vt:lpstr>
      <vt:lpstr>LOOKING FORWARD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Methot, Richard</cp:lastModifiedBy>
  <cp:revision>119</cp:revision>
  <dcterms:created xsi:type="dcterms:W3CDTF">2012-07-23T20:47:30Z</dcterms:created>
  <dcterms:modified xsi:type="dcterms:W3CDTF">2013-07-16T17:55:38Z</dcterms:modified>
</cp:coreProperties>
</file>