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262" r:id="rId3"/>
    <p:sldId id="270" r:id="rId4"/>
    <p:sldId id="264" r:id="rId5"/>
    <p:sldId id="271" r:id="rId6"/>
    <p:sldId id="26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13" autoAdjust="0"/>
    <p:restoredTop sz="94752" autoAdjust="0"/>
  </p:normalViewPr>
  <p:slideViewPr>
    <p:cSldViewPr snapToGrid="0" snapToObjects="1">
      <p:cViewPr>
        <p:scale>
          <a:sx n="70" d="100"/>
          <a:sy n="70" d="100"/>
        </p:scale>
        <p:origin x="1548" y="510"/>
      </p:cViewPr>
      <p:guideLst>
        <p:guide orient="horz" pos="1885"/>
        <p:guide orient="horz" pos="758"/>
        <p:guide pos="286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9FA6EF-4ACD-4E0A-B608-6C68C458597C}" type="datetime1">
              <a:rPr lang="en-US"/>
              <a:pPr>
                <a:defRPr/>
              </a:pPr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058F42-E5B0-4051-80E9-500A0CB92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D9D5FA-819B-40B6-9910-14522BE81BBE}" type="datetime1">
              <a:rPr lang="en-US"/>
              <a:pPr>
                <a:defRPr/>
              </a:pPr>
              <a:t>4/3/2016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3187EB-6520-417D-92C9-DA08DCA14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AM and PM breaks, lunch from 12:30 – 1:30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C74CA9-BB52-4EC6-B525-F81A9FAA355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flipH="1" flipV="1">
            <a:off x="0" y="-23813"/>
            <a:ext cx="9139238" cy="2514601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169"/>
            <a:ext cx="8229600" cy="772250"/>
          </a:xfrm>
        </p:spPr>
        <p:txBody>
          <a:bodyPr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47CF1B16-6464-48C4-98BF-7A90FA430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7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 flipH="1" flipV="1">
            <a:off x="-19050" y="-30163"/>
            <a:ext cx="9170988" cy="2457451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C339C300-961D-451B-9F75-65B5859D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91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72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0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65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0" y="6354763"/>
            <a:ext cx="6400800" cy="5032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U.S. Department of Commerce | National Oceanic and Atmospheric Administration | NOAA Fisheries | Page </a:t>
            </a:r>
            <a:fld id="{E5359ADB-2F02-413A-B312-EA407C897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419850"/>
            <a:ext cx="16446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Arial Narrow Bold" pitchFamily="34" charset="0"/>
          <a:cs typeface="Arial Narrow Bold"/>
        </a:defRPr>
      </a:lvl1pPr>
      <a:lvl2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algn="r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201988" y="1141413"/>
            <a:ext cx="54848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1988" y="2632075"/>
            <a:ext cx="5484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700" r:id="rId3"/>
  </p:sldLayoutIdLst>
  <p:hf hdr="0"/>
  <p:txStyles>
    <p:titleStyle>
      <a:lvl1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Arial Narrow Bold" pitchFamily="34" charset="0"/>
          <a:cs typeface="Arial Narrow Bold"/>
        </a:defRPr>
      </a:lvl1pPr>
      <a:lvl2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4572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9144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3716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8288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algn="r" defTabSz="457200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93925" y="1141413"/>
            <a:ext cx="6492875" cy="1398587"/>
          </a:xfrm>
        </p:spPr>
        <p:txBody>
          <a:bodyPr/>
          <a:lstStyle/>
          <a:p>
            <a:r>
              <a:rPr lang="en-US" altLang="en-US" sz="3600" dirty="0" smtClean="0">
                <a:cs typeface="Arial Narrow Bold" pitchFamily="34" charset="0"/>
              </a:rPr>
              <a:t>The Stock Synthesis software for stock assessment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1988" y="2773363"/>
            <a:ext cx="5484812" cy="598487"/>
          </a:xfrm>
        </p:spPr>
        <p:txBody>
          <a:bodyPr/>
          <a:lstStyle/>
          <a:p>
            <a:r>
              <a:rPr lang="en-US" altLang="en-US" sz="2800" dirty="0" smtClean="0"/>
              <a:t>Introduction &amp; Objectives</a:t>
            </a:r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3550" y="3117850"/>
            <a:ext cx="1293813" cy="752475"/>
          </a:xfrm>
        </p:spPr>
        <p:txBody>
          <a:bodyPr/>
          <a:lstStyle/>
          <a:p>
            <a:r>
              <a:rPr lang="en-US" altLang="en-US" dirty="0" smtClean="0"/>
              <a:t>NWFSC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93925" y="4105274"/>
            <a:ext cx="6492875" cy="911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 smtClean="0"/>
              <a:t>Fairhaven, MA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Apr 4-8, 2016</a:t>
            </a: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noProof="0" dirty="0" smtClean="0">
                <a:solidFill>
                  <a:srgbClr val="1E5C90"/>
                </a:solidFill>
                <a:cs typeface="Arial Narrow Bold" pitchFamily="34" charset="0"/>
              </a:rPr>
              <a:t>Objectives for this week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171450" y="1206500"/>
            <a:ext cx="8820150" cy="4525963"/>
          </a:xfrm>
        </p:spPr>
        <p:txBody>
          <a:bodyPr/>
          <a:lstStyle/>
          <a:p>
            <a:pPr marL="457200" lvl="1" indent="-457200"/>
            <a:r>
              <a:rPr lang="en-US" altLang="en-US" sz="2800" noProof="0" dirty="0" smtClean="0">
                <a:solidFill>
                  <a:schemeClr val="tx1"/>
                </a:solidFill>
              </a:rPr>
              <a:t>Intro to and Overview of Stock Synthesis (SS)</a:t>
            </a: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Topics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857250" lvl="2" indent="-457200"/>
            <a:r>
              <a:rPr lang="en-US" altLang="en-US" sz="2400" dirty="0">
                <a:solidFill>
                  <a:schemeClr val="tx1"/>
                </a:solidFill>
              </a:rPr>
              <a:t>Recruitment, Selectivity &amp; </a:t>
            </a:r>
            <a:r>
              <a:rPr lang="en-US" altLang="en-US" sz="2400" dirty="0" smtClean="0">
                <a:solidFill>
                  <a:schemeClr val="tx1"/>
                </a:solidFill>
              </a:rPr>
              <a:t>Discard, Fishing Mortality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857250" lvl="2" indent="-457200"/>
            <a:r>
              <a:rPr lang="en-US" altLang="en-US" sz="2400" dirty="0" smtClean="0">
                <a:solidFill>
                  <a:schemeClr val="tx1"/>
                </a:solidFill>
              </a:rPr>
              <a:t>Benchmark </a:t>
            </a:r>
            <a:r>
              <a:rPr lang="en-US" altLang="en-US" sz="2400" dirty="0">
                <a:solidFill>
                  <a:schemeClr val="tx1"/>
                </a:solidFill>
              </a:rPr>
              <a:t>&amp; </a:t>
            </a:r>
            <a:r>
              <a:rPr lang="en-US" altLang="en-US" sz="2400" dirty="0" smtClean="0">
                <a:solidFill>
                  <a:schemeClr val="tx1"/>
                </a:solidFill>
              </a:rPr>
              <a:t>Forecast, </a:t>
            </a:r>
            <a:r>
              <a:rPr lang="en-US" altLang="en-US" sz="2400" dirty="0">
                <a:solidFill>
                  <a:schemeClr val="tx1"/>
                </a:solidFill>
              </a:rPr>
              <a:t>Data-Limited </a:t>
            </a:r>
            <a:r>
              <a:rPr lang="en-US" altLang="en-US" sz="2400" dirty="0" smtClean="0">
                <a:solidFill>
                  <a:schemeClr val="tx1"/>
                </a:solidFill>
              </a:rPr>
              <a:t>Approaches, </a:t>
            </a:r>
            <a:r>
              <a:rPr lang="en-US" altLang="en-US" sz="2400" dirty="0">
                <a:solidFill>
                  <a:schemeClr val="tx1"/>
                </a:solidFill>
              </a:rPr>
              <a:t>Growth &amp; Other </a:t>
            </a:r>
            <a:r>
              <a:rPr lang="en-US" altLang="en-US" sz="2400" dirty="0" smtClean="0">
                <a:solidFill>
                  <a:schemeClr val="tx1"/>
                </a:solidFill>
              </a:rPr>
              <a:t>Biology</a:t>
            </a:r>
          </a:p>
          <a:p>
            <a:pPr marL="457200" lvl="1" indent="-457200"/>
            <a:r>
              <a:rPr lang="en-US" altLang="en-US" noProof="0" dirty="0" smtClean="0">
                <a:solidFill>
                  <a:schemeClr val="tx1"/>
                </a:solidFill>
              </a:rPr>
              <a:t>Example </a:t>
            </a:r>
            <a:r>
              <a:rPr lang="en-US" altLang="en-US" noProof="0" dirty="0" smtClean="0">
                <a:solidFill>
                  <a:schemeClr val="tx1"/>
                </a:solidFill>
              </a:rPr>
              <a:t>Stocks</a:t>
            </a:r>
          </a:p>
          <a:p>
            <a:pPr marL="857250" lvl="2" indent="-457200"/>
            <a:r>
              <a:rPr lang="en-US" altLang="en-US" sz="2400" dirty="0" smtClean="0">
                <a:solidFill>
                  <a:schemeClr val="tx1"/>
                </a:solidFill>
              </a:rPr>
              <a:t>Atlantic herring</a:t>
            </a:r>
          </a:p>
          <a:p>
            <a:pPr marL="857250" lvl="2" indent="-457200"/>
            <a:r>
              <a:rPr lang="en-US" altLang="en-US" sz="2400" dirty="0" err="1" smtClean="0">
                <a:solidFill>
                  <a:schemeClr val="tx1"/>
                </a:solidFill>
              </a:rPr>
              <a:t>Surfclam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marL="857250" lvl="2" indent="-457200"/>
            <a:r>
              <a:rPr lang="en-US" altLang="en-US" sz="2400" dirty="0" smtClean="0">
                <a:solidFill>
                  <a:schemeClr val="tx1"/>
                </a:solidFill>
              </a:rPr>
              <a:t>seatrout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58330949-66E2-4C8C-B126-3DD8979C91D5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1235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50491"/>
              </p:ext>
            </p:extLst>
          </p:nvPr>
        </p:nvGraphicFramePr>
        <p:xfrm>
          <a:off x="723330" y="830263"/>
          <a:ext cx="7710985" cy="4112612"/>
        </p:xfrm>
        <a:graphic>
          <a:graphicData uri="http://schemas.openxmlformats.org/drawingml/2006/table">
            <a:tbl>
              <a:tblPr/>
              <a:tblGrid>
                <a:gridCol w="75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7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8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AM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PM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297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Tues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Setup computers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Distribute materials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Intro presentation on SS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SELECTIVITY presentation and demos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DISCARD Fleet presentation and demos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Example stock – red drum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346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Wed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R4ss presentation and demo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Spawner</a:t>
                      </a: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-recruitment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Recruitment bias adjustment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Survey of a recruitment deviation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ADD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Growth (VBK, Richard, age-specific K)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Hermaphrodites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Example stock – red grouper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713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Thurs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Forecast with 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Area-specific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Example stock – king mackerel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Data-limited:  depletion based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Data-limited:  catch curve based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Example stock – Spanish mackerel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346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Fri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Example stock - sharks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Q&amp;A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SS 3.30 preview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Catch multiplier in 3.30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FFFFF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31" name="Rectangle 43"/>
          <p:cNvSpPr>
            <a:spLocks/>
          </p:cNvSpPr>
          <p:nvPr/>
        </p:nvSpPr>
        <p:spPr bwMode="auto">
          <a:xfrm>
            <a:off x="0" y="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s-AR" altLang="en-US" sz="4000" dirty="0" smtClean="0">
                <a:solidFill>
                  <a:srgbClr val="1E5C90"/>
                </a:solidFill>
              </a:rPr>
              <a:t>Agenda</a:t>
            </a:r>
            <a:endParaRPr lang="es-AR" altLang="en-US" sz="4000" dirty="0">
              <a:solidFill>
                <a:srgbClr val="1E5C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6515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Working in small groups and with one another will be beneficial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76275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1E5C90"/>
                </a:solidFill>
                <a:cs typeface="Arial Narrow Bold" pitchFamily="34" charset="0"/>
              </a:rPr>
              <a:t>Website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171450" y="819821"/>
            <a:ext cx="86560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Arial" charset="0"/>
              </a:rPr>
              <a:t>https://</a:t>
            </a:r>
            <a:r>
              <a:rPr lang="en-US" altLang="en-US" sz="3200" dirty="0" smtClean="0">
                <a:latin typeface="Arial" charset="0"/>
              </a:rPr>
              <a:t>sites.google.com/a/uw.edu/ss_umassd_2016/home/course-agenda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body" idx="4294967295"/>
          </p:nvPr>
        </p:nvSpPr>
        <p:spPr>
          <a:xfrm>
            <a:off x="171450" y="1897039"/>
            <a:ext cx="8820150" cy="3835424"/>
          </a:xfrm>
        </p:spPr>
        <p:txBody>
          <a:bodyPr/>
          <a:lstStyle/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Agenda</a:t>
            </a: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Presentations</a:t>
            </a: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Downloads</a:t>
            </a:r>
          </a:p>
          <a:p>
            <a:pPr marL="457200" lvl="1" indent="-457200"/>
            <a:r>
              <a:rPr lang="en-US" altLang="en-US" sz="2800" dirty="0" smtClean="0">
                <a:solidFill>
                  <a:schemeClr val="tx1"/>
                </a:solidFill>
              </a:rPr>
              <a:t>Example Stocks</a:t>
            </a:r>
          </a:p>
        </p:txBody>
      </p:sp>
    </p:spTree>
    <p:extLst>
      <p:ext uri="{BB962C8B-B14F-4D97-AF65-F5344CB8AC3E}">
        <p14:creationId xmlns:p14="http://schemas.microsoft.com/office/powerpoint/2010/main" val="2923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206500"/>
            <a:ext cx="9144000" cy="4525963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Name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Work place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Stock assessment experience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SS experience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 Stock of interest to implement in SS this week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What you would like to leave this course with?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413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0" y="0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1pPr>
            <a:lvl2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2pPr>
            <a:lvl3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3pPr>
            <a:lvl4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4pPr>
            <a:lvl5pPr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 Narrow" pitchFamily="34" charset="0"/>
                <a:ea typeface="Arial Narrow Bold" pitchFamily="34" charset="0"/>
                <a:cs typeface="Arial Narrow Bold" pitchFamily="34" charset="0"/>
              </a:defRPr>
            </a:lvl9pPr>
          </a:lstStyle>
          <a:p>
            <a:r>
              <a:rPr lang="en-US" altLang="en-US" sz="4000" dirty="0">
                <a:solidFill>
                  <a:srgbClr val="1E5C90"/>
                </a:solidFill>
              </a:rPr>
              <a:t>M</a:t>
            </a:r>
            <a:r>
              <a:rPr lang="en-US" altLang="en-US" sz="4000" dirty="0" smtClean="0">
                <a:solidFill>
                  <a:srgbClr val="1E5C90"/>
                </a:solidFill>
              </a:rPr>
              <a:t>eet the participants</a:t>
            </a:r>
            <a:endParaRPr lang="en-US" altLang="en-US" sz="4000" dirty="0">
              <a:solidFill>
                <a:srgbClr val="1E5C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223</Words>
  <Application>Microsoft Office PowerPoint</Application>
  <PresentationFormat>On-screen Show (4:3)</PresentationFormat>
  <Paragraphs>61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Arial Narrow Bold</vt:lpstr>
      <vt:lpstr>Calibri</vt:lpstr>
      <vt:lpstr>NOAA Divider Slides</vt:lpstr>
      <vt:lpstr>NOAA Title Options</vt:lpstr>
      <vt:lpstr>The Stock Synthesis software for stock assessment</vt:lpstr>
      <vt:lpstr>Objectives for this week</vt:lpstr>
      <vt:lpstr>PowerPoint Presentation</vt:lpstr>
      <vt:lpstr>Website</vt:lpstr>
      <vt:lpstr>PowerPoint Presentation</vt:lpstr>
    </vt:vector>
  </TitlesOfParts>
  <Company>Janin/Cliff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Methot, Richard</cp:lastModifiedBy>
  <cp:revision>148</cp:revision>
  <dcterms:created xsi:type="dcterms:W3CDTF">2012-07-23T20:47:30Z</dcterms:created>
  <dcterms:modified xsi:type="dcterms:W3CDTF">2016-04-04T01:53:29Z</dcterms:modified>
</cp:coreProperties>
</file>