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66" r:id="rId5"/>
    <p:sldId id="268" r:id="rId6"/>
    <p:sldId id="258" r:id="rId7"/>
    <p:sldId id="259" r:id="rId8"/>
    <p:sldId id="261" r:id="rId9"/>
    <p:sldId id="262" r:id="rId10"/>
    <p:sldId id="263" r:id="rId11"/>
    <p:sldId id="267" r:id="rId12"/>
    <p:sldId id="265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88" y="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615F2C-EFA8-754E-A6EC-2BEF1EFE0B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8422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3EB46C-0B44-8A42-A862-6BAD5CFA22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2713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BB8A6-8044-DF46-89CA-CBAF53BC47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152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C9B8B9-642C-174C-95A7-5722E34854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6911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106296-E1A5-C041-BA95-8397161F73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4365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125838-54E1-704C-89A1-2B76BA70A3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7116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8B0D58-BD93-574B-90CF-90E2FDE2A1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0952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41A13C-2EE2-5C44-A8FF-DE324355DA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7681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5A17AD-EF72-FF4B-9DDF-A66E69BD28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5187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B4A6D8-01C6-C94C-9403-86F412D941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2739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6C30B-A1C3-F44F-93CE-4FF3953FEE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4272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2BDD172-105A-614F-A97D-C09F415BC8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1252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/>
              <a:t>Modeling Parameters </a:t>
            </a:r>
            <a:br>
              <a:rPr lang="en-US" altLang="en-US" sz="4000" b="1"/>
            </a:br>
            <a:r>
              <a:rPr lang="en-US" altLang="en-US" sz="4000" b="1"/>
              <a:t>in Stock Synthesis</a:t>
            </a:r>
            <a:br>
              <a:rPr lang="en-US" altLang="en-US" sz="4000" b="1"/>
            </a:br>
            <a:endParaRPr lang="en-US" altLang="en-US" sz="4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Parameter as function of covariate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Environmental variable: </a:t>
            </a:r>
            <a:r>
              <a:rPr lang="en-US" altLang="en-US" i="1"/>
              <a:t>E</a:t>
            </a:r>
            <a:r>
              <a:rPr lang="en-US" altLang="en-US" i="1" baseline="-25000"/>
              <a:t>y</a:t>
            </a:r>
            <a:endParaRPr lang="en-US" altLang="en-US" baseline="-25000"/>
          </a:p>
          <a:p>
            <a:pPr lvl="1" eaLnBrk="1" hangingPunct="1"/>
            <a:r>
              <a:rPr lang="en-US" altLang="en-US"/>
              <a:t>Par</a:t>
            </a:r>
            <a:r>
              <a:rPr lang="en-US" altLang="en-US" i="1" baseline="-25000"/>
              <a:t>y</a:t>
            </a:r>
            <a:r>
              <a:rPr lang="en-US" altLang="en-US"/>
              <a:t> = base+link</a:t>
            </a:r>
            <a:r>
              <a:rPr lang="en-US" altLang="en-US">
                <a:ea typeface="Arial" charset="0"/>
                <a:cs typeface="Arial" charset="0"/>
              </a:rPr>
              <a:t>∙</a:t>
            </a:r>
            <a:r>
              <a:rPr lang="en-US" altLang="en-US" i="1"/>
              <a:t>E</a:t>
            </a:r>
            <a:r>
              <a:rPr lang="en-US" altLang="en-US" i="1" baseline="-25000"/>
              <a:t>y</a:t>
            </a:r>
            <a:r>
              <a:rPr lang="en-US" altLang="en-US"/>
              <a:t> or base</a:t>
            </a:r>
            <a:r>
              <a:rPr lang="en-US" altLang="en-US">
                <a:ea typeface="Arial" charset="0"/>
                <a:cs typeface="Arial" charset="0"/>
              </a:rPr>
              <a:t>∙</a:t>
            </a:r>
            <a:r>
              <a:rPr lang="en-US" altLang="en-US" i="1"/>
              <a:t>e</a:t>
            </a:r>
            <a:r>
              <a:rPr lang="en-US" altLang="en-US" i="1" baseline="30000"/>
              <a:t>Ey</a:t>
            </a:r>
          </a:p>
          <a:p>
            <a:pPr lvl="1" eaLnBrk="1" hangingPunct="1"/>
            <a:r>
              <a:rPr lang="en-US" altLang="en-US"/>
              <a:t>May be combined with other options </a:t>
            </a:r>
            <a:br>
              <a:rPr lang="en-US" altLang="en-US"/>
            </a:br>
            <a:r>
              <a:rPr lang="en-US" altLang="en-US"/>
              <a:t>(i.e. deviations around environmental index)</a:t>
            </a:r>
          </a:p>
          <a:p>
            <a:pPr eaLnBrk="1" hangingPunct="1"/>
            <a:r>
              <a:rPr lang="en-US" altLang="en-US"/>
              <a:t>Covariate relationship to be used in future versions of SS for density dependence:</a:t>
            </a:r>
          </a:p>
          <a:p>
            <a:pPr lvl="1" eaLnBrk="1" hangingPunct="1"/>
            <a:r>
              <a:rPr lang="en-US" altLang="en-US"/>
              <a:t>Mortality parameters as a function of biomass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Keeping time-varying </a:t>
            </a:r>
            <a:br>
              <a:rPr lang="en-US" altLang="en-US" sz="4000"/>
            </a:br>
            <a:r>
              <a:rPr lang="en-US" altLang="en-US" sz="4000"/>
              <a:t>parameters within bounds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Options: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altLang="en-US"/>
              <a:t>time varying parameters unconstrained by bounds on base parameter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altLang="en-US"/>
              <a:t>straightforward interpretation of values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altLang="en-US"/>
              <a:t>may go outside reasonable range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altLang="en-US"/>
              <a:t>logistic transformation to keep adjusted parameter value within bounds of base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altLang="en-US"/>
              <a:t>transformed values harder to interpret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altLang="en-US"/>
              <a:t>no problem with range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Offsets from other parameters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Parameters for males often treated as offsets from females (can do reverse too)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growth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mortality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selectivity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Additive or multiplicative options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Makes hypothesis testing easy </a:t>
            </a:r>
            <a:br>
              <a:rPr lang="en-US" altLang="en-US"/>
            </a:br>
            <a:r>
              <a:rPr lang="en-US" altLang="en-US"/>
              <a:t>(either fix offset at 0 or estimate)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Allows two-sex model with no additional data over single-sex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Outline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Bounds and priors</a:t>
            </a:r>
          </a:p>
          <a:p>
            <a:pPr eaLnBrk="1" hangingPunct="1"/>
            <a:r>
              <a:rPr lang="en-US" altLang="en-US"/>
              <a:t>Temporal variation</a:t>
            </a:r>
          </a:p>
          <a:p>
            <a:pPr eaLnBrk="1" hangingPunct="1"/>
            <a:r>
              <a:rPr lang="en-US" altLang="en-US"/>
              <a:t>Relationship among parameters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96" name="Rectangle 20"/>
          <p:cNvSpPr>
            <a:spLocks noChangeArrowheads="1"/>
          </p:cNvSpPr>
          <p:nvPr/>
        </p:nvSpPr>
        <p:spPr bwMode="auto">
          <a:xfrm>
            <a:off x="0" y="4038600"/>
            <a:ext cx="9144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0" y="2057400"/>
            <a:ext cx="4114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altLang="en-US"/>
              <a:t>Parameter elements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4084638"/>
            <a:ext cx="91440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200" b="1"/>
              <a:t>#Natural Mortality</a:t>
            </a:r>
          </a:p>
          <a:p>
            <a:r>
              <a:rPr lang="en-US" altLang="en-US" sz="1200" b="1"/>
              <a:t>#LO   HI     INIT  PRIOR  PR_type SD  PHASE  env-var use_dev dev_minyr dev_maxyr dev_stddev  Block   Block_Fxn</a:t>
            </a:r>
          </a:p>
          <a:p>
            <a:r>
              <a:rPr lang="en-US" altLang="en-US" sz="1200"/>
              <a:t>0.01   0.50  0.15   -1.8         3       0.3      6             0            0              0                  0                  0                 0             0                #M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228600" y="1524000"/>
            <a:ext cx="5029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b="1"/>
              <a:t>Short parameter lines (7 elements)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228600" y="3535363"/>
            <a:ext cx="480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b="1"/>
              <a:t>Full parameter lines (14 elements)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0" y="2103438"/>
            <a:ext cx="70104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200" b="1"/>
              <a:t>#_Spawner-Recruitment Parameters</a:t>
            </a:r>
          </a:p>
          <a:p>
            <a:r>
              <a:rPr lang="en-US" altLang="en-US" sz="1200" b="1"/>
              <a:t>#_LO    HI  INIT    PRIOR   PR_type SD  PHASE</a:t>
            </a:r>
          </a:p>
          <a:p>
            <a:r>
              <a:rPr lang="en-US" altLang="en-US" sz="1200"/>
              <a:t>    5       20  10           9            -1        10        1       #Ln(R0)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52400" y="990600"/>
            <a:ext cx="8686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Specified in the SS control file, for example: petrale.ctl</a:t>
            </a:r>
          </a:p>
        </p:txBody>
      </p:sp>
      <p:sp>
        <p:nvSpPr>
          <p:cNvPr id="24585" name="AutoShape 9"/>
          <p:cNvSpPr>
            <a:spLocks/>
          </p:cNvSpPr>
          <p:nvPr/>
        </p:nvSpPr>
        <p:spPr bwMode="auto">
          <a:xfrm rot="16200000">
            <a:off x="457200" y="2514600"/>
            <a:ext cx="152400" cy="609600"/>
          </a:xfrm>
          <a:prstGeom prst="leftBrace">
            <a:avLst>
              <a:gd name="adj1" fmla="val 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AutoShape 10"/>
          <p:cNvSpPr>
            <a:spLocks/>
          </p:cNvSpPr>
          <p:nvPr/>
        </p:nvSpPr>
        <p:spPr bwMode="auto">
          <a:xfrm rot="16200000">
            <a:off x="2019300" y="2095500"/>
            <a:ext cx="152400" cy="1447800"/>
          </a:xfrm>
          <a:prstGeom prst="leftBrace">
            <a:avLst>
              <a:gd name="adj1" fmla="val 79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0" y="2909888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/>
              <a:t>Bounds</a:t>
            </a:r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1571625" y="2905125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Prior</a:t>
            </a:r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1066800" y="27432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762000" y="2905125"/>
            <a:ext cx="1066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Initial value</a:t>
            </a:r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3200400" y="27305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2895600" y="2892425"/>
            <a:ext cx="1066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Estimating phase</a:t>
            </a:r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>
            <a:off x="3581400" y="2667000"/>
            <a:ext cx="685800" cy="301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3810000" y="2901950"/>
            <a:ext cx="1066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Optional comment</a:t>
            </a:r>
          </a:p>
        </p:txBody>
      </p:sp>
      <p:sp>
        <p:nvSpPr>
          <p:cNvPr id="24597" name="AutoShape 21"/>
          <p:cNvSpPr>
            <a:spLocks/>
          </p:cNvSpPr>
          <p:nvPr/>
        </p:nvSpPr>
        <p:spPr bwMode="auto">
          <a:xfrm rot="16200000">
            <a:off x="381000" y="4502150"/>
            <a:ext cx="152400" cy="609600"/>
          </a:xfrm>
          <a:prstGeom prst="leftBrace">
            <a:avLst>
              <a:gd name="adj1" fmla="val 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8" name="AutoShape 22"/>
          <p:cNvSpPr>
            <a:spLocks/>
          </p:cNvSpPr>
          <p:nvPr/>
        </p:nvSpPr>
        <p:spPr bwMode="auto">
          <a:xfrm rot="16200000">
            <a:off x="1870075" y="4156075"/>
            <a:ext cx="146050" cy="1295400"/>
          </a:xfrm>
          <a:prstGeom prst="leftBrace">
            <a:avLst>
              <a:gd name="adj1" fmla="val 7391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9" name="Text Box 23"/>
          <p:cNvSpPr txBox="1">
            <a:spLocks noChangeArrowheads="1"/>
          </p:cNvSpPr>
          <p:nvPr/>
        </p:nvSpPr>
        <p:spPr bwMode="auto">
          <a:xfrm>
            <a:off x="-76200" y="4897438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/>
              <a:t>Bounds</a:t>
            </a:r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1495425" y="4892675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Prior</a:t>
            </a:r>
          </a:p>
        </p:txBody>
      </p:sp>
      <p:sp>
        <p:nvSpPr>
          <p:cNvPr id="24601" name="Line 25"/>
          <p:cNvSpPr>
            <a:spLocks noChangeShapeType="1"/>
          </p:cNvSpPr>
          <p:nvPr/>
        </p:nvSpPr>
        <p:spPr bwMode="auto">
          <a:xfrm>
            <a:off x="990600" y="473075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2" name="Text Box 26"/>
          <p:cNvSpPr txBox="1">
            <a:spLocks noChangeArrowheads="1"/>
          </p:cNvSpPr>
          <p:nvPr/>
        </p:nvSpPr>
        <p:spPr bwMode="auto">
          <a:xfrm>
            <a:off x="685800" y="4892675"/>
            <a:ext cx="1066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Initial value</a:t>
            </a:r>
          </a:p>
        </p:txBody>
      </p:sp>
      <p:sp>
        <p:nvSpPr>
          <p:cNvPr id="24603" name="Line 27"/>
          <p:cNvSpPr>
            <a:spLocks noChangeShapeType="1"/>
          </p:cNvSpPr>
          <p:nvPr/>
        </p:nvSpPr>
        <p:spPr bwMode="auto">
          <a:xfrm>
            <a:off x="2895600" y="471805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2590800" y="4879975"/>
            <a:ext cx="1066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Estimating phase</a:t>
            </a:r>
          </a:p>
        </p:txBody>
      </p:sp>
      <p:sp>
        <p:nvSpPr>
          <p:cNvPr id="24605" name="Line 29"/>
          <p:cNvSpPr>
            <a:spLocks noChangeShapeType="1"/>
          </p:cNvSpPr>
          <p:nvPr/>
        </p:nvSpPr>
        <p:spPr bwMode="auto">
          <a:xfrm flipH="1">
            <a:off x="8382000" y="4648200"/>
            <a:ext cx="381000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6" name="Text Box 30"/>
          <p:cNvSpPr txBox="1">
            <a:spLocks noChangeArrowheads="1"/>
          </p:cNvSpPr>
          <p:nvPr/>
        </p:nvSpPr>
        <p:spPr bwMode="auto">
          <a:xfrm>
            <a:off x="7924800" y="4876800"/>
            <a:ext cx="1066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Optional comment</a:t>
            </a:r>
          </a:p>
        </p:txBody>
      </p:sp>
      <p:sp>
        <p:nvSpPr>
          <p:cNvPr id="24607" name="AutoShape 31"/>
          <p:cNvSpPr>
            <a:spLocks/>
          </p:cNvSpPr>
          <p:nvPr/>
        </p:nvSpPr>
        <p:spPr bwMode="auto">
          <a:xfrm rot="16200000">
            <a:off x="5603875" y="2549525"/>
            <a:ext cx="146050" cy="4495800"/>
          </a:xfrm>
          <a:prstGeom prst="leftBrace">
            <a:avLst>
              <a:gd name="adj1" fmla="val 2565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8" name="Text Box 32"/>
          <p:cNvSpPr txBox="1">
            <a:spLocks noChangeArrowheads="1"/>
          </p:cNvSpPr>
          <p:nvPr/>
        </p:nvSpPr>
        <p:spPr bwMode="auto">
          <a:xfrm>
            <a:off x="3629025" y="4886325"/>
            <a:ext cx="3702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Time-varying properties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Bounds and priors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All parameters bounded</a:t>
            </a:r>
          </a:p>
          <a:p>
            <a:pPr eaLnBrk="1" hangingPunct="1"/>
            <a:r>
              <a:rPr lang="en-US" altLang="en-US"/>
              <a:t>Prior options: uniform, normal, lognormal, symmetric and non-symmetric beta,</a:t>
            </a:r>
            <a:br>
              <a:rPr lang="en-US" altLang="en-US"/>
            </a:br>
            <a:r>
              <a:rPr lang="en-US" altLang="en-US"/>
              <a:t>or no prior (=uniform)</a:t>
            </a:r>
          </a:p>
          <a:p>
            <a:pPr eaLnBrk="1" hangingPunct="1">
              <a:buFontTx/>
              <a:buNone/>
            </a:pPr>
            <a:endParaRPr lang="en-US" altLang="en-US"/>
          </a:p>
          <a:p>
            <a:pPr eaLnBrk="1" hangingPunct="1"/>
            <a:endParaRPr lang="en-US" altLang="en-US"/>
          </a:p>
        </p:txBody>
      </p:sp>
      <p:pic>
        <p:nvPicPr>
          <p:cNvPr id="4100" name="Picture 5" descr="Y:\h_itaylor\SS\course\Prior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7700" y="3244850"/>
            <a:ext cx="5956300" cy="361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Soft bounds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pPr eaLnBrk="1" hangingPunct="1"/>
            <a:r>
              <a:rPr lang="en-US" altLang="en-US"/>
              <a:t>Optional penalty applied to all parameters</a:t>
            </a:r>
          </a:p>
          <a:p>
            <a:pPr eaLnBrk="1" hangingPunct="1"/>
            <a:r>
              <a:rPr lang="en-US" altLang="en-US"/>
              <a:t>Keeps ADMB from getting stuck on bounds</a:t>
            </a:r>
          </a:p>
          <a:p>
            <a:pPr eaLnBrk="1" hangingPunct="1"/>
            <a:r>
              <a:rPr lang="en-US" altLang="en-US"/>
              <a:t>Acts along with user-specified priors</a:t>
            </a:r>
          </a:p>
          <a:p>
            <a:pPr eaLnBrk="1" hangingPunct="1"/>
            <a:r>
              <a:rPr lang="en-US" altLang="en-US"/>
              <a:t>Equivalent to symmetric beta with shape parameter = 0.001</a:t>
            </a:r>
          </a:p>
          <a:p>
            <a:pPr eaLnBrk="1" hangingPunct="1"/>
            <a:endParaRPr lang="en-US" altLang="en-US"/>
          </a:p>
        </p:txBody>
      </p:sp>
      <p:pic>
        <p:nvPicPr>
          <p:cNvPr id="5124" name="Picture 5" descr="Y:\h_itaylor\SS\course\SoftBound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783138"/>
            <a:ext cx="5962650" cy="207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Temporal variation</a:t>
            </a:r>
          </a:p>
        </p:txBody>
      </p:sp>
      <p:pic>
        <p:nvPicPr>
          <p:cNvPr id="6147" name="Picture 5" descr="parm_walk_plo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295775"/>
            <a:ext cx="3373438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6" descr="parm_dev_pl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474788"/>
            <a:ext cx="3373438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294188"/>
            <a:ext cx="3363913" cy="2557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6150" name="Picture 7" descr="parm_block_plo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474788"/>
            <a:ext cx="3363913" cy="2557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Text Box 8"/>
          <p:cNvSpPr txBox="1">
            <a:spLocks noChangeArrowheads="1"/>
          </p:cNvSpPr>
          <p:nvPr/>
        </p:nvSpPr>
        <p:spPr bwMode="auto">
          <a:xfrm>
            <a:off x="1250950" y="1187450"/>
            <a:ext cx="3376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400">
                <a:latin typeface="Calibri" charset="0"/>
                <a:ea typeface="ヒラギノ角ゴ Pro W3" charset="0"/>
              </a:rPr>
              <a:t>Deviations </a:t>
            </a:r>
            <a:r>
              <a:rPr lang="en-US" altLang="en-US" sz="2000">
                <a:latin typeface="Calibri" charset="0"/>
                <a:ea typeface="ヒラギノ角ゴ Pro W3" charset="0"/>
              </a:rPr>
              <a:t>(</a:t>
            </a:r>
            <a:r>
              <a:rPr lang="en-US" altLang="en-US" sz="2000" i="1">
                <a:latin typeface="Calibri" charset="0"/>
                <a:ea typeface="ヒラギノ角ゴ Pro W3" charset="0"/>
              </a:rPr>
              <a:t>N</a:t>
            </a:r>
            <a:r>
              <a:rPr lang="en-US" altLang="en-US" sz="2000">
                <a:latin typeface="Calibri" charset="0"/>
                <a:ea typeface="ヒラギノ角ゴ Pro W3" charset="0"/>
              </a:rPr>
              <a:t> std. dev. pars.)</a:t>
            </a:r>
          </a:p>
        </p:txBody>
      </p:sp>
      <p:sp>
        <p:nvSpPr>
          <p:cNvPr id="6152" name="Text Box 10"/>
          <p:cNvSpPr txBox="1">
            <a:spLocks noChangeArrowheads="1"/>
          </p:cNvSpPr>
          <p:nvPr/>
        </p:nvSpPr>
        <p:spPr bwMode="auto">
          <a:xfrm>
            <a:off x="1219200" y="3962400"/>
            <a:ext cx="4010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400">
                <a:latin typeface="Calibri" charset="0"/>
                <a:ea typeface="ヒラギノ角ゴ Pro W3" charset="0"/>
              </a:rPr>
              <a:t>Random walk </a:t>
            </a:r>
            <a:r>
              <a:rPr lang="en-US" altLang="en-US" sz="2000">
                <a:latin typeface="Calibri" charset="0"/>
                <a:ea typeface="ヒラギノ角ゴ Pro W3" charset="0"/>
              </a:rPr>
              <a:t>(</a:t>
            </a:r>
            <a:r>
              <a:rPr lang="en-US" altLang="en-US" sz="2000" i="1">
                <a:latin typeface="Calibri" charset="0"/>
                <a:ea typeface="ヒラギノ角ゴ Pro W3" charset="0"/>
              </a:rPr>
              <a:t>N </a:t>
            </a:r>
            <a:r>
              <a:rPr lang="en-US" altLang="en-US" sz="2000">
                <a:latin typeface="Calibri" charset="0"/>
                <a:ea typeface="ヒラギノ角ゴ Pro W3" charset="0"/>
              </a:rPr>
              <a:t>-1 std. dev. pars.)</a:t>
            </a:r>
          </a:p>
        </p:txBody>
      </p:sp>
      <p:sp>
        <p:nvSpPr>
          <p:cNvPr id="6153" name="Text Box 11"/>
          <p:cNvSpPr txBox="1">
            <a:spLocks noChangeArrowheads="1"/>
          </p:cNvSpPr>
          <p:nvPr/>
        </p:nvSpPr>
        <p:spPr bwMode="auto">
          <a:xfrm>
            <a:off x="5238750" y="1187450"/>
            <a:ext cx="27955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400">
                <a:latin typeface="Calibri" charset="0"/>
                <a:ea typeface="ヒラギノ角ゴ Pro W3" charset="0"/>
              </a:rPr>
              <a:t>Blocks </a:t>
            </a:r>
            <a:r>
              <a:rPr lang="en-US" altLang="en-US" sz="2000">
                <a:latin typeface="Calibri" charset="0"/>
                <a:ea typeface="ヒラギノ角ゴ Pro W3" charset="0"/>
              </a:rPr>
              <a:t>(1 par. per block)</a:t>
            </a:r>
          </a:p>
        </p:txBody>
      </p:sp>
      <p:sp>
        <p:nvSpPr>
          <p:cNvPr id="6154" name="Text Box 12"/>
          <p:cNvSpPr txBox="1">
            <a:spLocks noChangeArrowheads="1"/>
          </p:cNvSpPr>
          <p:nvPr/>
        </p:nvSpPr>
        <p:spPr bwMode="auto">
          <a:xfrm>
            <a:off x="5238750" y="3962400"/>
            <a:ext cx="18303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400">
                <a:latin typeface="Calibri" charset="0"/>
                <a:ea typeface="ヒラギノ角ゴ Pro W3" charset="0"/>
              </a:rPr>
              <a:t>Trend </a:t>
            </a:r>
            <a:r>
              <a:rPr lang="en-US" altLang="en-US" sz="2000">
                <a:latin typeface="Calibri" charset="0"/>
                <a:ea typeface="ヒラギノ角ゴ Pro W3" charset="0"/>
              </a:rPr>
              <a:t>(3 pars.)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/>
              <a:t>Temporal variation: blocks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Requires conditional input </a:t>
            </a:r>
            <a:br>
              <a:rPr lang="en-US" altLang="en-US"/>
            </a:br>
            <a:r>
              <a:rPr lang="en-US" altLang="en-US"/>
              <a:t>for extra parameters lines </a:t>
            </a:r>
            <a:br>
              <a:rPr lang="en-US" altLang="en-US"/>
            </a:br>
            <a:r>
              <a:rPr lang="en-US" altLang="en-US"/>
              <a:t>(same as other variation types)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Fixed time intervals specified in control file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Additional parameters may be: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Multiplicative offset from base value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Additive offset from base value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Replace base value for interval of years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May have random walk from one block to next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endParaRPr lang="en-US" altLang="en-US"/>
          </a:p>
        </p:txBody>
      </p:sp>
      <p:pic>
        <p:nvPicPr>
          <p:cNvPr id="7172" name="Picture 7" descr="parm_block_plo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1198563"/>
            <a:ext cx="2438400" cy="185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/>
              <a:t>Temporal variation: deviations</a:t>
            </a:r>
          </a:p>
        </p:txBody>
      </p:sp>
      <p:pic>
        <p:nvPicPr>
          <p:cNvPr id="8195" name="Picture 6" descr="parm_dev_plo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447800"/>
            <a:ext cx="2286000" cy="173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Rectangle 6"/>
          <p:cNvSpPr>
            <a:spLocks noChangeArrowheads="1"/>
          </p:cNvSpPr>
          <p:nvPr/>
        </p:nvSpPr>
        <p:spPr bwMode="auto">
          <a:xfrm>
            <a:off x="457200" y="3627438"/>
            <a:ext cx="8534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altLang="en-US" sz="4400">
                <a:solidFill>
                  <a:schemeClr val="tx2"/>
                </a:solidFill>
              </a:rPr>
              <a:t>Temporal variation: random walk</a:t>
            </a:r>
          </a:p>
        </p:txBody>
      </p:sp>
      <p:pic>
        <p:nvPicPr>
          <p:cNvPr id="8197" name="Picture 5" descr="parm_walk_pl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3388" y="4730750"/>
            <a:ext cx="2284412" cy="173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14400"/>
            <a:ext cx="8229600" cy="2286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Defined by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Type (base+dev or base</a:t>
            </a:r>
            <a:r>
              <a:rPr lang="en-US" altLang="en-US" sz="2400">
                <a:ea typeface="Arial" charset="0"/>
                <a:cs typeface="Arial" charset="0"/>
              </a:rPr>
              <a:t>∙</a:t>
            </a:r>
            <a:r>
              <a:rPr lang="en-US" altLang="en-US" sz="2400" i="1"/>
              <a:t>e</a:t>
            </a:r>
            <a:r>
              <a:rPr lang="en-US" altLang="en-US" sz="2400" baseline="30000"/>
              <a:t>dev</a:t>
            </a:r>
            <a:r>
              <a:rPr lang="en-US" altLang="en-US" sz="2400"/>
              <a:t>)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Start and end years for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Normal distribution penalty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Not zero-centered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57200" y="4648200"/>
            <a:ext cx="82296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en-US" sz="2800"/>
              <a:t>Similar to deviations, </a:t>
            </a:r>
            <a:br>
              <a:rPr lang="en-US" altLang="en-US" sz="2800"/>
            </a:br>
            <a:r>
              <a:rPr lang="en-US" altLang="en-US" sz="2800"/>
              <a:t>but one fewer parameter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en-US" sz="2800"/>
              <a:t>Parameters represent differences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en-US" sz="2800"/>
              <a:t>Normal distribution penalty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219200"/>
            <a:ext cx="2667000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/>
              <a:t>Temporal variation: trends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Only 3 parameters</a:t>
            </a:r>
          </a:p>
          <a:p>
            <a:pPr eaLnBrk="1" hangingPunct="1"/>
            <a:r>
              <a:rPr lang="en-US" altLang="en-US"/>
              <a:t>Smooth alternative to blocks for </a:t>
            </a:r>
            <a:br>
              <a:rPr lang="en-US" altLang="en-US"/>
            </a:br>
            <a:r>
              <a:rPr lang="en-US" altLang="en-US"/>
              <a:t>cases that don’t support many </a:t>
            </a:r>
            <a:br>
              <a:rPr lang="en-US" altLang="en-US"/>
            </a:br>
            <a:r>
              <a:rPr lang="en-US" altLang="en-US"/>
              <a:t>parameters</a:t>
            </a:r>
          </a:p>
          <a:p>
            <a:pPr eaLnBrk="1" hangingPunct="1"/>
            <a:r>
              <a:rPr lang="en-US" altLang="en-US"/>
              <a:t>Final value may be offset from base or new value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420</Words>
  <Application>Microsoft Macintosh PowerPoint</Application>
  <PresentationFormat>On-screen Show (4:3)</PresentationFormat>
  <Paragraphs>83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ヒラギノ角ゴ Pro W3</vt:lpstr>
      <vt:lpstr>Default Design</vt:lpstr>
      <vt:lpstr>Modeling Parameters  in Stock Synthesis </vt:lpstr>
      <vt:lpstr>Outline</vt:lpstr>
      <vt:lpstr>Parameter elements</vt:lpstr>
      <vt:lpstr>Bounds and priors</vt:lpstr>
      <vt:lpstr>Soft bounds</vt:lpstr>
      <vt:lpstr>Temporal variation</vt:lpstr>
      <vt:lpstr>Temporal variation: blocks</vt:lpstr>
      <vt:lpstr>Temporal variation: deviations</vt:lpstr>
      <vt:lpstr>Temporal variation: trends</vt:lpstr>
      <vt:lpstr>Parameter as function of covariate</vt:lpstr>
      <vt:lpstr>Keeping time-varying  parameters within bounds</vt:lpstr>
      <vt:lpstr>Offsets from other parameters</vt:lpstr>
    </vt:vector>
  </TitlesOfParts>
  <Company>CAPAM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Modeling Parameters  in Stock Synthesis </dc:title>
  <dc:creator>Juan Valero</dc:creator>
  <cp:lastModifiedBy>Allan Hicks</cp:lastModifiedBy>
  <cp:revision>48</cp:revision>
  <dcterms:created xsi:type="dcterms:W3CDTF">2009-10-26T17:16:35Z</dcterms:created>
  <dcterms:modified xsi:type="dcterms:W3CDTF">2014-04-20T16:58:42Z</dcterms:modified>
</cp:coreProperties>
</file>