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62" r:id="rId3"/>
    <p:sldId id="328" r:id="rId4"/>
    <p:sldId id="270" r:id="rId5"/>
    <p:sldId id="274" r:id="rId6"/>
    <p:sldId id="277" r:id="rId7"/>
    <p:sldId id="283" r:id="rId8"/>
    <p:sldId id="285" r:id="rId9"/>
    <p:sldId id="282" r:id="rId10"/>
    <p:sldId id="287" r:id="rId11"/>
    <p:sldId id="286" r:id="rId12"/>
    <p:sldId id="288" r:id="rId13"/>
    <p:sldId id="291" r:id="rId14"/>
    <p:sldId id="290" r:id="rId15"/>
    <p:sldId id="292" r:id="rId16"/>
    <p:sldId id="313" r:id="rId17"/>
    <p:sldId id="294" r:id="rId18"/>
    <p:sldId id="314" r:id="rId19"/>
    <p:sldId id="315" r:id="rId20"/>
    <p:sldId id="311" r:id="rId21"/>
    <p:sldId id="312" r:id="rId22"/>
    <p:sldId id="316" r:id="rId23"/>
    <p:sldId id="321" r:id="rId24"/>
    <p:sldId id="325" r:id="rId25"/>
    <p:sldId id="324" r:id="rId26"/>
    <p:sldId id="323" r:id="rId27"/>
    <p:sldId id="322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752" autoAdjust="0"/>
  </p:normalViewPr>
  <p:slideViewPr>
    <p:cSldViewPr snapToGrid="0" snapToObjects="1">
      <p:cViewPr>
        <p:scale>
          <a:sx n="70" d="100"/>
          <a:sy n="70" d="100"/>
        </p:scale>
        <p:origin x="-1050" y="-204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9FA6EF-4ACD-4E0A-B608-6C68C458597C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058F42-E5B0-4051-80E9-500A0CB92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D9D5FA-819B-40B6-9910-14522BE81BBE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3187EB-6520-417D-92C9-DA08DCA14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96633-E8F3-4238-8C5F-3375D6926A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0" y="-23813"/>
            <a:ext cx="9139238" cy="251460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169"/>
            <a:ext cx="8229600" cy="772250"/>
          </a:xfrm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47CF1B16-6464-48C4-98BF-7A90FA430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-19050" y="-30163"/>
            <a:ext cx="9170988" cy="245745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C339C300-961D-451B-9F75-65B5859D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1EA7-4F33-4071-8C88-0210A2FA362E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ICES Advanced Stock Asmt - Integrated Analysis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30F3-EF6C-41BE-93D5-37516E5D0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2980-07A0-45F1-90B7-7DB6FBBE2845}" type="datetime1">
              <a:rPr lang="en-US"/>
              <a:pPr>
                <a:defRPr/>
              </a:pPr>
              <a:t>11/27/2015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ICES Advanced Stock Asmt - Integrated Analysis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89C8-9964-4BBC-BEC3-87B91BA21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9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72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0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65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E5359ADB-2F02-413A-B312-EA407C89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19850"/>
            <a:ext cx="1644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1" r:id="rId3"/>
    <p:sldLayoutId id="2147483702" r:id="rId4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Arial Narrow Bold" pitchFamily="34" charset="0"/>
          <a:cs typeface="Arial Narrow Bold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1141413"/>
            <a:ext cx="54848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2632075"/>
            <a:ext cx="548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0" r:id="rId3"/>
  </p:sldLayoutIdLst>
  <p:hf hdr="0"/>
  <p:txStyles>
    <p:titleStyle>
      <a:lvl1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93925" y="1141413"/>
            <a:ext cx="6492875" cy="1398587"/>
          </a:xfrm>
        </p:spPr>
        <p:txBody>
          <a:bodyPr/>
          <a:lstStyle/>
          <a:p>
            <a:r>
              <a:rPr lang="en-US" altLang="en-US" sz="3600" dirty="0" smtClean="0">
                <a:cs typeface="Arial Narrow Bold" pitchFamily="34" charset="0"/>
              </a:rPr>
              <a:t>Stock assessment using the software “Stock Synthesis”</a:t>
            </a:r>
            <a:br>
              <a:rPr lang="en-US" altLang="en-US" sz="3600" dirty="0" smtClean="0">
                <a:cs typeface="Arial Narrow Bold" pitchFamily="34" charset="0"/>
              </a:rPr>
            </a:br>
            <a:r>
              <a:rPr lang="en-US" altLang="en-US" sz="3600" dirty="0" smtClean="0">
                <a:cs typeface="Arial Narrow Bold" pitchFamily="34" charset="0"/>
              </a:rPr>
              <a:t> 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0" y="3117850"/>
            <a:ext cx="1293813" cy="752475"/>
          </a:xfrm>
        </p:spPr>
        <p:txBody>
          <a:bodyPr/>
          <a:lstStyle/>
          <a:p>
            <a:r>
              <a:rPr lang="en-US" altLang="en-US" dirty="0" smtClean="0"/>
              <a:t>NWFSC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Natural variation (time-specific variation)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Recruitment variability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Natural mortality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Selectivity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Growth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Process error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All </a:t>
            </a:r>
            <a:r>
              <a:rPr lang="en-US" altLang="en-US" sz="3200" dirty="0">
                <a:solidFill>
                  <a:schemeClr val="tx1"/>
                </a:solidFill>
              </a:rPr>
              <a:t>models are </a:t>
            </a:r>
            <a:r>
              <a:rPr lang="en-US" altLang="en-US" sz="3200" dirty="0" smtClean="0">
                <a:solidFill>
                  <a:schemeClr val="tx1"/>
                </a:solidFill>
              </a:rPr>
              <a:t>simplifications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We may not fully understand the dynamics of the system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There may be important differences between the model and </a:t>
            </a:r>
            <a:r>
              <a:rPr lang="en-US" altLang="en-US" sz="3200" dirty="0" smtClean="0">
                <a:solidFill>
                  <a:schemeClr val="tx1"/>
                </a:solidFill>
              </a:rPr>
              <a:t>reality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It is usually not considered in the stock </a:t>
            </a:r>
            <a:r>
              <a:rPr lang="en-US" altLang="en-US" sz="3200" dirty="0" smtClean="0">
                <a:solidFill>
                  <a:schemeClr val="tx1"/>
                </a:solidFill>
              </a:rPr>
              <a:t>assessment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Absorbed </a:t>
            </a:r>
            <a:r>
              <a:rPr lang="en-US" altLang="en-US" sz="2800" dirty="0">
                <a:solidFill>
                  <a:schemeClr val="tx1"/>
                </a:solidFill>
              </a:rPr>
              <a:t>into the process </a:t>
            </a:r>
            <a:r>
              <a:rPr lang="en-US" altLang="en-US" sz="2800" dirty="0" smtClean="0">
                <a:solidFill>
                  <a:schemeClr val="tx1"/>
                </a:solidFill>
              </a:rPr>
              <a:t>and observation error.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Model error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Implications due to failure to implement the agreed upon management actions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Important in decision analysis and projections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Often account for this in Management Strategy Evaluation (MSE)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Implementation error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Models can assume </a:t>
            </a:r>
            <a:r>
              <a:rPr lang="en-US" altLang="en-US" sz="2800" dirty="0" smtClean="0">
                <a:solidFill>
                  <a:schemeClr val="tx1"/>
                </a:solidFill>
              </a:rPr>
              <a:t>known </a:t>
            </a:r>
            <a:r>
              <a:rPr lang="en-US" altLang="en-US" sz="2800" dirty="0" smtClean="0">
                <a:solidFill>
                  <a:schemeClr val="tx1"/>
                </a:solidFill>
              </a:rPr>
              <a:t>observation and/or process error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Observation error models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regression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Process error models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assume no or known observation error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Models with both errors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State-space models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Integrated analysis models like SS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Model the error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474075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VPA vs. SCAA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62400"/>
            <a:ext cx="4495800" cy="2398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Calibrated VPA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solidFill>
                  <a:srgbClr val="D60093"/>
                </a:solidFill>
              </a:rPr>
              <a:t>Estimates abundance of the oldest age and current cohorts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solidFill>
                  <a:srgbClr val="CC0000"/>
                </a:solidFill>
              </a:rPr>
              <a:t>Calculates abundance back in time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Assumes negligible error in the catch at 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F-at-age mostly unconstrained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962400"/>
            <a:ext cx="4217988" cy="2346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SCAA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solidFill>
                  <a:schemeClr val="accent2"/>
                </a:solidFill>
              </a:rPr>
              <a:t>Estimates initial abundance at age, recruitments</a:t>
            </a:r>
            <a:r>
              <a:rPr lang="en-US" altLang="en-US" sz="2000" smtClean="0"/>
              <a:t>, fishing mortality, selectivity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solidFill>
                  <a:srgbClr val="0066FF"/>
                </a:solidFill>
              </a:rPr>
              <a:t>Calculates abundance forward in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Allows error in the catch at age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81488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8"/>
          <p:cNvSpPr>
            <a:spLocks noChangeShapeType="1"/>
          </p:cNvSpPr>
          <p:nvPr/>
        </p:nvSpPr>
        <p:spPr bwMode="auto">
          <a:xfrm flipH="1" flipV="1">
            <a:off x="2530475" y="2286000"/>
            <a:ext cx="968375" cy="8397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 flipV="1">
            <a:off x="2822575" y="1130300"/>
            <a:ext cx="1371600" cy="11811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4922838" y="2009775"/>
            <a:ext cx="1435100" cy="1179513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5468938" y="1055688"/>
            <a:ext cx="1200150" cy="99853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EE616-2538-4D73-A902-EED7C917DC1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VPA vs SCAA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914401"/>
            <a:ext cx="9144000" cy="54233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Long time series of quality catch-at-age and index data are often not available. In response we may: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Truncate time series to shorter period; losing contrast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Create catch-at-age from inadequate data sources; losing sense of imprecision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Switch to biomass dynamics model with simple parameters linked to population r &amp; 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Integrated analysis can: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Span data-poor historical periods and current data-rich era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Compare its expected values to a wide variety of data types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Link to population dynamics through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spawner</a:t>
            </a:r>
            <a:r>
              <a:rPr lang="en-US" altLang="en-US" sz="2800" dirty="0" smtClean="0">
                <a:solidFill>
                  <a:schemeClr val="tx1"/>
                </a:solidFill>
              </a:rPr>
              <a:t>-recruitment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Integrated Analysis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53415"/>
          <a:stretch>
            <a:fillRect/>
          </a:stretch>
        </p:blipFill>
        <p:spPr bwMode="auto">
          <a:xfrm>
            <a:off x="14942" y="1600199"/>
            <a:ext cx="4754880" cy="44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1"/>
          <a:stretch>
            <a:fillRect/>
          </a:stretch>
        </p:blipFill>
        <p:spPr bwMode="auto">
          <a:xfrm>
            <a:off x="4645569" y="1916113"/>
            <a:ext cx="4480560" cy="413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Why Integrated Analysis?</a:t>
            </a:r>
          </a:p>
          <a:p>
            <a:r>
              <a:rPr lang="en-US" altLang="en-US" dirty="0" smtClean="0">
                <a:solidFill>
                  <a:srgbClr val="1E5C90"/>
                </a:solidFill>
              </a:rPr>
              <a:t>Data available only for some years</a:t>
            </a:r>
            <a:endParaRPr lang="en-US" altLang="en-US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4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914401"/>
            <a:ext cx="9144000" cy="54233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SCAA is built around the use of fishery catch-at-age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IA is broader and more flexible concept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Biological characteristics of catch can be represented by size composition, weight composition, or data-free (biomass dynamics model)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Multiple fleets routinely included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Predators can be additional sources of mortality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Alternative information sources (tag-recapture)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Spatial dynamics and movement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Less empirical input (such as body </a:t>
            </a:r>
            <a:r>
              <a:rPr lang="en-US" altLang="en-US" sz="2400" dirty="0" err="1">
                <a:solidFill>
                  <a:schemeClr val="tx1"/>
                </a:solidFill>
              </a:rPr>
              <a:t>wt</a:t>
            </a:r>
            <a:r>
              <a:rPr lang="en-US" altLang="en-US" sz="2400" dirty="0">
                <a:solidFill>
                  <a:schemeClr val="tx1"/>
                </a:solidFill>
              </a:rPr>
              <a:t>-at-age)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More modeling of processes (growth, size-selectivity, ageing imprecision</a:t>
            </a:r>
            <a:r>
              <a:rPr lang="en-US" altLang="en-US" sz="2400" dirty="0" smtClean="0">
                <a:solidFill>
                  <a:schemeClr val="tx1"/>
                </a:solidFill>
              </a:rPr>
              <a:t>)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IA – SCAA Comparison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914401"/>
            <a:ext cx="9144000" cy="54233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Fournier &amp; Archibald (1982) provided explicit consideration of errors and use of auxiliary information.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CAGEAN (</a:t>
            </a:r>
            <a:r>
              <a:rPr lang="en-US" altLang="en-US" sz="1800" dirty="0" err="1">
                <a:solidFill>
                  <a:schemeClr val="tx1"/>
                </a:solidFill>
              </a:rPr>
              <a:t>Deriso</a:t>
            </a:r>
            <a:r>
              <a:rPr lang="en-US" altLang="en-US" sz="1800" dirty="0">
                <a:solidFill>
                  <a:schemeClr val="tx1"/>
                </a:solidFill>
              </a:rPr>
              <a:t> et al 1985) - 10s of parameters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Stock Synthesis (</a:t>
            </a:r>
            <a:r>
              <a:rPr lang="en-US" altLang="en-US" sz="1800" dirty="0" err="1">
                <a:solidFill>
                  <a:schemeClr val="tx1"/>
                </a:solidFill>
              </a:rPr>
              <a:t>Methot</a:t>
            </a:r>
            <a:r>
              <a:rPr lang="en-US" altLang="en-US" sz="1800" dirty="0">
                <a:solidFill>
                  <a:schemeClr val="tx1"/>
                </a:solidFill>
              </a:rPr>
              <a:t>, 1989) -10s to 100s of parameters; FORTRAN &amp; numerical derivatives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AD Model Builder (late 1980s) - Computer software to build your own  IA, 10s to 1000s of parameters.  www.admb-project.org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MULTIFAN-CL (1998) - 1000s of parameters (age and size,  tag recapture, movement)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ASAP (</a:t>
            </a:r>
            <a:r>
              <a:rPr lang="en-US" altLang="en-US" sz="1800" dirty="0" err="1">
                <a:solidFill>
                  <a:schemeClr val="tx1"/>
                </a:solidFill>
              </a:rPr>
              <a:t>Legault</a:t>
            </a:r>
            <a:r>
              <a:rPr lang="en-US" altLang="en-US" sz="1800" dirty="0">
                <a:solidFill>
                  <a:schemeClr val="tx1"/>
                </a:solidFill>
              </a:rPr>
              <a:t>&amp; </a:t>
            </a:r>
            <a:r>
              <a:rPr lang="en-US" altLang="en-US" sz="1800" dirty="0" err="1">
                <a:solidFill>
                  <a:schemeClr val="tx1"/>
                </a:solidFill>
              </a:rPr>
              <a:t>Restrepo</a:t>
            </a:r>
            <a:r>
              <a:rPr lang="en-US" altLang="en-US" sz="1800" dirty="0">
                <a:solidFill>
                  <a:schemeClr val="tx1"/>
                </a:solidFill>
              </a:rPr>
              <a:t>, 1998). A flexible forward age-structured assessment program.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 err="1">
                <a:solidFill>
                  <a:schemeClr val="tx1"/>
                </a:solidFill>
              </a:rPr>
              <a:t>Coleraine</a:t>
            </a:r>
            <a:r>
              <a:rPr lang="en-US" altLang="en-US" sz="1800" dirty="0">
                <a:solidFill>
                  <a:schemeClr val="tx1"/>
                </a:solidFill>
              </a:rPr>
              <a:t>  (</a:t>
            </a:r>
            <a:r>
              <a:rPr lang="en-US" altLang="en-US" sz="1800" dirty="0" err="1">
                <a:solidFill>
                  <a:schemeClr val="tx1"/>
                </a:solidFill>
              </a:rPr>
              <a:t>Hilborn</a:t>
            </a:r>
            <a:r>
              <a:rPr lang="en-US" altLang="en-US" sz="1800" dirty="0">
                <a:solidFill>
                  <a:schemeClr val="tx1"/>
                </a:solidFill>
              </a:rPr>
              <a:t>, Maunder et al, 2000) – comparable to ASAP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CASAL (Bull et. al 2004; New Zealand)  C++ algorithmic stock assessment laboratory); age and size structured, tag recapture, movement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GADGET (Begley &amp; Howell, 2004) Globally applicable Area-Disaggregated General Ecosystem Toolbox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Stock </a:t>
            </a:r>
            <a:r>
              <a:rPr lang="en-US" altLang="en-US" sz="1800" dirty="0" smtClean="0">
                <a:solidFill>
                  <a:schemeClr val="tx1"/>
                </a:solidFill>
              </a:rPr>
              <a:t>Synthesis </a:t>
            </a:r>
            <a:r>
              <a:rPr lang="en-US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 err="1">
                <a:solidFill>
                  <a:schemeClr val="tx1"/>
                </a:solidFill>
              </a:rPr>
              <a:t>Methot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dirty="0" smtClean="0">
                <a:solidFill>
                  <a:schemeClr val="tx1"/>
                </a:solidFill>
              </a:rPr>
              <a:t>2005;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Methot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and Wetzel 2013) – ADMB-based; size &amp; age based model with spatial structure, gender and </a:t>
            </a:r>
            <a:r>
              <a:rPr lang="en-US" altLang="en-US" sz="1800" dirty="0" smtClean="0">
                <a:solidFill>
                  <a:schemeClr val="tx1"/>
                </a:solidFill>
              </a:rPr>
              <a:t>growth-morphs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History of Integrated Analysis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Don’t transform data to meet rigid model structure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Do add processes to model to develop expected values for diverse, lightly processed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Improves understanding of processes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Allows simultaneous use of more types of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Statistical properties of data are preserved and transferred to variance of final model results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Bring model to the data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Objectives of stock assessment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38300" y="3152894"/>
            <a:ext cx="4724400" cy="139238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800" b="1" u="sng" dirty="0">
                <a:solidFill>
                  <a:srgbClr val="FF0000"/>
                </a:solidFill>
                <a:ea typeface="+mn-ea"/>
              </a:rPr>
              <a:t>POPULATION </a:t>
            </a:r>
            <a:r>
              <a:rPr lang="en-US" sz="1800" b="1" u="sng" dirty="0" smtClean="0">
                <a:solidFill>
                  <a:srgbClr val="FF0000"/>
                </a:solidFill>
                <a:ea typeface="+mn-ea"/>
              </a:rPr>
              <a:t>MODEL</a:t>
            </a:r>
          </a:p>
          <a:p>
            <a:pPr algn="ctr" eaLnBrk="0" hangingPunct="0">
              <a:defRPr/>
            </a:pPr>
            <a:r>
              <a:rPr lang="en-US" sz="1800" b="1" dirty="0" smtClean="0">
                <a:ea typeface="+mn-ea"/>
              </a:rPr>
              <a:t>Calculates time series of</a:t>
            </a:r>
            <a:endParaRPr lang="en-US" sz="1800" b="1" dirty="0">
              <a:ea typeface="+mn-ea"/>
            </a:endParaRPr>
          </a:p>
          <a:p>
            <a:pPr algn="ctr" eaLnBrk="0" hangingPunct="0">
              <a:defRPr/>
            </a:pPr>
            <a:r>
              <a:rPr lang="en-US" sz="1800" b="1" dirty="0" smtClean="0">
                <a:ea typeface="+mn-ea"/>
              </a:rPr>
              <a:t>Fish Abundance and Mortality</a:t>
            </a:r>
            <a:endParaRPr lang="en-US" sz="1800" b="1" dirty="0">
              <a:ea typeface="+mn-ea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324100" y="4621476"/>
            <a:ext cx="1676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23900" y="5078676"/>
            <a:ext cx="3200400" cy="9144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800" b="1" u="sng" dirty="0" smtClean="0">
                <a:solidFill>
                  <a:srgbClr val="FF0000"/>
                </a:solidFill>
                <a:ea typeface="+mn-ea"/>
              </a:rPr>
              <a:t>STATUS</a:t>
            </a:r>
          </a:p>
          <a:p>
            <a:pPr algn="ctr" eaLnBrk="0" hangingPunct="0">
              <a:defRPr/>
            </a:pPr>
            <a:r>
              <a:rPr lang="en-US" sz="1800" b="1" dirty="0" smtClean="0">
                <a:ea typeface="+mn-ea"/>
              </a:rPr>
              <a:t>Overfishing?</a:t>
            </a:r>
          </a:p>
          <a:p>
            <a:pPr algn="ctr" eaLnBrk="0" hangingPunct="0">
              <a:defRPr/>
            </a:pPr>
            <a:r>
              <a:rPr lang="en-US" sz="1800" b="1" dirty="0" smtClean="0">
                <a:ea typeface="+mn-ea"/>
              </a:rPr>
              <a:t>Overfished?</a:t>
            </a:r>
            <a:endParaRPr lang="en-US" sz="1800" b="1" dirty="0"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76700" y="5078676"/>
            <a:ext cx="3276600" cy="9144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800" b="1" u="sng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FORECAST</a:t>
            </a:r>
          </a:p>
          <a:p>
            <a:pPr algn="ctr" eaLnBrk="0" hangingPunct="0">
              <a:defRPr/>
            </a:pPr>
            <a:r>
              <a:rPr lang="en-US" sz="1800" b="1" dirty="0" smtClean="0">
                <a:latin typeface="Arial" charset="0"/>
                <a:ea typeface="+mn-ea"/>
                <a:cs typeface="+mn-cs"/>
              </a:rPr>
              <a:t>Annual Catch Limit</a:t>
            </a:r>
            <a:endParaRPr lang="en-US" sz="1800" b="1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4071938" y="4621476"/>
            <a:ext cx="168116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66700" y="1192476"/>
            <a:ext cx="2514600" cy="1295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800" b="1" u="sng" dirty="0">
                <a:solidFill>
                  <a:srgbClr val="FF0000"/>
                </a:solidFill>
              </a:rPr>
              <a:t>CATCH</a:t>
            </a:r>
          </a:p>
          <a:p>
            <a:pPr algn="ctr" eaLnBrk="0" hangingPunct="0"/>
            <a:r>
              <a:rPr lang="en-US" sz="1600" b="1" cap="all" dirty="0" smtClean="0"/>
              <a:t>Commercial,</a:t>
            </a:r>
          </a:p>
          <a:p>
            <a:pPr algn="ctr" eaLnBrk="0" hangingPunct="0"/>
            <a:r>
              <a:rPr lang="en-US" sz="1600" b="1" cap="all" dirty="0" smtClean="0"/>
              <a:t>Recreational,</a:t>
            </a:r>
          </a:p>
          <a:p>
            <a:pPr algn="ctr" eaLnBrk="0" hangingPunct="0"/>
            <a:r>
              <a:rPr lang="en-US" sz="1600" b="1" cap="all" dirty="0" err="1" smtClean="0"/>
              <a:t>Bycatch</a:t>
            </a:r>
            <a:r>
              <a:rPr lang="en-US" sz="1600" b="1" cap="all" dirty="0" smtClean="0"/>
              <a:t> (Observers)</a:t>
            </a:r>
            <a:endParaRPr lang="en-US" sz="1600" b="1" cap="all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48300" y="1205341"/>
            <a:ext cx="2286000" cy="1295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800" b="1" u="sng" dirty="0">
                <a:solidFill>
                  <a:srgbClr val="FF0000"/>
                </a:solidFill>
              </a:rPr>
              <a:t>BIOLOGY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 dirty="0"/>
              <a:t> </a:t>
            </a:r>
            <a:r>
              <a:rPr lang="en-US" sz="1600" b="1" dirty="0" smtClean="0"/>
              <a:t>AGE, GROWTH</a:t>
            </a:r>
            <a:r>
              <a:rPr lang="en-US" sz="1600" b="1" dirty="0"/>
              <a:t>, </a:t>
            </a:r>
          </a:p>
          <a:p>
            <a:pPr algn="ctr" eaLnBrk="0" hangingPunct="0"/>
            <a:r>
              <a:rPr lang="en-US" sz="1600" b="1" dirty="0"/>
              <a:t> MATURITY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852738" y="1192476"/>
            <a:ext cx="2519362" cy="1295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ABUNDANCE </a:t>
            </a:r>
            <a:endParaRPr lang="en-US" sz="1800" b="1" u="sng" dirty="0" smtClean="0"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en-US" sz="1600" b="1" dirty="0" smtClean="0"/>
              <a:t>NOAA VESSEL and CHARTER SURVEYS,</a:t>
            </a:r>
          </a:p>
          <a:p>
            <a:pPr algn="ctr" eaLnBrk="0" hangingPunct="0">
              <a:defRPr/>
            </a:pPr>
            <a:r>
              <a:rPr lang="en-US" sz="1600" b="1" dirty="0" smtClean="0"/>
              <a:t>FISHERY CATCH RATE</a:t>
            </a:r>
            <a:endParaRPr lang="en-US" sz="1600" b="1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638300" y="2487876"/>
            <a:ext cx="2362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000500" y="2487876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000500" y="2487876"/>
            <a:ext cx="2362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819900" y="2640276"/>
            <a:ext cx="2057400" cy="1295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400" b="1" u="sng" dirty="0"/>
              <a:t>ADVANCED MODELS</a:t>
            </a:r>
          </a:p>
          <a:p>
            <a:pPr eaLnBrk="0" hangingPunct="0"/>
            <a:r>
              <a:rPr lang="en-US" sz="1400" b="1" dirty="0"/>
              <a:t>  HABITAT</a:t>
            </a:r>
          </a:p>
          <a:p>
            <a:pPr eaLnBrk="0" hangingPunct="0"/>
            <a:r>
              <a:rPr lang="en-US" sz="1400" b="1" dirty="0"/>
              <a:t>  CLIMATE</a:t>
            </a:r>
          </a:p>
          <a:p>
            <a:pPr eaLnBrk="0" hangingPunct="0"/>
            <a:r>
              <a:rPr lang="en-US" sz="1400" b="1" dirty="0"/>
              <a:t>  ECOSYSTEM</a:t>
            </a:r>
          </a:p>
          <a:p>
            <a:pPr eaLnBrk="0" hangingPunct="0"/>
            <a:r>
              <a:rPr lang="en-US" sz="1400" b="1" dirty="0"/>
              <a:t>  MANMADE STRESS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362700" y="3249876"/>
            <a:ext cx="457200" cy="43641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6819900" y="4240476"/>
            <a:ext cx="2057400" cy="533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400" b="1"/>
              <a:t>SOCIOECONOMICS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5829300" y="4545276"/>
            <a:ext cx="990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Sometimes </a:t>
            </a:r>
            <a:r>
              <a:rPr lang="en-US" altLang="en-US" sz="2800" dirty="0">
                <a:solidFill>
                  <a:schemeClr val="tx1"/>
                </a:solidFill>
              </a:rPr>
              <a:t>we use a sequence of separate analyses: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Estimate population abundance time series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Calculate benchmark quantities:  target and limit F rates, sometimes based on first fitting </a:t>
            </a:r>
            <a:r>
              <a:rPr lang="en-US" altLang="en-US" sz="2400" dirty="0" err="1">
                <a:solidFill>
                  <a:schemeClr val="tx1"/>
                </a:solidFill>
              </a:rPr>
              <a:t>spawner</a:t>
            </a:r>
            <a:r>
              <a:rPr lang="en-US" altLang="en-US" sz="2400" dirty="0">
                <a:solidFill>
                  <a:schemeClr val="tx1"/>
                </a:solidFill>
              </a:rPr>
              <a:t>-recruitment curve.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Forecast future abundance and catch using the target 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Integrated Analysis can: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Bring all steps into one analytical package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Parameter variance from population estimation gets propagated to quantities in forecast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Example output:  probability that stock abundance will dip below the overfished threshold 5 years into the future, and the standard error of this probability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Estimation, Benchmarks, Forecasts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788276"/>
            <a:ext cx="9144000" cy="554946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Population Model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Recruitment, mortality, growth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Age and/or size structured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Observation Model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Derive expected values for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Likelihood-based Statistical Model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Quantify goodness-of-fit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Algorithm to search for parameter set that maximizes </a:t>
            </a:r>
            <a:r>
              <a:rPr lang="en-US" altLang="en-US" sz="2800" dirty="0" smtClean="0">
                <a:solidFill>
                  <a:schemeClr val="tx1"/>
                </a:solidFill>
              </a:rPr>
              <a:t>likelihood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Auto-Differentiation Model Builder (ADMB)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Cast results in terms of management quantities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Propagate uncertainty </a:t>
            </a:r>
            <a:r>
              <a:rPr lang="en-US" altLang="en-US" sz="2800" dirty="0" smtClean="0">
                <a:solidFill>
                  <a:schemeClr val="tx1"/>
                </a:solidFill>
              </a:rPr>
              <a:t>for derived and management </a:t>
            </a:r>
            <a:r>
              <a:rPr lang="en-US" altLang="en-US" sz="2800" dirty="0">
                <a:solidFill>
                  <a:schemeClr val="tx1"/>
                </a:solidFill>
              </a:rPr>
              <a:t>quantities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Integrated analysis sub-models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Allows many kinds of data, but data does not assure contrast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Allows many processes to be investigated, but cannot magically remove confounding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Fixing parameter values for some processes (M) will tighten confidence intervals by excluding some alternative explanations for the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Result probably will have more variance than result from a simpler model – that’s good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A fishery interacting with its ecosystem is complex process; our models should not overly simplify this process just because the data are lacking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IA: No magic bullet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Result </a:t>
            </a:r>
            <a:r>
              <a:rPr lang="en-US" altLang="en-US" sz="3200" dirty="0" smtClean="0">
                <a:solidFill>
                  <a:schemeClr val="tx1"/>
                </a:solidFill>
              </a:rPr>
              <a:t>is </a:t>
            </a:r>
            <a:r>
              <a:rPr lang="en-US" altLang="en-US" sz="3200" dirty="0">
                <a:solidFill>
                  <a:schemeClr val="tx1"/>
                </a:solidFill>
              </a:rPr>
              <a:t>a complex function of fit to all included data;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Type, contrast and precision of data determine its influence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Examine residuals and root mean squared error of fit to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Parsimoniously, add enough process to remove pattern to residuals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Judicious re-weighting of inputs to match </a:t>
            </a:r>
            <a:r>
              <a:rPr lang="en-US" altLang="en-US" sz="2800" dirty="0" err="1">
                <a:solidFill>
                  <a:schemeClr val="tx1"/>
                </a:solidFill>
              </a:rPr>
              <a:t>rmse</a:t>
            </a:r>
            <a:r>
              <a:rPr lang="en-US" altLang="en-US" sz="2800" dirty="0">
                <a:solidFill>
                  <a:schemeClr val="tx1"/>
                </a:solidFill>
              </a:rPr>
              <a:t> of output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From data to results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Penalties and Priors are information about parameters in a model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Example:  maximum age used to create prior on 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Data are information about a derived quantity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Expected value for this quantity is derived from model parameters and structure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Example:  Age composition of catch from a fleet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In IA, the expected value for maximum observed age could be derived as a function of M, then observed maximum age could be included as model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Concept of Data and Priors blur; it’s all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Data, penalties, priors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Bayesian Analysis (BA) requires prior </a:t>
            </a:r>
            <a:r>
              <a:rPr lang="en-US" altLang="en-US" sz="2800" i="1" dirty="0">
                <a:solidFill>
                  <a:schemeClr val="tx1"/>
                </a:solidFill>
              </a:rPr>
              <a:t>pdf</a:t>
            </a:r>
            <a:r>
              <a:rPr lang="en-US" altLang="en-US" sz="2800" dirty="0">
                <a:solidFill>
                  <a:schemeClr val="tx1"/>
                </a:solidFill>
              </a:rPr>
              <a:t> for all parameters and integrates across this </a:t>
            </a:r>
            <a:r>
              <a:rPr lang="en-US" altLang="en-US" sz="2800" i="1" dirty="0">
                <a:solidFill>
                  <a:schemeClr val="tx1"/>
                </a:solidFill>
              </a:rPr>
              <a:t>pdf</a:t>
            </a:r>
            <a:r>
              <a:rPr lang="en-US" altLang="en-US" sz="2800" dirty="0">
                <a:solidFill>
                  <a:schemeClr val="tx1"/>
                </a:solidFill>
              </a:rPr>
              <a:t> and the posterior </a:t>
            </a:r>
            <a:r>
              <a:rPr lang="en-US" altLang="en-US" sz="2800" i="1" dirty="0">
                <a:solidFill>
                  <a:schemeClr val="tx1"/>
                </a:solidFill>
              </a:rPr>
              <a:t>pdf</a:t>
            </a:r>
            <a:r>
              <a:rPr lang="en-US" altLang="en-US" sz="2800" dirty="0">
                <a:solidFill>
                  <a:schemeClr val="tx1"/>
                </a:solidFill>
              </a:rPr>
              <a:t> to create a </a:t>
            </a:r>
            <a:r>
              <a:rPr lang="en-US" altLang="en-US" sz="2800" dirty="0" smtClean="0">
                <a:solidFill>
                  <a:schemeClr val="tx1"/>
                </a:solidFill>
              </a:rPr>
              <a:t>posterior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pdf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of results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Information (meta-data) typically used to create priors for a Bayesian analysis can be included as likelihood penalties in IA for some, but not necessarily all, parameters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Maximum likelihood (MLE) result is like mode of BA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MCMC with IA’s parameter penalties produces pdf like that of BA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The normal pdf based on the uncertainty of the MLE is comparable to the BA pdf from MCMC, at least in many applications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What about when the distribution is lognormal?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Relation to Bayesian analysis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13123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An implementation of 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Age and size structured, with geographic areas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High diversity of data types, including 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Fully integrates population estimation, benchmark calculation, and forecasting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Stock Synthesis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676275"/>
            <a:ext cx="9144000" cy="543792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Catches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Guesstimate on depletion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Discards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Effort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Indices of abundance (fishery </a:t>
            </a:r>
            <a:r>
              <a:rPr lang="en-US" altLang="en-US" sz="2400" dirty="0" smtClean="0">
                <a:solidFill>
                  <a:schemeClr val="tx1"/>
                </a:solidFill>
              </a:rPr>
              <a:t>and/or </a:t>
            </a:r>
            <a:r>
              <a:rPr lang="en-US" altLang="en-US" sz="2400" dirty="0" smtClean="0">
                <a:solidFill>
                  <a:schemeClr val="tx1"/>
                </a:solidFill>
              </a:rPr>
              <a:t>survey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Absolute abundance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Catch-at-age with ageing error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Catch-at-length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solidFill>
                  <a:schemeClr val="tx1"/>
                </a:solidFill>
              </a:rPr>
              <a:t>Age-conditional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-on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-length</a:t>
            </a:r>
            <a:endParaRPr lang="es-ES" alt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solidFill>
                  <a:schemeClr val="tx1"/>
                </a:solidFill>
              </a:rPr>
              <a:t>Average</a:t>
            </a:r>
            <a:r>
              <a:rPr lang="es-ES" altLang="en-US" sz="2400" dirty="0" smtClean="0">
                <a:solidFill>
                  <a:schemeClr val="tx1"/>
                </a:solidFill>
              </a:rPr>
              <a:t> 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length</a:t>
            </a:r>
            <a:r>
              <a:rPr lang="es-ES" altLang="en-US" sz="2400" dirty="0" smtClean="0">
                <a:solidFill>
                  <a:schemeClr val="tx1"/>
                </a:solidFill>
              </a:rPr>
              <a:t>-at-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age</a:t>
            </a:r>
            <a:r>
              <a:rPr lang="es-ES" altLang="en-US" sz="2400" dirty="0" smtClean="0">
                <a:solidFill>
                  <a:schemeClr val="tx1"/>
                </a:solidFill>
              </a:rPr>
              <a:t>, 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average</a:t>
            </a:r>
            <a:r>
              <a:rPr lang="es-ES" altLang="en-US" sz="2400" dirty="0" smtClean="0">
                <a:solidFill>
                  <a:schemeClr val="tx1"/>
                </a:solidFill>
              </a:rPr>
              <a:t> 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weight</a:t>
            </a:r>
            <a:r>
              <a:rPr lang="es-ES" altLang="en-US" sz="2400" dirty="0" smtClean="0">
                <a:solidFill>
                  <a:schemeClr val="tx1"/>
                </a:solidFill>
              </a:rPr>
              <a:t>-at-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length</a:t>
            </a:r>
            <a:endParaRPr lang="es-ES" alt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solidFill>
                  <a:schemeClr val="tx1"/>
                </a:solidFill>
              </a:rPr>
              <a:t>Average</a:t>
            </a:r>
            <a:r>
              <a:rPr lang="es-ES" altLang="en-US" sz="2400" dirty="0" smtClean="0">
                <a:solidFill>
                  <a:schemeClr val="tx1"/>
                </a:solidFill>
              </a:rPr>
              <a:t> 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weight</a:t>
            </a:r>
            <a:r>
              <a:rPr lang="es-ES" altLang="en-US" sz="2400" dirty="0" smtClean="0">
                <a:solidFill>
                  <a:schemeClr val="tx1"/>
                </a:solidFill>
              </a:rPr>
              <a:t>, 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average</a:t>
            </a:r>
            <a:r>
              <a:rPr lang="es-ES" altLang="en-US" sz="2400" dirty="0" smtClean="0">
                <a:solidFill>
                  <a:schemeClr val="tx1"/>
                </a:solidFill>
              </a:rPr>
              <a:t> </a:t>
            </a:r>
            <a:r>
              <a:rPr lang="es-ES" altLang="en-US" sz="2400" dirty="0" err="1" smtClean="0">
                <a:solidFill>
                  <a:schemeClr val="tx1"/>
                </a:solidFill>
              </a:rPr>
              <a:t>length</a:t>
            </a:r>
            <a:endParaRPr lang="es-ES" alt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altLang="en-US" sz="2400" dirty="0" err="1" smtClean="0">
                <a:solidFill>
                  <a:schemeClr val="tx1"/>
                </a:solidFill>
              </a:rPr>
              <a:t>Tagging</a:t>
            </a:r>
            <a:endParaRPr lang="es-ES" altLang="en-US" sz="2400" dirty="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Types of data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033074"/>
            <a:ext cx="9144000" cy="259991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State variables: In the future depend on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Current state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Parameters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Forcing (external shocks)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Rules of change (equations)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Components of population dynamic models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676609"/>
              </p:ext>
            </p:extLst>
          </p:nvPr>
        </p:nvGraphicFramePr>
        <p:xfrm>
          <a:off x="2786063" y="4240928"/>
          <a:ext cx="37401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1002865" imgH="228501" progId="Equation.DSMT4">
                  <p:embed/>
                </p:oleObj>
              </mc:Choice>
              <mc:Fallback>
                <p:oleObj name="Equation" r:id="rId3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240928"/>
                        <a:ext cx="374015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3037" y="3632993"/>
            <a:ext cx="21489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Rules of change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462463" y="4017309"/>
            <a:ext cx="342900" cy="3444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 flipV="1">
            <a:off x="5443538" y="4770438"/>
            <a:ext cx="442912" cy="874712"/>
          </a:xfrm>
          <a:prstGeom prst="straightConnector1">
            <a:avLst/>
          </a:prstGeom>
          <a:noFill/>
          <a:ln w="25400" algn="ctr">
            <a:solidFill>
              <a:srgbClr val="33CC33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65888" y="5645150"/>
            <a:ext cx="2431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33CC33"/>
                </a:solidFill>
                <a:latin typeface="Calibri" pitchFamily="34" charset="0"/>
              </a:rPr>
              <a:t>Parameters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33CC33"/>
                </a:solidFill>
                <a:latin typeface="Calibri" pitchFamily="34" charset="0"/>
              </a:rPr>
              <a:t>(e.g., growth rate)</a:t>
            </a:r>
            <a:endParaRPr lang="en-US" altLang="en-US" sz="2400" dirty="0">
              <a:solidFill>
                <a:srgbClr val="33CC33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1666875" y="4724400"/>
            <a:ext cx="1219200" cy="48895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3" y="5138738"/>
            <a:ext cx="23069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  <a:latin typeface="Calibri" pitchFamily="34" charset="0"/>
              </a:rPr>
              <a:t>State variables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itchFamily="34" charset="0"/>
              </a:rPr>
              <a:t>n</a:t>
            </a:r>
            <a:r>
              <a:rPr lang="en-US" altLang="en-US" sz="2400" dirty="0" smtClean="0">
                <a:solidFill>
                  <a:srgbClr val="0000FF"/>
                </a:solidFill>
                <a:latin typeface="Calibri" pitchFamily="34" charset="0"/>
              </a:rPr>
              <a:t>ext time period</a:t>
            </a:r>
            <a:endParaRPr lang="en-US" alt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05663" y="3906838"/>
            <a:ext cx="18154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Calibri" pitchFamily="34" charset="0"/>
              </a:rPr>
              <a:t>Forces</a:t>
            </a:r>
            <a:endParaRPr lang="en-US" altLang="en-US" sz="24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itchFamily="34" charset="0"/>
              </a:rPr>
              <a:t>(e.g. </a:t>
            </a:r>
            <a:r>
              <a:rPr lang="en-US" altLang="en-US" sz="2400" dirty="0" smtClean="0">
                <a:solidFill>
                  <a:srgbClr val="C00000"/>
                </a:solidFill>
                <a:latin typeface="Calibri" pitchFamily="34" charset="0"/>
              </a:rPr>
              <a:t>catches,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  <a:latin typeface="Calibri" pitchFamily="34" charset="0"/>
              </a:rPr>
              <a:t>env</a:t>
            </a:r>
            <a:r>
              <a:rPr lang="en-US" altLang="en-US" sz="2400" dirty="0" smtClean="0">
                <a:solidFill>
                  <a:srgbClr val="C00000"/>
                </a:solidFill>
                <a:latin typeface="Calibri" pitchFamily="34" charset="0"/>
              </a:rPr>
              <a:t>.)</a:t>
            </a:r>
            <a:endParaRPr lang="en-US" alt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6138863" y="4252913"/>
            <a:ext cx="957262" cy="252412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871788" y="5267325"/>
            <a:ext cx="2079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  <a:latin typeface="Calibri" pitchFamily="34" charset="0"/>
              </a:rPr>
              <a:t>State variables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  <a:latin typeface="Calibri" pitchFamily="34" charset="0"/>
              </a:rPr>
              <a:t>(e.g., numbers)</a:t>
            </a:r>
            <a:endParaRPr lang="en-US" alt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5"/>
          <p:cNvCxnSpPr>
            <a:cxnSpLocks noChangeShapeType="1"/>
          </p:cNvCxnSpPr>
          <p:nvPr/>
        </p:nvCxnSpPr>
        <p:spPr bwMode="auto">
          <a:xfrm flipV="1">
            <a:off x="4462463" y="4794250"/>
            <a:ext cx="415925" cy="515938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2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The goal is to minimize the difference between observations and model predictions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Fitting to data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5052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37463" y="312420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Observation</a:t>
            </a:r>
            <a:endParaRPr lang="en-US" altLang="en-US" sz="1800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800600" y="3048000"/>
            <a:ext cx="10668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32801" y="2596060"/>
            <a:ext cx="2552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Minimize the difference</a:t>
            </a:r>
            <a:endParaRPr lang="en-US" altLang="en-US" sz="1800" dirty="0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2057400" y="3657600"/>
            <a:ext cx="5410200" cy="1447800"/>
          </a:xfrm>
          <a:custGeom>
            <a:avLst/>
            <a:gdLst>
              <a:gd name="T0" fmla="*/ 0 w 3408"/>
              <a:gd name="T1" fmla="*/ 0 h 912"/>
              <a:gd name="T2" fmla="*/ 2147483647 w 3408"/>
              <a:gd name="T3" fmla="*/ 2147483647 h 912"/>
              <a:gd name="T4" fmla="*/ 2147483647 w 3408"/>
              <a:gd name="T5" fmla="*/ 2147483647 h 912"/>
              <a:gd name="T6" fmla="*/ 2147483647 w 3408"/>
              <a:gd name="T7" fmla="*/ 2147483647 h 912"/>
              <a:gd name="T8" fmla="*/ 2147483647 w 3408"/>
              <a:gd name="T9" fmla="*/ 2147483647 h 912"/>
              <a:gd name="T10" fmla="*/ 2147483647 w 3408"/>
              <a:gd name="T11" fmla="*/ 2147483647 h 912"/>
              <a:gd name="T12" fmla="*/ 2147483647 w 3408"/>
              <a:gd name="T13" fmla="*/ 0 h 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08" h="912">
                <a:moveTo>
                  <a:pt x="0" y="0"/>
                </a:moveTo>
                <a:lnTo>
                  <a:pt x="960" y="912"/>
                </a:lnTo>
                <a:lnTo>
                  <a:pt x="1392" y="720"/>
                </a:lnTo>
                <a:lnTo>
                  <a:pt x="1968" y="912"/>
                </a:lnTo>
                <a:lnTo>
                  <a:pt x="2496" y="96"/>
                </a:lnTo>
                <a:lnTo>
                  <a:pt x="2928" y="768"/>
                </a:lnTo>
                <a:lnTo>
                  <a:pt x="3408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19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94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7391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791200" y="32004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{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653338" y="3505200"/>
            <a:ext cx="121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Prediction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229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Observation error (sampling and measurement error)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Process </a:t>
            </a:r>
            <a:r>
              <a:rPr lang="en-US" altLang="en-US" sz="3200" dirty="0" smtClean="0">
                <a:solidFill>
                  <a:schemeClr val="tx1"/>
                </a:solidFill>
              </a:rPr>
              <a:t>error (dynamics of the resource and the fishery)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Model </a:t>
            </a:r>
            <a:r>
              <a:rPr lang="en-US" altLang="en-US" sz="3200" dirty="0" smtClean="0">
                <a:solidFill>
                  <a:schemeClr val="tx1"/>
                </a:solidFill>
              </a:rPr>
              <a:t>error </a:t>
            </a:r>
            <a:r>
              <a:rPr lang="en-US" altLang="en-US" sz="3200" dirty="0">
                <a:solidFill>
                  <a:schemeClr val="tx1"/>
                </a:solidFill>
              </a:rPr>
              <a:t>(model’s ability to capture dynamics)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Structure </a:t>
            </a:r>
            <a:r>
              <a:rPr lang="en-US" altLang="en-US" sz="3200" dirty="0" smtClean="0">
                <a:solidFill>
                  <a:schemeClr val="tx1"/>
                </a:solidFill>
              </a:rPr>
              <a:t>of the error (error distributions in likelihood)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Estimation error </a:t>
            </a:r>
            <a:r>
              <a:rPr lang="en-US" altLang="en-US" sz="3200" dirty="0" smtClean="0">
                <a:solidFill>
                  <a:schemeClr val="tx1"/>
                </a:solidFill>
              </a:rPr>
              <a:t>(accuracy of </a:t>
            </a:r>
            <a:r>
              <a:rPr lang="en-US" altLang="en-US" sz="3200" dirty="0" smtClean="0">
                <a:solidFill>
                  <a:schemeClr val="tx1"/>
                </a:solidFill>
              </a:rPr>
              <a:t>the model parameters)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Implementation error (management differs from intended)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Sources of error/uncertainty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008992"/>
            <a:ext cx="9144000" cy="534451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Estimation of parameters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Moments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Least squares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Maximum Likelihood (MLE)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Bayesian (MCMC)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Estimation of uncertainty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Delta method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Bootstrap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Asymptotic theoretical variance (MLE)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Likelihood profile (MLE)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Posterior distribution (Bayesian)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Methods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525736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Should there be random process error?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Deterministic model (no process error)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3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Stochastic model (with process error)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algn="l"/>
            <a:r>
              <a:rPr lang="en-US" altLang="en-US" sz="3200" dirty="0" smtClean="0">
                <a:solidFill>
                  <a:schemeClr val="tx1"/>
                </a:solidFill>
              </a:rPr>
              <a:t>               </a:t>
            </a:r>
            <a:r>
              <a:rPr lang="en-US" altLang="en-US" sz="2800" dirty="0" smtClean="0">
                <a:solidFill>
                  <a:schemeClr val="tx1"/>
                </a:solidFill>
              </a:rPr>
              <a:t>where </a:t>
            </a:r>
            <a:r>
              <a:rPr lang="en-US" altLang="en-US" sz="2800" i="1" dirty="0" err="1" smtClean="0">
                <a:solidFill>
                  <a:schemeClr val="tx1"/>
                </a:solidFill>
              </a:rPr>
              <a:t>w</a:t>
            </a:r>
            <a:r>
              <a:rPr lang="en-US" altLang="en-US" sz="2800" i="1" baseline="-25000" dirty="0" err="1" smtClean="0">
                <a:solidFill>
                  <a:schemeClr val="tx1"/>
                </a:solidFill>
              </a:rPr>
              <a:t>t</a:t>
            </a:r>
            <a:r>
              <a:rPr lang="en-US" altLang="en-US" sz="2800" dirty="0" smtClean="0">
                <a:solidFill>
                  <a:schemeClr val="tx1"/>
                </a:solidFill>
              </a:rPr>
              <a:t> is a random variable </a:t>
            </a:r>
          </a:p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                (typically a normal distribution)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Deterministic or stochastic process error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11447"/>
              </p:ext>
            </p:extLst>
          </p:nvPr>
        </p:nvGraphicFramePr>
        <p:xfrm>
          <a:off x="2790481" y="2402914"/>
          <a:ext cx="2822028" cy="77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3" imgW="1676400" imgH="431800" progId="Equation.DSMT4">
                  <p:embed/>
                </p:oleObj>
              </mc:Choice>
              <mc:Fallback>
                <p:oleObj name="Equation" r:id="rId3" imgW="167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481" y="2402914"/>
                        <a:ext cx="2822028" cy="777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84393"/>
              </p:ext>
            </p:extLst>
          </p:nvPr>
        </p:nvGraphicFramePr>
        <p:xfrm>
          <a:off x="2659152" y="4191000"/>
          <a:ext cx="33051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5" imgW="2019300" imgH="457200" progId="Equation.DSMT4">
                  <p:embed/>
                </p:oleObj>
              </mc:Choice>
              <mc:Fallback>
                <p:oleObj name="Equation" r:id="rId5" imgW="20193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152" y="4191000"/>
                        <a:ext cx="33051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61340"/>
            <a:ext cx="2193925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844176"/>
            <a:ext cx="219392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From sampling and measurement error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Individual observation error for each piece of data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1E5C90"/>
                </a:solidFill>
              </a:rPr>
              <a:t>Observation error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7677</TotalTime>
  <Words>1475</Words>
  <Application>Microsoft Office PowerPoint</Application>
  <PresentationFormat>On-screen Show (4:3)</PresentationFormat>
  <Paragraphs>223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NOAA Divider Slides</vt:lpstr>
      <vt:lpstr>NOAA Title Options</vt:lpstr>
      <vt:lpstr>Equation</vt:lpstr>
      <vt:lpstr>Stock assessment using the software “Stock Synthesis”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VPA vs. SCAA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Methot, Richard</cp:lastModifiedBy>
  <cp:revision>192</cp:revision>
  <dcterms:created xsi:type="dcterms:W3CDTF">2012-07-23T20:47:30Z</dcterms:created>
  <dcterms:modified xsi:type="dcterms:W3CDTF">2015-11-27T22:58:39Z</dcterms:modified>
</cp:coreProperties>
</file>