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3662" r:id="rId2"/>
  </p:sldMasterIdLst>
  <p:notesMasterIdLst>
    <p:notesMasterId r:id="rId8"/>
  </p:notesMasterIdLst>
  <p:handoutMasterIdLst>
    <p:handoutMasterId r:id="rId9"/>
  </p:handoutMasterIdLst>
  <p:sldIdLst>
    <p:sldId id="262" r:id="rId3"/>
    <p:sldId id="270" r:id="rId4"/>
    <p:sldId id="264" r:id="rId5"/>
    <p:sldId id="271" r:id="rId6"/>
    <p:sldId id="268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1E5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6813" autoAdjust="0"/>
    <p:restoredTop sz="94752" autoAdjust="0"/>
  </p:normalViewPr>
  <p:slideViewPr>
    <p:cSldViewPr snapToGrid="0" snapToObjects="1">
      <p:cViewPr>
        <p:scale>
          <a:sx n="70" d="100"/>
          <a:sy n="70" d="100"/>
        </p:scale>
        <p:origin x="-1674" y="-300"/>
      </p:cViewPr>
      <p:guideLst>
        <p:guide orient="horz" pos="1885"/>
        <p:guide orient="horz" pos="758"/>
        <p:guide pos="2860"/>
      </p:guideLst>
    </p:cSldViewPr>
  </p:slideViewPr>
  <p:outlineViewPr>
    <p:cViewPr>
      <p:scale>
        <a:sx n="33" d="100"/>
        <a:sy n="33" d="100"/>
      </p:scale>
      <p:origin x="0" y="4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D9FA6EF-4ACD-4E0A-B608-6C68C458597C}" type="datetime1">
              <a:rPr lang="en-US"/>
              <a:pPr>
                <a:defRPr/>
              </a:pPr>
              <a:t>11/27/2015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E058F42-E5B0-4051-80E9-500A0CB92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233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6D9D5FA-819B-40B6-9910-14522BE81BBE}" type="datetime1">
              <a:rPr lang="en-US"/>
              <a:pPr>
                <a:defRPr/>
              </a:pPr>
              <a:t>11/27/2015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E3187EB-6520-417D-92C9-DA08DCA14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4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AM and PM breaks, lunch from 12:30 – 1:30 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C74CA9-BB52-4EC6-B525-F81A9FAA3556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 flipH="1" flipV="1">
            <a:off x="0" y="-23813"/>
            <a:ext cx="9139238" cy="2514601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7169"/>
            <a:ext cx="8229600" cy="772250"/>
          </a:xfrm>
        </p:spPr>
        <p:txBody>
          <a:bodyPr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2"/>
            <a:ext cx="8229600" cy="1500187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dirty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U.S. Department of Commerce | National Oceanic and Atmospheric Administration | NOAA Fisheries | Page </a:t>
            </a:r>
            <a:fld id="{47CF1B16-6464-48C4-98BF-7A90FA430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79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 flipH="1" flipV="1">
            <a:off x="-19050" y="-30163"/>
            <a:ext cx="9170988" cy="2457451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82296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53"/>
            <a:ext cx="82296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U.S. Department of Commerce | National Oceanic and Atmospheric Administration | NOAA Fisheries | Page </a:t>
            </a:r>
            <a:fld id="{C339C300-961D-451B-9F75-65B5859DA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69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4912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3724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9525" y="4416425"/>
            <a:ext cx="9170988" cy="2459038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909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65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0" y="6354763"/>
            <a:ext cx="6400800" cy="5032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U.S. Department of Commerce | National Oceanic and Atmospheric Administration | NOAA Fisheries | Page </a:t>
            </a:r>
            <a:fld id="{E5359ADB-2F02-413A-B312-EA407C897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6419850"/>
            <a:ext cx="16446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hf hdr="0"/>
  <p:txStyles>
    <p:titleStyle>
      <a:lvl1pPr algn="l" defTabSz="457200" rtl="0" fontAlgn="base">
        <a:spcBef>
          <a:spcPct val="0"/>
        </a:spcBef>
        <a:spcAft>
          <a:spcPct val="0"/>
        </a:spcAft>
        <a:defRPr sz="3600" b="1" kern="1200">
          <a:solidFill>
            <a:srgbClr val="FFFFFF"/>
          </a:solidFill>
          <a:latin typeface="+mj-lt"/>
          <a:ea typeface="Arial Narrow Bold" pitchFamily="34" charset="0"/>
          <a:cs typeface="Arial Narrow Bold"/>
        </a:defRPr>
      </a:lvl1pPr>
      <a:lvl2pPr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9pPr>
    </p:titleStyle>
    <p:bodyStyle>
      <a:lvl1pPr algn="r" defTabSz="457200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201988" y="1141413"/>
            <a:ext cx="5484812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01988" y="2632075"/>
            <a:ext cx="548481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525" y="4416425"/>
            <a:ext cx="9170988" cy="2459038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6" r:id="rId2"/>
    <p:sldLayoutId id="2147483700" r:id="rId3"/>
  </p:sldLayoutIdLst>
  <p:hf hdr="0"/>
  <p:txStyles>
    <p:titleStyle>
      <a:lvl1pPr algn="r" defTabSz="457200" rtl="0" fontAlgn="base">
        <a:lnSpc>
          <a:spcPct val="80000"/>
        </a:lnSpc>
        <a:spcBef>
          <a:spcPct val="0"/>
        </a:spcBef>
        <a:spcAft>
          <a:spcPct val="0"/>
        </a:spcAft>
        <a:defRPr sz="4400" b="1" kern="1200">
          <a:solidFill>
            <a:schemeClr val="accent1"/>
          </a:solidFill>
          <a:latin typeface="+mj-lt"/>
          <a:ea typeface="Arial Narrow Bold" pitchFamily="34" charset="0"/>
          <a:cs typeface="Arial Narrow Bold"/>
        </a:defRPr>
      </a:lvl1pPr>
      <a:lvl2pPr algn="r" defTabSz="457200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2pPr>
      <a:lvl3pPr algn="r" defTabSz="457200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3pPr>
      <a:lvl4pPr algn="r" defTabSz="457200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4pPr>
      <a:lvl5pPr algn="r" defTabSz="457200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5pPr>
      <a:lvl6pPr marL="457200" algn="r" defTabSz="457200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6pPr>
      <a:lvl7pPr marL="914400" algn="r" defTabSz="457200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7pPr>
      <a:lvl8pPr marL="1371600" algn="r" defTabSz="457200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8pPr>
      <a:lvl9pPr marL="1828800" algn="r" defTabSz="457200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9pPr>
    </p:titleStyle>
    <p:bodyStyle>
      <a:lvl1pPr algn="r" defTabSz="457200" rtl="0" fontAlgn="base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193925" y="1141413"/>
            <a:ext cx="6492875" cy="1398587"/>
          </a:xfrm>
        </p:spPr>
        <p:txBody>
          <a:bodyPr/>
          <a:lstStyle/>
          <a:p>
            <a:r>
              <a:rPr lang="en-US" altLang="en-US" sz="3600" dirty="0" smtClean="0">
                <a:cs typeface="Arial Narrow Bold" pitchFamily="34" charset="0"/>
              </a:rPr>
              <a:t>The Stock Synthesis software for stock assessment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01988" y="2773363"/>
            <a:ext cx="5484812" cy="598487"/>
          </a:xfrm>
        </p:spPr>
        <p:txBody>
          <a:bodyPr/>
          <a:lstStyle/>
          <a:p>
            <a:r>
              <a:rPr lang="en-US" altLang="en-US" sz="2800" dirty="0" smtClean="0"/>
              <a:t>Introduction &amp; Objectives</a:t>
            </a:r>
          </a:p>
        </p:txBody>
      </p:sp>
      <p:sp>
        <p:nvSpPr>
          <p:cNvPr id="1024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3550" y="3117850"/>
            <a:ext cx="1293813" cy="752475"/>
          </a:xfrm>
        </p:spPr>
        <p:txBody>
          <a:bodyPr/>
          <a:lstStyle/>
          <a:p>
            <a:r>
              <a:rPr lang="en-US" altLang="en-US" dirty="0" smtClean="0"/>
              <a:t>NWFSC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193925" y="4105274"/>
            <a:ext cx="6492875" cy="9112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b="1" dirty="0" smtClean="0"/>
              <a:t>St. Petersburg, FL</a:t>
            </a:r>
          </a:p>
          <a:p>
            <a:pPr>
              <a:lnSpc>
                <a:spcPct val="80000"/>
              </a:lnSpc>
            </a:pPr>
            <a:r>
              <a:rPr lang="en-US" altLang="en-US" sz="2400" b="1" dirty="0" smtClean="0"/>
              <a:t>Dec 1-4, 2015</a:t>
            </a:r>
            <a:endParaRPr lang="en-US" alt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noProof="0" dirty="0" smtClean="0">
                <a:solidFill>
                  <a:srgbClr val="1E5C90"/>
                </a:solidFill>
                <a:cs typeface="Arial Narrow Bold" pitchFamily="34" charset="0"/>
              </a:rPr>
              <a:t>Objectives for this week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4294967295"/>
          </p:nvPr>
        </p:nvSpPr>
        <p:spPr>
          <a:xfrm>
            <a:off x="171450" y="1206500"/>
            <a:ext cx="8820150" cy="4525963"/>
          </a:xfrm>
        </p:spPr>
        <p:txBody>
          <a:bodyPr/>
          <a:lstStyle/>
          <a:p>
            <a:pPr marL="457200" lvl="1" indent="-457200"/>
            <a:r>
              <a:rPr lang="en-US" altLang="en-US" sz="2800" noProof="0" dirty="0" smtClean="0">
                <a:solidFill>
                  <a:schemeClr val="tx1"/>
                </a:solidFill>
              </a:rPr>
              <a:t>Intro to and Overview of Stock Synthesis (SS)</a:t>
            </a:r>
          </a:p>
          <a:p>
            <a:pPr marL="457200" lvl="1" indent="-457200"/>
            <a:r>
              <a:rPr lang="en-US" altLang="en-US" sz="2800" dirty="0" smtClean="0">
                <a:solidFill>
                  <a:schemeClr val="tx1"/>
                </a:solidFill>
              </a:rPr>
              <a:t>Specific Topics</a:t>
            </a:r>
          </a:p>
          <a:p>
            <a:pPr marL="857250" lvl="2" indent="-457200"/>
            <a:r>
              <a:rPr lang="en-US" altLang="en-US" sz="2400" dirty="0" smtClean="0">
                <a:solidFill>
                  <a:schemeClr val="tx1"/>
                </a:solidFill>
              </a:rPr>
              <a:t>Benchmark </a:t>
            </a:r>
            <a:r>
              <a:rPr lang="en-US" altLang="en-US" sz="2400" dirty="0">
                <a:solidFill>
                  <a:schemeClr val="tx1"/>
                </a:solidFill>
              </a:rPr>
              <a:t>&amp; </a:t>
            </a:r>
            <a:r>
              <a:rPr lang="en-US" altLang="en-US" sz="2400" dirty="0" smtClean="0">
                <a:solidFill>
                  <a:schemeClr val="tx1"/>
                </a:solidFill>
              </a:rPr>
              <a:t>Forecast, </a:t>
            </a:r>
            <a:r>
              <a:rPr lang="en-US" altLang="en-US" sz="2400" dirty="0">
                <a:solidFill>
                  <a:schemeClr val="tx1"/>
                </a:solidFill>
              </a:rPr>
              <a:t>Data-Limited </a:t>
            </a:r>
            <a:r>
              <a:rPr lang="en-US" altLang="en-US" sz="2400" dirty="0" smtClean="0">
                <a:solidFill>
                  <a:schemeClr val="tx1"/>
                </a:solidFill>
              </a:rPr>
              <a:t>Approaches, </a:t>
            </a:r>
            <a:r>
              <a:rPr lang="en-US" altLang="en-US" sz="2400" dirty="0">
                <a:solidFill>
                  <a:schemeClr val="tx1"/>
                </a:solidFill>
              </a:rPr>
              <a:t>Growth &amp; Other </a:t>
            </a:r>
            <a:r>
              <a:rPr lang="en-US" altLang="en-US" sz="2400" dirty="0" smtClean="0">
                <a:solidFill>
                  <a:schemeClr val="tx1"/>
                </a:solidFill>
              </a:rPr>
              <a:t>Biology, Recruitment, </a:t>
            </a:r>
            <a:r>
              <a:rPr lang="en-US" altLang="en-US" sz="2400" dirty="0">
                <a:solidFill>
                  <a:schemeClr val="tx1"/>
                </a:solidFill>
              </a:rPr>
              <a:t>Selectivity &amp; Discard</a:t>
            </a:r>
            <a:endParaRPr lang="en-US" altLang="en-US" sz="2400" dirty="0" smtClean="0">
              <a:solidFill>
                <a:schemeClr val="tx1"/>
              </a:solidFill>
            </a:endParaRPr>
          </a:p>
          <a:p>
            <a:pPr marL="457200" lvl="1" indent="-457200"/>
            <a:r>
              <a:rPr lang="en-US" altLang="en-US" sz="2800" noProof="0" dirty="0" smtClean="0">
                <a:solidFill>
                  <a:schemeClr val="tx1"/>
                </a:solidFill>
              </a:rPr>
              <a:t>Example Stocks</a:t>
            </a:r>
          </a:p>
          <a:p>
            <a:pPr marL="857250" lvl="2" indent="-457200"/>
            <a:r>
              <a:rPr lang="en-US" altLang="en-US" sz="2400" dirty="0">
                <a:solidFill>
                  <a:schemeClr val="tx1"/>
                </a:solidFill>
              </a:rPr>
              <a:t>king </a:t>
            </a:r>
            <a:r>
              <a:rPr lang="en-US" altLang="en-US" sz="2400" dirty="0" smtClean="0">
                <a:solidFill>
                  <a:schemeClr val="tx1"/>
                </a:solidFill>
              </a:rPr>
              <a:t>mackerel, </a:t>
            </a:r>
            <a:r>
              <a:rPr lang="en-US" altLang="en-US" sz="2400" dirty="0">
                <a:solidFill>
                  <a:schemeClr val="tx1"/>
                </a:solidFill>
              </a:rPr>
              <a:t>red </a:t>
            </a:r>
            <a:r>
              <a:rPr lang="en-US" altLang="en-US" sz="2400" dirty="0" smtClean="0">
                <a:solidFill>
                  <a:schemeClr val="tx1"/>
                </a:solidFill>
              </a:rPr>
              <a:t>drum, </a:t>
            </a:r>
            <a:r>
              <a:rPr lang="en-US" altLang="en-US" sz="2400" dirty="0">
                <a:solidFill>
                  <a:schemeClr val="tx1"/>
                </a:solidFill>
              </a:rPr>
              <a:t>r</a:t>
            </a:r>
            <a:r>
              <a:rPr lang="en-US" altLang="en-US" sz="2400" dirty="0" smtClean="0">
                <a:solidFill>
                  <a:schemeClr val="tx1"/>
                </a:solidFill>
              </a:rPr>
              <a:t>ed grouper, seatrout, shark, </a:t>
            </a:r>
            <a:r>
              <a:rPr lang="en-US" altLang="en-US" sz="2400" dirty="0">
                <a:solidFill>
                  <a:schemeClr val="tx1"/>
                </a:solidFill>
              </a:rPr>
              <a:t>Spanish mackerel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chemeClr val="bg1"/>
                </a:solidFill>
              </a:rPr>
              <a:t>U.S. Department of Commerce | National Oceanic and Atmospheric Administration | NOAA Fisheries | Page </a:t>
            </a:r>
            <a:fld id="{58330949-66E2-4C8C-B126-3DD8979C91D5}" type="slidenum">
              <a:rPr lang="en-US" alt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solidFill>
                <a:schemeClr val="bg1"/>
              </a:solidFill>
            </a:endParaRPr>
          </a:p>
        </p:txBody>
      </p:sp>
      <p:graphicFrame>
        <p:nvGraphicFramePr>
          <p:cNvPr id="1235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750491"/>
              </p:ext>
            </p:extLst>
          </p:nvPr>
        </p:nvGraphicFramePr>
        <p:xfrm>
          <a:off x="723330" y="830263"/>
          <a:ext cx="7710985" cy="4112612"/>
        </p:xfrm>
        <a:graphic>
          <a:graphicData uri="http://schemas.openxmlformats.org/drawingml/2006/table">
            <a:tbl>
              <a:tblPr/>
              <a:tblGrid>
                <a:gridCol w="756515"/>
                <a:gridCol w="3477235"/>
                <a:gridCol w="3477235"/>
              </a:tblGrid>
              <a:tr h="28885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AM</a:t>
                      </a:r>
                      <a:endParaRPr kumimoji="0" lang="en-US" alt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PM</a:t>
                      </a:r>
                      <a:endParaRPr kumimoji="0" lang="en-US" alt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EF"/>
                    </a:solidFill>
                  </a:tcPr>
                </a:tc>
              </a:tr>
              <a:tr h="807297"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FFFFFF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Tues</a:t>
                      </a:r>
                      <a:endParaRPr kumimoji="0" lang="en-US" alt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Setup computers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Distribute materials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Intro presentation on SS</a:t>
                      </a:r>
                      <a:endParaRPr kumimoji="0" lang="en-US" alt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EF"/>
                    </a:solidFill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FFFFFF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SELECTIVITY presentation and demos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DISCARD Fleet presentation and demos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Example stock – red drum</a:t>
                      </a:r>
                      <a:endParaRPr kumimoji="0" lang="en-US" alt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EF"/>
                    </a:solidFill>
                  </a:tcPr>
                </a:tc>
              </a:tr>
              <a:tr h="774346"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FFFFFF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Wed</a:t>
                      </a:r>
                      <a:endParaRPr kumimoji="0" lang="en-US" alt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A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R4ss presentation and demo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Spawner</a:t>
                      </a: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-recruitment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Recruitment bias adjustment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Survey of a recruitment deviation</a:t>
                      </a:r>
                      <a:endParaRPr kumimoji="0" lang="en-US" alt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ADD"/>
                    </a:solidFill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FFFFFF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Growth (VBK, Richard, age-specific K)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Hermaphrodites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Example stock – red grouper</a:t>
                      </a:r>
                      <a:endParaRPr kumimoji="0" lang="en-US" alt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ADD"/>
                    </a:solidFill>
                  </a:tcPr>
                </a:tc>
              </a:tr>
              <a:tr h="1110713"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FFFFFF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Thurs</a:t>
                      </a:r>
                      <a:endParaRPr kumimoji="0" lang="en-US" alt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Forecast with SS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Area-specific configurations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Example stock – king mackerel</a:t>
                      </a:r>
                      <a:endParaRPr kumimoji="0" lang="en-US" alt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EF"/>
                    </a:solidFill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FFFFFF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Data-limited:  depletion based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Data-limited:  catch curve based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Example stock – Spanish mackerel</a:t>
                      </a:r>
                      <a:endParaRPr kumimoji="0" lang="en-US" alt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EF"/>
                    </a:solidFill>
                  </a:tcPr>
                </a:tc>
              </a:tr>
              <a:tr h="774346"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FFFFFF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Fri</a:t>
                      </a:r>
                      <a:endParaRPr kumimoji="0" lang="en-US" alt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Example stock - sharks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Q&amp;A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SS 3.30 preview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Catch multiplier in 3.30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FFFFFF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331" name="Rectangle 43"/>
          <p:cNvSpPr>
            <a:spLocks/>
          </p:cNvSpPr>
          <p:nvPr/>
        </p:nvSpPr>
        <p:spPr bwMode="auto">
          <a:xfrm>
            <a:off x="0" y="0"/>
            <a:ext cx="8229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1pPr>
            <a:lvl2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2pPr>
            <a:lvl3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3pPr>
            <a:lvl4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4pPr>
            <a:lvl5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9pPr>
          </a:lstStyle>
          <a:p>
            <a:r>
              <a:rPr lang="es-AR" altLang="en-US" sz="4000" dirty="0" smtClean="0">
                <a:solidFill>
                  <a:srgbClr val="1E5C90"/>
                </a:solidFill>
              </a:rPr>
              <a:t>Agenda</a:t>
            </a:r>
            <a:endParaRPr lang="es-AR" altLang="en-US" sz="4000" dirty="0">
              <a:solidFill>
                <a:srgbClr val="1E5C9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6515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Working in small groups and with one another will be beneficial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676275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1E5C90"/>
                </a:solidFill>
                <a:cs typeface="Arial Narrow Bold" pitchFamily="34" charset="0"/>
              </a:rPr>
              <a:t>Website</a:t>
            </a:r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228599" y="896938"/>
            <a:ext cx="86560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latin typeface="Arial" charset="0"/>
              </a:rPr>
              <a:t>https://sites.google.com/site/sstampa2015/</a:t>
            </a:r>
            <a:endParaRPr lang="en-US" altLang="en-US" sz="3200" dirty="0">
              <a:latin typeface="Arial" charset="0"/>
            </a:endParaRPr>
          </a:p>
        </p:txBody>
      </p:sp>
      <p:sp>
        <p:nvSpPr>
          <p:cNvPr id="5" name="Rectangle 3"/>
          <p:cNvSpPr>
            <a:spLocks noGrp="1"/>
          </p:cNvSpPr>
          <p:nvPr>
            <p:ph type="body" idx="4294967295"/>
          </p:nvPr>
        </p:nvSpPr>
        <p:spPr>
          <a:xfrm>
            <a:off x="171450" y="1897039"/>
            <a:ext cx="8820150" cy="3835424"/>
          </a:xfrm>
        </p:spPr>
        <p:txBody>
          <a:bodyPr/>
          <a:lstStyle/>
          <a:p>
            <a:pPr marL="457200" lvl="1" indent="-457200"/>
            <a:r>
              <a:rPr lang="en-US" altLang="en-US" sz="2800" dirty="0" smtClean="0">
                <a:solidFill>
                  <a:schemeClr val="tx1"/>
                </a:solidFill>
              </a:rPr>
              <a:t>Agenda</a:t>
            </a:r>
          </a:p>
          <a:p>
            <a:pPr marL="457200" lvl="1" indent="-457200"/>
            <a:r>
              <a:rPr lang="en-US" altLang="en-US" sz="2800" dirty="0" smtClean="0">
                <a:solidFill>
                  <a:schemeClr val="tx1"/>
                </a:solidFill>
              </a:rPr>
              <a:t>Presentations</a:t>
            </a:r>
            <a:endParaRPr lang="en-US" altLang="en-US" sz="2800" dirty="0" smtClean="0">
              <a:solidFill>
                <a:schemeClr val="tx1"/>
              </a:solidFill>
            </a:endParaRPr>
          </a:p>
          <a:p>
            <a:pPr marL="457200" lvl="1" indent="-457200"/>
            <a:r>
              <a:rPr lang="en-US" altLang="en-US" sz="2800" dirty="0" smtClean="0">
                <a:solidFill>
                  <a:schemeClr val="tx1"/>
                </a:solidFill>
              </a:rPr>
              <a:t>Downloads</a:t>
            </a:r>
          </a:p>
          <a:p>
            <a:pPr marL="457200" lvl="1" indent="-457200"/>
            <a:r>
              <a:rPr lang="en-US" altLang="en-US" sz="2800" dirty="0" smtClean="0">
                <a:solidFill>
                  <a:schemeClr val="tx1"/>
                </a:solidFill>
              </a:rPr>
              <a:t>Example Stocks</a:t>
            </a:r>
            <a:endParaRPr lang="en-US" alt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3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0" y="1206500"/>
            <a:ext cx="9144000" cy="4525963"/>
          </a:xfrm>
        </p:spPr>
        <p:txBody>
          <a:bodyPr/>
          <a:lstStyle/>
          <a:p>
            <a:pPr algn="l">
              <a:buFont typeface="Arial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smtClean="0">
                <a:solidFill>
                  <a:schemeClr val="tx1"/>
                </a:solidFill>
              </a:rPr>
              <a:t>Name</a:t>
            </a:r>
          </a:p>
          <a:p>
            <a:pPr algn="l">
              <a:buFont typeface="Arial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 Work place</a:t>
            </a:r>
          </a:p>
          <a:p>
            <a:pPr algn="l">
              <a:buFont typeface="Arial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Stock </a:t>
            </a:r>
            <a:r>
              <a:rPr lang="en-US" altLang="en-US" sz="3200" dirty="0" smtClean="0">
                <a:solidFill>
                  <a:schemeClr val="tx1"/>
                </a:solidFill>
              </a:rPr>
              <a:t>assessment experience</a:t>
            </a:r>
          </a:p>
          <a:p>
            <a:pPr algn="l">
              <a:buFont typeface="Arial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smtClean="0">
                <a:solidFill>
                  <a:schemeClr val="tx1"/>
                </a:solidFill>
              </a:rPr>
              <a:t>SS experience</a:t>
            </a:r>
          </a:p>
          <a:p>
            <a:pPr algn="l">
              <a:buFont typeface="Arial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 Stock of interest to implement in SS this week</a:t>
            </a:r>
          </a:p>
          <a:p>
            <a:pPr algn="l">
              <a:buFont typeface="Arial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smtClean="0">
                <a:solidFill>
                  <a:schemeClr val="tx1"/>
                </a:solidFill>
              </a:rPr>
              <a:t>What you would like to leave this course </a:t>
            </a:r>
            <a:r>
              <a:rPr lang="en-US" altLang="en-US" sz="3200" dirty="0" smtClean="0">
                <a:solidFill>
                  <a:schemeClr val="tx1"/>
                </a:solidFill>
              </a:rPr>
              <a:t>with?</a:t>
            </a:r>
            <a:endParaRPr lang="en-US" altLang="en-US" sz="3200" dirty="0" smtClean="0">
              <a:solidFill>
                <a:schemeClr val="tx1"/>
              </a:solidFill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57200" y="241300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endParaRPr lang="en-US" altLang="en-US"/>
          </a:p>
        </p:txBody>
      </p:sp>
      <p:sp>
        <p:nvSpPr>
          <p:cNvPr id="34821" name="Rectangle 5"/>
          <p:cNvSpPr>
            <a:spLocks/>
          </p:cNvSpPr>
          <p:nvPr/>
        </p:nvSpPr>
        <p:spPr bwMode="auto">
          <a:xfrm>
            <a:off x="0" y="0"/>
            <a:ext cx="8229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1pPr>
            <a:lvl2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2pPr>
            <a:lvl3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3pPr>
            <a:lvl4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4pPr>
            <a:lvl5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9pPr>
          </a:lstStyle>
          <a:p>
            <a:r>
              <a:rPr lang="en-US" altLang="en-US" sz="4000" dirty="0">
                <a:solidFill>
                  <a:srgbClr val="1E5C90"/>
                </a:solidFill>
              </a:rPr>
              <a:t>M</a:t>
            </a:r>
            <a:r>
              <a:rPr lang="en-US" altLang="en-US" sz="4000" dirty="0" smtClean="0">
                <a:solidFill>
                  <a:srgbClr val="1E5C90"/>
                </a:solidFill>
              </a:rPr>
              <a:t>eet the participants</a:t>
            </a:r>
            <a:endParaRPr lang="en-US" altLang="en-US" sz="4000" dirty="0">
              <a:solidFill>
                <a:srgbClr val="1E5C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AA Divider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2915</TotalTime>
  <Words>236</Words>
  <Application>Microsoft Office PowerPoint</Application>
  <PresentationFormat>On-screen Show (4:3)</PresentationFormat>
  <Paragraphs>58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NOAA Divider Slides</vt:lpstr>
      <vt:lpstr>NOAA Title Options</vt:lpstr>
      <vt:lpstr>The Stock Synthesis software for stock assessment</vt:lpstr>
      <vt:lpstr>Objectives for this week</vt:lpstr>
      <vt:lpstr>PowerPoint Presentation</vt:lpstr>
      <vt:lpstr>Website</vt:lpstr>
      <vt:lpstr>PowerPoint Presentation</vt:lpstr>
    </vt:vector>
  </TitlesOfParts>
  <Company>Janin/Cliff Design,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Durham</dc:creator>
  <cp:lastModifiedBy>Methot, Richard</cp:lastModifiedBy>
  <cp:revision>147</cp:revision>
  <dcterms:created xsi:type="dcterms:W3CDTF">2012-07-23T20:47:30Z</dcterms:created>
  <dcterms:modified xsi:type="dcterms:W3CDTF">2015-11-27T22:26:28Z</dcterms:modified>
</cp:coreProperties>
</file>