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262" r:id="rId3"/>
    <p:sldId id="270" r:id="rId4"/>
    <p:sldId id="264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13" autoAdjust="0"/>
    <p:restoredTop sz="94752" autoAdjust="0"/>
  </p:normalViewPr>
  <p:slideViewPr>
    <p:cSldViewPr snapToGrid="0" snapToObjects="1">
      <p:cViewPr varScale="1">
        <p:scale>
          <a:sx n="120" d="100"/>
          <a:sy n="120" d="100"/>
        </p:scale>
        <p:origin x="2124" y="132"/>
      </p:cViewPr>
      <p:guideLst>
        <p:guide orient="horz" pos="1885"/>
        <p:guide orient="horz" pos="758"/>
        <p:guide pos="286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9FA6EF-4ACD-4E0A-B608-6C68C458597C}" type="datetime1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058F42-E5B0-4051-80E9-500A0CB92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D9D5FA-819B-40B6-9910-14522BE81BBE}" type="datetime1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3187EB-6520-417D-92C9-DA08DCA14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AM and PM breaks, lunch from 12:30 – 1:30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C74CA9-BB52-4EC6-B525-F81A9FAA355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 flipV="1">
            <a:off x="0" y="-23813"/>
            <a:ext cx="9139238" cy="251460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169"/>
            <a:ext cx="8229600" cy="772250"/>
          </a:xfrm>
        </p:spPr>
        <p:txBody>
          <a:bodyPr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47CF1B16-6464-48C4-98BF-7A90FA430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 flipV="1">
            <a:off x="-19050" y="-30163"/>
            <a:ext cx="9170988" cy="245745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C339C300-961D-451B-9F75-65B5859D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91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72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0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65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0" y="6354763"/>
            <a:ext cx="6400800" cy="5032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E5359ADB-2F02-413A-B312-EA407C89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19850"/>
            <a:ext cx="1644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Arial Narrow Bold" pitchFamily="34" charset="0"/>
          <a:cs typeface="Arial Narrow Bold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algn="r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1141413"/>
            <a:ext cx="54848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2632075"/>
            <a:ext cx="548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700" r:id="rId3"/>
  </p:sldLayoutIdLst>
  <p:hf hdr="0"/>
  <p:txStyles>
    <p:titleStyle>
      <a:lvl1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Arial Narrow Bold" pitchFamily="34" charset="0"/>
          <a:cs typeface="Arial Narrow Bold"/>
        </a:defRPr>
      </a:lvl1pPr>
      <a:lvl2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algn="r" defTabSz="457200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93925" y="1141413"/>
            <a:ext cx="6492875" cy="1398587"/>
          </a:xfrm>
        </p:spPr>
        <p:txBody>
          <a:bodyPr/>
          <a:lstStyle/>
          <a:p>
            <a:r>
              <a:rPr lang="en-US" altLang="en-US" sz="3600" dirty="0" smtClean="0">
                <a:cs typeface="Arial Narrow Bold" pitchFamily="34" charset="0"/>
              </a:rPr>
              <a:t>The Stock Synthesis software for stock assessment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1988" y="2773363"/>
            <a:ext cx="5484812" cy="598487"/>
          </a:xfrm>
        </p:spPr>
        <p:txBody>
          <a:bodyPr/>
          <a:lstStyle/>
          <a:p>
            <a:r>
              <a:rPr lang="en-US" altLang="en-US" sz="2800" dirty="0" smtClean="0"/>
              <a:t>Introduction &amp; Objectives</a:t>
            </a:r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550" y="3117850"/>
            <a:ext cx="1293813" cy="752475"/>
          </a:xfrm>
        </p:spPr>
        <p:txBody>
          <a:bodyPr/>
          <a:lstStyle/>
          <a:p>
            <a:r>
              <a:rPr lang="en-US" altLang="en-US" dirty="0" smtClean="0"/>
              <a:t>NWFSC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93925" y="4105274"/>
            <a:ext cx="6492875" cy="911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 smtClean="0"/>
              <a:t>Arlington, VA</a:t>
            </a:r>
            <a:endParaRPr lang="en-US" altLang="en-US" sz="2400" b="1" dirty="0" smtClean="0"/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June 5-9, 2017</a:t>
            </a: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noProof="0" dirty="0" smtClean="0">
                <a:solidFill>
                  <a:srgbClr val="1E5C90"/>
                </a:solidFill>
                <a:cs typeface="Arial Narrow Bold" pitchFamily="34" charset="0"/>
              </a:rPr>
              <a:t>Objectives for this week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171450" y="1206500"/>
            <a:ext cx="8820150" cy="4525963"/>
          </a:xfrm>
        </p:spPr>
        <p:txBody>
          <a:bodyPr/>
          <a:lstStyle/>
          <a:p>
            <a:pPr marL="457200" lvl="1" indent="-457200"/>
            <a:r>
              <a:rPr lang="en-US" altLang="en-US" sz="2800" noProof="0" dirty="0" smtClean="0">
                <a:solidFill>
                  <a:schemeClr val="tx1"/>
                </a:solidFill>
              </a:rPr>
              <a:t>Intro to and Overview of Stock Synthesis (SS</a:t>
            </a:r>
            <a:r>
              <a:rPr lang="en-US" altLang="en-US" sz="2800" noProof="0" dirty="0" smtClean="0">
                <a:solidFill>
                  <a:schemeClr val="tx1"/>
                </a:solidFill>
              </a:rPr>
              <a:t>)</a:t>
            </a:r>
          </a:p>
          <a:p>
            <a:pPr marL="857250" lvl="2" indent="-457200"/>
            <a:r>
              <a:rPr lang="en-US" altLang="en-US" sz="2400" dirty="0" smtClean="0">
                <a:solidFill>
                  <a:schemeClr val="tx1"/>
                </a:solidFill>
              </a:rPr>
              <a:t>First SS course in SS3.30 format</a:t>
            </a:r>
            <a:endParaRPr lang="en-US" altLang="en-US" sz="2400" noProof="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Topics</a:t>
            </a:r>
          </a:p>
          <a:p>
            <a:pPr marL="857250" lvl="2" indent="-457200"/>
            <a:r>
              <a:rPr lang="en-US" altLang="en-US" sz="2400" dirty="0">
                <a:solidFill>
                  <a:schemeClr val="tx1"/>
                </a:solidFill>
              </a:rPr>
              <a:t>Recruitment, Selectivity &amp; </a:t>
            </a:r>
            <a:r>
              <a:rPr lang="en-US" altLang="en-US" sz="2400" dirty="0" smtClean="0">
                <a:solidFill>
                  <a:schemeClr val="tx1"/>
                </a:solidFill>
              </a:rPr>
              <a:t>Discard, Fishing Mortality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857250" lvl="2" indent="-457200"/>
            <a:r>
              <a:rPr lang="en-US" altLang="en-US" sz="2400" dirty="0" smtClean="0">
                <a:solidFill>
                  <a:schemeClr val="tx1"/>
                </a:solidFill>
              </a:rPr>
              <a:t>Benchmark </a:t>
            </a:r>
            <a:r>
              <a:rPr lang="en-US" altLang="en-US" sz="2400" dirty="0">
                <a:solidFill>
                  <a:schemeClr val="tx1"/>
                </a:solidFill>
              </a:rPr>
              <a:t>&amp; </a:t>
            </a:r>
            <a:r>
              <a:rPr lang="en-US" altLang="en-US" sz="2400" dirty="0" smtClean="0">
                <a:solidFill>
                  <a:schemeClr val="tx1"/>
                </a:solidFill>
              </a:rPr>
              <a:t>Forecast, </a:t>
            </a:r>
            <a:r>
              <a:rPr lang="en-US" altLang="en-US" sz="2400" dirty="0">
                <a:solidFill>
                  <a:schemeClr val="tx1"/>
                </a:solidFill>
              </a:rPr>
              <a:t>Data-Limited </a:t>
            </a:r>
            <a:r>
              <a:rPr lang="en-US" altLang="en-US" sz="2400" dirty="0" smtClean="0">
                <a:solidFill>
                  <a:schemeClr val="tx1"/>
                </a:solidFill>
              </a:rPr>
              <a:t>Approaches, </a:t>
            </a:r>
            <a:r>
              <a:rPr lang="en-US" altLang="en-US" sz="2400" dirty="0">
                <a:solidFill>
                  <a:schemeClr val="tx1"/>
                </a:solidFill>
              </a:rPr>
              <a:t>Growth &amp; Other </a:t>
            </a:r>
            <a:r>
              <a:rPr lang="en-US" altLang="en-US" sz="2400" dirty="0" smtClean="0">
                <a:solidFill>
                  <a:schemeClr val="tx1"/>
                </a:solidFill>
              </a:rPr>
              <a:t>Biology</a:t>
            </a:r>
          </a:p>
          <a:p>
            <a:pPr marL="857250" lvl="2" indent="-457200"/>
            <a:r>
              <a:rPr lang="en-US" altLang="en-US" sz="2400" dirty="0" smtClean="0">
                <a:solidFill>
                  <a:schemeClr val="tx1"/>
                </a:solidFill>
              </a:rPr>
              <a:t>Spatial models, Environmental indicators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en-US" altLang="en-US" noProof="0" dirty="0" smtClean="0">
                <a:solidFill>
                  <a:schemeClr val="tx1"/>
                </a:solidFill>
              </a:rPr>
              <a:t>Example </a:t>
            </a:r>
            <a:r>
              <a:rPr lang="en-US" altLang="en-US" noProof="0" dirty="0" smtClean="0">
                <a:solidFill>
                  <a:schemeClr val="tx1"/>
                </a:solidFill>
              </a:rPr>
              <a:t>Stocks</a:t>
            </a:r>
          </a:p>
          <a:p>
            <a:pPr marL="857250" lvl="2" indent="-457200"/>
            <a:r>
              <a:rPr lang="en-US" altLang="en-US" dirty="0" smtClean="0">
                <a:solidFill>
                  <a:schemeClr val="tx1"/>
                </a:solidFill>
              </a:rPr>
              <a:t>Croaker, Black sea bass, </a:t>
            </a:r>
            <a:r>
              <a:rPr lang="en-US" altLang="en-US" dirty="0" err="1" smtClean="0">
                <a:solidFill>
                  <a:schemeClr val="tx1"/>
                </a:solidFill>
              </a:rPr>
              <a:t>quahog,red</a:t>
            </a:r>
            <a:r>
              <a:rPr lang="en-US" altLang="en-US" dirty="0" smtClean="0">
                <a:solidFill>
                  <a:schemeClr val="tx1"/>
                </a:solidFill>
              </a:rPr>
              <a:t> drum, striped bass, seatrout, flounder</a:t>
            </a:r>
            <a:endParaRPr lang="en-US" altLang="en-US" noProof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58330949-66E2-4C8C-B126-3DD8979C91D5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1235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02745"/>
              </p:ext>
            </p:extLst>
          </p:nvPr>
        </p:nvGraphicFramePr>
        <p:xfrm>
          <a:off x="0" y="636283"/>
          <a:ext cx="8925059" cy="5067367"/>
        </p:xfrm>
        <a:graphic>
          <a:graphicData uri="http://schemas.openxmlformats.org/drawingml/2006/table">
            <a:tbl>
              <a:tblPr/>
              <a:tblGrid>
                <a:gridCol w="87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8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AM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PM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2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Mon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Setup computers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Distribute materials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Intro presentation on 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Introduce SS3.30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85851"/>
                  </a:ext>
                </a:extLst>
              </a:tr>
              <a:tr h="807297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Tues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Viewing SS output / r4ss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Diagnostics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Simple examples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Composition data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Selectivity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Discard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Wed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Spawner</a:t>
                      </a: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-recruitment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Recruitment bias adjustment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Survey of a recruitment deviation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Natural mortality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Growth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Hermaphrodites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713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Thurs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Benchmark and Forecast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Area-specific configurations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Data-limited:  depletion based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Data-limited:  catch curve </a:t>
                      </a: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based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Fri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Time-varying parameters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Environmental indicators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Q&amp;A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31" name="Rectangle 43"/>
          <p:cNvSpPr>
            <a:spLocks/>
          </p:cNvSpPr>
          <p:nvPr/>
        </p:nvSpPr>
        <p:spPr bwMode="auto">
          <a:xfrm>
            <a:off x="0" y="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s-AR" altLang="en-US" sz="4000" dirty="0" smtClean="0">
                <a:solidFill>
                  <a:srgbClr val="1E5C90"/>
                </a:solidFill>
              </a:rPr>
              <a:t>Agenda</a:t>
            </a:r>
            <a:endParaRPr lang="es-AR" altLang="en-US" sz="4000" dirty="0">
              <a:solidFill>
                <a:srgbClr val="1E5C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515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Working in small groups and with one another will be beneficial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7627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1E5C90"/>
                </a:solidFill>
                <a:cs typeface="Arial Narrow Bold" pitchFamily="34" charset="0"/>
              </a:rPr>
              <a:t>Website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71450" y="2461111"/>
            <a:ext cx="86560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Arial" charset="0"/>
              </a:rPr>
              <a:t>https://vlab.ncep.noaa.gov/group/stock-synthesis/home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body" idx="4294967295"/>
          </p:nvPr>
        </p:nvSpPr>
        <p:spPr>
          <a:xfrm>
            <a:off x="171450" y="3538329"/>
            <a:ext cx="8820150" cy="2194133"/>
          </a:xfrm>
        </p:spPr>
        <p:txBody>
          <a:bodyPr/>
          <a:lstStyle/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SS executables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Q&amp;A Forum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Document library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Example Stocks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08" y="984588"/>
            <a:ext cx="5895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Name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Work place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Stock assessment experience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SS experience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Stock of interest to implement in SS this week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What you would like to leave this course with?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>
                <a:solidFill>
                  <a:srgbClr val="1E5C90"/>
                </a:solidFill>
              </a:rPr>
              <a:t>M</a:t>
            </a:r>
            <a:r>
              <a:rPr lang="en-US" altLang="en-US" sz="4000" dirty="0" smtClean="0">
                <a:solidFill>
                  <a:srgbClr val="1E5C90"/>
                </a:solidFill>
              </a:rPr>
              <a:t>eet the participants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216</Words>
  <Application>Microsoft Office PowerPoint</Application>
  <PresentationFormat>On-screen Show (4:3)</PresentationFormat>
  <Paragraphs>63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Arial Narrow Bold</vt:lpstr>
      <vt:lpstr>Calibri</vt:lpstr>
      <vt:lpstr>NOAA Divider Slides</vt:lpstr>
      <vt:lpstr>NOAA Title Options</vt:lpstr>
      <vt:lpstr>The Stock Synthesis software for stock assessment</vt:lpstr>
      <vt:lpstr>Objectives for this week</vt:lpstr>
      <vt:lpstr>PowerPoint Presentation</vt:lpstr>
      <vt:lpstr>Website</vt:lpstr>
      <vt:lpstr>PowerPoint Presentation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Methot, Richard</cp:lastModifiedBy>
  <cp:revision>151</cp:revision>
  <dcterms:created xsi:type="dcterms:W3CDTF">2012-07-23T20:47:30Z</dcterms:created>
  <dcterms:modified xsi:type="dcterms:W3CDTF">2017-05-31T02:58:46Z</dcterms:modified>
</cp:coreProperties>
</file>