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312" r:id="rId3"/>
    <p:sldId id="268" r:id="rId4"/>
    <p:sldId id="284" r:id="rId5"/>
    <p:sldId id="267" r:id="rId6"/>
    <p:sldId id="269" r:id="rId7"/>
    <p:sldId id="300" r:id="rId8"/>
    <p:sldId id="305" r:id="rId9"/>
    <p:sldId id="285" r:id="rId10"/>
    <p:sldId id="256" r:id="rId11"/>
    <p:sldId id="259" r:id="rId12"/>
    <p:sldId id="299" r:id="rId13"/>
    <p:sldId id="261" r:id="rId14"/>
    <p:sldId id="286" r:id="rId15"/>
    <p:sldId id="260" r:id="rId16"/>
    <p:sldId id="288" r:id="rId17"/>
    <p:sldId id="297" r:id="rId18"/>
    <p:sldId id="298" r:id="rId19"/>
    <p:sldId id="258" r:id="rId20"/>
    <p:sldId id="301" r:id="rId21"/>
    <p:sldId id="293" r:id="rId22"/>
    <p:sldId id="289" r:id="rId23"/>
    <p:sldId id="302" r:id="rId24"/>
    <p:sldId id="296" r:id="rId25"/>
    <p:sldId id="287" r:id="rId26"/>
    <p:sldId id="303" r:id="rId27"/>
    <p:sldId id="291" r:id="rId28"/>
    <p:sldId id="292" r:id="rId29"/>
    <p:sldId id="294" r:id="rId30"/>
    <p:sldId id="295" r:id="rId31"/>
    <p:sldId id="304" r:id="rId32"/>
    <p:sldId id="311" r:id="rId33"/>
    <p:sldId id="278" r:id="rId34"/>
    <p:sldId id="271" r:id="rId35"/>
    <p:sldId id="277" r:id="rId36"/>
    <p:sldId id="306" r:id="rId37"/>
    <p:sldId id="307" r:id="rId38"/>
    <p:sldId id="314" r:id="rId39"/>
    <p:sldId id="308" r:id="rId40"/>
    <p:sldId id="313" r:id="rId41"/>
    <p:sldId id="309" r:id="rId42"/>
    <p:sldId id="31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354D0-D3BA-493A-95E7-017889858F3E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EF21E-3D97-4AE6-8B19-99D89291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3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93420" y="4385944"/>
            <a:ext cx="5547360" cy="4153855"/>
          </a:xfrm>
          <a:prstGeom prst="rect">
            <a:avLst/>
          </a:prstGeom>
          <a:noFill/>
          <a:ln>
            <a:noFill/>
          </a:ln>
        </p:spPr>
        <p:txBody>
          <a:bodyPr lIns="92290" tIns="46133" rIns="92290" bIns="46133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927282" y="8770310"/>
            <a:ext cx="3005345" cy="461010"/>
          </a:xfrm>
          <a:prstGeom prst="rect">
            <a:avLst/>
          </a:prstGeom>
          <a:noFill/>
          <a:ln>
            <a:noFill/>
          </a:ln>
        </p:spPr>
        <p:txBody>
          <a:bodyPr lIns="92290" tIns="46133" rIns="92290" bIns="46133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48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0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Boat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201988" y="1141412"/>
            <a:ext cx="5484812" cy="1398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201988" y="2707457"/>
            <a:ext cx="5484812" cy="1224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3550" y="3118590"/>
            <a:ext cx="1293810" cy="752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18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101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ur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201988" y="1141412"/>
            <a:ext cx="5484812" cy="1398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201988" y="2707457"/>
            <a:ext cx="5484812" cy="1224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3550" y="3118590"/>
            <a:ext cx="1293810" cy="752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18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977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Seafoo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201988" y="1141412"/>
            <a:ext cx="5484812" cy="1398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201988" y="2707457"/>
            <a:ext cx="5484812" cy="1224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3550" y="3118590"/>
            <a:ext cx="1293810" cy="752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18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43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Fish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201988" y="1141412"/>
            <a:ext cx="5484812" cy="1398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201988" y="2707457"/>
            <a:ext cx="5484812" cy="1224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3550" y="3118590"/>
            <a:ext cx="1293810" cy="752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18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76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Dar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9525" y="4416425"/>
            <a:ext cx="9170988" cy="2459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7" y="115992"/>
                </a:moveTo>
                <a:cubicBezTo>
                  <a:pt x="308" y="115829"/>
                  <a:pt x="96101" y="122161"/>
                  <a:pt x="120000" y="0"/>
                </a:cubicBezTo>
                <a:cubicBezTo>
                  <a:pt x="119966" y="40025"/>
                  <a:pt x="119831" y="79672"/>
                  <a:pt x="119797" y="119697"/>
                </a:cubicBezTo>
                <a:lnTo>
                  <a:pt x="0" y="120000"/>
                </a:lnTo>
                <a:cubicBezTo>
                  <a:pt x="0" y="117941"/>
                  <a:pt x="37" y="118050"/>
                  <a:pt x="37" y="1159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201988" y="1141412"/>
            <a:ext cx="5484812" cy="1398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Narrow"/>
              <a:buNone/>
              <a:defRPr sz="4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201988" y="2707457"/>
            <a:ext cx="5484812" cy="1224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 Narrow"/>
              <a:buNone/>
              <a:defRPr sz="24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3550" y="3118590"/>
            <a:ext cx="1293810" cy="752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 Narrow"/>
              <a:buNone/>
              <a:defRPr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 Narrow"/>
              <a:buNone/>
              <a:defRPr sz="18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796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1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8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94346-6A6A-493D-8496-A345258F43F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CED1-48D0-49A4-BB60-A7063A39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4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201988" y="1141412"/>
            <a:ext cx="5484812" cy="1398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None/>
              <a:defRPr sz="44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201988" y="2632075"/>
            <a:ext cx="5484812" cy="1276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9525" y="4416425"/>
            <a:ext cx="9170988" cy="2459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7" y="115992"/>
                </a:moveTo>
                <a:cubicBezTo>
                  <a:pt x="308" y="115829"/>
                  <a:pt x="96101" y="122161"/>
                  <a:pt x="120000" y="0"/>
                </a:cubicBezTo>
                <a:cubicBezTo>
                  <a:pt x="119966" y="40025"/>
                  <a:pt x="119831" y="79672"/>
                  <a:pt x="119797" y="119697"/>
                </a:cubicBezTo>
                <a:lnTo>
                  <a:pt x="0" y="120000"/>
                </a:lnTo>
                <a:cubicBezTo>
                  <a:pt x="0" y="117941"/>
                  <a:pt x="37" y="118050"/>
                  <a:pt x="37" y="1159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9612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lab.ncep.noaa.gov/group/stock-synthesis/home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617229" y="1141412"/>
            <a:ext cx="7336971" cy="1398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r>
              <a:rPr lang="en-US" dirty="0" smtClean="0"/>
              <a:t>Introducing Stock Synthesis (SS) Version 3.30</a:t>
            </a:r>
            <a:endParaRPr lang="en-US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910684" y="2716116"/>
            <a:ext cx="6776113" cy="1420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Narrow"/>
              <a:buNone/>
            </a:pPr>
            <a:r>
              <a:rPr lang="en-US" sz="2800" b="0" i="0" u="none" strike="noStrike" cap="none" dirty="0" err="1" smtClean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LaJolla</a:t>
            </a:r>
            <a:r>
              <a:rPr lang="en-US" sz="2800" b="0" i="0" u="none" strike="noStrike" cap="none" dirty="0" smtClean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, CA</a:t>
            </a:r>
            <a:endParaRPr lang="en-US" sz="2800" dirty="0" smtClean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Narrow"/>
              <a:buNone/>
            </a:pPr>
            <a:r>
              <a:rPr lang="en-US" sz="2800" b="0" i="0" u="none" strike="noStrike" cap="none" dirty="0" smtClean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Feb 21, 2018</a:t>
            </a:r>
            <a:endParaRPr lang="en-US" sz="2800" b="0" i="0" u="none" strike="noStrike" cap="none" dirty="0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27797" y="4489565"/>
            <a:ext cx="8157387" cy="14116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Narrow"/>
              <a:buNone/>
            </a:pP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Richard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Methot, Ph.D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Narrow"/>
              <a:buNone/>
            </a:pP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NOAA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Fisheries Senior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Scientist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for Stock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Assessment</a:t>
            </a:r>
            <a:endParaRPr lang="en-US" sz="1800" b="0" i="0" u="none" strike="noStrike" cap="none" dirty="0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729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</a:t>
            </a:r>
            <a:r>
              <a:rPr lang="en-US" dirty="0" smtClean="0"/>
              <a:t>Fleet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Previously, fishing fleets were listed first, followed by survey only fleets. Input of catch was only associated with fishing fleets and there was an option for a fishing fleet to be designated as "bycatch only" such that the input catch values were </a:t>
            </a:r>
            <a:r>
              <a:rPr lang="en-US" dirty="0" smtClean="0"/>
              <a:t>ignored.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problem with this approach is that addition or subtraction of a fishing fleet required renumbering the "fleet" ID on data for all higher numbered fleets and surveys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Solution </a:t>
            </a:r>
            <a:r>
              <a:rPr lang="en-US" dirty="0" smtClean="0"/>
              <a:t>– Fishing and survey fleets can be in any </a:t>
            </a:r>
            <a:r>
              <a:rPr lang="en-US" dirty="0" smtClean="0"/>
              <a:t>order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 smtClean="0"/>
              <a:t>and each </a:t>
            </a:r>
            <a:r>
              <a:rPr lang="en-US" dirty="0"/>
              <a:t>has a specified fleet </a:t>
            </a:r>
            <a:r>
              <a:rPr lang="en-US" dirty="0" smtClean="0"/>
              <a:t>type.</a:t>
            </a:r>
          </a:p>
          <a:p>
            <a:pPr lvl="1"/>
            <a:r>
              <a:rPr lang="en-US" dirty="0" smtClean="0"/>
              <a:t>Fleet types:  1=catch </a:t>
            </a:r>
            <a:r>
              <a:rPr lang="en-US" dirty="0"/>
              <a:t>fleet, </a:t>
            </a:r>
            <a:r>
              <a:rPr lang="en-US" dirty="0" smtClean="0"/>
              <a:t>2=bycatch </a:t>
            </a:r>
            <a:r>
              <a:rPr lang="en-US" dirty="0"/>
              <a:t>only, </a:t>
            </a:r>
            <a:r>
              <a:rPr lang="en-US" dirty="0" smtClean="0"/>
              <a:t>3=survey</a:t>
            </a:r>
            <a:r>
              <a:rPr lang="en-US" dirty="0"/>
              <a:t>. Future types can be: environment, predator, ignore</a:t>
            </a:r>
            <a:r>
              <a:rPr lang="en-US" dirty="0" smtClean="0"/>
              <a:t>.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*Not yet for setups that use tag recapture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Fleet Description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7810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#_</a:t>
            </a:r>
            <a:r>
              <a:rPr lang="en-US" b="1" dirty="0" err="1"/>
              <a:t>fleet_type</a:t>
            </a:r>
            <a:r>
              <a:rPr lang="en-US" b="1" dirty="0"/>
              <a:t>: 1=catch fleet; 2=bycatch only fleet; 3=survey; 4=ignore </a:t>
            </a:r>
          </a:p>
          <a:p>
            <a:r>
              <a:rPr lang="en-US" b="1" dirty="0"/>
              <a:t>#_</a:t>
            </a:r>
            <a:r>
              <a:rPr lang="en-US" b="1" dirty="0" err="1"/>
              <a:t>survey_timing</a:t>
            </a:r>
            <a:r>
              <a:rPr lang="en-US" b="1" dirty="0"/>
              <a:t>: -1=for use of catch-at-age to override the month </a:t>
            </a:r>
            <a:r>
              <a:rPr lang="en-US" b="1" dirty="0" smtClean="0"/>
              <a:t>value </a:t>
            </a:r>
            <a:r>
              <a:rPr lang="en-US" b="1" dirty="0"/>
              <a:t>associated with a </a:t>
            </a:r>
            <a:r>
              <a:rPr lang="en-US" b="1" dirty="0" smtClean="0"/>
              <a:t>datum; </a:t>
            </a:r>
            <a:r>
              <a:rPr lang="en-US" b="1" dirty="0" smtClean="0"/>
              <a:t>ignored </a:t>
            </a:r>
            <a:r>
              <a:rPr lang="en-US" b="1" dirty="0" smtClean="0"/>
              <a:t>for surveys</a:t>
            </a:r>
            <a:endParaRPr lang="en-US" b="1" dirty="0"/>
          </a:p>
          <a:p>
            <a:r>
              <a:rPr lang="en-US" b="1" dirty="0"/>
              <a:t>#_</a:t>
            </a:r>
            <a:r>
              <a:rPr lang="en-US" b="1" dirty="0" err="1"/>
              <a:t>fleet_area</a:t>
            </a:r>
            <a:r>
              <a:rPr lang="en-US" b="1" dirty="0"/>
              <a:t>:  area the fleet/survey operates in </a:t>
            </a:r>
          </a:p>
          <a:p>
            <a:r>
              <a:rPr lang="en-US" b="1" dirty="0"/>
              <a:t>#_units of catch:  1=bio; 2=</a:t>
            </a:r>
            <a:r>
              <a:rPr lang="en-US" b="1" dirty="0" err="1"/>
              <a:t>num</a:t>
            </a:r>
            <a:r>
              <a:rPr lang="en-US" b="1" dirty="0"/>
              <a:t> (ignored for surveys; their units read later)</a:t>
            </a:r>
          </a:p>
          <a:p>
            <a:r>
              <a:rPr lang="en-US" b="1" dirty="0"/>
              <a:t>#_</a:t>
            </a:r>
            <a:r>
              <a:rPr lang="en-US" b="1" dirty="0" err="1"/>
              <a:t>catch_mult</a:t>
            </a:r>
            <a:r>
              <a:rPr lang="en-US" b="1" dirty="0"/>
              <a:t>: 0=no; 1=yes</a:t>
            </a:r>
          </a:p>
          <a:p>
            <a:r>
              <a:rPr lang="en-US" b="1" dirty="0"/>
              <a:t>#_rows are fleets</a:t>
            </a:r>
          </a:p>
          <a:p>
            <a:r>
              <a:rPr lang="en-US" b="1" dirty="0"/>
              <a:t>#_</a:t>
            </a:r>
            <a:r>
              <a:rPr lang="en-US" b="1" dirty="0" err="1"/>
              <a:t>fleet_type</a:t>
            </a:r>
            <a:r>
              <a:rPr lang="en-US" b="1" dirty="0"/>
              <a:t> timing area units </a:t>
            </a:r>
            <a:r>
              <a:rPr lang="en-US" b="1" dirty="0" err="1"/>
              <a:t>need_catch_mult</a:t>
            </a:r>
            <a:r>
              <a:rPr lang="en-US" b="1" dirty="0"/>
              <a:t> </a:t>
            </a:r>
            <a:r>
              <a:rPr lang="en-US" b="1" dirty="0" err="1"/>
              <a:t>fleetname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smtClean="0"/>
              <a:t>                   1       0.5       1        1                             0    FISHERY1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166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Bycatch </a:t>
            </a:r>
            <a:r>
              <a:rPr lang="en-US" dirty="0" smtClean="0"/>
              <a:t>Fleets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Previously (v3.24) </a:t>
            </a:r>
            <a:r>
              <a:rPr lang="en-US" sz="3600" dirty="0"/>
              <a:t>bycatch fleets </a:t>
            </a:r>
            <a:r>
              <a:rPr lang="en-US" sz="3600" dirty="0" smtClean="0"/>
              <a:t>must use </a:t>
            </a:r>
            <a:r>
              <a:rPr lang="en-US" sz="3600" dirty="0" err="1" smtClean="0"/>
              <a:t>F_Method</a:t>
            </a:r>
            <a:r>
              <a:rPr lang="en-US" sz="3600" dirty="0" smtClean="0"/>
              <a:t>=2 and are excluded </a:t>
            </a:r>
            <a:r>
              <a:rPr lang="en-US" sz="3600" dirty="0"/>
              <a:t>from the catch </a:t>
            </a:r>
            <a:r>
              <a:rPr lang="en-US" sz="3600" dirty="0" err="1" smtClean="0"/>
              <a:t>logL</a:t>
            </a:r>
            <a:r>
              <a:rPr lang="en-US" sz="3600" dirty="0" smtClean="0"/>
              <a:t>.  So their F must be determined from other data sources.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B</a:t>
            </a:r>
            <a:r>
              <a:rPr lang="en-US" sz="3600" dirty="0" smtClean="0"/>
              <a:t>ycatch </a:t>
            </a:r>
            <a:r>
              <a:rPr lang="en-US" sz="3600" dirty="0"/>
              <a:t>fleets have selectivity and retention functions, so even though they are considered to have unknown catch levels, this does not mean that their calculated retained catch is zero</a:t>
            </a:r>
            <a:r>
              <a:rPr lang="en-US" sz="3600" dirty="0" smtClean="0"/>
              <a:t>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 smtClean="0"/>
              <a:t>Version 3.30 has added a option so </a:t>
            </a:r>
            <a:r>
              <a:rPr lang="en-US" sz="3600" dirty="0"/>
              <a:t>that bycatch only fleet:</a:t>
            </a:r>
          </a:p>
          <a:p>
            <a:pPr lvl="1"/>
            <a:r>
              <a:rPr lang="en-US" sz="3100" dirty="0"/>
              <a:t>C</a:t>
            </a:r>
            <a:r>
              <a:rPr lang="en-US" sz="3100" dirty="0" smtClean="0"/>
              <a:t>an </a:t>
            </a:r>
            <a:r>
              <a:rPr lang="en-US" sz="3100" dirty="0"/>
              <a:t>have retained and discarded catch calculated normally, or </a:t>
            </a:r>
          </a:p>
          <a:p>
            <a:pPr lvl="1"/>
            <a:r>
              <a:rPr lang="en-US" sz="3100" dirty="0"/>
              <a:t>A</a:t>
            </a:r>
            <a:r>
              <a:rPr lang="en-US" sz="3100" dirty="0" smtClean="0"/>
              <a:t>ll </a:t>
            </a:r>
            <a:r>
              <a:rPr lang="en-US" sz="3100" dirty="0"/>
              <a:t>their catch will be assigned to </a:t>
            </a:r>
            <a:r>
              <a:rPr lang="en-US" sz="3100" dirty="0" smtClean="0"/>
              <a:t>discard</a:t>
            </a:r>
          </a:p>
          <a:p>
            <a:endParaRPr lang="en-US" dirty="0"/>
          </a:p>
          <a:p>
            <a:r>
              <a:rPr lang="en-US" sz="3600" dirty="0" smtClean="0"/>
              <a:t>Because </a:t>
            </a:r>
            <a:r>
              <a:rPr lang="en-US" sz="3600" dirty="0"/>
              <a:t>MSY and Yield per recruit are calculated in terms of dead catch, </a:t>
            </a:r>
            <a:r>
              <a:rPr lang="en-US" sz="3600" dirty="0" smtClean="0"/>
              <a:t>3.24 included </a:t>
            </a:r>
            <a:r>
              <a:rPr lang="en-US" sz="3600" dirty="0"/>
              <a:t>catch from bycatch fleets.  </a:t>
            </a:r>
            <a:r>
              <a:rPr lang="en-US" sz="3600" dirty="0" smtClean="0"/>
              <a:t> This meant that the bycatch fleet F was scaled to search for reference F values.  3.30 provides options for how bycatch fleets are treated in reference point calculations and forecasts.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184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Fishery/Catch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Catch input as a list (</a:t>
            </a:r>
            <a:r>
              <a:rPr lang="en-US" dirty="0" smtClean="0"/>
              <a:t>like </a:t>
            </a:r>
            <a:r>
              <a:rPr lang="en-US" dirty="0" smtClean="0"/>
              <a:t>surveys), not a </a:t>
            </a:r>
            <a:r>
              <a:rPr lang="en-US" dirty="0" smtClean="0"/>
              <a:t>time x fleet table</a:t>
            </a:r>
          </a:p>
          <a:p>
            <a:r>
              <a:rPr lang="en-US" dirty="0" smtClean="0"/>
              <a:t>Necessary because generic fleet order would have required including surveys in the table</a:t>
            </a:r>
            <a:endParaRPr lang="en-US" dirty="0" smtClean="0"/>
          </a:p>
          <a:p>
            <a:r>
              <a:rPr lang="en-US" dirty="0" smtClean="0"/>
              <a:t>Initial </a:t>
            </a:r>
            <a:r>
              <a:rPr lang="en-US" dirty="0" smtClean="0"/>
              <a:t>equilibrium catch now by </a:t>
            </a:r>
            <a:r>
              <a:rPr lang="en-US" dirty="0" smtClean="0"/>
              <a:t>season and part of the catch list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23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Implement </a:t>
            </a:r>
            <a:r>
              <a:rPr lang="en-US" sz="2200" dirty="0" err="1"/>
              <a:t>catch_mult</a:t>
            </a:r>
            <a:r>
              <a:rPr lang="en-US" sz="2200" dirty="0"/>
              <a:t>(</a:t>
            </a:r>
            <a:r>
              <a:rPr lang="en-US" sz="2200" dirty="0" err="1"/>
              <a:t>y,f</a:t>
            </a:r>
            <a:r>
              <a:rPr lang="en-US" sz="2200" dirty="0"/>
              <a:t>) as a fleet-specific multiplier of </a:t>
            </a:r>
            <a:r>
              <a:rPr lang="en-US" sz="2200" dirty="0" smtClean="0"/>
              <a:t>catch;</a:t>
            </a:r>
            <a:endParaRPr lang="en-US" sz="2200" dirty="0"/>
          </a:p>
          <a:p>
            <a:r>
              <a:rPr lang="en-US" sz="2200" dirty="0"/>
              <a:t>A flag in </a:t>
            </a:r>
            <a:r>
              <a:rPr lang="en-US" sz="2200" dirty="0" err="1"/>
              <a:t>fleet_setup</a:t>
            </a:r>
            <a:r>
              <a:rPr lang="en-US" sz="2200" dirty="0"/>
              <a:t> indicates which fleets are requesting a </a:t>
            </a:r>
            <a:r>
              <a:rPr lang="en-US" sz="2200" dirty="0" err="1" smtClean="0"/>
              <a:t>catch_multiplier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en-US" sz="2200" dirty="0"/>
              <a:t>It has year-specific, not season-specific time-varying </a:t>
            </a:r>
            <a:r>
              <a:rPr lang="en-US" sz="2200" dirty="0" smtClean="0"/>
              <a:t>capabilities;</a:t>
            </a:r>
            <a:endParaRPr lang="en-US" sz="2200" dirty="0"/>
          </a:p>
          <a:p>
            <a:r>
              <a:rPr lang="en-US" sz="2200" dirty="0"/>
              <a:t>Do this as a </a:t>
            </a:r>
            <a:r>
              <a:rPr lang="en-US" sz="2200" dirty="0" err="1"/>
              <a:t>MGparm</a:t>
            </a:r>
            <a:r>
              <a:rPr lang="en-US" sz="2200" dirty="0"/>
              <a:t>, so can inherit all time-varying characteristics of </a:t>
            </a:r>
            <a:r>
              <a:rPr lang="en-US" sz="2200" dirty="0" err="1" smtClean="0"/>
              <a:t>Mgparms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en-US" sz="2200" dirty="0"/>
              <a:t>In the </a:t>
            </a:r>
            <a:r>
              <a:rPr lang="en-US" sz="2200" dirty="0" err="1"/>
              <a:t>catch_like</a:t>
            </a:r>
            <a:r>
              <a:rPr lang="en-US" sz="2200" dirty="0"/>
              <a:t> calculation, expected catch is multiplied by </a:t>
            </a:r>
            <a:r>
              <a:rPr lang="en-US" sz="2200" dirty="0" err="1"/>
              <a:t>catch_mult</a:t>
            </a:r>
            <a:r>
              <a:rPr lang="en-US" sz="2200" dirty="0"/>
              <a:t>(</a:t>
            </a:r>
            <a:r>
              <a:rPr lang="en-US" sz="2200" dirty="0" err="1"/>
              <a:t>y,f</a:t>
            </a:r>
            <a:r>
              <a:rPr lang="en-US" sz="2200" dirty="0"/>
              <a:t>) before being compared to the observed retained catch, so a value of 1.1 means that the observed catch has overestimated actual catch by 10</a:t>
            </a:r>
            <a:r>
              <a:rPr lang="en-US" sz="2200" dirty="0" smtClean="0"/>
              <a:t>%;</a:t>
            </a:r>
            <a:endParaRPr lang="en-US" sz="2200" dirty="0"/>
          </a:p>
          <a:p>
            <a:r>
              <a:rPr lang="en-US" sz="2200" dirty="0"/>
              <a:t>Also implement in Pope's and hybrid F calculations.</a:t>
            </a:r>
          </a:p>
        </p:txBody>
      </p:sp>
    </p:spTree>
    <p:extLst>
      <p:ext uri="{BB962C8B-B14F-4D97-AF65-F5344CB8AC3E}">
        <p14:creationId xmlns:p14="http://schemas.microsoft.com/office/powerpoint/2010/main" val="37335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 timing now as year, </a:t>
            </a:r>
            <a:r>
              <a:rPr lang="en-US" dirty="0" err="1"/>
              <a:t>real_month</a:t>
            </a:r>
            <a:r>
              <a:rPr lang="en-US" dirty="0"/>
              <a:t> here and for composition data</a:t>
            </a:r>
          </a:p>
          <a:p>
            <a:r>
              <a:rPr lang="en-US" dirty="0" smtClean="0"/>
              <a:t>Special surveys (like depletion) now are a survey type, not a special selectivity</a:t>
            </a:r>
          </a:p>
          <a:p>
            <a:r>
              <a:rPr lang="en-US" dirty="0" smtClean="0"/>
              <a:t>Can add survey expected value to </a:t>
            </a:r>
            <a:r>
              <a:rPr lang="en-US" dirty="0" err="1" smtClean="0"/>
              <a:t>sdreport</a:t>
            </a:r>
            <a:endParaRPr lang="en-US" dirty="0" smtClean="0"/>
          </a:p>
          <a:p>
            <a:r>
              <a:rPr lang="en-US" dirty="0"/>
              <a:t>Survey type = 35 will invoke setting e(survey(y))=f(</a:t>
            </a:r>
            <a:r>
              <a:rPr lang="en-US" dirty="0" err="1"/>
              <a:t>parm_dev</a:t>
            </a:r>
            <a:r>
              <a:rPr lang="en-US" dirty="0"/>
              <a:t>(</a:t>
            </a:r>
            <a:r>
              <a:rPr lang="en-US" dirty="0" err="1"/>
              <a:t>k,y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More link functions coming from </a:t>
            </a:r>
            <a:r>
              <a:rPr lang="en-US" dirty="0" err="1" smtClean="0"/>
              <a:t>Haikun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1051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and Age Comp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Controls for each fleet now are:</a:t>
            </a:r>
          </a:p>
          <a:p>
            <a:pPr lvl="1"/>
            <a:r>
              <a:rPr lang="en-US" dirty="0"/>
              <a:t>#_</a:t>
            </a:r>
            <a:r>
              <a:rPr lang="en-US" dirty="0" err="1"/>
              <a:t>mintailcomp</a:t>
            </a:r>
            <a:r>
              <a:rPr lang="en-US" dirty="0"/>
              <a:t>: upper and lower distribution for females and males separately are accumulated until exceeding this level.</a:t>
            </a:r>
          </a:p>
          <a:p>
            <a:pPr lvl="1"/>
            <a:r>
              <a:rPr lang="en-US" dirty="0"/>
              <a:t>#_</a:t>
            </a:r>
            <a:r>
              <a:rPr lang="en-US" dirty="0" err="1"/>
              <a:t>addtocomp</a:t>
            </a:r>
            <a:r>
              <a:rPr lang="en-US" dirty="0"/>
              <a:t>:  after accumulation of tails; this value added to all bins</a:t>
            </a:r>
          </a:p>
          <a:p>
            <a:pPr lvl="1"/>
            <a:r>
              <a:rPr lang="en-US" dirty="0"/>
              <a:t>#_males and females treated as combined gender below this bin number </a:t>
            </a:r>
          </a:p>
          <a:p>
            <a:pPr lvl="1"/>
            <a:r>
              <a:rPr lang="en-US" dirty="0"/>
              <a:t>#_</a:t>
            </a:r>
            <a:r>
              <a:rPr lang="en-US" dirty="0" err="1"/>
              <a:t>compressbins</a:t>
            </a:r>
            <a:r>
              <a:rPr lang="en-US" dirty="0"/>
              <a:t>: accumulate upper tail by this number of bins; acts simultaneous with </a:t>
            </a:r>
            <a:r>
              <a:rPr lang="en-US" dirty="0" err="1"/>
              <a:t>mintailcomp</a:t>
            </a:r>
            <a:r>
              <a:rPr lang="en-US" dirty="0"/>
              <a:t>; set=0 for no forced accumulation</a:t>
            </a:r>
          </a:p>
          <a:p>
            <a:pPr lvl="1"/>
            <a:r>
              <a:rPr lang="en-US" dirty="0"/>
              <a:t>#_</a:t>
            </a:r>
            <a:r>
              <a:rPr lang="en-US" dirty="0" err="1"/>
              <a:t>Comp_Error</a:t>
            </a:r>
            <a:r>
              <a:rPr lang="en-US" dirty="0"/>
              <a:t>:  0=multinomial, 1=</a:t>
            </a:r>
            <a:r>
              <a:rPr lang="en-US" dirty="0" err="1"/>
              <a:t>dirichlet</a:t>
            </a:r>
            <a:endParaRPr lang="en-US" dirty="0"/>
          </a:p>
          <a:p>
            <a:pPr lvl="1"/>
            <a:r>
              <a:rPr lang="en-US" dirty="0"/>
              <a:t>#_Comp_Error2:  </a:t>
            </a:r>
            <a:r>
              <a:rPr lang="en-US" dirty="0" err="1"/>
              <a:t>parm</a:t>
            </a:r>
            <a:r>
              <a:rPr lang="en-US" dirty="0"/>
              <a:t> number  for </a:t>
            </a:r>
            <a:r>
              <a:rPr lang="en-US" dirty="0" smtClean="0"/>
              <a:t>Dirichlet (placeholder field)</a:t>
            </a:r>
            <a:endParaRPr lang="en-US" dirty="0"/>
          </a:p>
          <a:p>
            <a:pPr lvl="1"/>
            <a:r>
              <a:rPr lang="en-US" dirty="0"/>
              <a:t>#_</a:t>
            </a:r>
            <a:r>
              <a:rPr lang="en-US" dirty="0" err="1"/>
              <a:t>minsamplesize</a:t>
            </a:r>
            <a:r>
              <a:rPr lang="en-US" dirty="0"/>
              <a:t>: minimum sample size; set to 1 to match 3.24, minimum value is </a:t>
            </a:r>
            <a:r>
              <a:rPr lang="en-US" dirty="0" smtClean="0"/>
              <a:t>0.001</a:t>
            </a:r>
          </a:p>
          <a:p>
            <a:r>
              <a:rPr lang="en-US" dirty="0" smtClean="0"/>
              <a:t>Fishery composition </a:t>
            </a:r>
            <a:r>
              <a:rPr lang="en-US" dirty="0"/>
              <a:t>observations can be from season-long catch, or from a specific point in </a:t>
            </a:r>
            <a:r>
              <a:rPr lang="en-US" dirty="0" smtClean="0"/>
              <a:t>time (</a:t>
            </a:r>
            <a:r>
              <a:rPr lang="en-US" dirty="0" err="1" smtClean="0"/>
              <a:t>real_month</a:t>
            </a:r>
            <a:r>
              <a:rPr lang="en-US" dirty="0" smtClean="0"/>
              <a:t> rounded to </a:t>
            </a:r>
            <a:r>
              <a:rPr lang="en-US" dirty="0" err="1" smtClean="0"/>
              <a:t>subseason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953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0063" y="154463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Control File changes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72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Recruitment Timing; Settlement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19" y="1219201"/>
            <a:ext cx="8301681" cy="38100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V3.24</a:t>
            </a:r>
          </a:p>
          <a:p>
            <a:pPr lvl="1"/>
            <a:r>
              <a:rPr lang="en-US" sz="2000" dirty="0" smtClean="0"/>
              <a:t>Recruitment happened at real age 0.0 at beginning of a season, including the spawning </a:t>
            </a:r>
            <a:r>
              <a:rPr lang="en-US" sz="2000" dirty="0" smtClean="0"/>
              <a:t>season</a:t>
            </a:r>
          </a:p>
          <a:p>
            <a:pPr lvl="1"/>
            <a:r>
              <a:rPr lang="en-US" sz="2000" dirty="0" smtClean="0"/>
              <a:t>Were set to age 0 even if in year after spawning</a:t>
            </a:r>
          </a:p>
          <a:p>
            <a:pPr lvl="1"/>
            <a:r>
              <a:rPr lang="en-US" sz="2000" dirty="0"/>
              <a:t>Recruits distributed among areas, seasons, </a:t>
            </a:r>
            <a:r>
              <a:rPr lang="en-US" sz="2000" dirty="0" err="1"/>
              <a:t>growth_pattern</a:t>
            </a:r>
            <a:endParaRPr lang="en-US" sz="2000" dirty="0"/>
          </a:p>
          <a:p>
            <a:pPr lvl="1"/>
            <a:r>
              <a:rPr lang="en-US" sz="2000" dirty="0" smtClean="0"/>
              <a:t>Typically setup had spawning and a single recruitment event both on Jan 1</a:t>
            </a:r>
          </a:p>
          <a:p>
            <a:pPr lvl="1"/>
            <a:r>
              <a:rPr lang="en-US" sz="2000" dirty="0" smtClean="0"/>
              <a:t>Multi-season model needed to have recruitment later in year</a:t>
            </a:r>
            <a:endParaRPr lang="en-US" sz="2000" dirty="0" smtClean="0"/>
          </a:p>
          <a:p>
            <a:r>
              <a:rPr lang="en-US" sz="2600" dirty="0" smtClean="0"/>
              <a:t>V3.30</a:t>
            </a:r>
            <a:endParaRPr lang="en-US" sz="2600" dirty="0" smtClean="0"/>
          </a:p>
          <a:p>
            <a:pPr lvl="1"/>
            <a:r>
              <a:rPr lang="en-US" sz="2000" dirty="0" smtClean="0"/>
              <a:t>Recruitment happens in specified settlement events </a:t>
            </a:r>
            <a:r>
              <a:rPr lang="en-US" sz="2000" dirty="0"/>
              <a:t>(</a:t>
            </a:r>
            <a:r>
              <a:rPr lang="en-US" sz="2000" dirty="0" err="1"/>
              <a:t>growth_pattern</a:t>
            </a:r>
            <a:r>
              <a:rPr lang="en-US" sz="2000" dirty="0"/>
              <a:t>, </a:t>
            </a:r>
            <a:r>
              <a:rPr lang="en-US" sz="2000" dirty="0" smtClean="0"/>
              <a:t>Month, Area);</a:t>
            </a:r>
          </a:p>
          <a:p>
            <a:pPr lvl="1"/>
            <a:r>
              <a:rPr lang="en-US" sz="2000" dirty="0" smtClean="0"/>
              <a:t>Number of unique settlement timings calculated at runtime;</a:t>
            </a:r>
          </a:p>
          <a:p>
            <a:pPr lvl="1"/>
            <a:r>
              <a:rPr lang="en-US" sz="2000" dirty="0" smtClean="0"/>
              <a:t>Now there is explicit elapsed time between spawning and recruitment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/>
              <a:t>Growth </a:t>
            </a:r>
            <a:r>
              <a:rPr lang="en-US" sz="2000" dirty="0" smtClean="0"/>
              <a:t>and natural mortality of the platoon begins at time of settlement, which is its real age 0.0 for growth;</a:t>
            </a:r>
          </a:p>
          <a:p>
            <a:pPr lvl="2"/>
            <a:r>
              <a:rPr lang="en-US" sz="1600" dirty="0" smtClean="0"/>
              <a:t>**** but pre-settlement fish exist from the beginning of the season of settlement, so can be caught if selected</a:t>
            </a:r>
            <a:endParaRPr lang="en-US" sz="1600" dirty="0" smtClean="0"/>
          </a:p>
          <a:p>
            <a:pPr lvl="1"/>
            <a:r>
              <a:rPr lang="en-US" sz="2000" dirty="0" smtClean="0"/>
              <a:t>Age </a:t>
            </a:r>
            <a:r>
              <a:rPr lang="en-US" sz="2000" dirty="0" smtClean="0"/>
              <a:t>at recruitment now user-controlled (should be 0 if in year of spawning)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 smtClean="0"/>
              <a:t>fish become integer age 1 (for age determination) on their first Jan 1;</a:t>
            </a:r>
          </a:p>
          <a:p>
            <a:pPr lvl="1"/>
            <a:r>
              <a:rPr lang="en-US" sz="2000" dirty="0" smtClean="0"/>
              <a:t>Recruitment can occur &gt;12 months after spawning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029200"/>
            <a:ext cx="4953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 #  number of recruitment settlement events</a:t>
            </a:r>
          </a:p>
          <a:p>
            <a:r>
              <a:rPr lang="en-US" sz="1400" dirty="0" smtClean="0"/>
              <a:t>0 # unused option</a:t>
            </a:r>
          </a:p>
          <a:p>
            <a:r>
              <a:rPr lang="en-US" sz="1400" dirty="0"/>
              <a:t>#</a:t>
            </a:r>
            <a:r>
              <a:rPr lang="en-US" sz="1400" dirty="0" err="1"/>
              <a:t>GPattern</a:t>
            </a:r>
            <a:r>
              <a:rPr lang="en-US" sz="1400" dirty="0"/>
              <a:t> month  area  age (for each settlement assignment)</a:t>
            </a:r>
          </a:p>
          <a:p>
            <a:r>
              <a:rPr lang="en-US" sz="1400" dirty="0"/>
              <a:t>                1       </a:t>
            </a:r>
            <a:r>
              <a:rPr lang="en-US" sz="1400" dirty="0" smtClean="0"/>
              <a:t>11.0        </a:t>
            </a:r>
            <a:r>
              <a:rPr lang="en-US" sz="1400" dirty="0"/>
              <a:t>1      </a:t>
            </a:r>
            <a:r>
              <a:rPr lang="en-US" sz="1400" dirty="0" smtClean="0"/>
              <a:t>0</a:t>
            </a:r>
          </a:p>
          <a:p>
            <a:r>
              <a:rPr lang="en-US" sz="1400" dirty="0" smtClean="0"/>
              <a:t>                1       12.0        </a:t>
            </a:r>
            <a:r>
              <a:rPr lang="en-US" sz="1400" dirty="0"/>
              <a:t>1      </a:t>
            </a:r>
            <a:r>
              <a:rPr lang="en-US" sz="1400" dirty="0" smtClean="0"/>
              <a:t>0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                1         </a:t>
            </a:r>
            <a:r>
              <a:rPr lang="en-US" sz="1400" dirty="0"/>
              <a:t>1.0        1      </a:t>
            </a:r>
            <a:r>
              <a:rPr lang="en-US" sz="1400" dirty="0" smtClean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5175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Time-Vary Parameter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# controls for all </a:t>
            </a:r>
            <a:r>
              <a:rPr lang="en-US" dirty="0" err="1"/>
              <a:t>timevary</a:t>
            </a:r>
            <a:r>
              <a:rPr lang="en-US" dirty="0"/>
              <a:t> parameters </a:t>
            </a:r>
          </a:p>
          <a:p>
            <a:pPr marL="0" indent="0">
              <a:buNone/>
            </a:pPr>
            <a:r>
              <a:rPr lang="en-US" dirty="0"/>
              <a:t>1 #_</a:t>
            </a:r>
            <a:r>
              <a:rPr lang="en-US" dirty="0" err="1"/>
              <a:t>env</a:t>
            </a:r>
            <a:r>
              <a:rPr lang="en-US" dirty="0"/>
              <a:t>/block/</a:t>
            </a:r>
            <a:r>
              <a:rPr lang="en-US" dirty="0" err="1"/>
              <a:t>dev_adjust_method</a:t>
            </a:r>
            <a:r>
              <a:rPr lang="en-US" dirty="0"/>
              <a:t> for all time-vary </a:t>
            </a:r>
            <a:r>
              <a:rPr lang="en-US" dirty="0" err="1"/>
              <a:t>parms</a:t>
            </a:r>
            <a:r>
              <a:rPr lang="en-US" dirty="0"/>
              <a:t> (1=warn relative to base </a:t>
            </a:r>
            <a:r>
              <a:rPr lang="en-US" dirty="0" err="1"/>
              <a:t>parm</a:t>
            </a:r>
            <a:r>
              <a:rPr lang="en-US" dirty="0"/>
              <a:t> bounds; 3=no bound check</a:t>
            </a:r>
            <a:r>
              <a:rPr lang="en-US" dirty="0" smtClean="0"/>
              <a:t>)  </a:t>
            </a:r>
            <a:r>
              <a:rPr lang="en-US" dirty="0" smtClean="0">
                <a:solidFill>
                  <a:srgbClr val="FF0000"/>
                </a:solidFill>
              </a:rPr>
              <a:t>NOTE:  Logistic bound check </a:t>
            </a:r>
            <a:r>
              <a:rPr lang="en-US" dirty="0" smtClean="0">
                <a:solidFill>
                  <a:srgbClr val="FF0000"/>
                </a:solidFill>
              </a:rPr>
              <a:t>no longer an option, but </a:t>
            </a:r>
            <a:r>
              <a:rPr lang="en-US" dirty="0" err="1" smtClean="0">
                <a:solidFill>
                  <a:srgbClr val="FF0000"/>
                </a:solidFill>
              </a:rPr>
              <a:t>autogen</a:t>
            </a:r>
            <a:r>
              <a:rPr lang="en-US" dirty="0" smtClean="0">
                <a:solidFill>
                  <a:srgbClr val="FF0000"/>
                </a:solidFill>
              </a:rPr>
              <a:t> helps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#  </a:t>
            </a:r>
            <a:r>
              <a:rPr lang="en-US" dirty="0" err="1"/>
              <a:t>autogen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0 0 0 0 0 # </a:t>
            </a:r>
            <a:r>
              <a:rPr lang="en-US" dirty="0" err="1"/>
              <a:t>autogen</a:t>
            </a:r>
            <a:r>
              <a:rPr lang="en-US" dirty="0"/>
              <a:t>: 1st element for biology, 2nd for SR, 3rd for Q, 4th reserved, 5th for </a:t>
            </a:r>
            <a:r>
              <a:rPr lang="en-US" dirty="0" err="1"/>
              <a:t>selex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# where: 0 = </a:t>
            </a:r>
            <a:r>
              <a:rPr lang="en-US" dirty="0" err="1"/>
              <a:t>autogen</a:t>
            </a:r>
            <a:r>
              <a:rPr lang="en-US" dirty="0"/>
              <a:t> all time-varying </a:t>
            </a:r>
            <a:r>
              <a:rPr lang="en-US" dirty="0" err="1"/>
              <a:t>parms</a:t>
            </a:r>
            <a:r>
              <a:rPr lang="en-US" dirty="0"/>
              <a:t>; 1 = read each time-varying </a:t>
            </a:r>
            <a:r>
              <a:rPr lang="en-US" dirty="0" err="1"/>
              <a:t>parm</a:t>
            </a:r>
            <a:r>
              <a:rPr lang="en-US" dirty="0"/>
              <a:t> line; 2 = read then </a:t>
            </a:r>
            <a:r>
              <a:rPr lang="en-US" dirty="0" err="1"/>
              <a:t>autogen</a:t>
            </a:r>
            <a:r>
              <a:rPr lang="en-US" dirty="0"/>
              <a:t> if </a:t>
            </a:r>
            <a:r>
              <a:rPr lang="en-US" dirty="0" err="1"/>
              <a:t>parm</a:t>
            </a:r>
            <a:r>
              <a:rPr lang="en-US" dirty="0"/>
              <a:t> min==-12345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0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VLAB -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943600"/>
            <a:ext cx="8458200" cy="457200"/>
          </a:xfrm>
        </p:spPr>
        <p:txBody>
          <a:bodyPr>
            <a:normAutofit/>
          </a:bodyPr>
          <a:lstStyle/>
          <a:p>
            <a:r>
              <a:rPr lang="en-US" sz="1700" dirty="0">
                <a:hlinkClick r:id="rId2"/>
              </a:rPr>
              <a:t>https://</a:t>
            </a:r>
            <a:r>
              <a:rPr lang="en-US" sz="1700" dirty="0" smtClean="0">
                <a:hlinkClick r:id="rId2"/>
              </a:rPr>
              <a:t>vlab.ncep.noaa.gov/group/stock-synthesis/home</a:t>
            </a:r>
            <a:endParaRPr lang="en-US" sz="17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7" y="1295400"/>
            <a:ext cx="9118693" cy="39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biology components now by growth pattern; re-ordered</a:t>
            </a:r>
          </a:p>
          <a:p>
            <a:r>
              <a:rPr lang="en-US" dirty="0" smtClean="0"/>
              <a:t>Sex ratio is now a parameter</a:t>
            </a:r>
          </a:p>
          <a:p>
            <a:r>
              <a:rPr lang="en-US" dirty="0"/>
              <a:t>Empirical </a:t>
            </a:r>
            <a:r>
              <a:rPr lang="en-US" dirty="0" err="1"/>
              <a:t>wt</a:t>
            </a:r>
            <a:r>
              <a:rPr lang="en-US" dirty="0"/>
              <a:t>-at-age now </a:t>
            </a:r>
            <a:r>
              <a:rPr lang="en-US" dirty="0" smtClean="0"/>
              <a:t>an explicit, not backdoor, option at top of the control file</a:t>
            </a:r>
          </a:p>
          <a:p>
            <a:r>
              <a:rPr lang="en-US" dirty="0" smtClean="0"/>
              <a:t>But </a:t>
            </a:r>
            <a:r>
              <a:rPr lang="en-US" dirty="0" err="1" smtClean="0"/>
              <a:t>catch_multiplier</a:t>
            </a:r>
            <a:r>
              <a:rPr lang="en-US" dirty="0" smtClean="0"/>
              <a:t> parameter is </a:t>
            </a:r>
            <a:r>
              <a:rPr lang="en-US" dirty="0" err="1" smtClean="0"/>
              <a:t>backdoored</a:t>
            </a:r>
            <a:r>
              <a:rPr lang="en-US" dirty="0" smtClean="0"/>
              <a:t> here as a biology 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8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Spawner</a:t>
            </a:r>
            <a:r>
              <a:rPr lang="en-US" dirty="0" smtClean="0"/>
              <a:t>-Recruitment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3 parameter Shepard stock-recruitment</a:t>
            </a:r>
          </a:p>
          <a:p>
            <a:r>
              <a:rPr lang="en-US" dirty="0" smtClean="0"/>
              <a:t>Complete re-vamp of time-vary parameter controls</a:t>
            </a:r>
          </a:p>
          <a:p>
            <a:pPr lvl="1"/>
            <a:r>
              <a:rPr lang="en-US" dirty="0" smtClean="0"/>
              <a:t>R1_offset is now a regime shift implemented as a block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048000"/>
            <a:ext cx="883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#_</a:t>
            </a:r>
            <a:r>
              <a:rPr lang="en-US" dirty="0" err="1"/>
              <a:t>Spawner</a:t>
            </a:r>
            <a:r>
              <a:rPr lang="en-US" dirty="0"/>
              <a:t>-Recruitment</a:t>
            </a:r>
          </a:p>
          <a:p>
            <a:r>
              <a:rPr lang="en-US" dirty="0"/>
              <a:t>3 #_</a:t>
            </a:r>
            <a:r>
              <a:rPr lang="en-US" dirty="0" err="1"/>
              <a:t>SR_function</a:t>
            </a:r>
            <a:r>
              <a:rPr lang="en-US" dirty="0"/>
              <a:t>: 2=Ricker; 3=</a:t>
            </a:r>
            <a:r>
              <a:rPr lang="en-US" dirty="0" err="1"/>
              <a:t>std_B</a:t>
            </a:r>
            <a:r>
              <a:rPr lang="en-US" dirty="0"/>
              <a:t>-H; 4=SCAA; 5=Hockey; 6=B-</a:t>
            </a:r>
            <a:r>
              <a:rPr lang="en-US" dirty="0" err="1"/>
              <a:t>H_flattop</a:t>
            </a:r>
            <a:r>
              <a:rPr lang="en-US" dirty="0"/>
              <a:t>; 7=survival_3Parm; </a:t>
            </a:r>
            <a:r>
              <a:rPr lang="en-US" dirty="0" smtClean="0"/>
              <a:t>                   	8=Shepard_3Parm</a:t>
            </a:r>
            <a:endParaRPr lang="en-US" dirty="0"/>
          </a:p>
          <a:p>
            <a:r>
              <a:rPr lang="en-US" dirty="0"/>
              <a:t>0  # 0/1 to use steepness in initial </a:t>
            </a:r>
            <a:r>
              <a:rPr lang="en-US" dirty="0" err="1"/>
              <a:t>equ</a:t>
            </a:r>
            <a:r>
              <a:rPr lang="en-US" dirty="0"/>
              <a:t> recruitment calculation</a:t>
            </a:r>
          </a:p>
          <a:p>
            <a:r>
              <a:rPr lang="en-US" dirty="0"/>
              <a:t>0  #  future feature:  0/1 to make realized </a:t>
            </a:r>
            <a:r>
              <a:rPr lang="en-US" dirty="0" err="1"/>
              <a:t>sigmaR</a:t>
            </a:r>
            <a:r>
              <a:rPr lang="en-US" dirty="0"/>
              <a:t> a function of SR curvature</a:t>
            </a:r>
          </a:p>
          <a:p>
            <a:r>
              <a:rPr lang="en-US" dirty="0" smtClean="0"/>
              <a:t>Parameter Order:</a:t>
            </a:r>
          </a:p>
          <a:p>
            <a:r>
              <a:rPr lang="en-US" dirty="0" smtClean="0"/>
              <a:t>SR_LN(R0)	(can be time-vary, but careful in interpretation)</a:t>
            </a:r>
            <a:endParaRPr lang="en-US" dirty="0"/>
          </a:p>
          <a:p>
            <a:r>
              <a:rPr lang="en-US" dirty="0" err="1" smtClean="0"/>
              <a:t>SR_BH_steep</a:t>
            </a:r>
            <a:r>
              <a:rPr lang="en-US" dirty="0"/>
              <a:t>	</a:t>
            </a:r>
            <a:r>
              <a:rPr lang="en-US" dirty="0" smtClean="0"/>
              <a:t>(can </a:t>
            </a:r>
            <a:r>
              <a:rPr lang="en-US" dirty="0"/>
              <a:t>be time-vary, but careful in interpretation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SR_sigmaR</a:t>
            </a:r>
            <a:r>
              <a:rPr lang="en-US" dirty="0"/>
              <a:t>	</a:t>
            </a:r>
            <a:r>
              <a:rPr lang="en-US" dirty="0" smtClean="0"/>
              <a:t>(no time-vary)</a:t>
            </a:r>
            <a:endParaRPr lang="en-US" dirty="0"/>
          </a:p>
          <a:p>
            <a:r>
              <a:rPr lang="en-US" dirty="0" err="1" smtClean="0"/>
              <a:t>SR_regime</a:t>
            </a:r>
            <a:r>
              <a:rPr lang="en-US" dirty="0" smtClean="0"/>
              <a:t>	(e.g. offset from R0 that has full time-vary functionality)</a:t>
            </a:r>
            <a:endParaRPr lang="en-US" dirty="0"/>
          </a:p>
          <a:p>
            <a:r>
              <a:rPr lang="en-US" dirty="0" err="1" smtClean="0"/>
              <a:t>SR_autocorr</a:t>
            </a:r>
            <a:r>
              <a:rPr lang="en-US" dirty="0" smtClean="0"/>
              <a:t> 	(no time-vary)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0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Streamline input for detailed F-as-parameters approach</a:t>
            </a:r>
          </a:p>
          <a:p>
            <a:r>
              <a:rPr lang="en-US" dirty="0" smtClean="0"/>
              <a:t>Only input initial </a:t>
            </a:r>
            <a:r>
              <a:rPr lang="en-US" dirty="0" err="1" smtClean="0"/>
              <a:t>equil</a:t>
            </a:r>
            <a:r>
              <a:rPr lang="en-US" dirty="0" smtClean="0"/>
              <a:t> F for fleets needing it: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#_</a:t>
            </a:r>
            <a:r>
              <a:rPr lang="en-US" dirty="0" err="1"/>
              <a:t>initial_F_parms</a:t>
            </a:r>
            <a:r>
              <a:rPr lang="en-US" dirty="0"/>
              <a:t>; count = 2</a:t>
            </a:r>
          </a:p>
          <a:p>
            <a:r>
              <a:rPr lang="en-US" dirty="0"/>
              <a:t>#_ LO HI INIT PRIOR PR_SD  </a:t>
            </a:r>
            <a:r>
              <a:rPr lang="en-US" dirty="0" err="1"/>
              <a:t>PR_type</a:t>
            </a:r>
            <a:r>
              <a:rPr lang="en-US" dirty="0"/>
              <a:t>  PHASE</a:t>
            </a:r>
          </a:p>
          <a:p>
            <a:r>
              <a:rPr lang="en-US" dirty="0"/>
              <a:t> 0 0.6 0.000105297 0.1 0.5 0 1 # InitF_seas_1_flt_1FISHERY1</a:t>
            </a:r>
          </a:p>
          <a:p>
            <a:r>
              <a:rPr lang="en-US" dirty="0"/>
              <a:t> 0 0.6 0.00155487 0.1 0.5 0 1 # </a:t>
            </a:r>
            <a:r>
              <a:rPr lang="en-US" dirty="0" smtClean="0"/>
              <a:t>InitF_seas_1_flt_2FISHERY2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49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Q_power</a:t>
            </a:r>
            <a:r>
              <a:rPr lang="en-US" dirty="0"/>
              <a:t> is now one of several available link functions</a:t>
            </a:r>
          </a:p>
          <a:p>
            <a:r>
              <a:rPr lang="en-US" dirty="0"/>
              <a:t>Every fleet with survey now needs a Q </a:t>
            </a:r>
            <a:r>
              <a:rPr lang="en-US" dirty="0" smtClean="0"/>
              <a:t>parameter</a:t>
            </a:r>
          </a:p>
          <a:p>
            <a:pPr lvl="1"/>
            <a:r>
              <a:rPr lang="en-US" dirty="0" smtClean="0"/>
              <a:t>But still can float like the old option 5</a:t>
            </a:r>
            <a:endParaRPr lang="en-US" dirty="0"/>
          </a:p>
          <a:p>
            <a:r>
              <a:rPr lang="en-US" dirty="0" smtClean="0"/>
              <a:t>Major reorganization of the catchability setup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0"/>
            <a:ext cx="8915400" cy="312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#_</a:t>
            </a:r>
            <a:r>
              <a:rPr lang="en-US" dirty="0" err="1"/>
              <a:t>Q_setup</a:t>
            </a:r>
            <a:r>
              <a:rPr lang="en-US" dirty="0"/>
              <a:t> for </a:t>
            </a:r>
            <a:r>
              <a:rPr lang="en-US" dirty="0" smtClean="0"/>
              <a:t>fleets with CPUE or survey data***</a:t>
            </a:r>
            <a:endParaRPr lang="en-US" dirty="0"/>
          </a:p>
          <a:p>
            <a:r>
              <a:rPr lang="en-US" dirty="0"/>
              <a:t>#_1:  link type: (1=simple q, 1 </a:t>
            </a:r>
            <a:r>
              <a:rPr lang="en-US" dirty="0" err="1"/>
              <a:t>parm</a:t>
            </a:r>
            <a:r>
              <a:rPr lang="en-US" dirty="0"/>
              <a:t>; 2=mirror simple q, 1 mirrored </a:t>
            </a:r>
            <a:r>
              <a:rPr lang="en-US" dirty="0" err="1"/>
              <a:t>parm</a:t>
            </a:r>
            <a:r>
              <a:rPr lang="en-US" dirty="0"/>
              <a:t>; 3=q and power, 2 </a:t>
            </a:r>
            <a:r>
              <a:rPr lang="en-US" dirty="0" err="1"/>
              <a:t>parm</a:t>
            </a:r>
            <a:r>
              <a:rPr lang="en-US" dirty="0"/>
              <a:t>)</a:t>
            </a:r>
          </a:p>
          <a:p>
            <a:r>
              <a:rPr lang="en-US" dirty="0"/>
              <a:t>#_2:  extra input for link, i.e. mirror fleet</a:t>
            </a:r>
          </a:p>
          <a:p>
            <a:r>
              <a:rPr lang="en-US" dirty="0"/>
              <a:t>#_3:  0/1 to select extra </a:t>
            </a:r>
            <a:r>
              <a:rPr lang="en-US" dirty="0" err="1"/>
              <a:t>sd</a:t>
            </a:r>
            <a:r>
              <a:rPr lang="en-US" dirty="0"/>
              <a:t> parameter</a:t>
            </a:r>
          </a:p>
          <a:p>
            <a:r>
              <a:rPr lang="en-US" dirty="0"/>
              <a:t>#_4:  0/1 for </a:t>
            </a:r>
            <a:r>
              <a:rPr lang="en-US" dirty="0" err="1"/>
              <a:t>biasadj</a:t>
            </a:r>
            <a:r>
              <a:rPr lang="en-US" dirty="0"/>
              <a:t> or not</a:t>
            </a:r>
          </a:p>
          <a:p>
            <a:r>
              <a:rPr lang="en-US" dirty="0"/>
              <a:t>#_5:  0/1 to float</a:t>
            </a:r>
          </a:p>
          <a:p>
            <a:r>
              <a:rPr lang="en-US" dirty="0"/>
              <a:t>#_   fleet      link </a:t>
            </a:r>
            <a:r>
              <a:rPr lang="en-US" dirty="0" err="1"/>
              <a:t>link_info</a:t>
            </a:r>
            <a:r>
              <a:rPr lang="en-US" dirty="0"/>
              <a:t>  </a:t>
            </a:r>
            <a:r>
              <a:rPr lang="en-US" dirty="0" err="1"/>
              <a:t>extra_se</a:t>
            </a:r>
            <a:r>
              <a:rPr lang="en-US" dirty="0"/>
              <a:t>   </a:t>
            </a:r>
            <a:r>
              <a:rPr lang="en-US" dirty="0" err="1"/>
              <a:t>biasadj</a:t>
            </a:r>
            <a:r>
              <a:rPr lang="en-US" dirty="0"/>
              <a:t>     float  #  </a:t>
            </a:r>
            <a:r>
              <a:rPr lang="en-US" dirty="0" err="1"/>
              <a:t>fleetname</a:t>
            </a:r>
            <a:endParaRPr lang="en-US" dirty="0"/>
          </a:p>
          <a:p>
            <a:r>
              <a:rPr lang="en-US" dirty="0"/>
              <a:t>         2         1         0         1         0         0  #  SURVEY1</a:t>
            </a:r>
          </a:p>
          <a:p>
            <a:r>
              <a:rPr lang="en-US" dirty="0"/>
              <a:t>         3         1         0         0         0         0  #  SURVEY2</a:t>
            </a:r>
          </a:p>
          <a:p>
            <a:r>
              <a:rPr lang="en-US" dirty="0" smtClean="0"/>
              <a:t>   -</a:t>
            </a:r>
            <a:r>
              <a:rPr lang="en-US" dirty="0"/>
              <a:t>9999 </a:t>
            </a:r>
            <a:r>
              <a:rPr lang="en-US" dirty="0" smtClean="0"/>
              <a:t>      0         0         0         0         0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47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Non-parametric selectivity options scalable by specific age-range, rather than max()</a:t>
            </a:r>
          </a:p>
          <a:p>
            <a:r>
              <a:rPr lang="en-US" dirty="0" smtClean="0"/>
              <a:t>2DAR – age (or length) x year deviations can be applied to any of the current selectivity forms</a:t>
            </a:r>
          </a:p>
          <a:p>
            <a:r>
              <a:rPr lang="en-US" dirty="0"/>
              <a:t>Dome-shaped retention function</a:t>
            </a:r>
          </a:p>
          <a:p>
            <a:r>
              <a:rPr lang="en-US" dirty="0"/>
              <a:t>Age-specific retention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Dirichlet-multinomial parameters appear in this section</a:t>
            </a:r>
          </a:p>
          <a:p>
            <a:r>
              <a:rPr lang="en-US" dirty="0" smtClean="0"/>
              <a:t>If any base parameter is made time-varying, then set </a:t>
            </a:r>
            <a:r>
              <a:rPr lang="en-US" dirty="0" err="1" smtClean="0"/>
              <a:t>autogen</a:t>
            </a:r>
            <a:r>
              <a:rPr lang="en-US" dirty="0" smtClean="0"/>
              <a:t> flag to 0 to create needed </a:t>
            </a:r>
            <a:r>
              <a:rPr lang="en-US" dirty="0" err="1" smtClean="0"/>
              <a:t>parms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57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Recapture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progress:   Design matrix approach for parameter sharing so that for each tag group you specify which parameter it uses; similarly for each recapture fleet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57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output to SPR/YPR profile</a:t>
            </a:r>
          </a:p>
          <a:p>
            <a:r>
              <a:rPr lang="en-US" dirty="0" smtClean="0"/>
              <a:t>Global MSY calculated with knife edge and each age selectivity</a:t>
            </a:r>
          </a:p>
        </p:txBody>
      </p:sp>
    </p:spTree>
    <p:extLst>
      <p:ext uri="{BB962C8B-B14F-4D97-AF65-F5344CB8AC3E}">
        <p14:creationId xmlns:p14="http://schemas.microsoft.com/office/powerpoint/2010/main" val="818208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list based inputs</a:t>
            </a:r>
          </a:p>
          <a:p>
            <a:r>
              <a:rPr lang="en-US" dirty="0" smtClean="0"/>
              <a:t>Option to propagate random effects and blocks into forecast</a:t>
            </a:r>
          </a:p>
          <a:p>
            <a:r>
              <a:rPr lang="en-US" dirty="0" smtClean="0"/>
              <a:t>Can calculate expected values for observations in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8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Variance adjustment now available for generalized size composition</a:t>
            </a:r>
          </a:p>
          <a:p>
            <a:r>
              <a:rPr lang="en-US" dirty="0" smtClean="0"/>
              <a:t>Dirichlet multinomial now as estimable </a:t>
            </a:r>
            <a:r>
              <a:rPr lang="en-US" dirty="0" err="1" smtClean="0"/>
              <a:t>effN</a:t>
            </a:r>
            <a:r>
              <a:rPr lang="en-US" dirty="0" smtClean="0"/>
              <a:t> parameter</a:t>
            </a:r>
          </a:p>
          <a:p>
            <a:r>
              <a:rPr lang="en-US" dirty="0" smtClean="0"/>
              <a:t>Output relevant to Francis weighting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17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Change column order of prior </a:t>
            </a:r>
            <a:r>
              <a:rPr lang="en-US" dirty="0" err="1" smtClean="0"/>
              <a:t>std.dev</a:t>
            </a:r>
            <a:r>
              <a:rPr lang="en-US" dirty="0" smtClean="0"/>
              <a:t>. and prior type</a:t>
            </a:r>
          </a:p>
          <a:p>
            <a:r>
              <a:rPr lang="en-US" dirty="0"/>
              <a:t>Prior type </a:t>
            </a:r>
            <a:r>
              <a:rPr lang="en-US" dirty="0" smtClean="0"/>
              <a:t>renumbering, “0” is now no prior</a:t>
            </a:r>
            <a:endParaRPr lang="en-US" dirty="0"/>
          </a:p>
          <a:p>
            <a:r>
              <a:rPr lang="en-US" dirty="0" smtClean="0"/>
              <a:t>Beginning of year summary biomass and </a:t>
            </a:r>
            <a:r>
              <a:rPr lang="en-US" dirty="0" err="1" smtClean="0"/>
              <a:t>rec_dev</a:t>
            </a:r>
            <a:r>
              <a:rPr lang="en-US" dirty="0" smtClean="0"/>
              <a:t> parameters are mapped to the “</a:t>
            </a:r>
            <a:r>
              <a:rPr lang="en-US" dirty="0" err="1" smtClean="0"/>
              <a:t>env</a:t>
            </a:r>
            <a:r>
              <a:rPr lang="en-US" dirty="0" smtClean="0"/>
              <a:t>” matrix to allow density-dependent time-vary </a:t>
            </a:r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Looking for someone to test this with 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VLAB -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9"/>
            <a:ext cx="8458200" cy="3840162"/>
          </a:xfrm>
        </p:spPr>
        <p:txBody>
          <a:bodyPr>
            <a:normAutofit/>
          </a:bodyPr>
          <a:lstStyle/>
          <a:p>
            <a:r>
              <a:rPr lang="en-US" sz="2000" dirty="0"/>
              <a:t>https://</a:t>
            </a:r>
            <a:r>
              <a:rPr lang="en-US" sz="2000" dirty="0" smtClean="0"/>
              <a:t>vlab.ncep.noaa.gov/redmine/projects/stock-synthesis</a:t>
            </a:r>
          </a:p>
          <a:p>
            <a:r>
              <a:rPr lang="en-US" dirty="0" smtClean="0"/>
              <a:t>Site </a:t>
            </a:r>
            <a:r>
              <a:rPr lang="en-US" dirty="0"/>
              <a:t>for </a:t>
            </a:r>
            <a:r>
              <a:rPr lang="en-US" dirty="0" smtClean="0"/>
              <a:t>developers</a:t>
            </a:r>
          </a:p>
          <a:p>
            <a:r>
              <a:rPr lang="en-US" dirty="0" err="1"/>
              <a:t>git</a:t>
            </a:r>
            <a:r>
              <a:rPr lang="en-US" dirty="0"/>
              <a:t> repositories for:</a:t>
            </a:r>
          </a:p>
          <a:p>
            <a:pPr lvl="2"/>
            <a:r>
              <a:rPr lang="en-US" dirty="0"/>
              <a:t> SS code, now in over 20 sections appended together before tpl2cpp step</a:t>
            </a:r>
          </a:p>
          <a:p>
            <a:pPr lvl="2"/>
            <a:r>
              <a:rPr lang="en-US" dirty="0"/>
              <a:t>Latex documentation</a:t>
            </a:r>
          </a:p>
          <a:p>
            <a:pPr lvl="2"/>
            <a:r>
              <a:rPr lang="en-US" dirty="0"/>
              <a:t>QT graphical interface code</a:t>
            </a:r>
          </a:p>
          <a:p>
            <a:r>
              <a:rPr lang="en-US" dirty="0" smtClean="0"/>
              <a:t>Issue tracking of bugs, tasks, </a:t>
            </a:r>
            <a:r>
              <a:rPr lang="en-US" dirty="0" err="1" smtClean="0"/>
              <a:t>wishlist</a:t>
            </a:r>
            <a:endParaRPr lang="en-US" dirty="0" smtClean="0"/>
          </a:p>
          <a:p>
            <a:pPr lvl="1"/>
            <a:r>
              <a:rPr lang="en-US" dirty="0" smtClean="0"/>
              <a:t>With issue # linked to </a:t>
            </a:r>
            <a:r>
              <a:rPr lang="en-US" dirty="0" err="1" smtClean="0"/>
              <a:t>git</a:t>
            </a:r>
            <a:r>
              <a:rPr lang="en-US" dirty="0" smtClean="0"/>
              <a:t> commits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7660"/>
          <a:stretch/>
        </p:blipFill>
        <p:spPr>
          <a:xfrm>
            <a:off x="171449" y="5105400"/>
            <a:ext cx="897503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Time-Vary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Full </a:t>
            </a:r>
            <a:r>
              <a:rPr lang="en-US" dirty="0"/>
              <a:t>re-implementation </a:t>
            </a:r>
            <a:r>
              <a:rPr lang="en-US" dirty="0" smtClean="0"/>
              <a:t>and alignment of </a:t>
            </a:r>
            <a:r>
              <a:rPr lang="en-US" dirty="0"/>
              <a:t>time-varying parameters for biology, SRR, Q, </a:t>
            </a:r>
            <a:r>
              <a:rPr lang="en-US" dirty="0" smtClean="0"/>
              <a:t>Selex</a:t>
            </a:r>
            <a:endParaRPr lang="en-US" dirty="0"/>
          </a:p>
          <a:p>
            <a:pPr lvl="1"/>
            <a:r>
              <a:rPr lang="en-US" dirty="0"/>
              <a:t>Time-varying SRR allows for regime shifts</a:t>
            </a:r>
          </a:p>
          <a:p>
            <a:pPr lvl="1"/>
            <a:r>
              <a:rPr lang="en-US" dirty="0"/>
              <a:t>Auto-generation of needed </a:t>
            </a:r>
            <a:r>
              <a:rPr lang="en-US" dirty="0" smtClean="0"/>
              <a:t>parameters</a:t>
            </a:r>
          </a:p>
          <a:p>
            <a:pPr lvl="1"/>
            <a:r>
              <a:rPr lang="en-US" dirty="0"/>
              <a:t>Repurpose </a:t>
            </a:r>
            <a:r>
              <a:rPr lang="en-US" dirty="0" err="1"/>
              <a:t>dev_se</a:t>
            </a:r>
            <a:r>
              <a:rPr lang="en-US" dirty="0"/>
              <a:t> to be </a:t>
            </a:r>
            <a:r>
              <a:rPr lang="en-US" dirty="0" err="1"/>
              <a:t>dev_phase</a:t>
            </a:r>
            <a:endParaRPr lang="en-US" dirty="0"/>
          </a:p>
          <a:p>
            <a:pPr lvl="1"/>
            <a:r>
              <a:rPr lang="en-US" dirty="0"/>
              <a:t>In planning for Tag </a:t>
            </a:r>
            <a:r>
              <a:rPr lang="en-US" dirty="0" smtClean="0"/>
              <a:t>parameters (only for reporting rates and tag-loss)</a:t>
            </a:r>
            <a:endParaRPr lang="en-US" dirty="0"/>
          </a:p>
          <a:p>
            <a:pPr lvl="1"/>
            <a:r>
              <a:rPr lang="en-US" dirty="0" smtClean="0"/>
              <a:t>Variance </a:t>
            </a:r>
            <a:r>
              <a:rPr lang="en-US" dirty="0"/>
              <a:t>of parameter random effects now uses mean-reverting random walk with parameters for standard dev and for </a:t>
            </a:r>
            <a:r>
              <a:rPr lang="en-US" dirty="0" smtClean="0"/>
              <a:t>rho</a:t>
            </a:r>
          </a:p>
          <a:p>
            <a:pPr marL="57150" indent="0">
              <a:buNone/>
            </a:pPr>
            <a:r>
              <a:rPr lang="en-US" sz="2300" dirty="0" smtClean="0"/>
              <a:t>	Val</a:t>
            </a:r>
            <a:r>
              <a:rPr lang="en-US" sz="2300" baseline="-25000" dirty="0" smtClean="0"/>
              <a:t>(y)</a:t>
            </a:r>
            <a:r>
              <a:rPr lang="en-US" sz="2300" dirty="0" smtClean="0"/>
              <a:t> = (1-rho)*mean + rho*</a:t>
            </a:r>
            <a:r>
              <a:rPr lang="en-US" sz="2300" dirty="0"/>
              <a:t> </a:t>
            </a:r>
            <a:r>
              <a:rPr lang="en-US" sz="2300" dirty="0" smtClean="0"/>
              <a:t>Val</a:t>
            </a:r>
            <a:r>
              <a:rPr lang="en-US" sz="2300" baseline="-25000" dirty="0" smtClean="0"/>
              <a:t>(y-1)</a:t>
            </a:r>
            <a:r>
              <a:rPr lang="en-US" sz="2300" dirty="0" smtClean="0"/>
              <a:t> + dev</a:t>
            </a:r>
            <a:r>
              <a:rPr lang="en-US" sz="2300" baseline="-25000" dirty="0" smtClean="0"/>
              <a:t>(y</a:t>
            </a:r>
            <a:r>
              <a:rPr lang="en-US" sz="2300" baseline="-25000" dirty="0"/>
              <a:t>)</a:t>
            </a:r>
            <a:r>
              <a:rPr lang="en-US" sz="2300" dirty="0" smtClean="0"/>
              <a:t>   //  where mean = 0.0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CHANGE</a:t>
            </a:r>
            <a:r>
              <a:rPr lang="en-US" dirty="0" smtClean="0"/>
              <a:t>:  </a:t>
            </a:r>
            <a:r>
              <a:rPr lang="en-US" dirty="0" err="1" smtClean="0"/>
              <a:t>Devs</a:t>
            </a:r>
            <a:r>
              <a:rPr lang="en-US" dirty="0" smtClean="0"/>
              <a:t> are expected to be unit normal so vector of Val is multiplied by </a:t>
            </a:r>
            <a:r>
              <a:rPr lang="en-US" dirty="0" err="1" smtClean="0"/>
              <a:t>std.dev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891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15439"/>
            <a:ext cx="3505200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 #_</a:t>
            </a:r>
            <a:r>
              <a:rPr lang="en-US" dirty="0" err="1"/>
              <a:t>Nblock_Patterns</a:t>
            </a:r>
            <a:endParaRPr lang="en-US" dirty="0"/>
          </a:p>
          <a:p>
            <a:r>
              <a:rPr lang="en-US" dirty="0"/>
              <a:t> 3 #_</a:t>
            </a:r>
            <a:r>
              <a:rPr lang="en-US" dirty="0" err="1"/>
              <a:t>blocks_per_pattern</a:t>
            </a:r>
            <a:r>
              <a:rPr lang="en-US" dirty="0"/>
              <a:t> </a:t>
            </a:r>
          </a:p>
          <a:p>
            <a:r>
              <a:rPr lang="en-US" dirty="0"/>
              <a:t># begin and end years of blocks</a:t>
            </a:r>
          </a:p>
          <a:p>
            <a:r>
              <a:rPr lang="en-US" dirty="0"/>
              <a:t> 1970 1970  1979 1985  1986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" y="2880082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  </a:t>
            </a:r>
            <a:r>
              <a:rPr lang="en-US" sz="1600" dirty="0" err="1"/>
              <a:t>autogen</a:t>
            </a:r>
            <a:endParaRPr lang="en-US" sz="1600" dirty="0"/>
          </a:p>
          <a:p>
            <a:r>
              <a:rPr lang="en-US" sz="1600" dirty="0"/>
              <a:t>0 0 0 0 0 # </a:t>
            </a:r>
            <a:r>
              <a:rPr lang="en-US" sz="1600" dirty="0" err="1"/>
              <a:t>autogen</a:t>
            </a:r>
            <a:r>
              <a:rPr lang="en-US" sz="1600" dirty="0"/>
              <a:t>: 1st element for biology, 2nd for SR, 3rd for Q, 4th reserved, 5th for </a:t>
            </a:r>
            <a:r>
              <a:rPr lang="en-US" sz="1600" dirty="0" err="1"/>
              <a:t>selex</a:t>
            </a:r>
            <a:endParaRPr lang="en-US" sz="1600" dirty="0"/>
          </a:p>
          <a:p>
            <a:r>
              <a:rPr lang="en-US" sz="1600" dirty="0"/>
              <a:t># where: 0 = </a:t>
            </a:r>
            <a:r>
              <a:rPr lang="en-US" sz="1600" dirty="0" err="1"/>
              <a:t>autogen</a:t>
            </a:r>
            <a:r>
              <a:rPr lang="en-US" sz="1600" dirty="0"/>
              <a:t> all time-varying </a:t>
            </a:r>
            <a:r>
              <a:rPr lang="en-US" sz="1600" dirty="0" err="1"/>
              <a:t>parms</a:t>
            </a:r>
            <a:r>
              <a:rPr lang="en-US" sz="1600" dirty="0"/>
              <a:t>; 1 = read each time-varying </a:t>
            </a:r>
            <a:r>
              <a:rPr lang="en-US" sz="1600" dirty="0" err="1"/>
              <a:t>parm</a:t>
            </a:r>
            <a:r>
              <a:rPr lang="en-US" sz="1600" dirty="0"/>
              <a:t> line; 2 = read then </a:t>
            </a:r>
            <a:r>
              <a:rPr lang="en-US" sz="1600" dirty="0" err="1"/>
              <a:t>autogen</a:t>
            </a:r>
            <a:r>
              <a:rPr lang="en-US" sz="1600" dirty="0"/>
              <a:t> if </a:t>
            </a:r>
            <a:r>
              <a:rPr lang="en-US" sz="1600" dirty="0" err="1"/>
              <a:t>parm</a:t>
            </a:r>
            <a:r>
              <a:rPr lang="en-US" sz="1600" dirty="0"/>
              <a:t> min==-12345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670" y="4063662"/>
            <a:ext cx="3558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…. Block    </a:t>
            </a:r>
            <a:r>
              <a:rPr lang="en-US" dirty="0" err="1"/>
              <a:t>Blk_Fxn</a:t>
            </a:r>
            <a:r>
              <a:rPr lang="en-US" dirty="0"/>
              <a:t> #  </a:t>
            </a:r>
            <a:r>
              <a:rPr lang="en-US" dirty="0" err="1"/>
              <a:t>parm_name</a:t>
            </a:r>
            <a:r>
              <a:rPr lang="en-US" dirty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…..   </a:t>
            </a:r>
            <a:r>
              <a:rPr lang="en-US" dirty="0"/>
              <a:t>0          0 # SR_LN(R0)    </a:t>
            </a:r>
          </a:p>
          <a:p>
            <a:r>
              <a:rPr lang="en-US" dirty="0"/>
              <a:t> </a:t>
            </a:r>
            <a:r>
              <a:rPr lang="en-US" dirty="0" smtClean="0"/>
              <a:t>…...  </a:t>
            </a:r>
            <a:r>
              <a:rPr lang="en-US" dirty="0"/>
              <a:t>0          0 # </a:t>
            </a:r>
            <a:r>
              <a:rPr lang="en-US" dirty="0" err="1"/>
              <a:t>SR_BH_steep</a:t>
            </a:r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……  </a:t>
            </a:r>
            <a:r>
              <a:rPr lang="en-US" dirty="0"/>
              <a:t>0          0 # </a:t>
            </a:r>
            <a:r>
              <a:rPr lang="en-US" dirty="0" err="1"/>
              <a:t>SR_sigmaR</a:t>
            </a:r>
            <a:r>
              <a:rPr lang="en-US" dirty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……  </a:t>
            </a:r>
            <a:r>
              <a:rPr lang="en-US" dirty="0"/>
              <a:t>1          </a:t>
            </a:r>
            <a:r>
              <a:rPr lang="en-US" dirty="0" smtClean="0"/>
              <a:t>2 </a:t>
            </a:r>
            <a:r>
              <a:rPr lang="en-US" dirty="0"/>
              <a:t># </a:t>
            </a:r>
            <a:r>
              <a:rPr lang="en-US" dirty="0" err="1"/>
              <a:t>SR_regime</a:t>
            </a:r>
            <a:r>
              <a:rPr lang="en-US" dirty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……  </a:t>
            </a:r>
            <a:r>
              <a:rPr lang="en-US" dirty="0"/>
              <a:t>0          0 # </a:t>
            </a:r>
            <a:r>
              <a:rPr lang="en-US" dirty="0" err="1"/>
              <a:t>SR_autocorr</a:t>
            </a:r>
            <a:r>
              <a:rPr lang="en-US" dirty="0"/>
              <a:t>  </a:t>
            </a:r>
          </a:p>
          <a:p>
            <a:r>
              <a:rPr lang="en-US" dirty="0"/>
              <a:t>                     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50793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Lines below are created by </a:t>
            </a:r>
            <a:r>
              <a:rPr lang="en-US" dirty="0" err="1" smtClean="0"/>
              <a:t>autogen</a:t>
            </a:r>
            <a:r>
              <a:rPr lang="en-US" dirty="0" smtClean="0"/>
              <a:t> in SS</a:t>
            </a:r>
          </a:p>
          <a:p>
            <a:r>
              <a:rPr lang="en-US" dirty="0" smtClean="0"/>
              <a:t>#</a:t>
            </a:r>
            <a:r>
              <a:rPr lang="en-US" dirty="0"/>
              <a:t>Next are short </a:t>
            </a:r>
            <a:r>
              <a:rPr lang="en-US" dirty="0" err="1"/>
              <a:t>parm</a:t>
            </a:r>
            <a:r>
              <a:rPr lang="en-US" dirty="0"/>
              <a:t> lines for </a:t>
            </a:r>
            <a:r>
              <a:rPr lang="en-US" dirty="0" err="1"/>
              <a:t>timevary</a:t>
            </a:r>
            <a:r>
              <a:rPr lang="en-US" dirty="0"/>
              <a:t>    </a:t>
            </a:r>
          </a:p>
          <a:p>
            <a:r>
              <a:rPr lang="en-US" dirty="0"/>
              <a:t> -5 5 0 0 1 0 -4 # SR_regime_BLK1repl_1970 </a:t>
            </a:r>
          </a:p>
          <a:p>
            <a:r>
              <a:rPr lang="en-US" dirty="0"/>
              <a:t> -5 5 0 0 1 0 -4 # SR_regime_BLK1repl_1979 </a:t>
            </a:r>
          </a:p>
          <a:p>
            <a:r>
              <a:rPr lang="en-US" dirty="0"/>
              <a:t> -5 5 0 0 1 0 -4 # SR_regime_BLK1repl_1986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 err="1" smtClean="0"/>
              <a:t>Autogen</a:t>
            </a:r>
            <a:r>
              <a:rPr lang="en-US" dirty="0" smtClean="0"/>
              <a:t> regime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44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“Survey” of </a:t>
            </a:r>
            <a:r>
              <a:rPr lang="en-US" dirty="0" err="1" smtClean="0"/>
              <a:t>devs</a:t>
            </a:r>
            <a:r>
              <a:rPr lang="en-US" dirty="0" smtClean="0"/>
              <a:t> and Link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type = 35 will invoke setting e(survey(y))=f(</a:t>
            </a:r>
            <a:r>
              <a:rPr lang="en-US" dirty="0" err="1" smtClean="0"/>
              <a:t>parm_dev</a:t>
            </a:r>
            <a:r>
              <a:rPr lang="en-US" dirty="0" smtClean="0"/>
              <a:t>(</a:t>
            </a:r>
            <a:r>
              <a:rPr lang="en-US" dirty="0" err="1" smtClean="0"/>
              <a:t>k,y</a:t>
            </a:r>
            <a:r>
              <a:rPr lang="en-US" dirty="0" smtClean="0"/>
              <a:t>))</a:t>
            </a:r>
          </a:p>
          <a:p>
            <a:r>
              <a:rPr lang="en-US" dirty="0" smtClean="0"/>
              <a:t>But the link function, f, needs more options than simple 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3461962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on 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Tag-recapture major revamp</a:t>
            </a:r>
          </a:p>
          <a:p>
            <a:r>
              <a:rPr lang="en-US" dirty="0" smtClean="0"/>
              <a:t>Area-specific SRR</a:t>
            </a:r>
          </a:p>
          <a:p>
            <a:r>
              <a:rPr lang="en-US" dirty="0" smtClean="0"/>
              <a:t>Expanded SIS </a:t>
            </a:r>
            <a:r>
              <a:rPr lang="en-US" dirty="0" smtClean="0"/>
              <a:t>output</a:t>
            </a:r>
          </a:p>
          <a:p>
            <a:r>
              <a:rPr lang="en-US" dirty="0" smtClean="0"/>
              <a:t>Customized report selection</a:t>
            </a:r>
            <a:endParaRPr lang="en-US" dirty="0" smtClean="0"/>
          </a:p>
          <a:p>
            <a:r>
              <a:rPr lang="en-US" dirty="0" smtClean="0"/>
              <a:t>More auto-generation of initial parameter values</a:t>
            </a:r>
          </a:p>
          <a:p>
            <a:r>
              <a:rPr lang="en-US" dirty="0" smtClean="0"/>
              <a:t>Full </a:t>
            </a:r>
            <a:r>
              <a:rPr lang="en-US" dirty="0" smtClean="0"/>
              <a:t>implementation of time-varying size in </a:t>
            </a:r>
            <a:r>
              <a:rPr lang="en-US" dirty="0" err="1" smtClean="0"/>
              <a:t>plus_group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69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3.24 to 3.30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06" y="1143000"/>
            <a:ext cx="6681788" cy="5816600"/>
          </a:xfrm>
        </p:spPr>
      </p:pic>
    </p:spTree>
    <p:extLst>
      <p:ext uri="{BB962C8B-B14F-4D97-AF65-F5344CB8AC3E}">
        <p14:creationId xmlns:p14="http://schemas.microsoft.com/office/powerpoint/2010/main" val="24661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to 3.30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 GUI</a:t>
            </a:r>
          </a:p>
          <a:p>
            <a:pPr lvl="1"/>
            <a:r>
              <a:rPr lang="en-US" dirty="0" smtClean="0"/>
              <a:t>Detects whether reading 3.24 or 3.30 files</a:t>
            </a:r>
          </a:p>
          <a:p>
            <a:pPr lvl="1"/>
            <a:r>
              <a:rPr lang="en-US" dirty="0" smtClean="0"/>
              <a:t>Runs </a:t>
            </a:r>
            <a:r>
              <a:rPr lang="en-US" dirty="0" err="1" smtClean="0"/>
              <a:t>ss_trans</a:t>
            </a:r>
            <a:r>
              <a:rPr lang="en-US" dirty="0" smtClean="0"/>
              <a:t> if reading 3.24 files</a:t>
            </a:r>
          </a:p>
          <a:p>
            <a:pPr lvl="1"/>
            <a:r>
              <a:rPr lang="en-US" dirty="0" smtClean="0"/>
              <a:t>Walks you through folder and filename creation</a:t>
            </a:r>
          </a:p>
          <a:p>
            <a:pPr lvl="1"/>
            <a:r>
              <a:rPr lang="en-US" dirty="0" smtClean="0"/>
              <a:t>Displays warnings that need manual updating</a:t>
            </a:r>
          </a:p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ss_trans</a:t>
            </a:r>
            <a:r>
              <a:rPr lang="en-US" dirty="0" smtClean="0"/>
              <a:t> with </a:t>
            </a:r>
            <a:r>
              <a:rPr lang="en-US" dirty="0" err="1" smtClean="0"/>
              <a:t>maxphase</a:t>
            </a:r>
            <a:r>
              <a:rPr lang="en-US" dirty="0" smtClean="0"/>
              <a:t>=0</a:t>
            </a:r>
          </a:p>
          <a:p>
            <a:pPr lvl="1"/>
            <a:r>
              <a:rPr lang="en-US" dirty="0" smtClean="0"/>
              <a:t>Examine </a:t>
            </a:r>
            <a:r>
              <a:rPr lang="en-US" dirty="0" err="1" smtClean="0"/>
              <a:t>warning.sso</a:t>
            </a:r>
            <a:r>
              <a:rPr lang="en-US" dirty="0" smtClean="0"/>
              <a:t> for instructions</a:t>
            </a:r>
          </a:p>
          <a:p>
            <a:pPr lvl="1"/>
            <a:r>
              <a:rPr lang="en-US" dirty="0" smtClean="0"/>
              <a:t>Rename the *.</a:t>
            </a:r>
            <a:r>
              <a:rPr lang="en-US" dirty="0" err="1" smtClean="0"/>
              <a:t>ss_new</a:t>
            </a:r>
            <a:r>
              <a:rPr lang="en-US" dirty="0" smtClean="0"/>
              <a:t>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89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Manual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growth morphs</a:t>
            </a:r>
          </a:p>
          <a:p>
            <a:r>
              <a:rPr lang="en-US" dirty="0" smtClean="0"/>
              <a:t>Some complex time-vary parameter setups</a:t>
            </a:r>
          </a:p>
          <a:p>
            <a:r>
              <a:rPr lang="en-US" dirty="0" smtClean="0"/>
              <a:t>Logistic bound on time-vary parameters</a:t>
            </a:r>
          </a:p>
          <a:p>
            <a:r>
              <a:rPr lang="en-US" dirty="0" smtClean="0"/>
              <a:t>R1 offset (now implemented as a regime shift for year styr-1)</a:t>
            </a:r>
          </a:p>
          <a:p>
            <a:r>
              <a:rPr lang="en-US" dirty="0" smtClean="0"/>
              <a:t>Environmental effects on </a:t>
            </a:r>
            <a:r>
              <a:rPr lang="en-US" dirty="0" err="1" smtClean="0"/>
              <a:t>spawner</a:t>
            </a:r>
            <a:r>
              <a:rPr lang="en-US" dirty="0" smtClean="0"/>
              <a:t>-recruitment parameters</a:t>
            </a:r>
          </a:p>
          <a:p>
            <a:r>
              <a:rPr lang="en-US" dirty="0" smtClean="0"/>
              <a:t>Q deviations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22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</a:t>
            </a:r>
            <a:r>
              <a:rPr lang="en-US" dirty="0" smtClean="0"/>
              <a:t> for Time-Vary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599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# controls for all </a:t>
            </a:r>
            <a:r>
              <a:rPr lang="en-US" dirty="0" err="1"/>
              <a:t>timevary</a:t>
            </a:r>
            <a:r>
              <a:rPr lang="en-US" dirty="0"/>
              <a:t> parameters </a:t>
            </a:r>
          </a:p>
          <a:p>
            <a:r>
              <a:rPr lang="en-US" dirty="0"/>
              <a:t>1 #_</a:t>
            </a:r>
            <a:r>
              <a:rPr lang="en-US" dirty="0" err="1"/>
              <a:t>env</a:t>
            </a:r>
            <a:r>
              <a:rPr lang="en-US" dirty="0"/>
              <a:t>/block/</a:t>
            </a:r>
            <a:r>
              <a:rPr lang="en-US" dirty="0" err="1"/>
              <a:t>dev_adjust_method</a:t>
            </a:r>
            <a:r>
              <a:rPr lang="en-US" dirty="0"/>
              <a:t> for all time-vary </a:t>
            </a:r>
            <a:r>
              <a:rPr lang="en-US" dirty="0" err="1"/>
              <a:t>parms</a:t>
            </a:r>
            <a:r>
              <a:rPr lang="en-US" dirty="0"/>
              <a:t> (1=warn relative to base </a:t>
            </a:r>
            <a:r>
              <a:rPr lang="en-US" dirty="0" err="1"/>
              <a:t>parm</a:t>
            </a:r>
            <a:r>
              <a:rPr lang="en-US" dirty="0"/>
              <a:t> bounds; 3=no bound check)</a:t>
            </a:r>
          </a:p>
          <a:p>
            <a:r>
              <a:rPr lang="en-US" dirty="0"/>
              <a:t>#  </a:t>
            </a:r>
            <a:r>
              <a:rPr lang="en-US" dirty="0" err="1"/>
              <a:t>autogen</a:t>
            </a:r>
            <a:endParaRPr lang="en-US" dirty="0"/>
          </a:p>
          <a:p>
            <a:r>
              <a:rPr lang="en-US" dirty="0"/>
              <a:t>0 0 0 0 0 # </a:t>
            </a:r>
            <a:r>
              <a:rPr lang="en-US" dirty="0" err="1"/>
              <a:t>autogen</a:t>
            </a:r>
            <a:r>
              <a:rPr lang="en-US" dirty="0"/>
              <a:t>: 1st element for biology, 2nd for SR, 3rd for Q, 4th reserved, 5th for </a:t>
            </a:r>
            <a:r>
              <a:rPr lang="en-US" dirty="0" err="1"/>
              <a:t>selex</a:t>
            </a:r>
            <a:endParaRPr lang="en-US" dirty="0"/>
          </a:p>
          <a:p>
            <a:r>
              <a:rPr lang="en-US" dirty="0"/>
              <a:t># where: 0 = </a:t>
            </a:r>
            <a:r>
              <a:rPr lang="en-US" dirty="0" err="1"/>
              <a:t>autogen</a:t>
            </a:r>
            <a:r>
              <a:rPr lang="en-US" dirty="0"/>
              <a:t> all time-varying </a:t>
            </a:r>
            <a:r>
              <a:rPr lang="en-US" dirty="0" err="1"/>
              <a:t>parms</a:t>
            </a:r>
            <a:r>
              <a:rPr lang="en-US" dirty="0"/>
              <a:t>; 1 = read each time-varying </a:t>
            </a:r>
            <a:r>
              <a:rPr lang="en-US" dirty="0" err="1"/>
              <a:t>parm</a:t>
            </a:r>
            <a:r>
              <a:rPr lang="en-US" dirty="0"/>
              <a:t> line; 2 = read then </a:t>
            </a:r>
            <a:r>
              <a:rPr lang="en-US" dirty="0" err="1"/>
              <a:t>autogen</a:t>
            </a:r>
            <a:r>
              <a:rPr lang="en-US" dirty="0"/>
              <a:t> if </a:t>
            </a:r>
            <a:r>
              <a:rPr lang="en-US" dirty="0" err="1"/>
              <a:t>parm</a:t>
            </a:r>
            <a:r>
              <a:rPr lang="en-US" dirty="0"/>
              <a:t> min==-12345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6808" y="3886200"/>
            <a:ext cx="8229600" cy="2285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Then include time-vary request for a base parameter</a:t>
            </a:r>
          </a:p>
          <a:p>
            <a:r>
              <a:rPr lang="en-US" dirty="0" smtClean="0"/>
              <a:t>SS creates needed time-vary parameter and fills with recommended values</a:t>
            </a:r>
          </a:p>
          <a:p>
            <a:r>
              <a:rPr lang="en-US" dirty="0" smtClean="0"/>
              <a:t>Suggest doing this with </a:t>
            </a:r>
            <a:r>
              <a:rPr lang="en-US" dirty="0" err="1" smtClean="0"/>
              <a:t>maxphase</a:t>
            </a:r>
            <a:r>
              <a:rPr lang="en-US" dirty="0" smtClean="0"/>
              <a:t>=0 so you can review what gets created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74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r4ss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7338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devtools</a:t>
            </a:r>
            <a:r>
              <a:rPr lang="en-US" dirty="0"/>
              <a:t>::</a:t>
            </a:r>
            <a:r>
              <a:rPr lang="en-US" dirty="0" err="1"/>
              <a:t>install_github</a:t>
            </a:r>
            <a:r>
              <a:rPr lang="en-US" dirty="0"/>
              <a:t>('r4ss/r4ss')</a:t>
            </a:r>
          </a:p>
          <a:p>
            <a:pPr marL="0" indent="0">
              <a:buNone/>
            </a:pPr>
            <a:r>
              <a:rPr lang="en-US" dirty="0"/>
              <a:t>library(r4ss)</a:t>
            </a:r>
          </a:p>
          <a:p>
            <a:pPr marL="0" indent="0">
              <a:buNone/>
            </a:pP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/>
              <a:t>&lt;- ("C:\\Users\\Richard.Methot\\Documents\\SS_Model\\Examples\\VLAB_examples\\Simple\\Simple_330\\")</a:t>
            </a:r>
          </a:p>
          <a:p>
            <a:pPr marL="0" indent="0">
              <a:buNone/>
            </a:pPr>
            <a:r>
              <a:rPr lang="en-US" dirty="0" err="1"/>
              <a:t>setwd</a:t>
            </a:r>
            <a:r>
              <a:rPr lang="en-US" dirty="0"/>
              <a:t>(</a:t>
            </a:r>
            <a:r>
              <a:rPr lang="en-US" dirty="0" err="1"/>
              <a:t>dir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 smtClean="0"/>
              <a:t>tmp</a:t>
            </a:r>
            <a:r>
              <a:rPr lang="en-US" dirty="0" smtClean="0"/>
              <a:t> </a:t>
            </a:r>
            <a:r>
              <a:rPr lang="en-US" dirty="0"/>
              <a:t>&lt;- </a:t>
            </a:r>
            <a:r>
              <a:rPr lang="en-US" dirty="0" err="1"/>
              <a:t>SS_output</a:t>
            </a:r>
            <a:r>
              <a:rPr lang="en-US" dirty="0"/>
              <a:t>(</a:t>
            </a:r>
            <a:r>
              <a:rPr lang="en-US" dirty="0" err="1"/>
              <a:t>dir,covar</a:t>
            </a:r>
            <a:r>
              <a:rPr lang="en-US" dirty="0"/>
              <a:t>=T)</a:t>
            </a:r>
          </a:p>
          <a:p>
            <a:pPr marL="0" indent="0">
              <a:buNone/>
            </a:pPr>
            <a:r>
              <a:rPr lang="en-US" dirty="0" err="1" smtClean="0"/>
              <a:t>SS_plots</a:t>
            </a:r>
            <a:r>
              <a:rPr lang="en-US" dirty="0" smtClean="0"/>
              <a:t>(</a:t>
            </a:r>
            <a:r>
              <a:rPr lang="en-US" dirty="0" err="1" smtClean="0"/>
              <a:t>tmp</a:t>
            </a:r>
            <a:r>
              <a:rPr lang="en-US" dirty="0"/>
              <a:t>, uncertainty=T)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4" y="4876800"/>
            <a:ext cx="88106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11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9908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Stock Synthesis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000" dirty="0" smtClean="0"/>
              <a:t>Graphical Interface</a:t>
            </a:r>
            <a:endParaRPr lang="en-US" sz="2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87" y="2590800"/>
            <a:ext cx="5635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40951"/>
              </p:ext>
            </p:extLst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144473023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02155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Richard </a:t>
                      </a:r>
                      <a:r>
                        <a:rPr lang="en-US" sz="2400" b="1" dirty="0" err="1" smtClean="0"/>
                        <a:t>Methot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Lead Developer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199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Chantel Wetzel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Documentation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21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Neal Schindler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Graphical Interface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35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Ian Taylor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r4ss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2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Matthew </a:t>
                      </a:r>
                      <a:r>
                        <a:rPr lang="en-US" sz="2400" b="1" dirty="0" err="1" smtClean="0"/>
                        <a:t>Supernaw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C++ Code Consultant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28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Jim Thorson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Statistical Innovation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30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Courtney Butler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VLAB support; testing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All of you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Ideas, Testing, Inspiration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86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8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SS_GUI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36663"/>
            <a:ext cx="5705475" cy="371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505200"/>
            <a:ext cx="4642129" cy="30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86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Input and Output Processor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658225" cy="40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 more SS3.exe  </a:t>
            </a:r>
            <a:r>
              <a:rPr lang="en-US" dirty="0" smtClean="0"/>
              <a:t>(latest version is SS3.24ac)</a:t>
            </a:r>
            <a:endParaRPr lang="en-US" dirty="0" smtClean="0"/>
          </a:p>
          <a:p>
            <a:pPr lvl="1"/>
            <a:r>
              <a:rPr lang="en-US" dirty="0" smtClean="0"/>
              <a:t>Now </a:t>
            </a:r>
            <a:r>
              <a:rPr lang="en-US" dirty="0" smtClean="0"/>
              <a:t>3.30.10.02 </a:t>
            </a:r>
            <a:r>
              <a:rPr lang="en-US" dirty="0" smtClean="0"/>
              <a:t>= 3 . </a:t>
            </a:r>
            <a:r>
              <a:rPr lang="en-US" dirty="0" err="1" smtClean="0"/>
              <a:t>major_features</a:t>
            </a:r>
            <a:r>
              <a:rPr lang="en-US" dirty="0" smtClean="0"/>
              <a:t> . </a:t>
            </a:r>
            <a:r>
              <a:rPr lang="en-US" dirty="0" err="1" smtClean="0"/>
              <a:t>minor_features</a:t>
            </a:r>
            <a:r>
              <a:rPr lang="en-US" dirty="0" smtClean="0"/>
              <a:t> . fixes</a:t>
            </a:r>
          </a:p>
          <a:p>
            <a:r>
              <a:rPr lang="en-US" dirty="0" smtClean="0"/>
              <a:t>Versions:</a:t>
            </a:r>
          </a:p>
          <a:p>
            <a:pPr lvl="1"/>
            <a:r>
              <a:rPr lang="en-US" dirty="0" smtClean="0"/>
              <a:t>ss_trans.exe</a:t>
            </a:r>
          </a:p>
          <a:p>
            <a:pPr lvl="2"/>
            <a:r>
              <a:rPr lang="en-US" dirty="0" smtClean="0"/>
              <a:t>run this once to convert 3.24 files to 3.30 file formats</a:t>
            </a:r>
          </a:p>
          <a:p>
            <a:pPr lvl="1"/>
            <a:r>
              <a:rPr lang="en-US" dirty="0" smtClean="0"/>
              <a:t>ss.exe</a:t>
            </a:r>
          </a:p>
          <a:p>
            <a:pPr lvl="2"/>
            <a:r>
              <a:rPr lang="en-US" dirty="0" smtClean="0"/>
              <a:t>for safe mode running with bound checks</a:t>
            </a:r>
          </a:p>
          <a:p>
            <a:pPr lvl="1"/>
            <a:r>
              <a:rPr lang="en-US" dirty="0" smtClean="0"/>
              <a:t>ss_opt.exe</a:t>
            </a:r>
          </a:p>
          <a:p>
            <a:pPr lvl="2"/>
            <a:r>
              <a:rPr lang="en-US" dirty="0" smtClean="0"/>
              <a:t>Fast and optimized for speedy execution</a:t>
            </a:r>
          </a:p>
          <a:p>
            <a:pPr lvl="1"/>
            <a:r>
              <a:rPr lang="en-US" dirty="0" smtClean="0"/>
              <a:t>ss_32bit.exe and ss_trans_32bit.exe</a:t>
            </a:r>
            <a:endParaRPr lang="en-US" dirty="0" smtClean="0"/>
          </a:p>
          <a:p>
            <a:pPr lvl="1"/>
            <a:r>
              <a:rPr lang="en-US" dirty="0" smtClean="0"/>
              <a:t>iOS and </a:t>
            </a:r>
            <a:r>
              <a:rPr lang="en-US" dirty="0" err="1" smtClean="0"/>
              <a:t>linux</a:t>
            </a:r>
            <a:r>
              <a:rPr lang="en-US" dirty="0" smtClean="0"/>
              <a:t> versions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versions produce</a:t>
            </a:r>
          </a:p>
          <a:p>
            <a:pPr lvl="2"/>
            <a:r>
              <a:rPr lang="en-US" dirty="0" smtClean="0"/>
              <a:t>ADMB outputs labelled ss</a:t>
            </a:r>
            <a:r>
              <a:rPr lang="en-US" dirty="0"/>
              <a:t>.&lt;xxx&gt; </a:t>
            </a:r>
            <a:r>
              <a:rPr lang="en-US" dirty="0" smtClean="0"/>
              <a:t>, e.g. </a:t>
            </a:r>
            <a:r>
              <a:rPr lang="en-US" dirty="0" err="1" smtClean="0"/>
              <a:t>ss.par</a:t>
            </a:r>
            <a:r>
              <a:rPr lang="en-US" dirty="0" smtClean="0"/>
              <a:t>, </a:t>
            </a:r>
          </a:p>
          <a:p>
            <a:pPr lvl="2"/>
            <a:r>
              <a:rPr lang="en-US" dirty="0" smtClean="0"/>
              <a:t>plus SS specific *.</a:t>
            </a:r>
            <a:r>
              <a:rPr lang="en-US" dirty="0" err="1" smtClean="0"/>
              <a:t>sso</a:t>
            </a:r>
            <a:r>
              <a:rPr lang="en-US" dirty="0" smtClean="0"/>
              <a:t> and *.</a:t>
            </a:r>
            <a:r>
              <a:rPr lang="en-US" dirty="0" err="1" smtClean="0"/>
              <a:t>ss_new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Now has ~26,500 lines of </a:t>
            </a:r>
            <a:r>
              <a:rPr lang="en-US" dirty="0" err="1" smtClean="0"/>
              <a:t>tpl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Split among 19 files</a:t>
            </a:r>
          </a:p>
          <a:p>
            <a:endParaRPr lang="en-US" dirty="0" smtClean="0"/>
          </a:p>
          <a:p>
            <a:r>
              <a:rPr lang="en-US" dirty="0" smtClean="0"/>
              <a:t>copy/b SS_biofxn.tpl+SS_miscfxn.tpl+SS_selex.tpl+SS_popdyn.tpl+SS_recruit.tpl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+</a:t>
            </a:r>
            <a:r>
              <a:rPr lang="en-US" dirty="0"/>
              <a:t>SS_benchfore.tpl+SS_expval.tpl+SS_objfunc.tpl+SS_write.tpl+SS_ALK.tpl </a:t>
            </a:r>
            <a:r>
              <a:rPr lang="en-US" dirty="0" smtClean="0"/>
              <a:t>     	</a:t>
            </a:r>
            <a:r>
              <a:rPr lang="en-US" dirty="0" err="1" smtClean="0"/>
              <a:t>SS_functions.temp</a:t>
            </a:r>
            <a:endParaRPr lang="en-US" dirty="0"/>
          </a:p>
          <a:p>
            <a:r>
              <a:rPr lang="en-US" dirty="0"/>
              <a:t>copy/b </a:t>
            </a:r>
            <a:r>
              <a:rPr lang="en-US" dirty="0" smtClean="0">
                <a:solidFill>
                  <a:srgbClr val="FF0000"/>
                </a:solidFill>
              </a:rPr>
              <a:t>SS_versioninfo_330safe.tpl</a:t>
            </a:r>
            <a:r>
              <a:rPr lang="en-US" dirty="0" smtClean="0"/>
              <a:t>+SS_readstarter.tpl+</a:t>
            </a:r>
            <a:r>
              <a:rPr lang="en-US" dirty="0" smtClean="0">
                <a:solidFill>
                  <a:srgbClr val="FF0000"/>
                </a:solidFill>
              </a:rPr>
              <a:t>SS_readdata_330.tpl</a:t>
            </a:r>
          </a:p>
          <a:p>
            <a:pPr marL="0" indent="0">
              <a:buNone/>
            </a:pPr>
            <a:r>
              <a:rPr lang="en-US" dirty="0" smtClean="0"/>
              <a:t>     +</a:t>
            </a:r>
            <a:r>
              <a:rPr lang="en-US" dirty="0" smtClean="0">
                <a:solidFill>
                  <a:srgbClr val="FF0000"/>
                </a:solidFill>
              </a:rPr>
              <a:t>SS_readcontrol_330.tpl</a:t>
            </a:r>
            <a:r>
              <a:rPr lang="en-US" dirty="0" smtClean="0"/>
              <a:t>+SS_param.tpl+SS_prelim.tpl+SS_global.tpl</a:t>
            </a:r>
          </a:p>
          <a:p>
            <a:pPr marL="0" indent="0">
              <a:buNone/>
            </a:pPr>
            <a:r>
              <a:rPr lang="en-US" dirty="0" smtClean="0"/>
              <a:t>     +</a:t>
            </a:r>
            <a:r>
              <a:rPr lang="en-US" dirty="0" err="1"/>
              <a:t>SS_proced.tpl+SS_functions.temp+SS_timevaryparm.tpl</a:t>
            </a:r>
            <a:r>
              <a:rPr lang="en-US" dirty="0"/>
              <a:t> </a:t>
            </a:r>
            <a:r>
              <a:rPr lang="en-US" dirty="0" smtClean="0"/>
              <a:t>  	"</a:t>
            </a:r>
            <a:r>
              <a:rPr lang="en-US" dirty="0"/>
              <a:t>C:\Users\richard.methot\Documents\SS_model\Compile\ss.tpl"</a:t>
            </a:r>
          </a:p>
          <a:p>
            <a:endParaRPr lang="en-US" dirty="0"/>
          </a:p>
          <a:p>
            <a:r>
              <a:rPr lang="en-US" dirty="0" smtClean="0"/>
              <a:t>Note</a:t>
            </a:r>
            <a:r>
              <a:rPr lang="en-US" dirty="0" smtClean="0"/>
              <a:t>, </a:t>
            </a:r>
            <a:r>
              <a:rPr lang="en-US" dirty="0" smtClean="0"/>
              <a:t>uses </a:t>
            </a:r>
            <a:r>
              <a:rPr lang="en-US" dirty="0" smtClean="0">
                <a:solidFill>
                  <a:srgbClr val="FF0000"/>
                </a:solidFill>
              </a:rPr>
              <a:t>SS_readdata_324.tpl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ss_readcontrol.tpl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to create </a:t>
            </a:r>
            <a:r>
              <a:rPr lang="en-US" dirty="0" err="1" smtClean="0"/>
              <a:t>ss_trans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7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</a:t>
            </a:r>
            <a:r>
              <a:rPr lang="en-US" dirty="0" smtClean="0"/>
              <a:t>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Easy script in my IDE using Visual C++</a:t>
            </a:r>
          </a:p>
          <a:p>
            <a:endParaRPr lang="en-US" sz="1600" b="1" dirty="0"/>
          </a:p>
          <a:p>
            <a:r>
              <a:rPr lang="en-US" sz="1600" b="1" dirty="0" err="1" smtClean="0"/>
              <a:t>pushd</a:t>
            </a:r>
            <a:r>
              <a:rPr lang="en-US" sz="1600" b="1" dirty="0" smtClean="0"/>
              <a:t> </a:t>
            </a:r>
            <a:r>
              <a:rPr lang="en-US" sz="1600" b="1" dirty="0"/>
              <a:t>"%VS140COMNTOOLS%\..\..\VC" &amp; call vcvarsall.bat amd64 &amp; </a:t>
            </a:r>
            <a:r>
              <a:rPr lang="en-US" sz="1600" b="1" dirty="0" err="1"/>
              <a:t>popd</a:t>
            </a:r>
            <a:endParaRPr lang="en-US" sz="1600" b="1" dirty="0"/>
          </a:p>
          <a:p>
            <a:r>
              <a:rPr lang="en-US" sz="1600" b="1" dirty="0" smtClean="0"/>
              <a:t>C</a:t>
            </a:r>
            <a:r>
              <a:rPr lang="en-US" sz="1600" b="1" dirty="0"/>
              <a:t>:\ADMB64\bin\tpl2cpp </a:t>
            </a:r>
            <a:r>
              <a:rPr lang="en-US" sz="1600" b="1" dirty="0" err="1">
                <a:solidFill>
                  <a:srgbClr val="FF0000"/>
                </a:solidFill>
              </a:rPr>
              <a:t>ss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/>
              <a:t>cl </a:t>
            </a:r>
            <a:r>
              <a:rPr lang="en-US" sz="1600" b="1" dirty="0"/>
              <a:t>/c /</a:t>
            </a:r>
            <a:r>
              <a:rPr lang="en-US" sz="1600" b="1" dirty="0" err="1"/>
              <a:t>nologo</a:t>
            </a:r>
            <a:r>
              <a:rPr lang="en-US" sz="1600" b="1" dirty="0"/>
              <a:t> /</a:t>
            </a:r>
            <a:r>
              <a:rPr lang="en-US" sz="1600" b="1" dirty="0" err="1"/>
              <a:t>EHsc</a:t>
            </a:r>
            <a:r>
              <a:rPr lang="en-US" sz="1600" b="1" dirty="0"/>
              <a:t> /O2 /I. /I"C:\ADMB64" /I"C:\ADMB64\include" /I"C:\ADMB64\contrib\include" /Fo</a:t>
            </a:r>
            <a:r>
              <a:rPr lang="en-US" sz="1600" b="1" dirty="0">
                <a:solidFill>
                  <a:srgbClr val="FF0000"/>
                </a:solidFill>
              </a:rPr>
              <a:t>ss.obj</a:t>
            </a:r>
            <a:r>
              <a:rPr lang="en-US" sz="1600" b="1" dirty="0"/>
              <a:t> ss.cpp</a:t>
            </a:r>
          </a:p>
          <a:p>
            <a:r>
              <a:rPr lang="en-US" sz="1600" b="1" dirty="0" smtClean="0"/>
              <a:t>cl </a:t>
            </a:r>
            <a:r>
              <a:rPr lang="en-US" sz="1600" b="1" dirty="0"/>
              <a:t>/Fe</a:t>
            </a:r>
            <a:r>
              <a:rPr lang="en-US" sz="1600" b="1" dirty="0">
                <a:solidFill>
                  <a:srgbClr val="FF0000"/>
                </a:solidFill>
              </a:rPr>
              <a:t>ss.exe</a:t>
            </a:r>
            <a:r>
              <a:rPr lang="en-US" sz="1600" b="1" dirty="0"/>
              <a:t> ss.obj "C:\ADMB64\lib\admb-contrib.lib" /link</a:t>
            </a:r>
          </a:p>
        </p:txBody>
      </p:sp>
    </p:spTree>
    <p:extLst>
      <p:ext uri="{BB962C8B-B14F-4D97-AF65-F5344CB8AC3E}">
        <p14:creationId xmlns:p14="http://schemas.microsoft.com/office/powerpoint/2010/main" val="394131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List-oriented inputs with explicit end-of-list</a:t>
            </a:r>
          </a:p>
          <a:p>
            <a:pPr lvl="1"/>
            <a:r>
              <a:rPr lang="en-US" sz="2000" dirty="0"/>
              <a:t>-9999 at end rather than </a:t>
            </a:r>
            <a:r>
              <a:rPr lang="en-US" sz="2000" dirty="0" err="1"/>
              <a:t>N_records</a:t>
            </a:r>
            <a:r>
              <a:rPr lang="en-US" sz="2000" dirty="0"/>
              <a:t> at beginning</a:t>
            </a:r>
          </a:p>
          <a:p>
            <a:r>
              <a:rPr lang="en-US" dirty="0" err="1" smtClean="0"/>
              <a:t>Subseasons</a:t>
            </a:r>
            <a:r>
              <a:rPr lang="en-US" dirty="0" smtClean="0"/>
              <a:t> for </a:t>
            </a:r>
            <a:r>
              <a:rPr lang="en-US" dirty="0" smtClean="0"/>
              <a:t>optional finer </a:t>
            </a:r>
            <a:r>
              <a:rPr lang="en-US" dirty="0" smtClean="0"/>
              <a:t>temporal granularity of ALK calculation</a:t>
            </a:r>
          </a:p>
          <a:p>
            <a:r>
              <a:rPr lang="en-US" dirty="0" smtClean="0"/>
              <a:t>Observation timing entered as year, month</a:t>
            </a:r>
          </a:p>
          <a:p>
            <a:r>
              <a:rPr lang="en-US" dirty="0" smtClean="0"/>
              <a:t>Settlement events replace birth seasons</a:t>
            </a:r>
          </a:p>
          <a:p>
            <a:r>
              <a:rPr lang="en-US" dirty="0" smtClean="0"/>
              <a:t>Generic approach to time-vary </a:t>
            </a:r>
            <a:r>
              <a:rPr lang="en-US" dirty="0" smtClean="0"/>
              <a:t>parameters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43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Steps in SS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828293"/>
              </p:ext>
            </p:extLst>
          </p:nvPr>
        </p:nvGraphicFramePr>
        <p:xfrm>
          <a:off x="1028700" y="1586884"/>
          <a:ext cx="73152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r>
                        <a:rPr lang="en-US" dirty="0" smtClean="0"/>
                        <a:t>First half of season;</a:t>
                      </a:r>
                    </a:p>
                    <a:p>
                      <a:r>
                        <a:rPr lang="en-US" dirty="0" smtClean="0"/>
                        <a:t>Spawning at beginning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 half of season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121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63646" y="12336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7968" y="2286000"/>
            <a:ext cx="723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Continuous Z for entire season;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Fishery </a:t>
            </a:r>
            <a:r>
              <a:rPr lang="en-US" sz="1400" dirty="0" err="1" smtClean="0"/>
              <a:t>bodywt</a:t>
            </a:r>
            <a:r>
              <a:rPr lang="en-US" sz="1400" dirty="0" smtClean="0"/>
              <a:t> and survey body </a:t>
            </a:r>
            <a:r>
              <a:rPr lang="en-US" sz="1400" dirty="0" err="1" smtClean="0"/>
              <a:t>wt</a:t>
            </a:r>
            <a:r>
              <a:rPr lang="en-US" sz="1400" dirty="0" smtClean="0"/>
              <a:t> use mid-season ALK;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SpawnBio</a:t>
            </a:r>
            <a:r>
              <a:rPr lang="en-US" sz="1400" dirty="0" smtClean="0"/>
              <a:t> at begin of season and uses beginning of season ALK;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Survey_timing</a:t>
            </a:r>
            <a:r>
              <a:rPr lang="en-US" sz="1400" dirty="0" smtClean="0"/>
              <a:t> is survey-specific and specified as a fraction of a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Survey numbers calculated at </a:t>
            </a:r>
            <a:r>
              <a:rPr lang="en-US" sz="1400" dirty="0" err="1" smtClean="0"/>
              <a:t>survey_timing</a:t>
            </a:r>
            <a:r>
              <a:rPr lang="en-US" sz="1400" dirty="0" smtClean="0"/>
              <a:t> using e</a:t>
            </a:r>
            <a:r>
              <a:rPr lang="en-US" sz="1400" cap="small" baseline="30000" dirty="0" smtClean="0"/>
              <a:t>-Z</a:t>
            </a:r>
            <a:endParaRPr lang="en-US" sz="1400" cap="small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220" y="1752600"/>
            <a:ext cx="99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V3.24</a:t>
            </a:r>
            <a:endParaRPr lang="en-US" sz="2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604141"/>
              </p:ext>
            </p:extLst>
          </p:nvPr>
        </p:nvGraphicFramePr>
        <p:xfrm>
          <a:off x="1037968" y="3870960"/>
          <a:ext cx="7620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Subseas_1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Subseas_2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Subseas_3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Subseas_4;</a:t>
                      </a:r>
                    </a:p>
                    <a:p>
                      <a:r>
                        <a:rPr lang="en-US" sz="1200" dirty="0" err="1" smtClean="0"/>
                        <a:t>Mid_subseas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Subseas_5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Subseas_6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315200" y="355806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ALK*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351755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ALK*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352304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352304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ALK*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352853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ALK*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37968" y="35319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29846" y="44196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Continuous Z for entire season;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even number (min = 2) of </a:t>
            </a:r>
            <a:r>
              <a:rPr lang="en-US" sz="1400" dirty="0" err="1" smtClean="0"/>
              <a:t>subseasons</a:t>
            </a:r>
            <a:r>
              <a:rPr lang="en-US" sz="1400" dirty="0" smtClean="0"/>
              <a:t> per season (regardless of season duration);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Fishery </a:t>
            </a:r>
            <a:r>
              <a:rPr lang="en-US" sz="1400" dirty="0" err="1" smtClean="0"/>
              <a:t>bodywt</a:t>
            </a:r>
            <a:r>
              <a:rPr lang="en-US" sz="1400" dirty="0" smtClean="0"/>
              <a:t> uses </a:t>
            </a:r>
            <a:r>
              <a:rPr lang="en-US" sz="1400" dirty="0" err="1" smtClean="0"/>
              <a:t>mid_subseas</a:t>
            </a:r>
            <a:r>
              <a:rPr lang="en-US" sz="1400" dirty="0" smtClean="0"/>
              <a:t> ALK;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SpawnBio</a:t>
            </a:r>
            <a:r>
              <a:rPr lang="en-US" sz="1400" dirty="0" smtClean="0"/>
              <a:t> has specified </a:t>
            </a:r>
            <a:r>
              <a:rPr lang="en-US" sz="1400" dirty="0" err="1" smtClean="0"/>
              <a:t>spawn_timing</a:t>
            </a:r>
            <a:r>
              <a:rPr lang="en-US" sz="1400" dirty="0" smtClean="0"/>
              <a:t> (in </a:t>
            </a:r>
            <a:r>
              <a:rPr lang="en-US" sz="1400" dirty="0" err="1" smtClean="0"/>
              <a:t>months.fraction</a:t>
            </a:r>
            <a:r>
              <a:rPr lang="en-US" sz="1400" dirty="0" smtClean="0"/>
              <a:t>); uses closest ALK to that timing;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Survey_timing</a:t>
            </a:r>
            <a:r>
              <a:rPr lang="en-US" sz="1400" dirty="0" smtClean="0"/>
              <a:t> is now </a:t>
            </a:r>
            <a:r>
              <a:rPr lang="en-US" sz="1400" dirty="0" smtClean="0"/>
              <a:t>observation-specific </a:t>
            </a:r>
            <a:r>
              <a:rPr lang="en-US" sz="1400" dirty="0" smtClean="0"/>
              <a:t>and specified in units of </a:t>
            </a:r>
            <a:r>
              <a:rPr lang="en-US" sz="1400" dirty="0" err="1" smtClean="0"/>
              <a:t>months.fraction</a:t>
            </a:r>
            <a:r>
              <a:rPr lang="en-US" sz="1400" dirty="0" smtClean="0"/>
              <a:t> (Apr 15 = 4.5);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Survey_season</a:t>
            </a:r>
            <a:r>
              <a:rPr lang="en-US" sz="1400" dirty="0" smtClean="0"/>
              <a:t> and </a:t>
            </a:r>
            <a:r>
              <a:rPr lang="en-US" sz="1400" dirty="0" err="1" smtClean="0"/>
              <a:t>spawn_season</a:t>
            </a:r>
            <a:r>
              <a:rPr lang="en-US" sz="1400" dirty="0" smtClean="0"/>
              <a:t> assigned at runtime based on month and on season duration(s);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Survey </a:t>
            </a:r>
            <a:r>
              <a:rPr lang="en-US" sz="1400" dirty="0" err="1" smtClean="0"/>
              <a:t>bodywt</a:t>
            </a:r>
            <a:r>
              <a:rPr lang="en-US" sz="1400" dirty="0" smtClean="0"/>
              <a:t> </a:t>
            </a:r>
            <a:r>
              <a:rPr lang="en-US" sz="1400" dirty="0" smtClean="0"/>
              <a:t>and length composition uses </a:t>
            </a:r>
            <a:r>
              <a:rPr lang="en-US" sz="1400" dirty="0" smtClean="0"/>
              <a:t>closest ALK to </a:t>
            </a:r>
            <a:r>
              <a:rPr lang="en-US" sz="1400" dirty="0" err="1" smtClean="0"/>
              <a:t>survey_timing</a:t>
            </a:r>
            <a:r>
              <a:rPr lang="en-US" sz="1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ALK* only </a:t>
            </a:r>
            <a:r>
              <a:rPr lang="en-US" sz="1400" dirty="0" smtClean="0"/>
              <a:t>re-calculated </a:t>
            </a:r>
            <a:r>
              <a:rPr lang="en-US" sz="1400" dirty="0" smtClean="0"/>
              <a:t>when there is a survey that </a:t>
            </a:r>
            <a:r>
              <a:rPr lang="en-US" sz="1400" dirty="0" err="1" smtClean="0"/>
              <a:t>subseason</a:t>
            </a:r>
            <a:r>
              <a:rPr lang="en-US" sz="1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Survey numbers calculated at </a:t>
            </a:r>
            <a:r>
              <a:rPr lang="en-US" sz="1400" dirty="0" err="1" smtClean="0"/>
              <a:t>survey_timing</a:t>
            </a:r>
            <a:r>
              <a:rPr lang="en-US" sz="1400" dirty="0" smtClean="0"/>
              <a:t> using e</a:t>
            </a:r>
            <a:r>
              <a:rPr lang="en-US" sz="1400" cap="small" baseline="30000" dirty="0" smtClean="0"/>
              <a:t>-Z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644" y="393815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V3.30</a:t>
            </a:r>
            <a:endParaRPr lang="en-US" sz="2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2422" y="3455551"/>
            <a:ext cx="8054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1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AA Title Options">
  <a:themeElements>
    <a:clrScheme name="Custom 11">
      <a:dk1>
        <a:srgbClr val="000000"/>
      </a:dk1>
      <a:lt1>
        <a:srgbClr val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9313</TotalTime>
  <Words>2435</Words>
  <Application>Microsoft Office PowerPoint</Application>
  <PresentationFormat>On-screen Show (4:3)</PresentationFormat>
  <Paragraphs>334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Arial Narrow</vt:lpstr>
      <vt:lpstr>Calibri</vt:lpstr>
      <vt:lpstr>Office Theme</vt:lpstr>
      <vt:lpstr>1_NOAA Title Options</vt:lpstr>
      <vt:lpstr>Introducing Stock Synthesis (SS) Version 3.30</vt:lpstr>
      <vt:lpstr>VLAB - Community</vt:lpstr>
      <vt:lpstr>VLAB - Developers</vt:lpstr>
      <vt:lpstr>Development Team</vt:lpstr>
      <vt:lpstr>SS Versions</vt:lpstr>
      <vt:lpstr>Code Modularity</vt:lpstr>
      <vt:lpstr>Code Compilation</vt:lpstr>
      <vt:lpstr>Big Changes</vt:lpstr>
      <vt:lpstr>Time Steps in SS</vt:lpstr>
      <vt:lpstr>Generic Fleet Order</vt:lpstr>
      <vt:lpstr>Fleet Description</vt:lpstr>
      <vt:lpstr>Bycatch Fleets</vt:lpstr>
      <vt:lpstr>Fishery/Catch</vt:lpstr>
      <vt:lpstr>Catch Multiplier</vt:lpstr>
      <vt:lpstr>Survey</vt:lpstr>
      <vt:lpstr>Length and Age Comp</vt:lpstr>
      <vt:lpstr>Control File changes</vt:lpstr>
      <vt:lpstr>Recruitment Timing; Settlement Events</vt:lpstr>
      <vt:lpstr>Time-Vary Parameter #1</vt:lpstr>
      <vt:lpstr>Biology</vt:lpstr>
      <vt:lpstr>Spawner-Recruitment</vt:lpstr>
      <vt:lpstr>Fishing Mortality</vt:lpstr>
      <vt:lpstr>Catchability</vt:lpstr>
      <vt:lpstr>Selectivity</vt:lpstr>
      <vt:lpstr>Tag Recapture</vt:lpstr>
      <vt:lpstr>Benchmark</vt:lpstr>
      <vt:lpstr>Forecast</vt:lpstr>
      <vt:lpstr>Statistical</vt:lpstr>
      <vt:lpstr>Parameters</vt:lpstr>
      <vt:lpstr>Time-Vary Parameters</vt:lpstr>
      <vt:lpstr>Example:  Autogen regime shift</vt:lpstr>
      <vt:lpstr>“Survey” of devs and Link functions</vt:lpstr>
      <vt:lpstr>Still on Wish List</vt:lpstr>
      <vt:lpstr>3.24 to 3.30 comparison</vt:lpstr>
      <vt:lpstr>Converting to 3.30</vt:lpstr>
      <vt:lpstr>What Needs Manual Conversion</vt:lpstr>
      <vt:lpstr>AutoGen for Time-Vary Parameters</vt:lpstr>
      <vt:lpstr>r4ss</vt:lpstr>
      <vt:lpstr>Stock Synthesis Graphical Interface</vt:lpstr>
      <vt:lpstr>SS_GUI</vt:lpstr>
      <vt:lpstr>Excel Input and Output Processor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Steps in SS</dc:title>
  <dc:creator>Richard Methot</dc:creator>
  <cp:lastModifiedBy>Methot, Richard</cp:lastModifiedBy>
  <cp:revision>96</cp:revision>
  <dcterms:created xsi:type="dcterms:W3CDTF">2015-01-27T22:28:41Z</dcterms:created>
  <dcterms:modified xsi:type="dcterms:W3CDTF">2018-02-19T19:31:24Z</dcterms:modified>
</cp:coreProperties>
</file>