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63" r:id="rId25"/>
    <p:sldId id="25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0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6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8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8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7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3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3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5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2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B400A-3F95-4A4E-9004-AC41F8519431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1C9B1-F35C-4D31-A42F-6F5072BF6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3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r4ss/r4ss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cnr.berkeley.edu/" TargetMode="External"/><Relationship Id="rId7" Type="http://schemas.openxmlformats.org/officeDocument/2006/relationships/hyperlink" Target="http://sourceforge.net/projects/tinn-r/" TargetMode="External"/><Relationship Id="rId2" Type="http://schemas.openxmlformats.org/officeDocument/2006/relationships/hyperlink" Target="https://www.r-projec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ortableapps.com/apps/development/notepadpp_portable" TargetMode="External"/><Relationship Id="rId5" Type="http://schemas.openxmlformats.org/officeDocument/2006/relationships/hyperlink" Target="https://notepad-plus-plus.org/" TargetMode="External"/><Relationship Id="rId4" Type="http://schemas.openxmlformats.org/officeDocument/2006/relationships/hyperlink" Target="https://www.rstudio.com/products/RStudio/#Deskto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Introduction</a:t>
            </a:r>
            <a:br>
              <a:rPr lang="en-US" sz="8000" dirty="0" smtClean="0"/>
            </a:br>
            <a:r>
              <a:rPr lang="en-US" sz="8000" dirty="0" smtClean="0"/>
              <a:t>to r4ss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0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641350" y="600075"/>
            <a:ext cx="5438775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chemeClr val="accent2"/>
                </a:solidFill>
              </a:rPr>
              <a:t>What are the inputs?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&gt; args(SS_output)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229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2354263"/>
            <a:ext cx="7985910" cy="2128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2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20713" y="231775"/>
            <a:ext cx="8442325" cy="627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Useful SS_output() arguments</a:t>
            </a:r>
            <a:r>
              <a:rPr lang="en-US" altLang="en-US" sz="240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dir</a:t>
            </a:r>
            <a:r>
              <a:rPr lang="en-US" altLang="en-US" sz="1800"/>
              <a:t> =  “c:\\xxx\\yyy\\zzz\\...”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Locates the directory of the files to be read 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model</a:t>
            </a:r>
            <a:r>
              <a:rPr lang="en-US" altLang="en-US" sz="1800"/>
              <a:t> = “ss3”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Name of the executable, you can rename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to indicate safe/optimized, or whatever you want.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ncols</a:t>
            </a:r>
            <a:r>
              <a:rPr lang="en-US" altLang="en-US" sz="1800"/>
              <a:t> = 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The maximum number of columns in files being read in.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If this value is too big, the function runs more slowly,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too small and you will get a warning. Find the right value for your model.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covar </a:t>
            </a:r>
            <a:r>
              <a:rPr lang="en-US" altLang="en-US" sz="1800"/>
              <a:t>= TRUE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Check the Hessian quantities and produce uncertainty plots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forecast</a:t>
            </a:r>
            <a:r>
              <a:rPr lang="en-US" altLang="en-US" sz="1800"/>
              <a:t> = TRUE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Read report and plot the forecast years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cormax</a:t>
            </a:r>
            <a:r>
              <a:rPr lang="en-US" altLang="en-US" sz="1800"/>
              <a:t> = 0.95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The specified threshold for defining bad correlations</a:t>
            </a:r>
          </a:p>
        </p:txBody>
      </p:sp>
    </p:spTree>
    <p:extLst>
      <p:ext uri="{BB962C8B-B14F-4D97-AF65-F5344CB8AC3E}">
        <p14:creationId xmlns:p14="http://schemas.microsoft.com/office/powerpoint/2010/main" val="7638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311150" y="457200"/>
            <a:ext cx="8783638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Example – more options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mymodelrun &lt;- “base run directory“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mymodel &lt;- SS_output(ncols=77, cormax=0.9, model="SS3",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                                         dir=paste(working.dir, mymodelrun, sep=""))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58890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228600" y="442913"/>
            <a:ext cx="8783638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Example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SS_plots(mymodel)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SS_plots(mymodel, plot=c(1:10,12:24))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- Where are these files?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- Can reopen later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SS_plots(mymodel, png=FALSE, plot=c(1:10,12:24))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- Page up and down between plots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- Resizing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If you are using the R GUI plots (png=FALSE), add this before each new plotting call: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rm(.SavedPlots,pos=1)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88942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631825" y="344488"/>
            <a:ext cx="6337300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chemeClr val="accent2"/>
                </a:solidFill>
              </a:rPr>
              <a:t>What are the other inputs?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&gt; args(SS_plots)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638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4" y="1961561"/>
            <a:ext cx="8059329" cy="4721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61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82613" y="587375"/>
            <a:ext cx="7331075" cy="477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Just a few of the plotting arguments</a:t>
            </a:r>
            <a:r>
              <a:rPr lang="en-US" altLang="en-US" sz="240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plot</a:t>
            </a:r>
            <a:r>
              <a:rPr lang="en-US" altLang="en-US" sz="2000"/>
              <a:t> = c(1:24)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Which plots to produce?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datplot</a:t>
            </a:r>
            <a:r>
              <a:rPr lang="en-US" altLang="en-US" sz="2000"/>
              <a:t> = TRUE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Plot the data by itself? Useful in document preparation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and to make sure you got the inputs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bub.scale.dat </a:t>
            </a:r>
            <a:r>
              <a:rPr lang="en-US" altLang="en-US" sz="2000"/>
              <a:t>=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	</a:t>
            </a:r>
            <a:r>
              <a:rPr lang="en-US" altLang="en-US" sz="2000"/>
              <a:t>How big should you make the data bubbles?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tslabels, catlabels 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	</a:t>
            </a:r>
            <a:r>
              <a:rPr lang="en-US" altLang="en-US" sz="2000"/>
              <a:t>Add your own custom axis labels</a:t>
            </a:r>
            <a:br>
              <a:rPr lang="en-US" altLang="en-US" sz="2000"/>
            </a:b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84121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269875" y="493713"/>
            <a:ext cx="8783638" cy="551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Example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SS_plots(mymodel, datplot=TRUE, plot=c(1:10,12:24))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SS_plots(mymodel, bub.scale.dat=7, datplot=TRUE, plot=c(1:10,12:24))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SS_plots(mymodel, plot=c(1:10,12:24), png=FALSE)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rm(.SavedPlots,pos=1)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SS_plots(mymodel, comp.yupper = 0.6, plot=c(1:10,12:24), png=FALSE)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abline(h=200000,col="red",lwd=2)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# Grab a slightly older version: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devtools::install_github("r4ss/r4ss", ref="v1.23.1")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4776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769938" y="379413"/>
            <a:ext cx="346075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/>
              <a:t>Other functions</a:t>
            </a:r>
            <a:r>
              <a:rPr lang="en-US" altLang="en-US"/>
              <a:t>: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69938" y="1192213"/>
            <a:ext cx="8167687" cy="477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Compare two models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mymodelrun2 &lt;- “alternative model directory“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mymodel2 &lt;- SS_output(ncols=77, cormax=0.9, model="SS3",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                                        dir=paste(working.dir, mymodelrun2, sep=""))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mycomparisonlist &lt;- list(mymodel, mymodel2)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mycomparisonsummary &lt;- SSsummarize(biglist=mycomparisonlist)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rm(.SavedPlots,pos=1)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SSplotComparisons(summaryoutput=mycomparisonsummary)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56896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769938" y="379413"/>
            <a:ext cx="346075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/>
              <a:t>Other functions</a:t>
            </a:r>
            <a:r>
              <a:rPr lang="en-US" altLang="en-US"/>
              <a:t>: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769938" y="1192213"/>
            <a:ext cx="7758112" cy="538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Compare two models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SSplotComparisons(summaryoutput=mycomparisonsummary,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                            spacepoints=1, staggerpoints=0, legend=FALSE)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SSplotComparisons(summaryoutput=mycomparisonsummary,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                         legendlabels=c(“Base model”, “Alternative model”),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                         indexfleets=rep(15,2), indexUncertainty=TRUE,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                         legendloc=“topleft”, xlim=c(1980,2016))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-- Don’t forget ---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rm(.SavedPlots,pos=1)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SStableComparisons(summaryoutput=mycomparisonsummary)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94466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825500" y="0"/>
            <a:ext cx="8080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Plot the parameter estimates and uncertainty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&gt; SSplotPars(dir=paste(working.dir, mymodelrun, sep=""))</a:t>
            </a:r>
          </a:p>
        </p:txBody>
      </p:sp>
      <p:pic>
        <p:nvPicPr>
          <p:cNvPr id="2150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169988"/>
            <a:ext cx="8667750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68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57188" y="204788"/>
            <a:ext cx="8407400" cy="403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u="sng">
                <a:solidFill>
                  <a:schemeClr val="accent2"/>
                </a:solidFill>
              </a:rPr>
              <a:t>Topics</a:t>
            </a:r>
            <a:r>
              <a:rPr lang="en-US" altLang="en-US" sz="4000">
                <a:solidFill>
                  <a:schemeClr val="accent2"/>
                </a:solidFill>
              </a:rPr>
              <a:t>:</a:t>
            </a:r>
            <a:r>
              <a:rPr lang="en-US" altLang="en-US" sz="4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</a:pPr>
            <a:r>
              <a:rPr lang="en-US" altLang="en-US" sz="3600"/>
              <a:t> Introduction to r4ss</a:t>
            </a:r>
          </a:p>
          <a:p>
            <a:pPr eaLnBrk="1" hangingPunct="1">
              <a:spcBef>
                <a:spcPct val="0"/>
              </a:spcBef>
            </a:pPr>
            <a:endParaRPr lang="en-US" altLang="en-US" sz="3600"/>
          </a:p>
          <a:p>
            <a:pPr eaLnBrk="1" hangingPunct="1">
              <a:spcBef>
                <a:spcPct val="0"/>
              </a:spcBef>
            </a:pPr>
            <a:r>
              <a:rPr lang="en-US" altLang="en-US" sz="3600"/>
              <a:t> Functions and options</a:t>
            </a:r>
          </a:p>
          <a:p>
            <a:pPr eaLnBrk="1" hangingPunct="1">
              <a:spcBef>
                <a:spcPct val="0"/>
              </a:spcBef>
            </a:pPr>
            <a:endParaRPr lang="en-US" altLang="en-US" sz="3600"/>
          </a:p>
          <a:p>
            <a:pPr eaLnBrk="1" hangingPunct="1">
              <a:spcBef>
                <a:spcPct val="0"/>
              </a:spcBef>
            </a:pPr>
            <a:r>
              <a:rPr lang="en-US" altLang="en-US" sz="3600"/>
              <a:t> Demonstration</a:t>
            </a:r>
          </a:p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5029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ChangeArrowheads="1"/>
          </p:cNvSpPr>
          <p:nvPr/>
        </p:nvSpPr>
        <p:spPr bwMode="auto">
          <a:xfrm>
            <a:off x="539750" y="519113"/>
            <a:ext cx="8020050" cy="45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A few 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Read the </a:t>
            </a:r>
            <a:r>
              <a:rPr lang="en-US" altLang="en-US" sz="2000" dirty="0" smtClean="0"/>
              <a:t>output to the R console! </a:t>
            </a:r>
            <a:r>
              <a:rPr lang="en-US" altLang="en-US" sz="2000" dirty="0"/>
              <a:t>It has important </a:t>
            </a:r>
            <a:r>
              <a:rPr lang="en-US" altLang="en-US" sz="2000" dirty="0" smtClean="0"/>
              <a:t>information in </a:t>
            </a:r>
            <a:r>
              <a:rPr lang="en-US" altLang="en-US" sz="2000" dirty="0"/>
              <a:t>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HTML doesn’t always update when directories are copied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-- delete old plots for each new model directory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Plots can (and often should be) resized manually at the GUI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Headers are designed to remind the user, and should be cropped off later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- Demo font size, save, load, crop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446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ChangeArrowheads="1"/>
          </p:cNvSpPr>
          <p:nvPr/>
        </p:nvSpPr>
        <p:spPr bwMode="auto">
          <a:xfrm>
            <a:off x="201613" y="288925"/>
            <a:ext cx="8723312" cy="135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Headers: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355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787400"/>
            <a:ext cx="8745537" cy="5727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86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ChangeArrowheads="1"/>
          </p:cNvSpPr>
          <p:nvPr/>
        </p:nvSpPr>
        <p:spPr bwMode="auto">
          <a:xfrm>
            <a:off x="300038" y="642938"/>
            <a:ext cx="8723312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sng" dirty="0"/>
              <a:t>Things r4ss doesn’t do</a:t>
            </a:r>
            <a:r>
              <a:rPr lang="en-US" altLang="en-US" dirty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At least one important aspect of any specific assessment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But </a:t>
            </a:r>
            <a:r>
              <a:rPr lang="en-US" altLang="en-US" sz="2400" dirty="0"/>
              <a:t>you can: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Add to existing plots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Find and use objects directly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Pass specific arguments to </a:t>
            </a:r>
            <a:r>
              <a:rPr lang="en-US" altLang="en-US" sz="2400" dirty="0" smtClean="0"/>
              <a:t>functions</a:t>
            </a:r>
            <a:r>
              <a:rPr lang="en-US" altLang="en-US" sz="2400" dirty="0"/>
              <a:t>: e.g. custom labels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Modify the code for your needs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7546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55613" y="627063"/>
            <a:ext cx="840740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sng"/>
              <a:t>r4ss is open source</a:t>
            </a:r>
            <a:r>
              <a:rPr lang="en-US" altLang="en-US" sz="240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hlinkClick r:id="rId2"/>
              </a:rPr>
              <a:t>https://github.com/r4ss/r4ss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Download the code, post questions, report bugs, contribute!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71063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75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1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81013" y="641350"/>
            <a:ext cx="8407400" cy="495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sng" dirty="0"/>
              <a:t>Prerequisites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/>
              <a:t>R version 3.2.0 or later:</a:t>
            </a:r>
            <a:r>
              <a:rPr lang="en-US" altLang="en-US" sz="2400" dirty="0"/>
              <a:t>  </a:t>
            </a:r>
            <a:r>
              <a:rPr lang="en-US" altLang="en-US" sz="2400" dirty="0">
                <a:hlinkClick r:id="rId2"/>
              </a:rPr>
              <a:t>https://www.r-project.org/</a:t>
            </a:r>
            <a:r>
              <a:rPr lang="en-US" altLang="en-US" sz="2400" dirty="0"/>
              <a:t>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                                    </a:t>
            </a:r>
            <a:r>
              <a:rPr lang="en-US" altLang="en-US" sz="2400" dirty="0">
                <a:hlinkClick r:id="rId3"/>
              </a:rPr>
              <a:t>https://cran.cnr.berkeley.edu/</a:t>
            </a:r>
            <a:r>
              <a:rPr lang="en-US" altLang="en-US" sz="2400" dirty="0"/>
              <a:t> </a:t>
            </a:r>
            <a:endParaRPr lang="en-US" altLang="en-US" sz="2400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 smtClean="0"/>
              <a:t>RStudio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(optional):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hlinkClick r:id="rId4"/>
              </a:rPr>
              <a:t>https://www.rstudio.com/products/RStudio/#Desktop</a:t>
            </a: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Notepad++ (optional):  </a:t>
            </a:r>
            <a:r>
              <a:rPr lang="en-US" altLang="en-US" sz="2400" dirty="0">
                <a:hlinkClick r:id="rId5"/>
              </a:rPr>
              <a:t>https://notepad-plus-plus.org/</a:t>
            </a:r>
            <a:r>
              <a:rPr lang="en-US" altLang="en-US" sz="2400" dirty="0"/>
              <a:t>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     </a:t>
            </a:r>
            <a:r>
              <a:rPr lang="en-US" altLang="en-US" sz="2000" dirty="0">
                <a:hlinkClick r:id="rId6"/>
              </a:rPr>
              <a:t>http://portableapps.com/apps/development/notepadpp_portable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Tinn</a:t>
            </a:r>
            <a:r>
              <a:rPr lang="en-US" altLang="en-US" sz="2400" dirty="0"/>
              <a:t>-R (optional):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hlinkClick r:id="rId7"/>
              </a:rPr>
              <a:t>http://sourceforge.net/projects/tinn-r/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253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63563" y="442913"/>
            <a:ext cx="8407400" cy="575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sng"/>
              <a:t>Download options for r4ss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From CRAN </a:t>
            </a:r>
            <a:r>
              <a:rPr lang="en-US" altLang="en-US" sz="2400"/>
              <a:t>:  this lags behind the most recent version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&gt; install.packages(“r4ss")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&gt; library(r4ss)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>
                <a:sym typeface="Wingdings" panose="05000000000000000000" pitchFamily="2" charset="2"/>
              </a:rPr>
              <a:t>Directly from GitHub</a:t>
            </a:r>
            <a:r>
              <a:rPr lang="en-US" altLang="en-US" sz="2400">
                <a:sym typeface="Wingdings" panose="05000000000000000000" pitchFamily="2" charset="2"/>
              </a:rPr>
              <a:t>:  the most recent, but may have issues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&gt; install.packages("devtools")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&gt; devtools::install_github("r4ss/r4ss")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&gt; library(r4ss)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Alternative GitHub</a:t>
            </a:r>
            <a:r>
              <a:rPr lang="en-US" altLang="en-US" sz="2400"/>
              <a:t>:  for uncooperative R installations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&gt; install.packages(“devtools”)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&gt; build_github_r4ss()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&gt; library(r4ss)</a:t>
            </a:r>
          </a:p>
        </p:txBody>
      </p:sp>
    </p:spTree>
    <p:extLst>
      <p:ext uri="{BB962C8B-B14F-4D97-AF65-F5344CB8AC3E}">
        <p14:creationId xmlns:p14="http://schemas.microsoft.com/office/powerpoint/2010/main" val="82127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-6350"/>
            <a:ext cx="9136062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520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88" y="33939"/>
            <a:ext cx="8151224" cy="682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5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63575" y="61913"/>
            <a:ext cx="7920038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My general approach: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 usually alternate between: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Command line (for running models)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R (for diagnostics and visualizing model output)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A text editor (to track models and analyses)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This package is intended for “on-the-fly” modeling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63372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769938" y="546100"/>
            <a:ext cx="4775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/>
              <a:t>Two primary functions</a:t>
            </a:r>
            <a:r>
              <a:rPr lang="en-US" altLang="en-US"/>
              <a:t>: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769938" y="1668463"/>
            <a:ext cx="7847012" cy="317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SS_output()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- Grab all the output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- Summarize key quantities, statistics, diagnostics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- Create a list of objects for further processing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SS_plots()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- Make figures for model diagnosis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- Make figures for document preparation</a:t>
            </a:r>
          </a:p>
        </p:txBody>
      </p:sp>
    </p:spTree>
    <p:extLst>
      <p:ext uri="{BB962C8B-B14F-4D97-AF65-F5344CB8AC3E}">
        <p14:creationId xmlns:p14="http://schemas.microsoft.com/office/powerpoint/2010/main" val="31790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468313" y="315913"/>
            <a:ext cx="8585200" cy="618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Example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library(r4ss)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working.dir &lt;- “C:\\Users\\Some.User\\SS model runs\\”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setwd(working.dir)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getwd()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mymodelrun &lt;- “base run directory”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mymodel &lt;- SS_output(dir=paste(working.dir, mymodelrun, sep=“”))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What is now in the console?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names(mymodel)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&gt; mymodel$derived_quants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…</a:t>
            </a:r>
          </a:p>
        </p:txBody>
      </p:sp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115888" y="1911350"/>
            <a:ext cx="4143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/>
              <a:t>{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2903538" y="1911350"/>
            <a:ext cx="415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/>
              <a:t>}</a:t>
            </a:r>
          </a:p>
        </p:txBody>
      </p:sp>
      <p:sp>
        <p:nvSpPr>
          <p:cNvPr id="11269" name="TextBox 2"/>
          <p:cNvSpPr txBox="1">
            <a:spLocks noChangeArrowheads="1"/>
          </p:cNvSpPr>
          <p:nvPr/>
        </p:nvSpPr>
        <p:spPr bwMode="auto">
          <a:xfrm>
            <a:off x="3311525" y="2220913"/>
            <a:ext cx="992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optional</a:t>
            </a:r>
          </a:p>
        </p:txBody>
      </p:sp>
    </p:spTree>
    <p:extLst>
      <p:ext uri="{BB962C8B-B14F-4D97-AF65-F5344CB8AC3E}">
        <p14:creationId xmlns:p14="http://schemas.microsoft.com/office/powerpoint/2010/main" val="261567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536</Words>
  <Application>Microsoft Office PowerPoint</Application>
  <PresentationFormat>On-screen Show (4:3)</PresentationFormat>
  <Paragraphs>224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Introduction to r4ss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Teresa.Amar</dc:creator>
  <cp:lastModifiedBy>Teresa.Amar</cp:lastModifiedBy>
  <cp:revision>17</cp:revision>
  <dcterms:created xsi:type="dcterms:W3CDTF">2017-06-02T22:27:56Z</dcterms:created>
  <dcterms:modified xsi:type="dcterms:W3CDTF">2017-06-02T22:42:12Z</dcterms:modified>
</cp:coreProperties>
</file>