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8" r:id="rId3"/>
    <p:sldId id="259" r:id="rId4"/>
    <p:sldId id="260" r:id="rId5"/>
    <p:sldId id="261" r:id="rId6"/>
    <p:sldId id="263" r:id="rId7"/>
    <p:sldId id="315" r:id="rId8"/>
    <p:sldId id="318" r:id="rId9"/>
    <p:sldId id="270" r:id="rId10"/>
    <p:sldId id="271" r:id="rId11"/>
    <p:sldId id="272" r:id="rId12"/>
    <p:sldId id="273" r:id="rId13"/>
    <p:sldId id="274" r:id="rId14"/>
    <p:sldId id="281" r:id="rId15"/>
    <p:sldId id="282" r:id="rId16"/>
    <p:sldId id="289" r:id="rId17"/>
    <p:sldId id="291" r:id="rId18"/>
    <p:sldId id="293" r:id="rId19"/>
    <p:sldId id="294" r:id="rId20"/>
    <p:sldId id="312" r:id="rId21"/>
    <p:sldId id="323" r:id="rId22"/>
    <p:sldId id="326" r:id="rId23"/>
    <p:sldId id="317" r:id="rId24"/>
    <p:sldId id="316" r:id="rId25"/>
    <p:sldId id="314" r:id="rId26"/>
    <p:sldId id="313" r:id="rId27"/>
    <p:sldId id="319" r:id="rId28"/>
    <p:sldId id="321" r:id="rId29"/>
    <p:sldId id="311" r:id="rId30"/>
    <p:sldId id="327" r:id="rId31"/>
    <p:sldId id="324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4E1416B-1A28-4AA9-BA4E-197F677A759A}">
  <a:tblStyle styleId="{44E1416B-1A28-4AA9-BA4E-197F677A759A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6DD618FF-0DA5-48DC-B963-E29E495F1F8A}" styleName="Table_1">
    <a:wholeTbl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08"/>
    <p:restoredTop sz="94590"/>
  </p:normalViewPr>
  <p:slideViewPr>
    <p:cSldViewPr snapToGrid="0" snapToObjects="1">
      <p:cViewPr varScale="1">
        <p:scale>
          <a:sx n="123" d="100"/>
          <a:sy n="123" d="100"/>
        </p:scale>
        <p:origin x="9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595204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566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323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468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782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1669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561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45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0212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3088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This is a very good simulation; it spun up in 21-hr from the GFS, which have no vortex information.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Interestingly, the model REFL is higher than observed.</a:t>
            </a:r>
          </a:p>
        </p:txBody>
      </p:sp>
    </p:spTree>
    <p:extLst>
      <p:ext uri="{BB962C8B-B14F-4D97-AF65-F5344CB8AC3E}">
        <p14:creationId xmlns:p14="http://schemas.microsoft.com/office/powerpoint/2010/main" val="423982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Andy: great slide. This should be useful for many presentations to come.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Thanks.</a:t>
            </a:r>
          </a:p>
        </p:txBody>
      </p:sp>
    </p:spTree>
    <p:extLst>
      <p:ext uri="{BB962C8B-B14F-4D97-AF65-F5344CB8AC3E}">
        <p14:creationId xmlns:p14="http://schemas.microsoft.com/office/powerpoint/2010/main" val="49229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5341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084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708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87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9891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322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6092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135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BE0771-AC13-432B-8B31-5D2869CEB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8476D4-223B-499C-8D0E-F23901FD0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59974C-F3E0-4A87-9873-D83C430144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753D1-BB8E-42AF-AD40-CBE35B4010F6}" type="datetimeFigureOut">
              <a:rPr lang="en-US" smtClean="0"/>
              <a:t>9/5/17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0C51CC-E56A-4EBA-9B65-663E75710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938662-BB58-4F73-AE7C-A6AD91847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1ABE-DFEF-4059-83FF-37C1025FE8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04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3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3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63153"/>
            <a:ext cx="8520600" cy="101328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31428"/>
              <a:buFont typeface="Arial"/>
              <a:buNone/>
            </a:pPr>
            <a:r>
              <a:rPr lang="en" sz="3200" b="1" dirty="0" smtClean="0">
                <a:solidFill>
                  <a:srgbClr val="002060"/>
                </a:solidFill>
              </a:rPr>
              <a:t>GFDL</a:t>
            </a:r>
            <a:r>
              <a:rPr lang="en-US" sz="3200" b="1" dirty="0" smtClean="0">
                <a:solidFill>
                  <a:srgbClr val="002060"/>
                </a:solidFill>
              </a:rPr>
              <a:t> Micro Physics, ACC, and Hurricanes</a:t>
            </a:r>
            <a:endParaRPr lang="en" sz="3200" b="1" dirty="0">
              <a:solidFill>
                <a:srgbClr val="002060"/>
              </a:solidFill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1579417" y="1269832"/>
            <a:ext cx="541369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sz="1600" dirty="0" smtClean="0"/>
              <a:t>S</a:t>
            </a:r>
            <a:r>
              <a:rPr lang="en-US" sz="1600" dirty="0" err="1" smtClean="0"/>
              <a:t>hian</a:t>
            </a:r>
            <a:r>
              <a:rPr lang="en-US" sz="1600" dirty="0" smtClean="0"/>
              <a:t>-</a:t>
            </a:r>
            <a:r>
              <a:rPr lang="en" sz="1600" dirty="0" smtClean="0"/>
              <a:t>J</a:t>
            </a:r>
            <a:r>
              <a:rPr lang="en-US" sz="1600" dirty="0" err="1" smtClean="0"/>
              <a:t>iann</a:t>
            </a:r>
            <a:r>
              <a:rPr lang="en" sz="1600" dirty="0" smtClean="0"/>
              <a:t> Lin</a:t>
            </a:r>
            <a:r>
              <a:rPr lang="en-US" sz="1600" dirty="0" smtClean="0"/>
              <a:t> &amp; </a:t>
            </a:r>
            <a:r>
              <a:rPr lang="en" sz="1600" dirty="0" err="1"/>
              <a:t>Linjiong</a:t>
            </a:r>
            <a:r>
              <a:rPr lang="en" sz="1600" dirty="0"/>
              <a:t> </a:t>
            </a:r>
            <a:r>
              <a:rPr lang="en" sz="1600" dirty="0" err="1" smtClean="0"/>
              <a:t>Zho</a:t>
            </a:r>
            <a:r>
              <a:rPr lang="en-US" sz="1600" dirty="0" smtClean="0"/>
              <a:t>u</a:t>
            </a:r>
          </a:p>
          <a:p>
            <a:pPr lvl="0"/>
            <a:r>
              <a:rPr lang="en" sz="1600" dirty="0" smtClean="0"/>
              <a:t>and </a:t>
            </a:r>
            <a:r>
              <a:rPr lang="en" sz="1600" dirty="0"/>
              <a:t>the GFDL FV</a:t>
            </a:r>
            <a:r>
              <a:rPr lang="en" sz="1600" baseline="30000" dirty="0"/>
              <a:t>3</a:t>
            </a:r>
            <a:r>
              <a:rPr lang="en" sz="1600" dirty="0"/>
              <a:t> </a:t>
            </a:r>
            <a:r>
              <a:rPr lang="en" sz="1600" dirty="0" smtClean="0"/>
              <a:t>Team</a:t>
            </a:r>
            <a:endParaRPr lang="en-US" sz="1600" dirty="0" smtClean="0"/>
          </a:p>
          <a:p>
            <a:pPr lvl="0"/>
            <a:endParaRPr lang="en-US" sz="2400" dirty="0"/>
          </a:p>
          <a:p>
            <a:pPr lvl="0"/>
            <a:endParaRPr lang="en" sz="2400" dirty="0"/>
          </a:p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66256" y="2151916"/>
            <a:ext cx="890500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b="1" dirty="0" smtClean="0">
                <a:solidFill>
                  <a:srgbClr val="002060"/>
                </a:solidFill>
              </a:rPr>
              <a:t>Basic design of GFDL MP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b="1" i="1" dirty="0" smtClean="0">
                <a:solidFill>
                  <a:srgbClr val="002060"/>
                </a:solidFill>
              </a:rPr>
              <a:t>Learning the NWP </a:t>
            </a:r>
            <a:r>
              <a:rPr lang="en-US" sz="1800" b="1" i="1" dirty="0" smtClean="0">
                <a:solidFill>
                  <a:srgbClr val="002060"/>
                </a:solidFill>
              </a:rPr>
              <a:t>culture: “ACC, ACC, ACC”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mr-IN" sz="1800" dirty="0" smtClean="0">
                <a:solidFill>
                  <a:srgbClr val="002060"/>
                </a:solidFill>
              </a:rPr>
              <a:t>–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we want to be #1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smtClean="0">
                <a:solidFill>
                  <a:schemeClr val="tx1"/>
                </a:solidFill>
              </a:rPr>
              <a:t>Atlantic Coast Conference / Antarctic Circumpolar Current / Anomaly Correlation Coefficient)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b="1" dirty="0" smtClean="0">
                <a:solidFill>
                  <a:srgbClr val="002060"/>
                </a:solidFill>
              </a:rPr>
              <a:t>Hurricanes </a:t>
            </a:r>
            <a:r>
              <a:rPr lang="en-US" sz="1800" b="1" dirty="0" smtClean="0">
                <a:solidFill>
                  <a:srgbClr val="002060"/>
                </a:solidFill>
              </a:rPr>
              <a:t>(2015-2016 stats, Harvey, </a:t>
            </a:r>
            <a:r>
              <a:rPr lang="en-US" sz="1800" b="1" dirty="0" smtClean="0">
                <a:solidFill>
                  <a:srgbClr val="002060"/>
                </a:solidFill>
              </a:rPr>
              <a:t>and</a:t>
            </a: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</a:rPr>
              <a:t>Irma)</a:t>
            </a:r>
            <a:endParaRPr lang="en-US" sz="18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2" r="52469" b="-1"/>
          <a:stretch/>
        </p:blipFill>
        <p:spPr>
          <a:xfrm>
            <a:off x="7602839" y="2291882"/>
            <a:ext cx="564418" cy="760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5805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7410450" y="444575"/>
            <a:ext cx="1590900" cy="16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ETS/BS on Day 2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ETS: the higher, the better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BS: the closer to 1, the better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5805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/>
          <p:nvPr/>
        </p:nvSpPr>
        <p:spPr>
          <a:xfrm>
            <a:off x="7410450" y="444575"/>
            <a:ext cx="1590900" cy="16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ETS/BS on Day 3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ETS: the higher, the better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BS: the closer to 1, the better</a:t>
            </a:r>
          </a:p>
        </p:txBody>
      </p:sp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11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hape 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5805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7410450" y="444575"/>
            <a:ext cx="1590900" cy="16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ETS/BS on Day 4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ETS: the higher, the better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BS: the closer to 1, the better</a:t>
            </a:r>
          </a:p>
        </p:txBody>
      </p:sp>
      <p:sp>
        <p:nvSpPr>
          <p:cNvPr id="218" name="Shape 2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12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hape 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5805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/>
          <p:nvPr/>
        </p:nvSpPr>
        <p:spPr>
          <a:xfrm>
            <a:off x="7410450" y="444575"/>
            <a:ext cx="1590900" cy="16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ETS/BS on Day 5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ETS: the higher, the better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BS: the closer to 1, the better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13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/>
        </p:nvSpPr>
        <p:spPr>
          <a:xfrm>
            <a:off x="5159300" y="581800"/>
            <a:ext cx="3161400" cy="36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Total Precipitation Rate</a:t>
            </a:r>
          </a:p>
        </p:txBody>
      </p:sp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 txBox="1"/>
          <p:nvPr/>
        </p:nvSpPr>
        <p:spPr>
          <a:xfrm>
            <a:off x="5424300" y="0"/>
            <a:ext cx="3719700" cy="43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500">
                <a:solidFill>
                  <a:schemeClr val="dk1"/>
                </a:solidFill>
              </a:rPr>
              <a:t>(74 cases, last 5-day average)</a:t>
            </a:r>
          </a:p>
        </p:txBody>
      </p:sp>
      <p:sp>
        <p:nvSpPr>
          <p:cNvPr id="276" name="Shape 27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14</a:t>
            </a:fld>
            <a:endParaRPr lang="en"/>
          </a:p>
        </p:txBody>
      </p:sp>
      <p:sp>
        <p:nvSpPr>
          <p:cNvPr id="2" name="TextBox 1"/>
          <p:cNvSpPr txBox="1"/>
          <p:nvPr/>
        </p:nvSpPr>
        <p:spPr>
          <a:xfrm>
            <a:off x="5247409" y="1194955"/>
            <a:ext cx="3225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Double ITCZ in GFS and </a:t>
            </a:r>
            <a:r>
              <a:rPr lang="en-US" b="1" dirty="0" err="1" smtClean="0">
                <a:solidFill>
                  <a:srgbClr val="FF0000"/>
                </a:solidFill>
              </a:rPr>
              <a:t>fvGFS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/>
        </p:nvSpPr>
        <p:spPr>
          <a:xfrm>
            <a:off x="5159300" y="581800"/>
            <a:ext cx="3161400" cy="36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Precipitable Water</a:t>
            </a:r>
          </a:p>
        </p:txBody>
      </p:sp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/>
          <p:nvPr/>
        </p:nvSpPr>
        <p:spPr>
          <a:xfrm>
            <a:off x="5424300" y="0"/>
            <a:ext cx="3719700" cy="43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500">
                <a:solidFill>
                  <a:schemeClr val="dk1"/>
                </a:solidFill>
              </a:rPr>
              <a:t>(74 cases, last 5-day average)</a:t>
            </a:r>
          </a:p>
        </p:txBody>
      </p:sp>
      <p:sp>
        <p:nvSpPr>
          <p:cNvPr id="284" name="Shape 28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15</a:t>
            </a:fld>
            <a:endParaRPr lang="en"/>
          </a:p>
        </p:txBody>
      </p:sp>
      <p:sp>
        <p:nvSpPr>
          <p:cNvPr id="2" name="TextBox 1"/>
          <p:cNvSpPr txBox="1"/>
          <p:nvPr/>
        </p:nvSpPr>
        <p:spPr>
          <a:xfrm>
            <a:off x="5424300" y="3958936"/>
            <a:ext cx="3289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fvGFS</a:t>
            </a:r>
            <a:r>
              <a:rPr lang="en-US" sz="1600" b="1" dirty="0" smtClean="0">
                <a:solidFill>
                  <a:srgbClr val="FF0000"/>
                </a:solidFill>
              </a:rPr>
              <a:t> errors noticeably smaller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Shape 3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/>
        </p:nvSpPr>
        <p:spPr>
          <a:xfrm>
            <a:off x="5159300" y="581800"/>
            <a:ext cx="3548282" cy="11119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err="1" smtClean="0"/>
              <a:t>fvGFS</a:t>
            </a:r>
            <a:r>
              <a:rPr lang="en-US" dirty="0" smtClean="0"/>
              <a:t> produced slightly more </a:t>
            </a:r>
            <a:r>
              <a:rPr lang="en" dirty="0" smtClean="0"/>
              <a:t>High Cloud</a:t>
            </a:r>
            <a:r>
              <a:rPr lang="en-US" dirty="0" smtClean="0"/>
              <a:t>s</a:t>
            </a:r>
            <a:endParaRPr lang="en" dirty="0"/>
          </a:p>
        </p:txBody>
      </p:sp>
      <p:sp>
        <p:nvSpPr>
          <p:cNvPr id="339" name="Shape 339"/>
          <p:cNvSpPr txBox="1"/>
          <p:nvPr/>
        </p:nvSpPr>
        <p:spPr>
          <a:xfrm>
            <a:off x="5424300" y="0"/>
            <a:ext cx="3719700" cy="43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500">
                <a:solidFill>
                  <a:schemeClr val="dk1"/>
                </a:solidFill>
              </a:rPr>
              <a:t>(74 cases, last 5-day average)</a:t>
            </a:r>
          </a:p>
        </p:txBody>
      </p:sp>
      <p:sp>
        <p:nvSpPr>
          <p:cNvPr id="340" name="Shape 3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16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Shape 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 txBox="1"/>
          <p:nvPr/>
        </p:nvSpPr>
        <p:spPr>
          <a:xfrm>
            <a:off x="5424300" y="0"/>
            <a:ext cx="3719700" cy="43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500">
                <a:solidFill>
                  <a:schemeClr val="dk1"/>
                </a:solidFill>
              </a:rPr>
              <a:t>(74 cases, last 5-day average)</a:t>
            </a:r>
          </a:p>
        </p:txBody>
      </p:sp>
      <p:sp>
        <p:nvSpPr>
          <p:cNvPr id="356" name="Shape 35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17</a:t>
            </a:fld>
            <a:endParaRPr lang="en"/>
          </a:p>
        </p:txBody>
      </p:sp>
      <p:sp>
        <p:nvSpPr>
          <p:cNvPr id="6" name="Shape 338"/>
          <p:cNvSpPr txBox="1"/>
          <p:nvPr/>
        </p:nvSpPr>
        <p:spPr>
          <a:xfrm>
            <a:off x="5159299" y="862357"/>
            <a:ext cx="3704145" cy="15171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err="1" smtClean="0"/>
              <a:t>fvGFS</a:t>
            </a:r>
            <a:r>
              <a:rPr lang="en-US" dirty="0" smtClean="0"/>
              <a:t> produced significantly more low </a:t>
            </a:r>
            <a:r>
              <a:rPr lang="en" dirty="0" smtClean="0"/>
              <a:t>Cloud</a:t>
            </a:r>
            <a:r>
              <a:rPr lang="en-US" dirty="0" smtClean="0"/>
              <a:t>s (in the right direction)</a:t>
            </a:r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" name="Shape 369"/>
          <p:cNvGraphicFramePr/>
          <p:nvPr/>
        </p:nvGraphicFramePr>
        <p:xfrm>
          <a:off x="1706400" y="1209675"/>
          <a:ext cx="5731200" cy="3535680"/>
        </p:xfrm>
        <a:graphic>
          <a:graphicData uri="http://schemas.openxmlformats.org/drawingml/2006/table">
            <a:tbl>
              <a:tblPr>
                <a:noFill/>
                <a:tableStyleId>{6DD618FF-0DA5-48DC-B963-E29E495F1F8A}</a:tableStyleId>
              </a:tblPr>
              <a:tblGrid>
                <a:gridCol w="1432800"/>
                <a:gridCol w="1432800"/>
                <a:gridCol w="1432800"/>
                <a:gridCol w="1432800"/>
              </a:tblGrid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 b="1"/>
                        <a:t>Radiation</a:t>
                      </a:r>
                    </a:p>
                  </a:txBody>
                  <a:tcPr marL="63500" marR="63500" marT="63500" marB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 b="1"/>
                        <a:t>ERA</a:t>
                      </a:r>
                    </a:p>
                  </a:txBody>
                  <a:tcPr marL="63500" marR="63500" marT="63500" marB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 b="1"/>
                        <a:t>GFS</a:t>
                      </a:r>
                    </a:p>
                  </a:txBody>
                  <a:tcPr marL="63500" marR="63500" marT="63500" marB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 b="1"/>
                        <a:t>fvGFS</a:t>
                      </a:r>
                    </a:p>
                  </a:txBody>
                  <a:tcPr marL="63500" marR="63500" marT="63500" marB="63500">
                    <a:solidFill>
                      <a:srgbClr val="D9D2E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TOA SW Down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344.16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340.26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340.26</a:t>
                      </a:r>
                    </a:p>
                  </a:txBody>
                  <a:tcPr marL="63500" marR="63500" marT="63500" marB="63500"/>
                </a:tc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TOA SW Up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100.65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86.83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87.85</a:t>
                      </a:r>
                    </a:p>
                  </a:txBody>
                  <a:tcPr marL="63500" marR="63500" marT="63500" marB="63500"/>
                </a:tc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TOA LW UP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245.34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242.03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250.47</a:t>
                      </a:r>
                    </a:p>
                  </a:txBody>
                  <a:tcPr marL="63500" marR="63500" marT="63500" marB="63500"/>
                </a:tc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 b="1"/>
                        <a:t>TOA Net</a:t>
                      </a: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 b="1"/>
                        <a:t>-1.83</a:t>
                      </a: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 b="1"/>
                        <a:t>11.39</a:t>
                      </a: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 b="1"/>
                        <a:t>1.94</a:t>
                      </a: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Surface SW Down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186.58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207.27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202.18</a:t>
                      </a:r>
                    </a:p>
                  </a:txBody>
                  <a:tcPr marL="63500" marR="63500" marT="63500" marB="63500"/>
                </a:tc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Surface SW Up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23.56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29.95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25.93</a:t>
                      </a:r>
                    </a:p>
                  </a:txBody>
                  <a:tcPr marL="63500" marR="63500" marT="63500" marB="63500"/>
                </a:tc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Surface LW Down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343.97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338.32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338.88</a:t>
                      </a:r>
                    </a:p>
                  </a:txBody>
                  <a:tcPr marL="63500" marR="63500" marT="63500" marB="63500"/>
                </a:tc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Surface LW Up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399.61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399.27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400.69</a:t>
                      </a:r>
                    </a:p>
                  </a:txBody>
                  <a:tcPr marL="63500" marR="63500" marT="63500" marB="63500"/>
                </a:tc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Latent Heat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85.12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87.16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90.69</a:t>
                      </a:r>
                    </a:p>
                  </a:txBody>
                  <a:tcPr marL="63500" marR="63500" marT="63500" marB="63500"/>
                </a:tc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Sensible Heat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17.49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16.75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/>
                        <a:t>18.32</a:t>
                      </a:r>
                    </a:p>
                  </a:txBody>
                  <a:tcPr marL="63500" marR="63500" marT="63500" marB="63500"/>
                </a:tc>
              </a:tr>
              <a:tr h="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 b="1"/>
                        <a:t>Surface Net</a:t>
                      </a: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 b="1"/>
                        <a:t>4.77</a:t>
                      </a: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 b="1"/>
                        <a:t>12.45</a:t>
                      </a: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100" b="1"/>
                        <a:t>5.42</a:t>
                      </a:r>
                    </a:p>
                  </a:txBody>
                  <a:tcPr marL="63500" marR="63500" marT="63500" marB="63500">
                    <a:solidFill>
                      <a:srgbClr val="C9DAF8"/>
                    </a:solidFill>
                  </a:tcPr>
                </a:tc>
              </a:tr>
            </a:tbl>
          </a:graphicData>
        </a:graphic>
      </p:graphicFrame>
      <p:sp>
        <p:nvSpPr>
          <p:cNvPr id="370" name="Shape 3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Global </a:t>
            </a:r>
            <a:r>
              <a:rPr lang="en" dirty="0" smtClean="0"/>
              <a:t>Budget </a:t>
            </a:r>
            <a:r>
              <a:rPr lang="en" dirty="0"/>
              <a:t>(74 cases, last 5-day average)</a:t>
            </a:r>
          </a:p>
        </p:txBody>
      </p:sp>
      <p:sp>
        <p:nvSpPr>
          <p:cNvPr id="371" name="Shape 37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18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Shape 376" descr="comp_gfs_all_var_3d_t.png"/>
          <p:cNvPicPr preferRelativeResize="0"/>
          <p:nvPr/>
        </p:nvPicPr>
        <p:blipFill rotWithShape="1">
          <a:blip r:embed="rId3">
            <a:alphaModFix/>
          </a:blip>
          <a:srcRect t="21741" b="21741"/>
          <a:stretch/>
        </p:blipFill>
        <p:spPr>
          <a:xfrm>
            <a:off x="381462" y="203400"/>
            <a:ext cx="8381075" cy="473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Shape 377"/>
          <p:cNvSpPr txBox="1"/>
          <p:nvPr/>
        </p:nvSpPr>
        <p:spPr>
          <a:xfrm>
            <a:off x="0" y="4709400"/>
            <a:ext cx="3719700" cy="43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500">
                <a:solidFill>
                  <a:schemeClr val="dk1"/>
                </a:solidFill>
              </a:rPr>
              <a:t>(last 5-day average)</a:t>
            </a:r>
          </a:p>
        </p:txBody>
      </p:sp>
      <p:sp>
        <p:nvSpPr>
          <p:cNvPr id="378" name="Shape 37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19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630962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200" b="1" dirty="0">
                <a:solidFill>
                  <a:srgbClr val="002060"/>
                </a:solidFill>
              </a:rPr>
              <a:t>GFDL </a:t>
            </a:r>
            <a:r>
              <a:rPr lang="en" sz="3200" b="1" dirty="0" smtClean="0">
                <a:solidFill>
                  <a:srgbClr val="002060"/>
                </a:solidFill>
              </a:rPr>
              <a:t>M</a:t>
            </a:r>
            <a:r>
              <a:rPr lang="en-US" sz="3200" b="1" dirty="0" smtClean="0">
                <a:solidFill>
                  <a:srgbClr val="002060"/>
                </a:solidFill>
              </a:rPr>
              <a:t>P</a:t>
            </a:r>
            <a:endParaRPr lang="en" sz="3200" b="1" dirty="0">
              <a:solidFill>
                <a:srgbClr val="002060"/>
              </a:solidFill>
            </a:endParaRPr>
          </a:p>
        </p:txBody>
      </p:sp>
      <p:sp>
        <p:nvSpPr>
          <p:cNvPr id="68" name="Shape 68"/>
          <p:cNvSpPr txBox="1"/>
          <p:nvPr/>
        </p:nvSpPr>
        <p:spPr>
          <a:xfrm>
            <a:off x="751287" y="1609825"/>
            <a:ext cx="1937400" cy="36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/>
              <a:t>Lin et al., 1983</a:t>
            </a:r>
          </a:p>
        </p:txBody>
      </p:sp>
      <p:sp>
        <p:nvSpPr>
          <p:cNvPr id="69" name="Shape 69"/>
          <p:cNvSpPr txBox="1"/>
          <p:nvPr/>
        </p:nvSpPr>
        <p:spPr>
          <a:xfrm>
            <a:off x="751287" y="2196312"/>
            <a:ext cx="1937400" cy="36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Lord et al., 1984</a:t>
            </a:r>
          </a:p>
        </p:txBody>
      </p:sp>
      <p:sp>
        <p:nvSpPr>
          <p:cNvPr id="70" name="Shape 70"/>
          <p:cNvSpPr txBox="1"/>
          <p:nvPr/>
        </p:nvSpPr>
        <p:spPr>
          <a:xfrm>
            <a:off x="751287" y="2782800"/>
            <a:ext cx="1937400" cy="36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Krueger et al., 1995</a:t>
            </a:r>
          </a:p>
        </p:txBody>
      </p:sp>
      <p:sp>
        <p:nvSpPr>
          <p:cNvPr id="71" name="Shape 71"/>
          <p:cNvSpPr txBox="1"/>
          <p:nvPr/>
        </p:nvSpPr>
        <p:spPr>
          <a:xfrm>
            <a:off x="751287" y="3369287"/>
            <a:ext cx="1937400" cy="36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Chen and Lin, </a:t>
            </a:r>
            <a:r>
              <a:rPr lang="en" dirty="0" smtClean="0">
                <a:solidFill>
                  <a:srgbClr val="FF0000"/>
                </a:solidFill>
              </a:rPr>
              <a:t>201</a:t>
            </a:r>
            <a:r>
              <a:rPr lang="en-US" dirty="0" smtClean="0">
                <a:solidFill>
                  <a:srgbClr val="FF0000"/>
                </a:solidFill>
              </a:rPr>
              <a:t>1 Chen and Lin, 2013</a:t>
            </a:r>
            <a:endParaRPr lang="en" dirty="0">
              <a:solidFill>
                <a:srgbClr val="FF0000"/>
              </a:solidFill>
            </a:endParaRPr>
          </a:p>
        </p:txBody>
      </p:sp>
      <p:sp>
        <p:nvSpPr>
          <p:cNvPr id="72" name="Shape 72"/>
          <p:cNvSpPr txBox="1"/>
          <p:nvPr/>
        </p:nvSpPr>
        <p:spPr>
          <a:xfrm>
            <a:off x="751287" y="3955775"/>
            <a:ext cx="1937400" cy="36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Zhou et al., 2017</a:t>
            </a:r>
          </a:p>
        </p:txBody>
      </p:sp>
      <p:cxnSp>
        <p:nvCxnSpPr>
          <p:cNvPr id="73" name="Shape 73"/>
          <p:cNvCxnSpPr>
            <a:stCxn id="68" idx="2"/>
            <a:endCxn id="69" idx="0"/>
          </p:cNvCxnSpPr>
          <p:nvPr/>
        </p:nvCxnSpPr>
        <p:spPr>
          <a:xfrm>
            <a:off x="1719987" y="1978525"/>
            <a:ext cx="0" cy="21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4" name="Shape 74"/>
          <p:cNvCxnSpPr>
            <a:stCxn id="69" idx="2"/>
            <a:endCxn id="70" idx="0"/>
          </p:cNvCxnSpPr>
          <p:nvPr/>
        </p:nvCxnSpPr>
        <p:spPr>
          <a:xfrm>
            <a:off x="1719987" y="2565012"/>
            <a:ext cx="0" cy="21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5" name="Shape 75"/>
          <p:cNvCxnSpPr>
            <a:stCxn id="70" idx="2"/>
            <a:endCxn id="71" idx="0"/>
          </p:cNvCxnSpPr>
          <p:nvPr/>
        </p:nvCxnSpPr>
        <p:spPr>
          <a:xfrm>
            <a:off x="1719987" y="3151500"/>
            <a:ext cx="0" cy="21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6" name="Shape 76"/>
          <p:cNvCxnSpPr/>
          <p:nvPr/>
        </p:nvCxnSpPr>
        <p:spPr>
          <a:xfrm>
            <a:off x="1719987" y="3804089"/>
            <a:ext cx="0" cy="21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7" name="Shape 77"/>
          <p:cNvSpPr/>
          <p:nvPr/>
        </p:nvSpPr>
        <p:spPr>
          <a:xfrm>
            <a:off x="2688687" y="1609825"/>
            <a:ext cx="127800" cy="27147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 txBox="1"/>
          <p:nvPr/>
        </p:nvSpPr>
        <p:spPr>
          <a:xfrm>
            <a:off x="2816488" y="1526831"/>
            <a:ext cx="6026176" cy="22111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-US" b="1" dirty="0" smtClean="0"/>
              <a:t>GFDL </a:t>
            </a:r>
            <a:r>
              <a:rPr lang="en-US" b="1" dirty="0" err="1" smtClean="0"/>
              <a:t>Zetac</a:t>
            </a:r>
            <a:r>
              <a:rPr lang="en-US" b="1" dirty="0" smtClean="0"/>
              <a:t>:    </a:t>
            </a:r>
            <a:r>
              <a:rPr lang="en-US" dirty="0" smtClean="0"/>
              <a:t>regional cloud-resolving simulations (&lt; 20 km)</a:t>
            </a:r>
          </a:p>
          <a:p>
            <a:pPr marL="285750" lvl="0" indent="-285750" rtl="0">
              <a:spcBef>
                <a:spcPts val="0"/>
              </a:spcBef>
              <a:buFont typeface="Arial" charset="0"/>
              <a:buChar char="•"/>
            </a:pPr>
            <a:endParaRPr lang="en-US" dirty="0" smtClean="0"/>
          </a:p>
          <a:p>
            <a:pPr marL="2857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b="1" dirty="0" err="1" smtClean="0"/>
              <a:t>HiRAM</a:t>
            </a:r>
            <a:r>
              <a:rPr lang="en" dirty="0"/>
              <a:t>: </a:t>
            </a:r>
            <a:r>
              <a:rPr lang="en-US" dirty="0" smtClean="0"/>
              <a:t>            </a:t>
            </a:r>
            <a:r>
              <a:rPr lang="en" dirty="0" smtClean="0"/>
              <a:t>seasonal </a:t>
            </a:r>
            <a:r>
              <a:rPr lang="en" dirty="0"/>
              <a:t>to Sub-seasonal </a:t>
            </a:r>
            <a:r>
              <a:rPr lang="en" dirty="0" smtClean="0"/>
              <a:t>Prediction</a:t>
            </a:r>
            <a:r>
              <a:rPr lang="en-US" dirty="0" smtClean="0"/>
              <a:t> (10 </a:t>
            </a:r>
            <a:r>
              <a:rPr lang="mr-IN" dirty="0" smtClean="0"/>
              <a:t>–</a:t>
            </a:r>
            <a:r>
              <a:rPr lang="en-US" dirty="0" smtClean="0"/>
              <a:t> 100 km)</a:t>
            </a:r>
          </a:p>
          <a:p>
            <a:pPr marL="285750" lvl="0" indent="-285750" rtl="0">
              <a:spcBef>
                <a:spcPts val="0"/>
              </a:spcBef>
              <a:buFont typeface="Arial" charset="0"/>
              <a:buChar char="•"/>
            </a:pPr>
            <a:endParaRPr lang="en-US" dirty="0" smtClean="0"/>
          </a:p>
          <a:p>
            <a:pPr marL="2857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-US" b="1" dirty="0" smtClean="0"/>
              <a:t>Super </a:t>
            </a:r>
            <a:r>
              <a:rPr lang="en-US" b="1" dirty="0" err="1" smtClean="0"/>
              <a:t>HiRAM</a:t>
            </a:r>
            <a:r>
              <a:rPr lang="en-US" dirty="0" smtClean="0"/>
              <a:t>:  global cloud-resolving simulations (&lt; 5 km)</a:t>
            </a:r>
          </a:p>
          <a:p>
            <a:pPr marL="285750" lvl="0" indent="-285750" rtl="0">
              <a:spcBef>
                <a:spcPts val="0"/>
              </a:spcBef>
              <a:buFont typeface="Arial" charset="0"/>
              <a:buChar char="•"/>
            </a:pPr>
            <a:endParaRPr lang="en-US" dirty="0" smtClean="0"/>
          </a:p>
          <a:p>
            <a:pPr marL="2857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-US" b="1" dirty="0" err="1" smtClean="0"/>
              <a:t>fvGFS</a:t>
            </a:r>
            <a:r>
              <a:rPr lang="en-US" dirty="0" smtClean="0"/>
              <a:t>:              tuned for NWP (13-km &amp; 3-km)</a:t>
            </a:r>
            <a:endParaRPr lang="en" dirty="0"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3" y="805776"/>
            <a:ext cx="2651125" cy="1552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4676" y="282556"/>
            <a:ext cx="4498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smtClean="0">
                <a:solidFill>
                  <a:srgbClr val="002060"/>
                </a:solidFill>
              </a:rPr>
              <a:t>Two FV3 </a:t>
            </a:r>
            <a:r>
              <a:rPr lang="en-US" sz="2800" b="1" dirty="0" smtClean="0">
                <a:solidFill>
                  <a:srgbClr val="002060"/>
                </a:solidFill>
              </a:rPr>
              <a:t>configurations:</a:t>
            </a:r>
          </a:p>
        </p:txBody>
      </p:sp>
      <p:sp>
        <p:nvSpPr>
          <p:cNvPr id="5" name="Rectangle 4"/>
          <p:cNvSpPr/>
          <p:nvPr/>
        </p:nvSpPr>
        <p:spPr>
          <a:xfrm>
            <a:off x="448105" y="128668"/>
            <a:ext cx="2428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Hurricanes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1714" y="1122248"/>
            <a:ext cx="574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dirty="0" smtClean="0"/>
              <a:t>The standard (uniform resolution) C768L63</a:t>
            </a:r>
          </a:p>
          <a:p>
            <a:pPr marL="342900" indent="-342900">
              <a:buFont typeface="+mj-lt"/>
              <a:buAutoNum type="arabicPeriod"/>
            </a:pPr>
            <a:endParaRPr lang="en-US" sz="1600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/>
              <a:t>Stretched C768L63 with a </a:t>
            </a:r>
            <a:r>
              <a:rPr lang="en-US" sz="1600" b="1" dirty="0" smtClean="0">
                <a:solidFill>
                  <a:srgbClr val="FF0000"/>
                </a:solidFill>
              </a:rPr>
              <a:t>3-km Atlantic Basin nest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2115" y="2888673"/>
            <a:ext cx="807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smtClean="0">
                <a:solidFill>
                  <a:srgbClr val="002060"/>
                </a:solidFill>
              </a:rPr>
              <a:t>Both configurations running </a:t>
            </a:r>
            <a:r>
              <a:rPr lang="en-US" sz="1800" b="1" dirty="0" smtClean="0">
                <a:solidFill>
                  <a:srgbClr val="002060"/>
                </a:solidFill>
              </a:rPr>
              <a:t>quasi-real-time on Jet (Gaea as the backup)</a:t>
            </a:r>
            <a:endParaRPr lang="en-US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9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6521F66-3CCD-47DD-A1E9-4B73461F1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3763" y="481160"/>
            <a:ext cx="5260808" cy="774917"/>
          </a:xfrm>
        </p:spPr>
        <p:txBody>
          <a:bodyPr>
            <a:no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FV3-powered Global Runs</a:t>
            </a:r>
          </a:p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Operational Models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E41CF6F-7E23-4FC9-AC19-E6BCA8F7C861}"/>
              </a:ext>
            </a:extLst>
          </p:cNvPr>
          <p:cNvSpPr txBox="1"/>
          <p:nvPr/>
        </p:nvSpPr>
        <p:spPr>
          <a:xfrm>
            <a:off x="1402177" y="1341023"/>
            <a:ext cx="3575069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 in hurricane center location (nm)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E5A356-2350-482B-B57F-69EFA30E8830}"/>
              </a:ext>
            </a:extLst>
          </p:cNvPr>
          <p:cNvSpPr txBox="1"/>
          <p:nvPr/>
        </p:nvSpPr>
        <p:spPr>
          <a:xfrm>
            <a:off x="56785" y="1710353"/>
            <a:ext cx="1016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</a:p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Errors are </a:t>
            </a:r>
          </a:p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better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5436" y="1262962"/>
            <a:ext cx="8184995" cy="3136404"/>
            <a:chOff x="937166" y="1803294"/>
            <a:chExt cx="8184995" cy="31364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91CDF6EF-2C24-46AE-9A50-189AE70D8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8" t="2182" r="3381" b="4715"/>
            <a:stretch/>
          </p:blipFill>
          <p:spPr>
            <a:xfrm>
              <a:off x="937166" y="1803295"/>
              <a:ext cx="3996861" cy="313640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F561C440-D652-4F68-B27F-8E8B10DB7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0" t="3465" r="4036" b="7512"/>
            <a:stretch/>
          </p:blipFill>
          <p:spPr>
            <a:xfrm>
              <a:off x="5032824" y="1803294"/>
              <a:ext cx="4089337" cy="311129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226127" y="145470"/>
            <a:ext cx="70022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Statistics for 2-year period: 2015 &amp; 2016</a:t>
            </a:r>
          </a:p>
          <a:p>
            <a:pPr algn="ctr"/>
            <a:r>
              <a:rPr lang="en-US" sz="2800" dirty="0" smtClean="0"/>
              <a:t>C768L63 (13-km) for all basins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708583" y="4510797"/>
            <a:ext cx="601639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Intensity skill is </a:t>
            </a:r>
            <a:r>
              <a:rPr lang="en-US" sz="2800" b="1" dirty="0" smtClean="0">
                <a:solidFill>
                  <a:srgbClr val="FF0000"/>
                </a:solidFill>
              </a:rPr>
              <a:t>as </a:t>
            </a:r>
            <a:r>
              <a:rPr lang="en-US" sz="2800" b="1" dirty="0" smtClean="0">
                <a:solidFill>
                  <a:srgbClr val="FF0000"/>
                </a:solidFill>
              </a:rPr>
              <a:t>good as HWRF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98528" y="4165796"/>
            <a:ext cx="22349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(Source: Morris Bender)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0"/>
            <a:ext cx="3857625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592282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2060"/>
                </a:solidFill>
              </a:rPr>
              <a:t>Wind </a:t>
            </a:r>
            <a:r>
              <a:rPr lang="mr-IN" sz="1800" b="1" dirty="0" smtClean="0">
                <a:solidFill>
                  <a:srgbClr val="002060"/>
                </a:solidFill>
              </a:rPr>
              <a:t>–</a:t>
            </a:r>
            <a:r>
              <a:rPr lang="en-US" sz="1800" b="1" dirty="0" smtClean="0">
                <a:solidFill>
                  <a:srgbClr val="002060"/>
                </a:solidFill>
              </a:rPr>
              <a:t>SLP correlation</a:t>
            </a: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2065" y="1235676"/>
            <a:ext cx="4213654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Blue dots:  operational GFS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Red dots:   </a:t>
            </a:r>
            <a:r>
              <a:rPr lang="en-US" dirty="0" err="1" smtClean="0"/>
              <a:t>fvGFS</a:t>
            </a:r>
            <a:r>
              <a:rPr lang="en-US" dirty="0" smtClean="0"/>
              <a:t> with Zhao-</a:t>
            </a:r>
            <a:r>
              <a:rPr lang="en-US" dirty="0" err="1" smtClean="0"/>
              <a:t>Carr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Black dots: </a:t>
            </a:r>
            <a:r>
              <a:rPr lang="en-US" dirty="0" err="1"/>
              <a:t>o</a:t>
            </a:r>
            <a:r>
              <a:rPr lang="en-US" dirty="0" err="1" smtClean="0"/>
              <a:t>bs</a:t>
            </a:r>
            <a:r>
              <a:rPr lang="en-US" dirty="0" smtClean="0"/>
              <a:t> (best track)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70425" y="3667032"/>
            <a:ext cx="2321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(Source</a:t>
            </a:r>
            <a:r>
              <a:rPr lang="en-GB" b="1" smtClean="0">
                <a:solidFill>
                  <a:srgbClr val="002060"/>
                </a:solidFill>
              </a:rPr>
              <a:t>: Jan-Huey Chen)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4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/>
              <a:t>Forecast Reflectivity Structure vs. NEXRAD Observations </a:t>
            </a:r>
          </a:p>
        </p:txBody>
      </p:sp>
      <p:pic>
        <p:nvPicPr>
          <p:cNvPr id="84" name="Shape 84" descr="harvey_fvGFS_vs_radar_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025" y="544225"/>
            <a:ext cx="8110268" cy="4266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398528" y="4791420"/>
            <a:ext cx="2472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(Source: Andrew Hazelton)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0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Spin-up From GFS (13-km) ICs</a:t>
            </a:r>
          </a:p>
        </p:txBody>
      </p:sp>
      <p:pic>
        <p:nvPicPr>
          <p:cNvPr id="90" name="Shape 90" descr="fvGFS_dbz_1km_init_2017082418_001_test.png"/>
          <p:cNvPicPr preferRelativeResize="0"/>
          <p:nvPr/>
        </p:nvPicPr>
        <p:blipFill rotWithShape="1">
          <a:blip r:embed="rId3">
            <a:alphaModFix/>
          </a:blip>
          <a:srcRect l="19451" r="8533" b="5365"/>
          <a:stretch/>
        </p:blipFill>
        <p:spPr>
          <a:xfrm>
            <a:off x="0" y="572700"/>
            <a:ext cx="2255152" cy="224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 descr="fvGFS_dbz_1km_init_2017082418_003_test.png"/>
          <p:cNvPicPr preferRelativeResize="0"/>
          <p:nvPr/>
        </p:nvPicPr>
        <p:blipFill rotWithShape="1">
          <a:blip r:embed="rId4">
            <a:alphaModFix/>
          </a:blip>
          <a:srcRect l="19778" r="9103" b="6006"/>
          <a:stretch/>
        </p:blipFill>
        <p:spPr>
          <a:xfrm>
            <a:off x="2296274" y="556275"/>
            <a:ext cx="2154499" cy="227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 descr="fvGFS_dbz_1km_init_2017082418_006_test.png"/>
          <p:cNvPicPr preferRelativeResize="0"/>
          <p:nvPr/>
        </p:nvPicPr>
        <p:blipFill rotWithShape="1">
          <a:blip r:embed="rId5">
            <a:alphaModFix/>
          </a:blip>
          <a:srcRect l="19740" r="8866" b="4988"/>
          <a:stretch/>
        </p:blipFill>
        <p:spPr>
          <a:xfrm>
            <a:off x="13762" y="2898324"/>
            <a:ext cx="2227625" cy="224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 descr="fvGFS_dbz_1km_init_2017082418_012_test.png"/>
          <p:cNvPicPr preferRelativeResize="0"/>
          <p:nvPr/>
        </p:nvPicPr>
        <p:blipFill rotWithShape="1">
          <a:blip r:embed="rId6">
            <a:alphaModFix/>
          </a:blip>
          <a:srcRect l="19884" r="8513" b="4988"/>
          <a:stretch/>
        </p:blipFill>
        <p:spPr>
          <a:xfrm>
            <a:off x="2296275" y="2962750"/>
            <a:ext cx="2227625" cy="218074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4677575" y="643700"/>
            <a:ext cx="3831600" cy="26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-At hour 1, core is starting to spin up, but looks very low-res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-At hour 3, isolated cells over Texas and rain bands are well-developed; Core still looks somewhat too coarse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-By hour 6 the core appears to me mostly spun up</a:t>
            </a:r>
          </a:p>
        </p:txBody>
      </p:sp>
      <p:sp>
        <p:nvSpPr>
          <p:cNvPr id="2" name="Rectangle 1"/>
          <p:cNvSpPr/>
          <p:nvPr/>
        </p:nvSpPr>
        <p:spPr>
          <a:xfrm>
            <a:off x="4946515" y="4288226"/>
            <a:ext cx="2472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(Source: Andrew Hazelton)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7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5FFED3-B0F2-4414-963A-97387D78C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94" y="1986070"/>
            <a:ext cx="3350938" cy="2591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3E27876-0D14-4DBD-BFFE-8BE047EFF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62" y="2560557"/>
            <a:ext cx="3435272" cy="2582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9EB7D8-A919-4AF6-A427-0A9F2B5D4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127" y="29106"/>
            <a:ext cx="3441310" cy="25532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25677B5-E6D5-4F03-A1A9-2C67E6BEBA15}"/>
              </a:ext>
            </a:extLst>
          </p:cNvPr>
          <p:cNvSpPr txBox="1"/>
          <p:nvPr/>
        </p:nvSpPr>
        <p:spPr>
          <a:xfrm>
            <a:off x="169013" y="227516"/>
            <a:ext cx="5635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2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 Verifications in Inches</a:t>
            </a: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rom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Thursday 8am through Sunday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8am)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E1D47C-3008-4CC5-BBA3-FECBD56370EE}"/>
              </a:ext>
            </a:extLst>
          </p:cNvPr>
          <p:cNvSpPr txBox="1"/>
          <p:nvPr/>
        </p:nvSpPr>
        <p:spPr>
          <a:xfrm>
            <a:off x="7486505" y="364678"/>
            <a:ext cx="1271636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25" b="1" dirty="0">
                <a:solidFill>
                  <a:srgbClr val="FF0000"/>
                </a:solidFill>
              </a:rPr>
              <a:t>13 km FV3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490EFC2-2544-436A-80AE-B887195BD7B3}"/>
              </a:ext>
            </a:extLst>
          </p:cNvPr>
          <p:cNvSpPr/>
          <p:nvPr/>
        </p:nvSpPr>
        <p:spPr>
          <a:xfrm>
            <a:off x="7559241" y="2913643"/>
            <a:ext cx="1156086" cy="357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25" b="1" dirty="0">
                <a:solidFill>
                  <a:srgbClr val="FF0000"/>
                </a:solidFill>
              </a:rPr>
              <a:t>3 km FV3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E4FEF65-4E1C-42EF-801A-F4C26A1B4EB2}"/>
              </a:ext>
            </a:extLst>
          </p:cNvPr>
          <p:cNvSpPr txBox="1"/>
          <p:nvPr/>
        </p:nvSpPr>
        <p:spPr>
          <a:xfrm>
            <a:off x="581891" y="1487231"/>
            <a:ext cx="448887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OBSERVED</a:t>
            </a:r>
            <a:r>
              <a:rPr lang="en-US" sz="1600" b="1" dirty="0"/>
              <a:t> </a:t>
            </a:r>
            <a:r>
              <a:rPr lang="en-US" sz="1600" b="1" u="sng" dirty="0">
                <a:solidFill>
                  <a:srgbClr val="FF0000"/>
                </a:solidFill>
              </a:rPr>
              <a:t>72h</a:t>
            </a:r>
            <a:r>
              <a:rPr lang="en-US" sz="1600" b="1" dirty="0">
                <a:solidFill>
                  <a:srgbClr val="FF0000"/>
                </a:solidFill>
              </a:rPr>
              <a:t> PRECIPITATION TOTALS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14500" y="875005"/>
            <a:ext cx="1420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INIT: 2017082412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0972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21A11-D11F-417B-809D-10FF38AD1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532" y="393070"/>
            <a:ext cx="6961909" cy="572700"/>
          </a:xfrm>
        </p:spPr>
        <p:txBody>
          <a:bodyPr/>
          <a:lstStyle/>
          <a:p>
            <a:pPr algn="ctr"/>
            <a:r>
              <a:rPr lang="en-US" dirty="0"/>
              <a:t>           </a:t>
            </a:r>
            <a:r>
              <a:rPr lang="en-US" sz="2400" b="1" dirty="0">
                <a:solidFill>
                  <a:srgbClr val="FF0000"/>
                </a:solidFill>
              </a:rPr>
              <a:t>5 day Total Precipitation in Inches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3000" b="1" dirty="0"/>
              <a:t>   </a:t>
            </a:r>
            <a:r>
              <a:rPr lang="en-US" sz="1600" b="1" dirty="0" smtClean="0"/>
              <a:t>(from </a:t>
            </a:r>
            <a:r>
              <a:rPr lang="en-US" sz="1600" b="1" dirty="0"/>
              <a:t>Thursday 8am through Tuesday </a:t>
            </a:r>
            <a:r>
              <a:rPr lang="en-US" sz="1600" b="1" dirty="0" smtClean="0"/>
              <a:t>8am)</a:t>
            </a:r>
            <a:endParaRPr lang="en-US" sz="1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42623-386C-440E-B877-63F3727C7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" y="1487067"/>
            <a:ext cx="4386676" cy="35402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AFCD657-DA5C-4F65-969F-73630F984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70" y="1455894"/>
            <a:ext cx="4479860" cy="3656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FE1D47C-3008-4CC5-BBA3-FECBD56370EE}"/>
              </a:ext>
            </a:extLst>
          </p:cNvPr>
          <p:cNvSpPr txBox="1"/>
          <p:nvPr/>
        </p:nvSpPr>
        <p:spPr>
          <a:xfrm>
            <a:off x="4743302" y="1850579"/>
            <a:ext cx="1148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3 km FV3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145" y="1835966"/>
            <a:ext cx="10711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13 km FV3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645" y="85293"/>
            <a:ext cx="1616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INIT: 2017082412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361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1ABE-DFEF-4059-83FF-37C1025FE8A1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0"/>
            <a:ext cx="6656294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98528" y="4706127"/>
            <a:ext cx="22349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(Source: Morris Bender)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1ABE-DFEF-4059-83FF-37C1025FE8A1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0"/>
            <a:ext cx="6656294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29701" y="4716518"/>
            <a:ext cx="22349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(Source: Morris Bender)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1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4" name="max_refl_0904_YSbyz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7124" y="1323756"/>
            <a:ext cx="6038850" cy="332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244" y="122437"/>
            <a:ext cx="50401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Hurricane Irma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Simulated Composite Radar Reflectivity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1015" y="1015979"/>
            <a:ext cx="331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INIT: 00Z_20170904    </a:t>
            </a:r>
            <a:r>
              <a:rPr lang="en-US" dirty="0" err="1" smtClean="0"/>
              <a:t>fvGFS</a:t>
            </a:r>
            <a:r>
              <a:rPr lang="en-US" dirty="0" smtClean="0"/>
              <a:t> C768L63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85264" y="1432192"/>
            <a:ext cx="2348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200" dirty="0" err="1"/>
              <a:t>n</a:t>
            </a:r>
            <a:r>
              <a:rPr lang="en-US" sz="1200" dirty="0" err="1" smtClean="0"/>
              <a:t>cview</a:t>
            </a:r>
            <a:r>
              <a:rPr lang="en-US" sz="1200" dirty="0" smtClean="0"/>
              <a:t> “rainbow” color with min=-20, max=54 (</a:t>
            </a:r>
            <a:r>
              <a:rPr lang="en-US" sz="1200" dirty="0" err="1" smtClean="0"/>
              <a:t>dBz</a:t>
            </a:r>
            <a:r>
              <a:rPr lang="en-US" sz="1200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sz="1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200" dirty="0" err="1" smtClean="0"/>
              <a:t>fvGFS</a:t>
            </a:r>
            <a:r>
              <a:rPr lang="en-US" sz="1200" dirty="0" smtClean="0"/>
              <a:t> at C768L63 with GFDL MP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4825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GFDL MP </a:t>
            </a:r>
            <a:r>
              <a:rPr lang="en-US" dirty="0" smtClean="0"/>
              <a:t>at a glance</a:t>
            </a:r>
            <a:endParaRPr lang="en" dirty="0"/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837" y="1159150"/>
            <a:ext cx="6864324" cy="379704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sp>
        <p:nvSpPr>
          <p:cNvPr id="5" name="TextBox 4"/>
          <p:cNvSpPr txBox="1"/>
          <p:nvPr/>
        </p:nvSpPr>
        <p:spPr>
          <a:xfrm>
            <a:off x="763244" y="122437"/>
            <a:ext cx="50401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Hurricane Irma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Simulated Composite Radar Reflectivity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1015" y="1015979"/>
            <a:ext cx="331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INIT: </a:t>
            </a:r>
            <a:r>
              <a:rPr lang="en-US" b="1" dirty="0" smtClean="0">
                <a:solidFill>
                  <a:srgbClr val="FF0000"/>
                </a:solidFill>
              </a:rPr>
              <a:t>00Z_20170905    </a:t>
            </a:r>
            <a:r>
              <a:rPr lang="en-US" dirty="0" err="1" smtClean="0"/>
              <a:t>fvGFS</a:t>
            </a:r>
            <a:r>
              <a:rPr lang="en-US" dirty="0" smtClean="0"/>
              <a:t> C768L63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85264" y="1432192"/>
            <a:ext cx="2348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200" dirty="0" err="1"/>
              <a:t>n</a:t>
            </a:r>
            <a:r>
              <a:rPr lang="en-US" sz="1200" dirty="0" err="1" smtClean="0"/>
              <a:t>cview</a:t>
            </a:r>
            <a:r>
              <a:rPr lang="en-US" sz="1200" dirty="0" smtClean="0"/>
              <a:t> “rainbow” color with min=-20, max=54 (</a:t>
            </a:r>
            <a:r>
              <a:rPr lang="en-US" sz="1200" dirty="0" err="1" smtClean="0"/>
              <a:t>dBz</a:t>
            </a:r>
            <a:r>
              <a:rPr lang="en-US" sz="1200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sz="1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200" dirty="0" err="1" smtClean="0"/>
              <a:t>fvGFS</a:t>
            </a:r>
            <a:r>
              <a:rPr lang="en-US" sz="1200" dirty="0" smtClean="0"/>
              <a:t> at C768L63 with GFDL MP</a:t>
            </a:r>
            <a:endParaRPr lang="en-US" sz="1200" dirty="0"/>
          </a:p>
        </p:txBody>
      </p:sp>
      <p:pic>
        <p:nvPicPr>
          <p:cNvPr id="3" name="090500_dBz_Hk9Fs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0057" y="1335816"/>
            <a:ext cx="603885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290945" y="228599"/>
            <a:ext cx="2140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To do list: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90945" y="945570"/>
            <a:ext cx="818151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Further optimize the FV schemes with </a:t>
            </a:r>
            <a:r>
              <a:rPr lang="en-US" sz="1600" dirty="0" smtClean="0"/>
              <a:t>more scale-selective </a:t>
            </a:r>
            <a:r>
              <a:rPr lang="en-US" sz="1600" dirty="0" smtClean="0"/>
              <a:t>“two-delta-x </a:t>
            </a:r>
            <a:r>
              <a:rPr lang="en-US" sz="1600" dirty="0" smtClean="0"/>
              <a:t>constraints” </a:t>
            </a:r>
            <a:r>
              <a:rPr lang="en-US" sz="1600" dirty="0" smtClean="0"/>
              <a:t>(experimental at this stage; but we have a good candidate for “best ACC”)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 err="1" smtClean="0"/>
              <a:t>Subgrid</a:t>
            </a:r>
            <a:r>
              <a:rPr lang="en-US" sz="1600" dirty="0" smtClean="0"/>
              <a:t> terrains within a </a:t>
            </a:r>
            <a:r>
              <a:rPr lang="en-US" sz="1600" dirty="0" smtClean="0"/>
              <a:t>finite-volume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C</a:t>
            </a:r>
            <a:r>
              <a:rPr lang="en-US" sz="1600" dirty="0" smtClean="0"/>
              <a:t>ould this be the </a:t>
            </a:r>
            <a:r>
              <a:rPr lang="en-US" sz="1600" dirty="0" smtClean="0"/>
              <a:t>next revolution in “Dynamical Core”?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Double moment GFDL </a:t>
            </a:r>
            <a:r>
              <a:rPr lang="en-US" sz="1600" dirty="0" smtClean="0"/>
              <a:t>MP</a:t>
            </a:r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Implement an optional user </a:t>
            </a:r>
            <a:r>
              <a:rPr lang="en-US" sz="1600" dirty="0" smtClean="0"/>
              <a:t>interface </a:t>
            </a:r>
            <a:r>
              <a:rPr lang="en-US" sz="1600" dirty="0"/>
              <a:t>for “fast physics” within FV3 between the vertical remapping, to increase the computational efficiency for cloud-resolving </a:t>
            </a:r>
            <a:r>
              <a:rPr lang="en-US" sz="1600" dirty="0" smtClean="0"/>
              <a:t>applications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54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311700" y="44282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Unique </a:t>
            </a:r>
            <a:r>
              <a:rPr lang="en-US" dirty="0" smtClean="0"/>
              <a:t>attributes </a:t>
            </a:r>
            <a:r>
              <a:rPr lang="en" dirty="0" smtClean="0"/>
              <a:t>of </a:t>
            </a:r>
            <a:r>
              <a:rPr lang="en" dirty="0"/>
              <a:t>GFDL MP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11700" y="710925"/>
            <a:ext cx="8520600" cy="333113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23850" rtl="0">
              <a:spcBef>
                <a:spcPts val="0"/>
              </a:spcBef>
              <a:buSzPct val="100000"/>
              <a:buAutoNum type="arabicPeriod"/>
            </a:pPr>
            <a:r>
              <a:rPr lang="en-US" sz="1500" b="1" dirty="0" smtClean="0">
                <a:solidFill>
                  <a:srgbClr val="002060"/>
                </a:solidFill>
              </a:rPr>
              <a:t>Fast physics </a:t>
            </a:r>
            <a:r>
              <a:rPr lang="en-US" sz="1500" b="1" dirty="0" smtClean="0"/>
              <a:t>(phase changes ONLY, for now) </a:t>
            </a:r>
            <a:r>
              <a:rPr lang="en-US" sz="1500" b="1" dirty="0" smtClean="0"/>
              <a:t>between “</a:t>
            </a:r>
            <a:r>
              <a:rPr lang="en-US" sz="1500" b="1" dirty="0" err="1" smtClean="0"/>
              <a:t>Lagrangian</a:t>
            </a:r>
            <a:r>
              <a:rPr lang="en-US" sz="1500" b="1" dirty="0" smtClean="0"/>
              <a:t>-to-Eulerian” </a:t>
            </a:r>
            <a:r>
              <a:rPr lang="en-US" sz="1500" b="1" dirty="0" smtClean="0"/>
              <a:t>remapping in FV3</a:t>
            </a:r>
            <a:endParaRPr lang="en" sz="1500" b="1" dirty="0"/>
          </a:p>
          <a:p>
            <a:pPr marL="457200" lvl="0" indent="-323850" rtl="0">
              <a:spcBef>
                <a:spcPts val="0"/>
              </a:spcBef>
              <a:buSzPct val="100000"/>
              <a:buAutoNum type="arabicPeriod"/>
            </a:pPr>
            <a:r>
              <a:rPr lang="en-US" sz="1500" b="1" dirty="0" smtClean="0">
                <a:solidFill>
                  <a:srgbClr val="002060"/>
                </a:solidFill>
              </a:rPr>
              <a:t>Time-split</a:t>
            </a:r>
            <a:r>
              <a:rPr lang="en-US" sz="1500" b="1" dirty="0" smtClean="0"/>
              <a:t> between warm-rain (faster) and ice-phase (slower) processes</a:t>
            </a:r>
          </a:p>
          <a:p>
            <a:pPr marL="457200" lvl="0" indent="-323850" rtl="0">
              <a:spcBef>
                <a:spcPts val="0"/>
              </a:spcBef>
              <a:buSzPct val="100000"/>
              <a:buAutoNum type="arabicPeriod"/>
            </a:pPr>
            <a:r>
              <a:rPr lang="en-US" sz="1500" b="1" dirty="0">
                <a:solidFill>
                  <a:srgbClr val="002060"/>
                </a:solidFill>
              </a:rPr>
              <a:t>T</a:t>
            </a:r>
            <a:r>
              <a:rPr lang="en" sz="1500" b="1" dirty="0" err="1" smtClean="0">
                <a:solidFill>
                  <a:srgbClr val="002060"/>
                </a:solidFill>
              </a:rPr>
              <a:t>ime</a:t>
            </a:r>
            <a:r>
              <a:rPr lang="en-US" sz="1500" b="1" dirty="0">
                <a:solidFill>
                  <a:srgbClr val="002060"/>
                </a:solidFill>
              </a:rPr>
              <a:t> </a:t>
            </a:r>
            <a:r>
              <a:rPr lang="en" sz="1500" b="1" dirty="0" smtClean="0">
                <a:solidFill>
                  <a:srgbClr val="002060"/>
                </a:solidFill>
              </a:rPr>
              <a:t>implicit</a:t>
            </a:r>
            <a:r>
              <a:rPr lang="en-US" sz="1500" b="1" dirty="0" smtClean="0">
                <a:solidFill>
                  <a:srgbClr val="002060"/>
                </a:solidFill>
              </a:rPr>
              <a:t> </a:t>
            </a:r>
            <a:r>
              <a:rPr lang="en" sz="1500" b="1" dirty="0" smtClean="0"/>
              <a:t>monotonic </a:t>
            </a:r>
            <a:r>
              <a:rPr lang="en" sz="1500" b="1" dirty="0"/>
              <a:t>scheme </a:t>
            </a:r>
            <a:r>
              <a:rPr lang="en" sz="1500" b="1" dirty="0" smtClean="0"/>
              <a:t>for terminal </a:t>
            </a:r>
            <a:r>
              <a:rPr lang="en" sz="1500" b="1" dirty="0"/>
              <a:t>fall of </a:t>
            </a:r>
            <a:r>
              <a:rPr lang="en-US" sz="1500" b="1" dirty="0" smtClean="0"/>
              <a:t>condensates</a:t>
            </a:r>
            <a:endParaRPr lang="en" sz="1500" b="1" dirty="0"/>
          </a:p>
          <a:p>
            <a:pPr marL="457200" indent="-323850">
              <a:buFontTx/>
              <a:buAutoNum type="arabicPeriod"/>
            </a:pPr>
            <a:r>
              <a:rPr lang="en-US" sz="1500" b="1" dirty="0" smtClean="0"/>
              <a:t>Thermodynamic consistency: </a:t>
            </a:r>
            <a:r>
              <a:rPr lang="en-US" sz="1500" b="1" dirty="0" smtClean="0">
                <a:solidFill>
                  <a:srgbClr val="002060"/>
                </a:solidFill>
              </a:rPr>
              <a:t>exact moist </a:t>
            </a:r>
            <a:r>
              <a:rPr lang="en" sz="1500" b="1" dirty="0" smtClean="0">
                <a:solidFill>
                  <a:srgbClr val="002060"/>
                </a:solidFill>
              </a:rPr>
              <a:t>energy</a:t>
            </a:r>
            <a:r>
              <a:rPr lang="en-US" sz="1500" b="1" dirty="0" smtClean="0">
                <a:solidFill>
                  <a:srgbClr val="002060"/>
                </a:solidFill>
              </a:rPr>
              <a:t> conservation</a:t>
            </a:r>
            <a:r>
              <a:rPr lang="en-US" sz="1500" b="1" dirty="0" smtClean="0"/>
              <a:t>; condensates carry heat &amp; momentum </a:t>
            </a:r>
            <a:r>
              <a:rPr lang="en-US" sz="1500" b="1" dirty="0" smtClean="0">
                <a:sym typeface="Wingdings"/>
              </a:rPr>
              <a:t> </a:t>
            </a:r>
            <a:r>
              <a:rPr lang="en" sz="1500" b="1" dirty="0" smtClean="0"/>
              <a:t>heat</a:t>
            </a:r>
            <a:r>
              <a:rPr lang="en-US" sz="1500" b="1" dirty="0" smtClean="0"/>
              <a:t> </a:t>
            </a:r>
            <a:r>
              <a:rPr lang="en" sz="1500" b="1" dirty="0" smtClean="0"/>
              <a:t>and </a:t>
            </a:r>
            <a:r>
              <a:rPr lang="en" sz="1500" b="1" dirty="0"/>
              <a:t>momentum </a:t>
            </a:r>
            <a:r>
              <a:rPr lang="en" sz="1500" b="1" dirty="0" smtClean="0"/>
              <a:t>transport</a:t>
            </a:r>
            <a:r>
              <a:rPr lang="en-US" sz="1500" b="1" dirty="0" err="1" smtClean="0"/>
              <a:t>ed</a:t>
            </a:r>
            <a:r>
              <a:rPr lang="en" sz="1500" b="1" dirty="0" smtClean="0"/>
              <a:t> </a:t>
            </a:r>
            <a:r>
              <a:rPr lang="en" sz="1500" b="1" dirty="0"/>
              <a:t>during the </a:t>
            </a:r>
            <a:r>
              <a:rPr lang="en" sz="1500" b="1" dirty="0" smtClean="0"/>
              <a:t>sedimentation</a:t>
            </a:r>
            <a:r>
              <a:rPr lang="en-US" sz="1500" b="1" dirty="0" smtClean="0"/>
              <a:t> </a:t>
            </a:r>
            <a:r>
              <a:rPr lang="en-US" sz="1500" b="1" dirty="0" smtClean="0"/>
              <a:t>processes (ACC improves; hurricane intensity suffers)</a:t>
            </a:r>
            <a:endParaRPr lang="en" sz="1500" b="1" dirty="0"/>
          </a:p>
          <a:p>
            <a:pPr marL="457200" lvl="0" indent="-323850" rtl="0">
              <a:spcBef>
                <a:spcPts val="0"/>
              </a:spcBef>
              <a:buSzPct val="100000"/>
              <a:buAutoNum type="arabicPeriod"/>
            </a:pPr>
            <a:r>
              <a:rPr lang="en-US" sz="1500" b="1" dirty="0" smtClean="0"/>
              <a:t>“</a:t>
            </a:r>
            <a:r>
              <a:rPr lang="en-US" sz="1500" b="1" dirty="0" smtClean="0">
                <a:solidFill>
                  <a:srgbClr val="002060"/>
                </a:solidFill>
              </a:rPr>
              <a:t>Scale-awareness</a:t>
            </a:r>
            <a:r>
              <a:rPr lang="en-US" sz="1500" b="1" dirty="0" smtClean="0"/>
              <a:t>” achieved by </a:t>
            </a:r>
            <a:r>
              <a:rPr lang="en-US" sz="1500" b="1" dirty="0"/>
              <a:t>a</a:t>
            </a:r>
            <a:r>
              <a:rPr lang="en" sz="1500" b="1" dirty="0" smtClean="0"/>
              <a:t>n </a:t>
            </a:r>
            <a:r>
              <a:rPr lang="en-US" sz="1500" b="1" dirty="0" smtClean="0"/>
              <a:t>assumed horizontal </a:t>
            </a:r>
            <a:r>
              <a:rPr lang="en" sz="1500" b="1" dirty="0" err="1" smtClean="0"/>
              <a:t>subgrid</a:t>
            </a:r>
            <a:r>
              <a:rPr lang="en-US" sz="1500" b="1" dirty="0" smtClean="0"/>
              <a:t> variability and a 2</a:t>
            </a:r>
            <a:r>
              <a:rPr lang="en-US" sz="1500" b="1" baseline="30000" dirty="0" smtClean="0"/>
              <a:t>nd</a:t>
            </a:r>
            <a:r>
              <a:rPr lang="en-US" sz="1500" b="1" dirty="0" smtClean="0"/>
              <a:t> order FV-type vertical </a:t>
            </a:r>
            <a:r>
              <a:rPr lang="en-US" sz="1500" b="1" dirty="0" smtClean="0"/>
              <a:t>reconstruction for </a:t>
            </a:r>
            <a:r>
              <a:rPr lang="en-US" sz="1500" b="1" dirty="0" err="1" smtClean="0"/>
              <a:t>autoconversions</a:t>
            </a:r>
            <a:endParaRPr lang="en" sz="1500" b="1" dirty="0"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FV3 </a:t>
            </a:r>
            <a:r>
              <a:rPr lang="en" dirty="0" smtClean="0"/>
              <a:t>Configuration</a:t>
            </a:r>
            <a:endParaRPr lang="en" dirty="0"/>
          </a:p>
        </p:txBody>
      </p:sp>
      <p:sp>
        <p:nvSpPr>
          <p:cNvPr id="103" name="Shape 103"/>
          <p:cNvSpPr txBox="1"/>
          <p:nvPr/>
        </p:nvSpPr>
        <p:spPr>
          <a:xfrm>
            <a:off x="194762" y="1322775"/>
            <a:ext cx="2161200" cy="3649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#&amp;</a:t>
            </a: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fv_core_nml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npx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     = 769 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npy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     = 769 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npz</a:t>
            </a:r>
            <a: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  = 91  </a:t>
            </a:r>
            <a:b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grid_type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-1  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make_nh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.T. 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reset_eta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.F. 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n_sponge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30  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nudge_qv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.T. 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rf_fast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.F. 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tau = 5.  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rf_cutoff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7.5e2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d2_bg_k1 = 0.15 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d2_bg_k2 = 0.02 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kord_tm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-9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2392520" y="1322775"/>
            <a:ext cx="2161200" cy="3649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kord_mt =  9   </a:t>
            </a:r>
            <a:b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kord_wz =  9   </a:t>
            </a:r>
            <a:b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kord_tr =  9   </a:t>
            </a:r>
            <a:b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hydrostatic = .F. </a:t>
            </a:r>
            <a:b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phys_hydrostatic = .F. </a:t>
            </a:r>
            <a:b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use_hydro_pressure = .F. </a:t>
            </a:r>
            <a:b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beta = 0.  </a:t>
            </a:r>
            <a:b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a_imp = 1.  </a:t>
            </a:r>
            <a:b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p_fac = 0.1 </a:t>
            </a:r>
            <a:b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k_split  = 1   </a:t>
            </a:r>
            <a:b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n_split  = 8   </a:t>
            </a:r>
            <a:b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nwat = 6 </a:t>
            </a:r>
            <a:b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na_init = 1 </a:t>
            </a:r>
            <a:b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d_ext = 0.0 </a:t>
            </a:r>
            <a:b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dnats = 1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4590277" y="1322775"/>
            <a:ext cx="2161200" cy="3649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dirty="0" err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fv_sg_adj</a:t>
            </a: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lang="en-US" sz="1000" dirty="0" smtClean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600</a:t>
            </a:r>
            <a:r>
              <a:rPr lang="en" sz="1000" dirty="0" smtClean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d2_bg = 0.  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nord</a:t>
            </a: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=  2   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dddmp</a:t>
            </a: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= 0.1 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d4_bg = 0.12 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vtdm4 = 0.02 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delt_max</a:t>
            </a: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= 0.002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ke_bg</a:t>
            </a: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= 0.  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do_vort_damp</a:t>
            </a: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= .true.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external_ic</a:t>
            </a: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= .T. 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gfs_phil</a:t>
            </a: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= .false.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nggps_ic</a:t>
            </a: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= .T. 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mountain = .F. 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ncep_ic</a:t>
            </a: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= .F. 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d_con</a:t>
            </a: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= 1.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6788035" y="1322775"/>
            <a:ext cx="2161200" cy="3649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0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hord_mt</a:t>
            </a:r>
            <a: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= 6 </a:t>
            </a:r>
            <a:b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hord_vt</a:t>
            </a:r>
            <a: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= 6 </a:t>
            </a:r>
            <a:b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hord_tm</a:t>
            </a:r>
            <a: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= 6 </a:t>
            </a:r>
            <a:b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hord_dp</a:t>
            </a:r>
            <a: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= -6</a:t>
            </a:r>
            <a:b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hord_tr</a:t>
            </a: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= 8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 smtClean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adjust_dry_mass</a:t>
            </a:r>
            <a:r>
              <a:rPr lang="en" sz="1000" dirty="0" smtClean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= .F.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consv_te</a:t>
            </a: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= 1.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do_sat_adj</a:t>
            </a:r>
            <a: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= .T.</a:t>
            </a:r>
            <a:b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consv_am</a:t>
            </a: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= .F.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fill = .T.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dwind_2d = .F.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warm_start</a:t>
            </a: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= .F.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no_dycore</a:t>
            </a: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= .false.</a:t>
            </a:r>
            <a:b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z_tracer</a:t>
            </a:r>
            <a:r>
              <a:rPr lang="en" sz="1000" dirty="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= .T.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GFDL MP </a:t>
            </a:r>
            <a:r>
              <a:rPr lang="en" dirty="0" smtClean="0"/>
              <a:t>Configuration</a:t>
            </a:r>
            <a:endParaRPr lang="en" dirty="0"/>
          </a:p>
        </p:txBody>
      </p:sp>
      <p:sp>
        <p:nvSpPr>
          <p:cNvPr id="123" name="Shape 123"/>
          <p:cNvSpPr txBox="1"/>
          <p:nvPr/>
        </p:nvSpPr>
        <p:spPr>
          <a:xfrm>
            <a:off x="194762" y="1322775"/>
            <a:ext cx="2161200" cy="3649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&amp;</a:t>
            </a: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gfdl_cloud_microphysics_nml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sedi_transport</a:t>
            </a:r>
            <a: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= .true.</a:t>
            </a:r>
            <a:b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do_sedi_heat</a:t>
            </a:r>
            <a: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000" b="1" dirty="0" smtClean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" sz="1000" b="1" dirty="0" smtClean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= </a:t>
            </a:r>
            <a: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.false.</a:t>
            </a:r>
            <a:b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rad_snow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.true.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rad_graupel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.true.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rad_rain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.true.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const_vi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.F. 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const_vs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.F. 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const_vg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.F. 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const_vr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.F. 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vi_max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1.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vs_max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2.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vg_max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12. 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vr_max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12. 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2392520" y="1322775"/>
            <a:ext cx="2161200" cy="3649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qi_lim</a:t>
            </a:r>
            <a:r>
              <a:rPr lang="en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= 1.</a:t>
            </a:r>
            <a:br>
              <a:rPr lang="en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prog_ccn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.false.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do_qa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.true.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fast_sat_adj</a:t>
            </a:r>
            <a: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= .true.</a:t>
            </a:r>
            <a:b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tau_l2v = 300.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tau_l2v = 225.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tau_v2l = 150.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tau_g2v = 900.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rthresh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10.e-6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dw_land</a:t>
            </a:r>
            <a: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= 0.16</a:t>
            </a:r>
            <a:b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dw_ocean</a:t>
            </a:r>
            <a: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= 0.10</a:t>
            </a:r>
            <a:b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ql_gen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1.0e-3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ql_mlt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1.0e-3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qi0_crt = 8.0E-5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qs0_crt = 1.0e-3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4590277" y="1322775"/>
            <a:ext cx="2161200" cy="3649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tau_i2s = 1000.</a:t>
            </a:r>
            <a:br>
              <a:rPr lang="en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c_psaci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0.05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c_pgacs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0.01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rh_inc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0.30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rh_inr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0.30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rh_ins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0.30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ccn_l</a:t>
            </a:r>
            <a: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= 300.</a:t>
            </a:r>
            <a:b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ccn_o</a:t>
            </a:r>
            <a: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= 100.</a:t>
            </a:r>
            <a:b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c_paut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0.5 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c_cracw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0.8 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use_ppm</a:t>
            </a:r>
            <a: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= .false.</a:t>
            </a:r>
            <a:b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use_ccn</a:t>
            </a:r>
            <a: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= .true.</a:t>
            </a:r>
            <a:b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mono_prof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.true.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z_slope_liq</a:t>
            </a:r>
            <a: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= .true.</a:t>
            </a:r>
            <a:b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z_slope_ice</a:t>
            </a:r>
            <a: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= .true.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6788035" y="1322775"/>
            <a:ext cx="2161200" cy="3649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000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de_ice</a:t>
            </a:r>
            <a:r>
              <a:rPr lang="en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= .false.</a:t>
            </a:r>
            <a:br>
              <a:rPr lang="en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fix_negative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.true.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dirty="0" err="1">
                <a:latin typeface="Courier New"/>
                <a:ea typeface="Courier New"/>
                <a:cs typeface="Courier New"/>
                <a:sym typeface="Courier New"/>
              </a:rPr>
              <a:t>icloud_f</a:t>
            </a:r>
            <a: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  <a:t> = 1 </a:t>
            </a:r>
            <a:br>
              <a:rPr lang="en" sz="1000" dirty="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0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mp_time</a:t>
            </a:r>
            <a:r>
              <a:rPr lang="en" sz="10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= 150.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</a:t>
            </a:fld>
            <a:endParaRPr lang="en"/>
          </a:p>
        </p:txBody>
      </p:sp>
      <p:sp>
        <p:nvSpPr>
          <p:cNvPr id="2" name="TextBox 1"/>
          <p:cNvSpPr txBox="1"/>
          <p:nvPr/>
        </p:nvSpPr>
        <p:spPr>
          <a:xfrm>
            <a:off x="5392882" y="290945"/>
            <a:ext cx="3693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</a:t>
            </a:r>
            <a:r>
              <a:rPr lang="en-US" dirty="0" err="1" smtClean="0">
                <a:solidFill>
                  <a:srgbClr val="FF0000"/>
                </a:solidFill>
              </a:rPr>
              <a:t>o_sedi_heat</a:t>
            </a:r>
            <a:r>
              <a:rPr lang="en-US" dirty="0" smtClean="0">
                <a:solidFill>
                  <a:srgbClr val="FF0000"/>
                </a:solidFill>
              </a:rPr>
              <a:t> = .F. </a:t>
            </a:r>
            <a:r>
              <a:rPr lang="en-US" dirty="0" smtClean="0"/>
              <a:t> For “hurricane intensity”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1ABE-DFEF-4059-83FF-37C1025FE8A1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0782"/>
            <a:ext cx="61722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645" y="72736"/>
            <a:ext cx="190308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Aiming </a:t>
            </a:r>
            <a:r>
              <a:rPr lang="en-US" sz="1800" b="1" dirty="0" smtClean="0">
                <a:solidFill>
                  <a:srgbClr val="FF0000"/>
                </a:solidFill>
              </a:rPr>
              <a:t>for ACC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1412" y="62345"/>
            <a:ext cx="4951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(Jan </a:t>
            </a:r>
            <a:r>
              <a:rPr lang="en-US" sz="1600" b="1" dirty="0" smtClean="0">
                <a:solidFill>
                  <a:srgbClr val="002060"/>
                </a:solidFill>
              </a:rPr>
              <a:t>2015 </a:t>
            </a:r>
            <a:r>
              <a:rPr lang="mr-IN" sz="1600" b="1" dirty="0" smtClean="0">
                <a:solidFill>
                  <a:srgbClr val="002060"/>
                </a:solidFill>
              </a:rPr>
              <a:t>–</a:t>
            </a:r>
            <a:r>
              <a:rPr lang="en-US" sz="1600" b="1" dirty="0" smtClean="0">
                <a:solidFill>
                  <a:srgbClr val="002060"/>
                </a:solidFill>
              </a:rPr>
              <a:t> Jan </a:t>
            </a:r>
            <a:r>
              <a:rPr lang="en-US" sz="1600" b="1" dirty="0" smtClean="0">
                <a:solidFill>
                  <a:srgbClr val="002060"/>
                </a:solidFill>
              </a:rPr>
              <a:t>2016, 74 cases, NGGPS phase-2)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645" y="571500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fvGFS</a:t>
            </a:r>
            <a:r>
              <a:rPr lang="en-US" b="1" dirty="0" smtClean="0">
                <a:solidFill>
                  <a:srgbClr val="0070C0"/>
                </a:solidFill>
              </a:rPr>
              <a:t> with GFS IC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76945" y="1132607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94563" y="1129142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RMSE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1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231766" y="740152"/>
            <a:ext cx="4320000" cy="3050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064" y="740151"/>
            <a:ext cx="4320000" cy="30505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02537" y="768761"/>
            <a:ext cx="12859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RMSE and activity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6451" y="770374"/>
            <a:ext cx="4700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ACC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2537" y="4018567"/>
            <a:ext cx="5796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(Courtesy of Linus Magnusson, ECMWF)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01841" y="2428875"/>
            <a:ext cx="124745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EC –</a:t>
            </a:r>
            <a:r>
              <a:rPr lang="en-GB" sz="1050" dirty="0">
                <a:solidFill>
                  <a:srgbClr val="FF0000"/>
                </a:solidFill>
              </a:rPr>
              <a:t>red</a:t>
            </a:r>
          </a:p>
          <a:p>
            <a:r>
              <a:rPr lang="en-GB" sz="1050" dirty="0"/>
              <a:t>FV3-GFS – </a:t>
            </a:r>
            <a:r>
              <a:rPr lang="en-GB" sz="1050" dirty="0">
                <a:solidFill>
                  <a:srgbClr val="00B050"/>
                </a:solidFill>
              </a:rPr>
              <a:t>green</a:t>
            </a:r>
          </a:p>
          <a:p>
            <a:r>
              <a:rPr lang="en-GB" sz="1050" dirty="0"/>
              <a:t>FV3-EC - </a:t>
            </a:r>
            <a:r>
              <a:rPr lang="en-GB" sz="1050" dirty="0">
                <a:solidFill>
                  <a:srgbClr val="0070C0"/>
                </a:solidFill>
              </a:rPr>
              <a:t>blue</a:t>
            </a:r>
          </a:p>
        </p:txBody>
      </p:sp>
      <p:sp>
        <p:nvSpPr>
          <p:cNvPr id="13" name="Title 12"/>
          <p:cNvSpPr txBox="1">
            <a:spLocks noGrp="1"/>
          </p:cNvSpPr>
          <p:nvPr>
            <p:ph type="title"/>
          </p:nvPr>
        </p:nvSpPr>
        <p:spPr>
          <a:xfrm>
            <a:off x="2686050" y="165778"/>
            <a:ext cx="3284843" cy="4308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Aug 2015 </a:t>
            </a:r>
            <a:r>
              <a:rPr lang="mr-IN" sz="1600" b="1" dirty="0" smtClean="0">
                <a:solidFill>
                  <a:srgbClr val="002060"/>
                </a:solidFill>
              </a:rPr>
              <a:t>–</a:t>
            </a:r>
            <a:r>
              <a:rPr lang="en-US" sz="1600" b="1" dirty="0" smtClean="0">
                <a:solidFill>
                  <a:srgbClr val="002060"/>
                </a:solidFill>
              </a:rPr>
              <a:t> Aug 2016 (73 cases)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9298" y="84626"/>
            <a:ext cx="245291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B050"/>
                </a:solidFill>
              </a:rPr>
              <a:t>fvGFS</a:t>
            </a:r>
            <a:r>
              <a:rPr lang="en-US" b="1" dirty="0" smtClean="0">
                <a:solidFill>
                  <a:srgbClr val="00B050"/>
                </a:solidFill>
              </a:rPr>
              <a:t> with GFS IC </a:t>
            </a:r>
            <a:r>
              <a:rPr lang="mr-IN" b="1" dirty="0" smtClean="0">
                <a:solidFill>
                  <a:srgbClr val="00B050"/>
                </a:solidFill>
              </a:rPr>
              <a:t>–</a:t>
            </a:r>
            <a:r>
              <a:rPr lang="en-US" b="1" dirty="0" smtClean="0">
                <a:solidFill>
                  <a:srgbClr val="00B050"/>
                </a:solidFill>
              </a:rPr>
              <a:t> green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fvGFS</a:t>
            </a:r>
            <a:r>
              <a:rPr lang="en-US" b="1" dirty="0" smtClean="0">
                <a:solidFill>
                  <a:srgbClr val="002060"/>
                </a:solidFill>
              </a:rPr>
              <a:t> with  IFS IC - blue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5805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7410450" y="444575"/>
            <a:ext cx="1590900" cy="16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ETS/BS on Day 1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ETS: the higher, the better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BS: the closer to 1, the better</a:t>
            </a:r>
          </a:p>
        </p:txBody>
      </p:sp>
      <p:sp>
        <p:nvSpPr>
          <p:cNvPr id="197" name="Shape 19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</a:t>
            </a:fld>
            <a:endParaRPr lang="en"/>
          </a:p>
        </p:txBody>
      </p:sp>
      <p:sp>
        <p:nvSpPr>
          <p:cNvPr id="2" name="TextBox 1"/>
          <p:cNvSpPr txBox="1"/>
          <p:nvPr/>
        </p:nvSpPr>
        <p:spPr>
          <a:xfrm>
            <a:off x="2763982" y="0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Precip</a:t>
            </a:r>
            <a:r>
              <a:rPr lang="en-US" b="1" dirty="0" smtClean="0">
                <a:solidFill>
                  <a:srgbClr val="FF0000"/>
                </a:solidFill>
              </a:rPr>
              <a:t> skill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1057</Words>
  <Application>Microsoft Macintosh PowerPoint</Application>
  <PresentationFormat>On-screen Show (16:9)</PresentationFormat>
  <Paragraphs>233</Paragraphs>
  <Slides>31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Courier New</vt:lpstr>
      <vt:lpstr>Wingdings</vt:lpstr>
      <vt:lpstr>Arial</vt:lpstr>
      <vt:lpstr>Simple Light</vt:lpstr>
      <vt:lpstr>GFDL Micro Physics, ACC, and Hurricanes</vt:lpstr>
      <vt:lpstr>GFDL MP</vt:lpstr>
      <vt:lpstr>GFDL MP at a glance</vt:lpstr>
      <vt:lpstr>Unique attributes of GFDL MP</vt:lpstr>
      <vt:lpstr>FV3 Configuration</vt:lpstr>
      <vt:lpstr>GFDL MP Configuration</vt:lpstr>
      <vt:lpstr>PowerPoint Presentation</vt:lpstr>
      <vt:lpstr>Aug 2015 – Aug 2016 (73 cases)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Budget (74 cases, last 5-day average)</vt:lpstr>
      <vt:lpstr>PowerPoint Presentation</vt:lpstr>
      <vt:lpstr>PowerPoint Presentation</vt:lpstr>
      <vt:lpstr>PowerPoint Presentation</vt:lpstr>
      <vt:lpstr>PowerPoint Presentation</vt:lpstr>
      <vt:lpstr>Forecast Reflectivity Structure vs. NEXRAD Observations </vt:lpstr>
      <vt:lpstr>Spin-up From GFS (13-km) ICs</vt:lpstr>
      <vt:lpstr>PowerPoint Presentation</vt:lpstr>
      <vt:lpstr>           5 day Total Precipitation in Inches    (from Thursday 8am through Tuesday 8am)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GFDL Micro Physics</dc:title>
  <cp:lastModifiedBy>Microsoft Office User</cp:lastModifiedBy>
  <cp:revision>112</cp:revision>
  <dcterms:modified xsi:type="dcterms:W3CDTF">2017-09-05T13:17:35Z</dcterms:modified>
</cp:coreProperties>
</file>