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5.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6.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7.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8.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9.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4" r:id="rId1"/>
    <p:sldMasterId id="2147484688" r:id="rId2"/>
    <p:sldMasterId id="2147483893" r:id="rId3"/>
    <p:sldMasterId id="2147483881" r:id="rId4"/>
    <p:sldMasterId id="2147483869" r:id="rId5"/>
    <p:sldMasterId id="2147483845" r:id="rId6"/>
    <p:sldMasterId id="2147483857" r:id="rId7"/>
    <p:sldMasterId id="2147483809" r:id="rId8"/>
    <p:sldMasterId id="2147483821" r:id="rId9"/>
    <p:sldMasterId id="2147483833" r:id="rId10"/>
  </p:sldMasterIdLst>
  <p:notesMasterIdLst>
    <p:notesMasterId r:id="rId30"/>
  </p:notesMasterIdLst>
  <p:handoutMasterIdLst>
    <p:handoutMasterId r:id="rId31"/>
  </p:handoutMasterIdLst>
  <p:sldIdLst>
    <p:sldId id="801" r:id="rId11"/>
    <p:sldId id="795" r:id="rId12"/>
    <p:sldId id="772" r:id="rId13"/>
    <p:sldId id="798" r:id="rId14"/>
    <p:sldId id="797" r:id="rId15"/>
    <p:sldId id="799" r:id="rId16"/>
    <p:sldId id="808" r:id="rId17"/>
    <p:sldId id="809" r:id="rId18"/>
    <p:sldId id="804" r:id="rId19"/>
    <p:sldId id="812" r:id="rId20"/>
    <p:sldId id="813" r:id="rId21"/>
    <p:sldId id="802" r:id="rId22"/>
    <p:sldId id="818" r:id="rId23"/>
    <p:sldId id="810" r:id="rId24"/>
    <p:sldId id="815" r:id="rId25"/>
    <p:sldId id="814" r:id="rId26"/>
    <p:sldId id="816" r:id="rId27"/>
    <p:sldId id="817" r:id="rId28"/>
    <p:sldId id="811" r:id="rId29"/>
  </p:sldIdLst>
  <p:sldSz cx="9144000" cy="6858000" type="screen4x3"/>
  <p:notesSz cx="6934200" cy="92329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08">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lu" initials="s" lastIdx="23" clrIdx="0">
    <p:extLst/>
  </p:cmAuthor>
  <p:cmAuthor id="2" name="Jun Wang" initials="JW"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9AD0"/>
    <a:srgbClr val="0000FF"/>
    <a:srgbClr val="FFCC00"/>
    <a:srgbClr val="FFFF99"/>
    <a:srgbClr val="006600"/>
    <a:srgbClr val="CC0099"/>
    <a:srgbClr val="CC0000"/>
    <a:srgbClr val="0080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11" autoAdjust="0"/>
    <p:restoredTop sz="99711" autoAdjust="0"/>
  </p:normalViewPr>
  <p:slideViewPr>
    <p:cSldViewPr>
      <p:cViewPr>
        <p:scale>
          <a:sx n="70" d="100"/>
          <a:sy n="70" d="100"/>
        </p:scale>
        <p:origin x="-14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862"/>
    </p:cViewPr>
  </p:sorterViewPr>
  <p:notesViewPr>
    <p:cSldViewPr>
      <p:cViewPr varScale="1">
        <p:scale>
          <a:sx n="84" d="100"/>
          <a:sy n="84" d="100"/>
        </p:scale>
        <p:origin x="-3150" y="-84"/>
      </p:cViewPr>
      <p:guideLst>
        <p:guide orient="horz" pos="2908"/>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a:defRPr sz="1200">
                <a:latin typeface="Arial" charset="0"/>
              </a:defRPr>
            </a:lvl1pPr>
          </a:lstStyle>
          <a:p>
            <a:pPr>
              <a:defRPr/>
            </a:pPr>
            <a:endParaRPr lang="en-US" altLang="zh-TW" dirty="0"/>
          </a:p>
        </p:txBody>
      </p:sp>
      <p:sp>
        <p:nvSpPr>
          <p:cNvPr id="209923" name="Rectangle 3"/>
          <p:cNvSpPr>
            <a:spLocks noGrp="1" noChangeArrowheads="1"/>
          </p:cNvSpPr>
          <p:nvPr>
            <p:ph type="dt" sz="quarter" idx="1"/>
          </p:nvPr>
        </p:nvSpPr>
        <p:spPr bwMode="auto">
          <a:xfrm>
            <a:off x="3927475" y="0"/>
            <a:ext cx="3005138" cy="46196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a:defRPr sz="1200">
                <a:latin typeface="Arial" charset="0"/>
              </a:defRPr>
            </a:lvl1pPr>
          </a:lstStyle>
          <a:p>
            <a:pPr>
              <a:defRPr/>
            </a:pPr>
            <a:endParaRPr lang="en-US" altLang="zh-TW" dirty="0"/>
          </a:p>
        </p:txBody>
      </p:sp>
      <p:sp>
        <p:nvSpPr>
          <p:cNvPr id="209924" name="Rectangle 4"/>
          <p:cNvSpPr>
            <a:spLocks noGrp="1" noChangeArrowheads="1"/>
          </p:cNvSpPr>
          <p:nvPr>
            <p:ph type="ftr" sz="quarter" idx="2"/>
          </p:nvPr>
        </p:nvSpPr>
        <p:spPr bwMode="auto">
          <a:xfrm>
            <a:off x="0" y="8769350"/>
            <a:ext cx="3005138" cy="461963"/>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a:defRPr sz="1200">
                <a:latin typeface="Arial" charset="0"/>
              </a:defRPr>
            </a:lvl1pPr>
          </a:lstStyle>
          <a:p>
            <a:pPr>
              <a:defRPr/>
            </a:pPr>
            <a:endParaRPr lang="en-US" altLang="zh-TW" dirty="0"/>
          </a:p>
        </p:txBody>
      </p:sp>
      <p:sp>
        <p:nvSpPr>
          <p:cNvPr id="209925" name="Rectangle 5"/>
          <p:cNvSpPr>
            <a:spLocks noGrp="1" noChangeArrowheads="1"/>
          </p:cNvSpPr>
          <p:nvPr>
            <p:ph type="sldNum" sz="quarter" idx="3"/>
          </p:nvPr>
        </p:nvSpPr>
        <p:spPr bwMode="auto">
          <a:xfrm>
            <a:off x="3927475" y="8769350"/>
            <a:ext cx="3005138" cy="461963"/>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a:defRPr sz="1200">
                <a:latin typeface="Arial" charset="0"/>
              </a:defRPr>
            </a:lvl1pPr>
          </a:lstStyle>
          <a:p>
            <a:pPr>
              <a:defRPr/>
            </a:pPr>
            <a:fld id="{3AA4987D-8FDB-458D-A300-4EFD7B254960}" type="slidenum">
              <a:rPr lang="zh-TW" altLang="en-US"/>
              <a:pPr>
                <a:defRPr/>
              </a:pPr>
              <a:t>‹#›</a:t>
            </a:fld>
            <a:endParaRPr lang="en-US" altLang="zh-TW" dirty="0"/>
          </a:p>
        </p:txBody>
      </p:sp>
    </p:spTree>
    <p:extLst>
      <p:ext uri="{BB962C8B-B14F-4D97-AF65-F5344CB8AC3E}">
        <p14:creationId xmlns:p14="http://schemas.microsoft.com/office/powerpoint/2010/main" val="1067381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376" tIns="46188" rIns="92376" bIns="46188" numCol="1" anchor="t" anchorCtr="0" compatLnSpc="1">
            <a:prstTxWarp prst="textNoShape">
              <a:avLst/>
            </a:prstTxWarp>
          </a:bodyPr>
          <a:lstStyle>
            <a:lvl1pPr algn="l" defTabSz="923849" eaLnBrk="0" hangingPunct="0">
              <a:defRPr sz="1200">
                <a:latin typeface="Verdana" pitchFamily="34" charset="0"/>
              </a:defRPr>
            </a:lvl1pPr>
          </a:lstStyle>
          <a:p>
            <a:pPr>
              <a:defRPr/>
            </a:pPr>
            <a:endParaRPr lang="en-US" altLang="zh-TW" dirty="0"/>
          </a:p>
        </p:txBody>
      </p:sp>
      <p:sp>
        <p:nvSpPr>
          <p:cNvPr id="26627" name="Rectangle 3"/>
          <p:cNvSpPr>
            <a:spLocks noGrp="1" noChangeArrowheads="1"/>
          </p:cNvSpPr>
          <p:nvPr>
            <p:ph type="dt" idx="1"/>
          </p:nvPr>
        </p:nvSpPr>
        <p:spPr bwMode="auto">
          <a:xfrm>
            <a:off x="3929063" y="0"/>
            <a:ext cx="3005137" cy="461963"/>
          </a:xfrm>
          <a:prstGeom prst="rect">
            <a:avLst/>
          </a:prstGeom>
          <a:noFill/>
          <a:ln w="9525">
            <a:noFill/>
            <a:miter lim="800000"/>
            <a:headEnd/>
            <a:tailEnd/>
          </a:ln>
          <a:effectLst/>
        </p:spPr>
        <p:txBody>
          <a:bodyPr vert="horz" wrap="square" lIns="92376" tIns="46188" rIns="92376" bIns="46188" numCol="1" anchor="t" anchorCtr="0" compatLnSpc="1">
            <a:prstTxWarp prst="textNoShape">
              <a:avLst/>
            </a:prstTxWarp>
          </a:bodyPr>
          <a:lstStyle>
            <a:lvl1pPr algn="r" defTabSz="923849" eaLnBrk="0" hangingPunct="0">
              <a:defRPr sz="1200">
                <a:latin typeface="Verdana" pitchFamily="34" charset="0"/>
              </a:defRPr>
            </a:lvl1pPr>
          </a:lstStyle>
          <a:p>
            <a:pPr>
              <a:defRPr/>
            </a:pPr>
            <a:endParaRPr lang="en-US" altLang="zh-TW" dirty="0"/>
          </a:p>
        </p:txBody>
      </p:sp>
      <p:sp>
        <p:nvSpPr>
          <p:cNvPr id="45060" name="Rectangle 4"/>
          <p:cNvSpPr>
            <a:spLocks noGrp="1" noRot="1" noChangeAspect="1" noChangeArrowheads="1" noTextEdit="1"/>
          </p:cNvSpPr>
          <p:nvPr>
            <p:ph type="sldImg" idx="2"/>
          </p:nvPr>
        </p:nvSpPr>
        <p:spPr bwMode="auto">
          <a:xfrm>
            <a:off x="1158875" y="692150"/>
            <a:ext cx="4616450" cy="3462338"/>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925513" y="4386263"/>
            <a:ext cx="5083175" cy="4154487"/>
          </a:xfrm>
          <a:prstGeom prst="rect">
            <a:avLst/>
          </a:prstGeom>
          <a:noFill/>
          <a:ln w="9525">
            <a:noFill/>
            <a:miter lim="800000"/>
            <a:headEnd/>
            <a:tailEnd/>
          </a:ln>
          <a:effectLst/>
        </p:spPr>
        <p:txBody>
          <a:bodyPr vert="horz" wrap="square" lIns="92376" tIns="46188" rIns="92376" bIns="46188" numCol="1" anchor="t" anchorCtr="0" compatLnSpc="1">
            <a:prstTxWarp prst="textNoShape">
              <a:avLst/>
            </a:prstTxWarp>
          </a:bodyPr>
          <a:lstStyle/>
          <a:p>
            <a:pPr lvl="0"/>
            <a:r>
              <a:rPr lang="en-US" altLang="zh-TW" noProof="0"/>
              <a:t>Click to edit Master text styles</a:t>
            </a:r>
          </a:p>
          <a:p>
            <a:pPr lvl="1"/>
            <a:r>
              <a:rPr lang="en-US" altLang="zh-TW" noProof="0"/>
              <a:t>Second level</a:t>
            </a:r>
          </a:p>
          <a:p>
            <a:pPr lvl="2"/>
            <a:r>
              <a:rPr lang="en-US" altLang="zh-TW" noProof="0"/>
              <a:t>Third level</a:t>
            </a:r>
          </a:p>
          <a:p>
            <a:pPr lvl="3"/>
            <a:r>
              <a:rPr lang="en-US" altLang="zh-TW" noProof="0"/>
              <a:t>Fourth level</a:t>
            </a:r>
          </a:p>
          <a:p>
            <a:pPr lvl="4"/>
            <a:r>
              <a:rPr lang="en-US" altLang="zh-TW" noProof="0"/>
              <a:t>Fifth level</a:t>
            </a:r>
          </a:p>
        </p:txBody>
      </p:sp>
      <p:sp>
        <p:nvSpPr>
          <p:cNvPr id="26630" name="Rectangle 6"/>
          <p:cNvSpPr>
            <a:spLocks noGrp="1" noChangeArrowheads="1"/>
          </p:cNvSpPr>
          <p:nvPr>
            <p:ph type="ftr" sz="quarter" idx="4"/>
          </p:nvPr>
        </p:nvSpPr>
        <p:spPr bwMode="auto">
          <a:xfrm>
            <a:off x="0" y="8770938"/>
            <a:ext cx="3005138" cy="461962"/>
          </a:xfrm>
          <a:prstGeom prst="rect">
            <a:avLst/>
          </a:prstGeom>
          <a:noFill/>
          <a:ln w="9525">
            <a:noFill/>
            <a:miter lim="800000"/>
            <a:headEnd/>
            <a:tailEnd/>
          </a:ln>
          <a:effectLst/>
        </p:spPr>
        <p:txBody>
          <a:bodyPr vert="horz" wrap="square" lIns="92376" tIns="46188" rIns="92376" bIns="46188" numCol="1" anchor="b" anchorCtr="0" compatLnSpc="1">
            <a:prstTxWarp prst="textNoShape">
              <a:avLst/>
            </a:prstTxWarp>
          </a:bodyPr>
          <a:lstStyle>
            <a:lvl1pPr algn="l" defTabSz="923849" eaLnBrk="0" hangingPunct="0">
              <a:defRPr sz="1200">
                <a:latin typeface="Verdana" pitchFamily="34" charset="0"/>
              </a:defRPr>
            </a:lvl1pPr>
          </a:lstStyle>
          <a:p>
            <a:pPr>
              <a:defRPr/>
            </a:pPr>
            <a:endParaRPr lang="en-US" altLang="zh-TW" dirty="0"/>
          </a:p>
        </p:txBody>
      </p:sp>
      <p:sp>
        <p:nvSpPr>
          <p:cNvPr id="26631" name="Rectangle 7"/>
          <p:cNvSpPr>
            <a:spLocks noGrp="1" noChangeArrowheads="1"/>
          </p:cNvSpPr>
          <p:nvPr>
            <p:ph type="sldNum" sz="quarter" idx="5"/>
          </p:nvPr>
        </p:nvSpPr>
        <p:spPr bwMode="auto">
          <a:xfrm>
            <a:off x="3929063" y="8770938"/>
            <a:ext cx="3005137" cy="461962"/>
          </a:xfrm>
          <a:prstGeom prst="rect">
            <a:avLst/>
          </a:prstGeom>
          <a:noFill/>
          <a:ln w="9525">
            <a:noFill/>
            <a:miter lim="800000"/>
            <a:headEnd/>
            <a:tailEnd/>
          </a:ln>
          <a:effectLst/>
        </p:spPr>
        <p:txBody>
          <a:bodyPr vert="horz" wrap="square" lIns="92376" tIns="46188" rIns="92376" bIns="46188" numCol="1" anchor="b" anchorCtr="0" compatLnSpc="1">
            <a:prstTxWarp prst="textNoShape">
              <a:avLst/>
            </a:prstTxWarp>
          </a:bodyPr>
          <a:lstStyle>
            <a:lvl1pPr algn="r" defTabSz="923849" eaLnBrk="0" hangingPunct="0">
              <a:defRPr sz="1200">
                <a:latin typeface="Verdana" pitchFamily="34" charset="0"/>
              </a:defRPr>
            </a:lvl1pPr>
          </a:lstStyle>
          <a:p>
            <a:pPr>
              <a:defRPr/>
            </a:pPr>
            <a:fld id="{A02A36FB-AEA3-4902-AB60-1C4282353BD7}" type="slidenum">
              <a:rPr lang="zh-TW" altLang="en-US"/>
              <a:pPr>
                <a:defRPr/>
              </a:pPr>
              <a:t>‹#›</a:t>
            </a:fld>
            <a:endParaRPr lang="en-US" altLang="zh-TW" dirty="0"/>
          </a:p>
        </p:txBody>
      </p:sp>
    </p:spTree>
    <p:extLst>
      <p:ext uri="{BB962C8B-B14F-4D97-AF65-F5344CB8AC3E}">
        <p14:creationId xmlns:p14="http://schemas.microsoft.com/office/powerpoint/2010/main" val="38841591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7010400" y="6553200"/>
            <a:ext cx="2133600" cy="304800"/>
          </a:xfrm>
          <a:prstGeom prst="rect">
            <a:avLst/>
          </a:prstGeom>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xfrm>
            <a:off x="7010400" y="6553200"/>
            <a:ext cx="2133600" cy="304800"/>
          </a:xfrm>
          <a:ln/>
        </p:spPr>
        <p:txBody>
          <a:bodyPr/>
          <a:lstStyle>
            <a:lvl1pPr>
              <a:defRPr/>
            </a:lvl1pPr>
          </a:lstStyle>
          <a:p>
            <a:pPr>
              <a:defRPr/>
            </a:pPr>
            <a:fld id="{BC175E77-227D-4A09-81DC-23006409BCFD}" type="slidenum">
              <a:rPr lang="zh-TW" altLang="en-US"/>
              <a:pPr>
                <a:defRPr/>
              </a:pPr>
              <a:t>‹#›</a:t>
            </a:fld>
            <a:endParaRPr lang="en-US" altLang="zh-TW" dirty="0"/>
          </a:p>
        </p:txBody>
      </p:sp>
      <p:sp>
        <p:nvSpPr>
          <p:cNvPr id="7" name="Rectangle 5"/>
          <p:cNvSpPr>
            <a:spLocks noGrp="1" noChangeArrowheads="1"/>
          </p:cNvSpPr>
          <p:nvPr>
            <p:ph type="ftr" sz="quarter" idx="3"/>
          </p:nvPr>
        </p:nvSpPr>
        <p:spPr bwMode="auto">
          <a:xfrm>
            <a:off x="838200" y="6537325"/>
            <a:ext cx="72390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rgbClr val="000099"/>
                </a:solidFill>
                <a:latin typeface="Arial" charset="0"/>
                <a:ea typeface="PMingLiU" pitchFamily="18" charset="-120"/>
              </a:defRPr>
            </a:lvl1pPr>
          </a:lstStyle>
          <a:p>
            <a:pPr>
              <a:defRPr/>
            </a:pPr>
            <a:r>
              <a:rPr lang="en-US" altLang="zh-TW" smtClean="0"/>
              <a:t>weekly FV3GFS technical meeting 20170501</a:t>
            </a:r>
            <a:endParaRPr lang="en-US"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FAA5F8A-5E87-4EAF-B011-B02D82DA6AF3}" type="slidenum">
              <a:rPr lang="en-US"/>
              <a:pPr>
                <a:defRPr/>
              </a:pPr>
              <a:t>‹#›</a:t>
            </a:fld>
            <a:endParaRPr lang="en-US" dirty="0"/>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87C788F-5CF3-4A50-8516-340072B45FDC}" type="slidenum">
              <a:rPr lang="en-US"/>
              <a:pPr>
                <a:defRPr/>
              </a:pPr>
              <a:t>‹#›</a:t>
            </a:fld>
            <a:endParaRPr lang="en-US" dirty="0"/>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A4746E3-8F98-411E-B5A0-8ADE0455008B}" type="slidenum">
              <a:rPr lang="en-US"/>
              <a:pPr>
                <a:defRPr/>
              </a:pPr>
              <a:t>‹#›</a:t>
            </a:fld>
            <a:endParaRPr lang="en-US" dirty="0"/>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8AC5D6-B854-4BFF-B5BD-A74726E5500C}" type="slidenum">
              <a:rPr lang="en-US"/>
              <a:pPr>
                <a:defRPr/>
              </a:pPr>
              <a:t>‹#›</a:t>
            </a:fld>
            <a:endParaRPr lang="en-US" dirty="0"/>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CD19E1F-B740-4DE1-9B77-6ED1B925646F}" type="slidenum">
              <a:rPr lang="en-US"/>
              <a:pPr>
                <a:defRPr/>
              </a:pPr>
              <a:t>‹#›</a:t>
            </a:fld>
            <a:endParaRPr lang="en-US" dirty="0"/>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D1CA68D-267A-4855-AB91-664E7DF69F0D}" type="slidenum">
              <a:rPr lang="en-US"/>
              <a:pPr>
                <a:defRPr/>
              </a:pPr>
              <a:t>‹#›</a:t>
            </a:fld>
            <a:endParaRPr lang="en-US" dirty="0"/>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ED3F7C-BABD-45DD-988D-E592FEC9F28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weekly FV3GFS technical meeting 20170501</a:t>
            </a:r>
            <a:endParaRPr lang="en-US" dirty="0"/>
          </a:p>
        </p:txBody>
      </p:sp>
      <p:sp>
        <p:nvSpPr>
          <p:cNvPr id="7" name="Slide Number Placeholder 6"/>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weekly FV3GFS technical meeting 20170501</a:t>
            </a:r>
            <a:endParaRPr lang="en-US" dirty="0"/>
          </a:p>
        </p:txBody>
      </p:sp>
      <p:sp>
        <p:nvSpPr>
          <p:cNvPr id="9" name="Slide Number Placeholder 8"/>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weekly FV3GFS technical meeting 20170501</a:t>
            </a:r>
            <a:endParaRPr lang="en-US" dirty="0"/>
          </a:p>
        </p:txBody>
      </p:sp>
      <p:sp>
        <p:nvSpPr>
          <p:cNvPr id="5" name="Slide Number Placeholder 4"/>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weekly FV3GFS technical meeting 20170501</a:t>
            </a:r>
            <a:endParaRPr lang="en-US" dirty="0"/>
          </a:p>
        </p:txBody>
      </p:sp>
      <p:sp>
        <p:nvSpPr>
          <p:cNvPr id="4" name="Slide Number Placeholder 3"/>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weekly FV3GFS technical meeting 20170501</a:t>
            </a:r>
            <a:endParaRPr lang="en-US" dirty="0"/>
          </a:p>
        </p:txBody>
      </p:sp>
      <p:sp>
        <p:nvSpPr>
          <p:cNvPr id="7" name="Slide Number Placeholder 6"/>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weekly FV3GFS technical meeting 20170501</a:t>
            </a:r>
            <a:endParaRPr lang="en-US" dirty="0"/>
          </a:p>
        </p:txBody>
      </p:sp>
      <p:sp>
        <p:nvSpPr>
          <p:cNvPr id="7" name="Slide Number Placeholder 6"/>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26B66B3-EE2B-493B-8F52-2EE5FE1284F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3"/>
          </p:nvPr>
        </p:nvSpPr>
        <p:spPr bwMode="auto">
          <a:xfrm>
            <a:off x="838200" y="6537325"/>
            <a:ext cx="72390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rgbClr val="000099"/>
                </a:solidFill>
                <a:latin typeface="Arial" charset="0"/>
                <a:ea typeface="PMingLiU" pitchFamily="18" charset="-120"/>
              </a:defRPr>
            </a:lvl1pPr>
          </a:lstStyle>
          <a:p>
            <a:pPr>
              <a:defRPr/>
            </a:pPr>
            <a:r>
              <a:rPr lang="en-US" altLang="zh-TW" smtClean="0"/>
              <a:t>weekly FV3GFS technical meeting 20170501</a:t>
            </a:r>
            <a:endParaRPr lang="en-US" altLang="zh-TW" dirty="0"/>
          </a:p>
        </p:txBody>
      </p:sp>
      <p:sp>
        <p:nvSpPr>
          <p:cNvPr id="8" name="Rectangle 6"/>
          <p:cNvSpPr>
            <a:spLocks noGrp="1" noChangeArrowheads="1"/>
          </p:cNvSpPr>
          <p:nvPr>
            <p:ph type="sldNum" sz="quarter" idx="12"/>
          </p:nvPr>
        </p:nvSpPr>
        <p:spPr>
          <a:xfrm>
            <a:off x="7010400" y="6477000"/>
            <a:ext cx="2133600" cy="381000"/>
          </a:xfrm>
          <a:ln/>
        </p:spPr>
        <p:txBody>
          <a:bodyPr/>
          <a:lstStyle>
            <a:lvl1pPr>
              <a:defRPr/>
            </a:lvl1pPr>
          </a:lstStyle>
          <a:p>
            <a:pPr>
              <a:defRPr/>
            </a:pPr>
            <a:fld id="{E0C43FF4-8822-472E-A5A9-98BB16D06F1E}" type="slidenum">
              <a:rPr lang="zh-TW" altLang="en-US"/>
              <a:pPr>
                <a:defRPr/>
              </a:pPr>
              <a:t>‹#›</a:t>
            </a:fld>
            <a:endParaRPr lang="en-US" altLang="zh-TW"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C316C95-0026-4793-B114-D03B5AE0D777}"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D082C33-6B08-49CE-B7E8-404DDF51AC72}"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2568FD2-3626-44A4-823F-F98837525039}"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B9752FA-68B4-4027-AF40-B0A3C21B2C6A}"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4AB3405-4D74-46D7-975C-9F3AC6AA6130}"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DF66C0B6-4B9C-46E0-8F6E-4A1F7C4E3C4E}"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EBA41E1-4243-4407-8757-BEDF769D9962}"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B253CAA-9FA2-4DA4-9258-9A28335A08EE}"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D536DB9-21DD-4DD7-A4B5-11B9518D51CA}"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6F7C69D-CCFF-41BA-A02F-01D93B3AA7C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010400" y="6553200"/>
            <a:ext cx="2133600" cy="304800"/>
          </a:xfrm>
          <a:prstGeom prst="rect">
            <a:avLst/>
          </a:prstGeom>
        </p:spPr>
        <p:txBody>
          <a:bodyPr/>
          <a:lstStyle>
            <a:lvl1pPr>
              <a:defRPr/>
            </a:lvl1pPr>
          </a:lstStyle>
          <a:p>
            <a:pPr>
              <a:defRPr/>
            </a:pPr>
            <a:endParaRPr lang="en-US" altLang="zh-TW" dirty="0"/>
          </a:p>
        </p:txBody>
      </p:sp>
      <p:sp>
        <p:nvSpPr>
          <p:cNvPr id="4" name="Rectangle 6"/>
          <p:cNvSpPr>
            <a:spLocks noGrp="1" noChangeArrowheads="1"/>
          </p:cNvSpPr>
          <p:nvPr>
            <p:ph type="sldNum" sz="quarter" idx="12"/>
          </p:nvPr>
        </p:nvSpPr>
        <p:spPr>
          <a:xfrm>
            <a:off x="7010400" y="6553200"/>
            <a:ext cx="2133600" cy="304800"/>
          </a:xfrm>
        </p:spPr>
        <p:txBody>
          <a:bodyPr/>
          <a:lstStyle>
            <a:lvl1pPr>
              <a:defRPr/>
            </a:lvl1pPr>
          </a:lstStyle>
          <a:p>
            <a:pPr>
              <a:defRPr/>
            </a:pPr>
            <a:fld id="{EB2F6690-A4A5-42A9-AB56-2C7088AE17CC}" type="slidenum">
              <a:rPr lang="zh-TW" altLang="en-US"/>
              <a:pPr>
                <a:defRPr/>
              </a:pPr>
              <a:t>‹#›</a:t>
            </a:fld>
            <a:endParaRPr lang="en-US" altLang="zh-TW" dirty="0"/>
          </a:p>
        </p:txBody>
      </p:sp>
      <p:sp>
        <p:nvSpPr>
          <p:cNvPr id="5" name="Rectangle 5"/>
          <p:cNvSpPr>
            <a:spLocks noGrp="1" noChangeArrowheads="1"/>
          </p:cNvSpPr>
          <p:nvPr>
            <p:ph type="ftr" sz="quarter" idx="3"/>
          </p:nvPr>
        </p:nvSpPr>
        <p:spPr bwMode="auto">
          <a:xfrm>
            <a:off x="838200" y="6553200"/>
            <a:ext cx="7239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rgbClr val="000099"/>
                </a:solidFill>
                <a:latin typeface="Arial" charset="0"/>
                <a:ea typeface="PMingLiU" pitchFamily="18" charset="-120"/>
              </a:defRPr>
            </a:lvl1pPr>
          </a:lstStyle>
          <a:p>
            <a:pPr>
              <a:defRPr/>
            </a:pPr>
            <a:r>
              <a:rPr lang="en-US" altLang="zh-TW" smtClean="0"/>
              <a:t>weekly FV3GFS technical meeting 20170501</a:t>
            </a:r>
            <a:endParaRPr lang="en-US" altLang="zh-TW"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7686048-6B31-4C79-9A74-A82AA317B589}"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EC30EA9-E61C-42B7-BF21-5FC45FF254A7}"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10B7194-F9C9-4CAA-BFD2-6C9858EC87E8}"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A8B7B75-6CDE-4ED8-AF48-073299030A08}"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9A2BC18C-D978-4DC0-B0B6-CE21CF71A481}"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5E51F5E-F7A8-432D-98AF-3F3D021C146B}"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B604771-6AA0-4224-9406-E52C9BC12A33}" type="slidenum">
              <a:rPr lang="en-US"/>
              <a:pPr>
                <a:defRPr/>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3746109-14E2-4D49-BA69-14AA2B02A017}"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B19E65-6CE9-482C-9D2D-21666B7C4BB7}" type="slidenum">
              <a:rPr lang="en-US"/>
              <a:pPr>
                <a:defRPr/>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E8AE1D1-767F-4636-B869-9BAE53AD3D7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xfrm>
            <a:off x="7010400" y="6553200"/>
            <a:ext cx="2133600" cy="304800"/>
          </a:xfrm>
          <a:prstGeom prst="rect">
            <a:avLst/>
          </a:prstGeom>
          <a:ln/>
        </p:spPr>
        <p:txBody>
          <a:bodyPr/>
          <a:lstStyle>
            <a:lvl1pPr>
              <a:defRPr/>
            </a:lvl1pPr>
          </a:lstStyle>
          <a:p>
            <a:pPr>
              <a:defRPr/>
            </a:pPr>
            <a:endParaRPr lang="en-US" altLang="zh-TW" dirty="0"/>
          </a:p>
        </p:txBody>
      </p:sp>
      <p:sp>
        <p:nvSpPr>
          <p:cNvPr id="5" name="Rectangle 6"/>
          <p:cNvSpPr>
            <a:spLocks noGrp="1" noChangeArrowheads="1"/>
          </p:cNvSpPr>
          <p:nvPr>
            <p:ph type="sldNum" sz="quarter" idx="12"/>
          </p:nvPr>
        </p:nvSpPr>
        <p:spPr>
          <a:xfrm>
            <a:off x="7010400" y="6553200"/>
            <a:ext cx="2133600" cy="304800"/>
          </a:xfrm>
          <a:ln/>
        </p:spPr>
        <p:txBody>
          <a:bodyPr/>
          <a:lstStyle>
            <a:lvl1pPr>
              <a:defRPr/>
            </a:lvl1pPr>
          </a:lstStyle>
          <a:p>
            <a:pPr>
              <a:defRPr/>
            </a:pPr>
            <a:fld id="{5BED1172-0261-4056-BD47-9354580D4D86}" type="slidenum">
              <a:rPr lang="zh-TW" altLang="en-US"/>
              <a:pPr>
                <a:defRPr/>
              </a:pPr>
              <a:t>‹#›</a:t>
            </a:fld>
            <a:endParaRPr lang="en-US" altLang="zh-TW" dirty="0"/>
          </a:p>
        </p:txBody>
      </p:sp>
      <p:sp>
        <p:nvSpPr>
          <p:cNvPr id="6" name="Footer Placeholder 5"/>
          <p:cNvSpPr>
            <a:spLocks noGrp="1" noChangeArrowheads="1"/>
          </p:cNvSpPr>
          <p:nvPr>
            <p:ph type="ftr" sz="quarter" idx="3"/>
          </p:nvPr>
        </p:nvSpPr>
        <p:spPr bwMode="auto">
          <a:xfrm>
            <a:off x="838200" y="6553200"/>
            <a:ext cx="7239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rgbClr val="000099"/>
                </a:solidFill>
                <a:latin typeface="Arial" charset="0"/>
                <a:ea typeface="PMingLiU" pitchFamily="18" charset="-120"/>
              </a:defRPr>
            </a:lvl1pPr>
          </a:lstStyle>
          <a:p>
            <a:pPr>
              <a:defRPr/>
            </a:pPr>
            <a:r>
              <a:rPr lang="en-US" altLang="zh-TW" smtClean="0"/>
              <a:t>weekly FV3GFS technical meeting 20170501</a:t>
            </a:r>
            <a:endParaRPr lang="en-US" altLang="zh-TW"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6CC367B-F538-42D6-A489-74B04E0FE1D8}" type="slidenum">
              <a:rPr lang="en-US"/>
              <a:pPr>
                <a:defRPr/>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9F7A975-FB0A-4F60-BDA8-1BF68A16EAE3}" type="slidenum">
              <a:rPr lang="en-US"/>
              <a:pPr>
                <a:defRPr/>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FC00C74-18BD-4C09-994F-B278ECE6A91A}" type="slidenum">
              <a:rPr lang="en-US"/>
              <a:pPr>
                <a:defRPr/>
              </a:pPr>
              <a:t>‹#›</a:t>
            </a:fld>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B5E3B70-95A5-4043-B742-40FDC440D9E4}" type="slidenum">
              <a:rPr lang="en-US"/>
              <a:pPr>
                <a:defRPr/>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32CB0C7-74AD-4A88-A158-FE972388465F}" type="slidenum">
              <a:rPr lang="en-US"/>
              <a:pPr>
                <a:defRPr/>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8CFFA1F-1A3A-48CE-BF04-ED74CE4316FC}" type="slidenum">
              <a:rPr lang="en-US"/>
              <a:pPr>
                <a:defRPr/>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3213FC8-6C97-461F-B515-A6CEF0DE6AE6}" type="slidenum">
              <a:rPr lang="en-US"/>
              <a:pPr>
                <a:defRPr/>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7E009920-F432-4C7C-96D8-598338048062}" type="slidenum">
              <a:rPr lang="en-US"/>
              <a:pPr>
                <a:defRPr/>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7BCF79B-549D-445E-90BF-A43377436A66}" type="slidenum">
              <a:rPr lang="en-US"/>
              <a:pPr>
                <a:defRPr/>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BBF8803-B91D-4469-8F76-CAFAF64C5CD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7010400" y="6553200"/>
            <a:ext cx="2133600" cy="304800"/>
          </a:xfrm>
          <a:prstGeom prst="rect">
            <a:avLst/>
          </a:prstGeom>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xfrm>
            <a:off x="7010400" y="6553200"/>
            <a:ext cx="2133600" cy="304800"/>
          </a:xfrm>
          <a:ln/>
        </p:spPr>
        <p:txBody>
          <a:bodyPr/>
          <a:lstStyle>
            <a:lvl1pPr>
              <a:defRPr/>
            </a:lvl1pPr>
          </a:lstStyle>
          <a:p>
            <a:pPr>
              <a:defRPr/>
            </a:pPr>
            <a:fld id="{E0C43FF4-8822-472E-A5A9-98BB16D06F1E}" type="slidenum">
              <a:rPr lang="zh-TW" altLang="en-US"/>
              <a:pPr>
                <a:defRPr/>
              </a:pPr>
              <a:t>‹#›</a:t>
            </a:fld>
            <a:endParaRPr lang="en-US" altLang="zh-TW" dirty="0"/>
          </a:p>
        </p:txBody>
      </p:sp>
      <p:sp>
        <p:nvSpPr>
          <p:cNvPr id="8" name="Rectangle 5"/>
          <p:cNvSpPr>
            <a:spLocks noGrp="1" noChangeArrowheads="1"/>
          </p:cNvSpPr>
          <p:nvPr>
            <p:ph type="ftr" sz="quarter" idx="3"/>
          </p:nvPr>
        </p:nvSpPr>
        <p:spPr bwMode="auto">
          <a:xfrm>
            <a:off x="838200" y="6553200"/>
            <a:ext cx="7239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rgbClr val="000099"/>
                </a:solidFill>
                <a:latin typeface="Arial" charset="0"/>
                <a:ea typeface="PMingLiU" pitchFamily="18" charset="-120"/>
              </a:defRPr>
            </a:lvl1pPr>
          </a:lstStyle>
          <a:p>
            <a:pPr>
              <a:defRPr/>
            </a:pPr>
            <a:r>
              <a:rPr lang="en-US" altLang="zh-TW" smtClean="0"/>
              <a:t>weekly FV3GFS technical meeting 20170501</a:t>
            </a:r>
            <a:endParaRPr lang="en-US" altLang="zh-TW"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14E158B-F3F5-4B39-A986-B1963010DCC6}" type="slidenum">
              <a:rPr lang="en-US"/>
              <a:pPr>
                <a:defRPr/>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B656CAD-A19A-4190-BB1E-9754B81C42DD}" type="slidenum">
              <a:rPr lang="en-US"/>
              <a:pPr>
                <a:defRPr/>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04EFD0F-FF27-416E-B03F-FFED01F803C5}" type="slidenum">
              <a:rPr lang="en-US"/>
              <a:pPr>
                <a:defRPr/>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74F17A5-7D34-4CD1-ADE6-B6D2D1E2C2FA}" type="slidenum">
              <a:rPr lang="en-US"/>
              <a:pPr>
                <a:defRPr/>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FADBEED-9956-4183-9936-019A61A17329}" type="slidenum">
              <a:rPr lang="en-US"/>
              <a:pPr>
                <a:defRPr/>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168FF86-B91D-479B-A9BC-B4BF8AD27724}" type="slidenum">
              <a:rPr lang="en-US"/>
              <a:pPr>
                <a:defRPr/>
              </a:pPr>
              <a:t>‹#›</a:t>
            </a:fld>
            <a:endParaRPr lang="en-US"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468EF94-C087-44D1-B311-FF55F3AE2952}" type="slidenum">
              <a:rPr lang="en-US"/>
              <a:pPr>
                <a:defRPr/>
              </a:pPr>
              <a:t>‹#›</a:t>
            </a:fld>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743FFC8-4FA2-4A77-8D4B-C276CB25A215}" type="slidenum">
              <a:rPr lang="en-US"/>
              <a:pPr>
                <a:defRPr/>
              </a:pPr>
              <a:t>‹#›</a:t>
            </a:fld>
            <a:endParaRPr lang="en-US"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79E12D14-8901-4621-BA5D-A107E649C4DA}" type="slidenum">
              <a:rPr lang="en-US"/>
              <a:pPr>
                <a:defRPr/>
              </a:pPr>
              <a:t>‹#›</a:t>
            </a:fld>
            <a:endParaRPr lang="en-US"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3E3D02C-0FE9-4DC4-8964-719F4C4CFE6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xfrm>
            <a:off x="7010400" y="6553200"/>
            <a:ext cx="2133600" cy="304800"/>
          </a:xfrm>
          <a:prstGeom prst="rect">
            <a:avLst/>
          </a:prstGeom>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xfrm>
            <a:off x="7010400" y="6553200"/>
            <a:ext cx="2133600" cy="304800"/>
          </a:xfrm>
          <a:ln/>
        </p:spPr>
        <p:txBody>
          <a:bodyPr/>
          <a:lstStyle>
            <a:lvl1pPr>
              <a:defRPr/>
            </a:lvl1pPr>
          </a:lstStyle>
          <a:p>
            <a:pPr>
              <a:defRPr/>
            </a:pPr>
            <a:fld id="{2841B448-135A-40FC-9EAC-0BE2770B36DF}" type="slidenum">
              <a:rPr lang="zh-TW" altLang="en-US"/>
              <a:pPr>
                <a:defRPr/>
              </a:pPr>
              <a:t>‹#›</a:t>
            </a:fld>
            <a:endParaRPr lang="en-US" altLang="zh-TW" dirty="0"/>
          </a:p>
        </p:txBody>
      </p:sp>
      <p:sp>
        <p:nvSpPr>
          <p:cNvPr id="7" name="Rectangle 5"/>
          <p:cNvSpPr>
            <a:spLocks noGrp="1" noChangeArrowheads="1"/>
          </p:cNvSpPr>
          <p:nvPr>
            <p:ph type="ftr" sz="quarter" idx="3"/>
          </p:nvPr>
        </p:nvSpPr>
        <p:spPr bwMode="auto">
          <a:xfrm>
            <a:off x="838200" y="6553200"/>
            <a:ext cx="7239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rgbClr val="000099"/>
                </a:solidFill>
                <a:latin typeface="Arial" charset="0"/>
                <a:ea typeface="PMingLiU" pitchFamily="18" charset="-120"/>
              </a:defRPr>
            </a:lvl1pPr>
          </a:lstStyle>
          <a:p>
            <a:pPr>
              <a:defRPr/>
            </a:pPr>
            <a:r>
              <a:rPr lang="en-US" altLang="zh-TW" smtClean="0"/>
              <a:t>weekly FV3GFS technical meeting 20170501</a:t>
            </a:r>
            <a:endParaRPr lang="en-US" altLang="zh-TW"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9AD7A9A-5754-482A-8327-352BF2993FDC}" type="slidenum">
              <a:rPr lang="en-US"/>
              <a:pPr>
                <a:defRPr/>
              </a:pPr>
              <a:t>‹#›</a:t>
            </a:fld>
            <a:endParaRPr lang="en-US" dirty="0"/>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6EA9E7C-4847-403A-B689-4FBB564D29F1}" type="slidenum">
              <a:rPr lang="en-US"/>
              <a:pPr>
                <a:defRPr/>
              </a:pPr>
              <a:t>‹#›</a:t>
            </a:fld>
            <a:endParaRPr lang="en-US" dirty="0"/>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5077231-BB98-47C9-986C-4F67260297E8}" type="slidenum">
              <a:rPr lang="en-US"/>
              <a:pPr>
                <a:defRPr/>
              </a:pPr>
              <a:t>‹#›</a:t>
            </a:fld>
            <a:endParaRPr lang="en-US"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D27072C-A75B-44A7-9EEA-75F11DBAF9BD}" type="slidenum">
              <a:rPr lang="en-US"/>
              <a:pPr>
                <a:defRPr/>
              </a:pPr>
              <a:t>‹#›</a:t>
            </a:fld>
            <a:endParaRPr lang="en-US"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BAF6642-4E2E-4B02-9C10-59A5247A7AC7}" type="slidenum">
              <a:rPr lang="en-US"/>
              <a:pPr>
                <a:defRPr/>
              </a:pPr>
              <a:t>‹#›</a:t>
            </a:fld>
            <a:endParaRPr lang="en-US"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E6FA83E-6BE7-411F-84BF-4C4E92093F0D}" type="slidenum">
              <a:rPr lang="en-US"/>
              <a:pPr>
                <a:defRPr/>
              </a:pPr>
              <a:t>‹#›</a:t>
            </a:fld>
            <a:endParaRPr lang="en-US"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9B76825-33C3-4222-A629-C22C78E8A836}" type="slidenum">
              <a:rPr lang="en-US"/>
              <a:pPr>
                <a:defRPr/>
              </a:pPr>
              <a:t>‹#›</a:t>
            </a:fld>
            <a:endParaRPr lang="en-US" dirty="0"/>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ED438D08-E831-47D8-BDEC-9AF51293D80C}" type="slidenum">
              <a:rPr lang="en-US"/>
              <a:pPr>
                <a:defRPr/>
              </a:pPr>
              <a:t>‹#›</a:t>
            </a:fld>
            <a:endParaRPr lang="en-US" dirty="0"/>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8A692FC-B38E-4DCB-8EF6-364DCEBD4A53}" type="slidenum">
              <a:rPr lang="en-US"/>
              <a:pPr>
                <a:defRPr/>
              </a:pPr>
              <a:t>‹#›</a:t>
            </a:fld>
            <a:endParaRPr lang="en-US" dirty="0"/>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AF9B14A-6239-4371-AE30-F3506936BA6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a:xfrm rot="5400000">
            <a:off x="7589520" y="1081851"/>
            <a:ext cx="2011680" cy="384048"/>
          </a:xfrm>
          <a:prstGeom prst="rect">
            <a:avLst/>
          </a:prstGeom>
        </p:spPr>
        <p:txBody>
          <a:bodyPr rtlCol="0"/>
          <a:lstStyle/>
          <a:p>
            <a:endParaRPr lang="en-US"/>
          </a:p>
        </p:txBody>
      </p:sp>
      <p:sp>
        <p:nvSpPr>
          <p:cNvPr id="7" name="Slide Number Placeholder 6"/>
          <p:cNvSpPr>
            <a:spLocks noGrp="1"/>
          </p:cNvSpPr>
          <p:nvPr>
            <p:ph type="sldNum" sz="quarter" idx="11"/>
          </p:nvPr>
        </p:nvSpPr>
        <p:spPr/>
        <p:txBody>
          <a:bodyPr rtlCol="0"/>
          <a:lstStyle/>
          <a:p>
            <a:fld id="{F025C755-97AC-48C8-883B-E3CA97A915E8}" type="slidenum">
              <a:rPr lang="en-US" smtClean="0"/>
              <a:t>‹#›</a:t>
            </a:fld>
            <a:endParaRPr lang="en-US"/>
          </a:p>
        </p:txBody>
      </p:sp>
      <p:sp>
        <p:nvSpPr>
          <p:cNvPr id="8" name="Footer Placeholder 7"/>
          <p:cNvSpPr>
            <a:spLocks noGrp="1"/>
          </p:cNvSpPr>
          <p:nvPr>
            <p:ph type="ftr" sz="quarter" idx="12"/>
          </p:nvPr>
        </p:nvSpPr>
        <p:spPr/>
        <p:txBody>
          <a:bodyPr rtlCol="0"/>
          <a:lstStyle/>
          <a:p>
            <a:r>
              <a:rPr lang="en-US" smtClean="0"/>
              <a:t>weekly FV3GFS technical meeting 20170501</a:t>
            </a:r>
            <a:endParaRPr lang="en-US"/>
          </a:p>
        </p:txBody>
      </p:sp>
    </p:spTree>
    <p:extLst>
      <p:ext uri="{BB962C8B-B14F-4D97-AF65-F5344CB8AC3E}">
        <p14:creationId xmlns:p14="http://schemas.microsoft.com/office/powerpoint/2010/main" val="419455859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A6A85FC-A867-46C5-AD8F-1BB959EC87E2}" type="slidenum">
              <a:rPr lang="en-US"/>
              <a:pPr>
                <a:defRPr/>
              </a:pPr>
              <a:t>‹#›</a:t>
            </a:fld>
            <a:endParaRPr lang="en-US" dirty="0"/>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76DB5BB-3EF9-49B7-A96D-3F051EF3AAF9}" type="slidenum">
              <a:rPr lang="en-US"/>
              <a:pPr>
                <a:defRPr/>
              </a:pPr>
              <a:t>‹#›</a:t>
            </a:fld>
            <a:endParaRPr lang="en-US" dirty="0"/>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0BC622B-7246-4531-B5C8-9856F8903A9C}" type="slidenum">
              <a:rPr lang="en-US"/>
              <a:pPr>
                <a:defRPr/>
              </a:pPr>
              <a:t>‹#›</a:t>
            </a:fld>
            <a:endParaRPr lang="en-US" dirty="0"/>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9D56378-501B-4AD5-B362-E39E9797C204}" type="slidenum">
              <a:rPr lang="en-US"/>
              <a:pPr>
                <a:defRPr/>
              </a:pPr>
              <a:t>‹#›</a:t>
            </a:fld>
            <a:endParaRPr lang="en-US" dirty="0"/>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BAA0B36-FDF0-491E-8D4C-0F846D1A1392}" type="slidenum">
              <a:rPr lang="en-US"/>
              <a:pPr>
                <a:defRPr/>
              </a:pPr>
              <a:t>‹#›</a:t>
            </a:fld>
            <a:endParaRPr lang="en-US" dirty="0"/>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4D9ACE0-152D-46B5-9B6A-703E9703623E}" type="slidenum">
              <a:rPr lang="en-US"/>
              <a:pPr>
                <a:defRPr/>
              </a:pPr>
              <a:t>‹#›</a:t>
            </a:fld>
            <a:endParaRPr lang="en-US" dirty="0"/>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C1AE95A-A15E-48AF-B739-0D3536D3A803}" type="slidenum">
              <a:rPr lang="en-US"/>
              <a:pPr>
                <a:defRPr/>
              </a:pPr>
              <a:t>‹#›</a:t>
            </a:fld>
            <a:endParaRPr lang="en-US" dirty="0"/>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AB7729C-3A85-41DB-B2D0-809B9275EBE3}" type="slidenum">
              <a:rPr lang="en-US"/>
              <a:pPr>
                <a:defRPr/>
              </a:pPr>
              <a:t>‹#›</a:t>
            </a:fld>
            <a:endParaRPr lang="en-US" dirty="0"/>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53ECD6B-3320-4ECC-8CB5-4C0470DE62DB}" type="slidenum">
              <a:rPr lang="en-US"/>
              <a:pPr>
                <a:defRPr/>
              </a:pPr>
              <a:t>‹#›</a:t>
            </a:fld>
            <a:endParaRPr lang="en-US" dirty="0"/>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F7E2DB-2337-433E-9207-3D1B95AA082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580E1089-7737-4637-98BF-03D5C715D840}" type="slidenum">
              <a:rPr lang="en-US"/>
              <a:pPr>
                <a:defRPr/>
              </a:pPr>
              <a:t>‹#›</a:t>
            </a:fld>
            <a:endParaRPr lang="en-US" dirty="0"/>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A309050-1089-4C7A-A4C4-2507A0BF0DFB}" type="slidenum">
              <a:rPr lang="en-US"/>
              <a:pPr>
                <a:defRPr/>
              </a:pPr>
              <a:t>‹#›</a:t>
            </a:fld>
            <a:endParaRPr lang="en-US" dirty="0"/>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8B24F75-0A16-4A75-A726-647DB5E78BD0}" type="slidenum">
              <a:rPr lang="en-US"/>
              <a:pPr>
                <a:defRPr/>
              </a:pPr>
              <a:t>‹#›</a:t>
            </a:fld>
            <a:endParaRPr lang="en-US" dirty="0"/>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1164BB-D32F-48B4-9CA4-8E3782CFA5CC}" type="slidenum">
              <a:rPr lang="en-US"/>
              <a:pPr>
                <a:defRPr/>
              </a:pPr>
              <a:t>‹#›</a:t>
            </a:fld>
            <a:endParaRPr lang="en-US" dirty="0"/>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D4D902-4C7B-4133-ABDA-8E82ED319672}" type="slidenum">
              <a:rPr lang="en-US"/>
              <a:pPr>
                <a:defRPr/>
              </a:pPr>
              <a:t>‹#›</a:t>
            </a:fld>
            <a:endParaRPr lang="en-US" dirty="0"/>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48CF13D-0946-4DF2-BC2C-DB695FC6649C}" type="slidenum">
              <a:rPr lang="en-US"/>
              <a:pPr>
                <a:defRPr/>
              </a:pPr>
              <a:t>‹#›</a:t>
            </a:fld>
            <a:endParaRPr lang="en-US" dirty="0"/>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6C3A38-7F43-498A-9C82-5FE9E62DB6AC}" type="slidenum">
              <a:rPr lang="en-US"/>
              <a:pPr>
                <a:defRPr/>
              </a:pPr>
              <a:t>‹#›</a:t>
            </a:fld>
            <a:endParaRPr lang="en-US" dirty="0"/>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254A8E8-5CE8-4224-BDCA-14CF339EE4EA}" type="slidenum">
              <a:rPr lang="en-US"/>
              <a:pPr>
                <a:defRPr/>
              </a:pPr>
              <a:t>‹#›</a:t>
            </a:fld>
            <a:endParaRPr lang="en-US" dirty="0"/>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C392AA7-3C95-43F5-96EE-5134CC3159E3}" type="slidenum">
              <a:rPr lang="en-US"/>
              <a:pPr>
                <a:defRPr/>
              </a:pPr>
              <a:t>‹#›</a:t>
            </a:fld>
            <a:endParaRPr lang="en-US" dirty="0"/>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D1C32EB-1FA1-473D-8C95-1CE2EC1B963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p>
            <a:fld id="{920496CF-9ABA-4EC0-AF0E-DBED0424331E}" type="slidenum">
              <a:rPr lang="en-US" smtClean="0"/>
              <a:pPr/>
              <a:t>‹#›</a:t>
            </a:fld>
            <a:endParaRPr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1A33823-D782-48B6-BC90-0F8B2588B20E}" type="slidenum">
              <a:rPr lang="en-US"/>
              <a:pPr>
                <a:defRPr/>
              </a:pPr>
              <a:t>‹#›</a:t>
            </a:fld>
            <a:endParaRPr lang="en-US" dirty="0"/>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7214F777-5D2D-4C3B-A1FB-31136B19A1E0}" type="slidenum">
              <a:rPr lang="en-US"/>
              <a:pPr>
                <a:defRPr/>
              </a:pPr>
              <a:t>‹#›</a:t>
            </a:fld>
            <a:endParaRPr lang="en-US" dirty="0"/>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D846DF3-2013-43B1-9AB5-27063227D0D1}" type="slidenum">
              <a:rPr lang="en-US"/>
              <a:pPr>
                <a:defRPr/>
              </a:pPr>
              <a:t>‹#›</a:t>
            </a:fld>
            <a:endParaRPr lang="en-US" dirty="0"/>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9FB2DAB-C29D-4719-8B2B-992082193C49}" type="slidenum">
              <a:rPr lang="en-US"/>
              <a:pPr>
                <a:defRPr/>
              </a:pPr>
              <a:t>‹#›</a:t>
            </a:fld>
            <a:endParaRPr lang="en-US" dirty="0"/>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2E60793-1DC1-45F0-A989-203B0A21CB73}" type="slidenum">
              <a:rPr lang="en-US"/>
              <a:pPr>
                <a:defRPr/>
              </a:pPr>
              <a:t>‹#›</a:t>
            </a:fld>
            <a:endParaRPr lang="en-US" dirty="0"/>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9E1C401-FF44-4B43-8FDB-D4CC00770626}" type="slidenum">
              <a:rPr lang="en-US"/>
              <a:pPr>
                <a:defRPr/>
              </a:pPr>
              <a:t>‹#›</a:t>
            </a:fld>
            <a:endParaRPr lang="en-US" dirty="0"/>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488E5A2-3F08-4B33-BB2F-E7D7DD1AE65A}" type="slidenum">
              <a:rPr lang="en-US"/>
              <a:pPr>
                <a:defRPr/>
              </a:pPr>
              <a:t>‹#›</a:t>
            </a:fld>
            <a:endParaRPr lang="en-US" dirty="0"/>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46FBAB8-744C-4749-B098-93FD8044C8AD}" type="slidenum">
              <a:rPr lang="en-US"/>
              <a:pPr>
                <a:defRPr/>
              </a:pPr>
              <a:t>‹#›</a:t>
            </a:fld>
            <a:endParaRPr lang="en-US" dirty="0"/>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753C65F-6ABB-43F0-B267-C62FCA7046A2}" type="slidenum">
              <a:rPr lang="en-US"/>
              <a:pPr>
                <a:defRPr/>
              </a:pPr>
              <a:t>‹#›</a:t>
            </a:fld>
            <a:endParaRPr lang="en-US" dirty="0"/>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weekly FV3GFS technical meeting 20170501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AF3352B-E384-4D59-8635-3454E4AAA5B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png"/><Relationship Id="rId14" Type="http://schemas.openxmlformats.org/officeDocument/2006/relationships/image" Target="../media/image6.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3.xml"/><Relationship Id="rId3" Type="http://schemas.openxmlformats.org/officeDocument/2006/relationships/slideLayout" Target="../slideLayouts/slideLayout98.xml"/><Relationship Id="rId7" Type="http://schemas.openxmlformats.org/officeDocument/2006/relationships/slideLayout" Target="../slideLayouts/slideLayout102.xml"/><Relationship Id="rId12" Type="http://schemas.openxmlformats.org/officeDocument/2006/relationships/theme" Target="../theme/theme10.xml"/><Relationship Id="rId2" Type="http://schemas.openxmlformats.org/officeDocument/2006/relationships/slideLayout" Target="../slideLayouts/slideLayout97.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slideLayout" Target="../slideLayouts/slideLayout106.xml"/><Relationship Id="rId5" Type="http://schemas.openxmlformats.org/officeDocument/2006/relationships/slideLayout" Target="../slideLayouts/slideLayout100.xml"/><Relationship Id="rId10" Type="http://schemas.openxmlformats.org/officeDocument/2006/relationships/slideLayout" Target="../slideLayouts/slideLayout105.xml"/><Relationship Id="rId4" Type="http://schemas.openxmlformats.org/officeDocument/2006/relationships/slideLayout" Target="../slideLayouts/slideLayout99.xml"/><Relationship Id="rId9" Type="http://schemas.openxmlformats.org/officeDocument/2006/relationships/slideLayout" Target="../slideLayouts/slideLayout10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4.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5.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6.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7.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8.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2.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theme" Target="../theme/theme9.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descr="Picture1.png"/>
          <p:cNvPicPr>
            <a:picLocks noChangeAspect="1"/>
          </p:cNvPicPr>
          <p:nvPr userDrawn="1"/>
        </p:nvPicPr>
        <p:blipFill>
          <a:blip r:embed="rId9" cstate="print"/>
          <a:stretch>
            <a:fillRect/>
          </a:stretch>
        </p:blipFill>
        <p:spPr>
          <a:xfrm>
            <a:off x="0" y="0"/>
            <a:ext cx="9144000" cy="6847114"/>
          </a:xfrm>
          <a:prstGeom prst="rect">
            <a:avLst/>
          </a:prstGeom>
        </p:spPr>
      </p:pic>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dirty="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p>
        </p:txBody>
      </p:sp>
      <p:sp>
        <p:nvSpPr>
          <p:cNvPr id="453637" name="Rectangle 5"/>
          <p:cNvSpPr>
            <a:spLocks noGrp="1" noChangeArrowheads="1"/>
          </p:cNvSpPr>
          <p:nvPr>
            <p:ph type="ftr" sz="quarter" idx="3"/>
          </p:nvPr>
        </p:nvSpPr>
        <p:spPr bwMode="auto">
          <a:xfrm>
            <a:off x="838200" y="6537325"/>
            <a:ext cx="72390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rgbClr val="000099"/>
                </a:solidFill>
                <a:latin typeface="Arial" charset="0"/>
                <a:ea typeface="PMingLiU" pitchFamily="18" charset="-120"/>
              </a:defRPr>
            </a:lvl1pPr>
          </a:lstStyle>
          <a:p>
            <a:pPr>
              <a:defRPr/>
            </a:pPr>
            <a:r>
              <a:rPr lang="en-US" altLang="zh-TW" smtClean="0"/>
              <a:t>weekly FV3GFS technical meeting 20170501</a:t>
            </a:r>
            <a:endParaRPr lang="en-US" altLang="zh-TW" dirty="0"/>
          </a:p>
        </p:txBody>
      </p:sp>
      <p:sp>
        <p:nvSpPr>
          <p:cNvPr id="453638" name="Rectangle 6"/>
          <p:cNvSpPr>
            <a:spLocks noGrp="1" noChangeArrowheads="1"/>
          </p:cNvSpPr>
          <p:nvPr>
            <p:ph type="sldNum" sz="quarter" idx="4"/>
          </p:nvPr>
        </p:nvSpPr>
        <p:spPr bwMode="auto">
          <a:xfrm>
            <a:off x="70104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PMingLiU" pitchFamily="18" charset="-120"/>
              </a:defRPr>
            </a:lvl1pPr>
          </a:lstStyle>
          <a:p>
            <a:pPr>
              <a:defRPr/>
            </a:pPr>
            <a:fld id="{B9601280-B9EE-4BD9-AD64-C40405A17966}" type="slidenum">
              <a:rPr lang="zh-TW" altLang="en-US"/>
              <a:pPr>
                <a:defRPr/>
              </a:pPr>
              <a:t>‹#›</a:t>
            </a:fld>
            <a:endParaRPr lang="en-US" altLang="zh-TW" dirty="0"/>
          </a:p>
        </p:txBody>
      </p:sp>
      <p:pic>
        <p:nvPicPr>
          <p:cNvPr id="2055" name="Picture 7" descr="noaalogo"/>
          <p:cNvPicPr>
            <a:picLocks noChangeAspect="1" noChangeArrowheads="1"/>
          </p:cNvPicPr>
          <p:nvPr userDrawn="1"/>
        </p:nvPicPr>
        <p:blipFill>
          <a:blip r:embed="rId10" cstate="print"/>
          <a:srcRect/>
          <a:stretch>
            <a:fillRect/>
          </a:stretch>
        </p:blipFill>
        <p:spPr bwMode="auto">
          <a:xfrm>
            <a:off x="0" y="0"/>
            <a:ext cx="457200" cy="457200"/>
          </a:xfrm>
          <a:prstGeom prst="rect">
            <a:avLst/>
          </a:prstGeom>
          <a:solidFill>
            <a:schemeClr val="accent1">
              <a:alpha val="50195"/>
            </a:schemeClr>
          </a:solidFill>
          <a:ln w="9525">
            <a:noFill/>
            <a:miter lim="800000"/>
            <a:headEnd/>
            <a:tailEnd/>
          </a:ln>
        </p:spPr>
      </p:pic>
      <p:pic>
        <p:nvPicPr>
          <p:cNvPr id="2056" name="Picture 8" descr="ncep_80"/>
          <p:cNvPicPr>
            <a:picLocks noChangeAspect="1" noChangeArrowheads="1"/>
          </p:cNvPicPr>
          <p:nvPr userDrawn="1"/>
        </p:nvPicPr>
        <p:blipFill>
          <a:blip r:embed="rId11" cstate="print"/>
          <a:srcRect/>
          <a:stretch>
            <a:fillRect/>
          </a:stretch>
        </p:blipFill>
        <p:spPr bwMode="auto">
          <a:xfrm>
            <a:off x="7848600" y="0"/>
            <a:ext cx="678561" cy="396240"/>
          </a:xfrm>
          <a:prstGeom prst="rect">
            <a:avLst/>
          </a:prstGeom>
          <a:noFill/>
          <a:ln w="9525">
            <a:noFill/>
            <a:miter lim="800000"/>
            <a:headEnd/>
            <a:tailEnd/>
          </a:ln>
        </p:spPr>
      </p:pic>
      <p:pic>
        <p:nvPicPr>
          <p:cNvPr id="2057" name="Picture 9" descr="nws_logo"/>
          <p:cNvPicPr>
            <a:picLocks noChangeAspect="1" noChangeArrowheads="1"/>
          </p:cNvPicPr>
          <p:nvPr userDrawn="1"/>
        </p:nvPicPr>
        <p:blipFill>
          <a:blip r:embed="rId12" cstate="print"/>
          <a:srcRect/>
          <a:stretch>
            <a:fillRect/>
          </a:stretch>
        </p:blipFill>
        <p:spPr bwMode="auto">
          <a:xfrm>
            <a:off x="457200" y="0"/>
            <a:ext cx="457200" cy="457200"/>
          </a:xfrm>
          <a:prstGeom prst="rect">
            <a:avLst/>
          </a:prstGeom>
          <a:noFill/>
          <a:ln w="9525">
            <a:noFill/>
            <a:miter lim="800000"/>
            <a:headEnd/>
            <a:tailEnd/>
          </a:ln>
        </p:spPr>
      </p:pic>
      <p:pic>
        <p:nvPicPr>
          <p:cNvPr id="2058" name="Picture 8" descr="newblueNEMSlogo"/>
          <p:cNvPicPr>
            <a:picLocks noChangeAspect="1" noChangeArrowheads="1"/>
          </p:cNvPicPr>
          <p:nvPr userDrawn="1"/>
        </p:nvPicPr>
        <p:blipFill>
          <a:blip r:embed="rId13" cstate="print"/>
          <a:srcRect/>
          <a:stretch>
            <a:fillRect/>
          </a:stretch>
        </p:blipFill>
        <p:spPr bwMode="auto">
          <a:xfrm>
            <a:off x="8549611" y="0"/>
            <a:ext cx="594389" cy="46200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593" r:id="rId1"/>
    <p:sldLayoutId id="2147484685" r:id="rId2"/>
    <p:sldLayoutId id="2147484686" r:id="rId3"/>
    <p:sldLayoutId id="2147484594" r:id="rId4"/>
    <p:sldLayoutId id="2147484595" r:id="rId5"/>
    <p:sldLayoutId id="2147484596" r:id="rId6"/>
    <p:sldLayoutId id="2147484700" r:id="rId7"/>
  </p:sldLayoutIdLst>
  <p:hf sldNum="0" hdr="0" ftr="0" dt="0"/>
  <p:txStyles>
    <p:titleStyle>
      <a:lvl1pPr algn="ctr" rtl="0" eaLnBrk="0" fontAlgn="base" hangingPunct="0">
        <a:spcBef>
          <a:spcPct val="0"/>
        </a:spcBef>
        <a:spcAft>
          <a:spcPct val="0"/>
        </a:spcAft>
        <a:defRPr sz="4400">
          <a:solidFill>
            <a:srgbClr val="000099"/>
          </a:solidFill>
          <a:latin typeface="+mj-lt"/>
          <a:ea typeface="+mj-ea"/>
          <a:cs typeface="+mj-cs"/>
        </a:defRPr>
      </a:lvl1pPr>
      <a:lvl2pPr algn="ctr" rtl="0" eaLnBrk="0" fontAlgn="base" hangingPunct="0">
        <a:spcBef>
          <a:spcPct val="0"/>
        </a:spcBef>
        <a:spcAft>
          <a:spcPct val="0"/>
        </a:spcAft>
        <a:defRPr sz="4400">
          <a:solidFill>
            <a:srgbClr val="000099"/>
          </a:solidFill>
          <a:latin typeface="Arial" charset="0"/>
        </a:defRPr>
      </a:lvl2pPr>
      <a:lvl3pPr algn="ctr" rtl="0" eaLnBrk="0" fontAlgn="base" hangingPunct="0">
        <a:spcBef>
          <a:spcPct val="0"/>
        </a:spcBef>
        <a:spcAft>
          <a:spcPct val="0"/>
        </a:spcAft>
        <a:defRPr sz="4400">
          <a:solidFill>
            <a:srgbClr val="000099"/>
          </a:solidFill>
          <a:latin typeface="Arial" charset="0"/>
        </a:defRPr>
      </a:lvl3pPr>
      <a:lvl4pPr algn="ctr" rtl="0" eaLnBrk="0" fontAlgn="base" hangingPunct="0">
        <a:spcBef>
          <a:spcPct val="0"/>
        </a:spcBef>
        <a:spcAft>
          <a:spcPct val="0"/>
        </a:spcAft>
        <a:defRPr sz="4400">
          <a:solidFill>
            <a:srgbClr val="000099"/>
          </a:solidFill>
          <a:latin typeface="Arial" charset="0"/>
        </a:defRPr>
      </a:lvl4pPr>
      <a:lvl5pPr algn="ctr" rtl="0" eaLnBrk="0" fontAlgn="base" hangingPunct="0">
        <a:spcBef>
          <a:spcPct val="0"/>
        </a:spcBef>
        <a:spcAft>
          <a:spcPct val="0"/>
        </a:spcAft>
        <a:defRPr sz="4400">
          <a:solidFill>
            <a:srgbClr val="000099"/>
          </a:solidFill>
          <a:latin typeface="Arial" charset="0"/>
        </a:defRPr>
      </a:lvl5pPr>
      <a:lvl6pPr marL="457200" algn="ctr" rtl="0" fontAlgn="base">
        <a:spcBef>
          <a:spcPct val="0"/>
        </a:spcBef>
        <a:spcAft>
          <a:spcPct val="0"/>
        </a:spcAft>
        <a:defRPr sz="4400">
          <a:solidFill>
            <a:srgbClr val="000099"/>
          </a:solidFill>
          <a:latin typeface="Arial" charset="0"/>
        </a:defRPr>
      </a:lvl6pPr>
      <a:lvl7pPr marL="914400" algn="ctr" rtl="0" fontAlgn="base">
        <a:spcBef>
          <a:spcPct val="0"/>
        </a:spcBef>
        <a:spcAft>
          <a:spcPct val="0"/>
        </a:spcAft>
        <a:defRPr sz="4400">
          <a:solidFill>
            <a:srgbClr val="000099"/>
          </a:solidFill>
          <a:latin typeface="Arial" charset="0"/>
        </a:defRPr>
      </a:lvl7pPr>
      <a:lvl8pPr marL="1371600" algn="ctr" rtl="0" fontAlgn="base">
        <a:spcBef>
          <a:spcPct val="0"/>
        </a:spcBef>
        <a:spcAft>
          <a:spcPct val="0"/>
        </a:spcAft>
        <a:defRPr sz="4400">
          <a:solidFill>
            <a:srgbClr val="000099"/>
          </a:solidFill>
          <a:latin typeface="Arial" charset="0"/>
        </a:defRPr>
      </a:lvl8pPr>
      <a:lvl9pPr marL="1828800" algn="ctr" rtl="0" fontAlgn="base">
        <a:spcBef>
          <a:spcPct val="0"/>
        </a:spcBef>
        <a:spcAft>
          <a:spcPct val="0"/>
        </a:spcAft>
        <a:defRPr sz="4400">
          <a:solidFill>
            <a:srgbClr val="000099"/>
          </a:solidFill>
          <a:latin typeface="Arial" charset="0"/>
        </a:defRPr>
      </a:lvl9pPr>
    </p:titleStyle>
    <p:bodyStyle>
      <a:lvl1pPr marL="342900" indent="-342900" algn="l" rtl="0" eaLnBrk="0" fontAlgn="base" hangingPunct="0">
        <a:spcBef>
          <a:spcPct val="20000"/>
        </a:spcBef>
        <a:spcAft>
          <a:spcPct val="0"/>
        </a:spcAft>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4"/>
        </a:buBlip>
        <a:defRPr sz="2800">
          <a:solidFill>
            <a:schemeClr val="tx1"/>
          </a:solidFill>
          <a:latin typeface="+mn-lt"/>
        </a:defRPr>
      </a:lvl2pPr>
      <a:lvl3pPr marL="1143000" indent="-228600" algn="l" rtl="0" eaLnBrk="0" fontAlgn="base" hangingPunct="0">
        <a:spcBef>
          <a:spcPct val="20000"/>
        </a:spcBef>
        <a:spcAft>
          <a:spcPct val="0"/>
        </a:spcAft>
        <a:buBlip>
          <a:blip r:embed="rId14"/>
        </a:buBlip>
        <a:defRPr sz="2400">
          <a:solidFill>
            <a:schemeClr val="tx1"/>
          </a:solidFill>
          <a:latin typeface="+mn-lt"/>
        </a:defRPr>
      </a:lvl3pPr>
      <a:lvl4pPr marL="1600200" indent="-228600" algn="l" rtl="0" eaLnBrk="0" fontAlgn="base" hangingPunct="0">
        <a:spcBef>
          <a:spcPct val="20000"/>
        </a:spcBef>
        <a:spcAft>
          <a:spcPct val="0"/>
        </a:spcAft>
        <a:buBlip>
          <a:blip r:embed="rId14"/>
        </a:buBlip>
        <a:defRPr sz="2000">
          <a:solidFill>
            <a:schemeClr val="tx1"/>
          </a:solidFill>
          <a:latin typeface="+mn-lt"/>
        </a:defRPr>
      </a:lvl4pPr>
      <a:lvl5pPr marL="2057400" indent="-228600" algn="l" rtl="0" eaLnBrk="0" fontAlgn="base" hangingPunct="0">
        <a:spcBef>
          <a:spcPct val="20000"/>
        </a:spcBef>
        <a:spcAft>
          <a:spcPct val="0"/>
        </a:spcAft>
        <a:buBlip>
          <a:blip r:embed="rId14"/>
        </a:buBlip>
        <a:defRPr sz="2000">
          <a:solidFill>
            <a:schemeClr val="tx1"/>
          </a:solidFill>
          <a:latin typeface="+mn-lt"/>
        </a:defRPr>
      </a:lvl5pPr>
      <a:lvl6pPr marL="2514600" indent="-228600" algn="l" rtl="0" fontAlgn="base">
        <a:spcBef>
          <a:spcPct val="20000"/>
        </a:spcBef>
        <a:spcAft>
          <a:spcPct val="0"/>
        </a:spcAft>
        <a:buBlip>
          <a:blip r:embed="rId14"/>
        </a:buBlip>
        <a:defRPr sz="2000">
          <a:solidFill>
            <a:schemeClr val="tx1"/>
          </a:solidFill>
          <a:latin typeface="+mn-lt"/>
        </a:defRPr>
      </a:lvl6pPr>
      <a:lvl7pPr marL="2971800" indent="-228600" algn="l" rtl="0" fontAlgn="base">
        <a:spcBef>
          <a:spcPct val="20000"/>
        </a:spcBef>
        <a:spcAft>
          <a:spcPct val="0"/>
        </a:spcAft>
        <a:buBlip>
          <a:blip r:embed="rId14"/>
        </a:buBlip>
        <a:defRPr sz="2000">
          <a:solidFill>
            <a:schemeClr val="tx1"/>
          </a:solidFill>
          <a:latin typeface="+mn-lt"/>
        </a:defRPr>
      </a:lvl7pPr>
      <a:lvl8pPr marL="3429000" indent="-228600" algn="l" rtl="0" fontAlgn="base">
        <a:spcBef>
          <a:spcPct val="20000"/>
        </a:spcBef>
        <a:spcAft>
          <a:spcPct val="0"/>
        </a:spcAft>
        <a:buBlip>
          <a:blip r:embed="rId14"/>
        </a:buBlip>
        <a:defRPr sz="2000">
          <a:solidFill>
            <a:schemeClr val="tx1"/>
          </a:solidFill>
          <a:latin typeface="+mn-lt"/>
        </a:defRPr>
      </a:lvl8pPr>
      <a:lvl9pPr marL="3886200" indent="-228600" algn="l" rtl="0" fontAlgn="base">
        <a:spcBef>
          <a:spcPct val="20000"/>
        </a:spcBef>
        <a:spcAft>
          <a:spcPct val="0"/>
        </a:spcAft>
        <a:buBlip>
          <a:blip r:embed="rId14"/>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4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4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6B2D4DB1-B41A-45A8-A75A-057C1A76DFB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74" r:id="rId1"/>
    <p:sldLayoutId id="2147484675" r:id="rId2"/>
    <p:sldLayoutId id="2147484676" r:id="rId3"/>
    <p:sldLayoutId id="2147484677" r:id="rId4"/>
    <p:sldLayoutId id="2147484678" r:id="rId5"/>
    <p:sldLayoutId id="2147484679" r:id="rId6"/>
    <p:sldLayoutId id="2147484680" r:id="rId7"/>
    <p:sldLayoutId id="2147484681" r:id="rId8"/>
    <p:sldLayoutId id="2147484682" r:id="rId9"/>
    <p:sldLayoutId id="2147484683" r:id="rId10"/>
    <p:sldLayoutId id="2147484684"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496CF-9ABA-4EC0-AF0E-DBED0424331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689" r:id="rId1"/>
    <p:sldLayoutId id="2147484690" r:id="rId2"/>
    <p:sldLayoutId id="2147484691" r:id="rId3"/>
    <p:sldLayoutId id="2147484692" r:id="rId4"/>
    <p:sldLayoutId id="2147484693" r:id="rId5"/>
    <p:sldLayoutId id="2147484694" r:id="rId6"/>
    <p:sldLayoutId id="2147484695" r:id="rId7"/>
    <p:sldLayoutId id="2147484696" r:id="rId8"/>
    <p:sldLayoutId id="2147484697" r:id="rId9"/>
    <p:sldLayoutId id="2147484698" r:id="rId10"/>
    <p:sldLayoutId id="214748469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CE4F7E49-0596-46B2-B55D-DA682E73C99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597" r:id="rId1"/>
    <p:sldLayoutId id="2147484598" r:id="rId2"/>
    <p:sldLayoutId id="2147484599" r:id="rId3"/>
    <p:sldLayoutId id="2147484600" r:id="rId4"/>
    <p:sldLayoutId id="2147484601" r:id="rId5"/>
    <p:sldLayoutId id="2147484602" r:id="rId6"/>
    <p:sldLayoutId id="2147484603" r:id="rId7"/>
    <p:sldLayoutId id="2147484604" r:id="rId8"/>
    <p:sldLayoutId id="2147484605" r:id="rId9"/>
    <p:sldLayoutId id="2147484606" r:id="rId10"/>
    <p:sldLayoutId id="2147484607"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A3147869-E549-4579-9736-9C2920E0A28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08" r:id="rId1"/>
    <p:sldLayoutId id="2147484609" r:id="rId2"/>
    <p:sldLayoutId id="2147484610" r:id="rId3"/>
    <p:sldLayoutId id="2147484611" r:id="rId4"/>
    <p:sldLayoutId id="2147484612" r:id="rId5"/>
    <p:sldLayoutId id="2147484613" r:id="rId6"/>
    <p:sldLayoutId id="2147484614" r:id="rId7"/>
    <p:sldLayoutId id="2147484615" r:id="rId8"/>
    <p:sldLayoutId id="2147484616" r:id="rId9"/>
    <p:sldLayoutId id="2147484617" r:id="rId10"/>
    <p:sldLayoutId id="2147484618"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EF88B4D9-E2C1-4AFA-B2C5-4C75B2FA2B0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19" r:id="rId1"/>
    <p:sldLayoutId id="2147484620" r:id="rId2"/>
    <p:sldLayoutId id="2147484621" r:id="rId3"/>
    <p:sldLayoutId id="2147484622" r:id="rId4"/>
    <p:sldLayoutId id="2147484623" r:id="rId5"/>
    <p:sldLayoutId id="2147484624" r:id="rId6"/>
    <p:sldLayoutId id="2147484625" r:id="rId7"/>
    <p:sldLayoutId id="2147484626" r:id="rId8"/>
    <p:sldLayoutId id="2147484627" r:id="rId9"/>
    <p:sldLayoutId id="2147484628" r:id="rId10"/>
    <p:sldLayoutId id="214748462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511B3E64-0ED2-47C6-B33C-0C676546ABA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30" r:id="rId1"/>
    <p:sldLayoutId id="2147484631" r:id="rId2"/>
    <p:sldLayoutId id="2147484632" r:id="rId3"/>
    <p:sldLayoutId id="2147484633" r:id="rId4"/>
    <p:sldLayoutId id="2147484634" r:id="rId5"/>
    <p:sldLayoutId id="2147484635" r:id="rId6"/>
    <p:sldLayoutId id="2147484636" r:id="rId7"/>
    <p:sldLayoutId id="2147484637" r:id="rId8"/>
    <p:sldLayoutId id="2147484638" r:id="rId9"/>
    <p:sldLayoutId id="2147484639" r:id="rId10"/>
    <p:sldLayoutId id="2147484640"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5575F065-3326-4373-892C-6D03BF9AD6F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41" r:id="rId1"/>
    <p:sldLayoutId id="2147484642" r:id="rId2"/>
    <p:sldLayoutId id="2147484643" r:id="rId3"/>
    <p:sldLayoutId id="2147484644" r:id="rId4"/>
    <p:sldLayoutId id="2147484645" r:id="rId5"/>
    <p:sldLayoutId id="2147484646" r:id="rId6"/>
    <p:sldLayoutId id="2147484647" r:id="rId7"/>
    <p:sldLayoutId id="2147484648" r:id="rId8"/>
    <p:sldLayoutId id="2147484649" r:id="rId9"/>
    <p:sldLayoutId id="2147484650" r:id="rId10"/>
    <p:sldLayoutId id="2147484651"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2FE2FAA8-DE1A-4D92-98E7-3A65C6313AD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52"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21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r>
              <a:rPr lang="en-US" smtClean="0"/>
              <a:t>weekly FV3GFS technical meeting 20170501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3C139E41-042F-493F-8F30-FC04AC262BC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371600"/>
            <a:ext cx="7772400" cy="1470025"/>
          </a:xfrm>
        </p:spPr>
        <p:txBody>
          <a:bodyPr/>
          <a:lstStyle/>
          <a:p>
            <a:pPr algn="r"/>
            <a:r>
              <a:rPr lang="en-US" sz="3600" b="1" dirty="0" smtClean="0">
                <a:latin typeface="Calibri" panose="020F0502020204030204" pitchFamily="34" charset="0"/>
              </a:rPr>
              <a:t>Status report </a:t>
            </a:r>
            <a:br>
              <a:rPr lang="en-US" sz="3600" b="1" dirty="0" smtClean="0">
                <a:latin typeface="Calibri" panose="020F0502020204030204" pitchFamily="34" charset="0"/>
              </a:rPr>
            </a:br>
            <a:r>
              <a:rPr lang="en-US" sz="3600" b="1" dirty="0" smtClean="0">
                <a:latin typeface="Calibri" panose="020F0502020204030204" pitchFamily="34" charset="0"/>
              </a:rPr>
              <a:t>on NEMS FV3 write grid component</a:t>
            </a:r>
            <a:endParaRPr lang="en-US" sz="3600" b="1" dirty="0">
              <a:latin typeface="Calibri" panose="020F0502020204030204" pitchFamily="34" charset="0"/>
            </a:endParaRPr>
          </a:p>
        </p:txBody>
      </p:sp>
      <p:sp>
        <p:nvSpPr>
          <p:cNvPr id="3" name="Subtitle 2"/>
          <p:cNvSpPr>
            <a:spLocks noGrp="1"/>
          </p:cNvSpPr>
          <p:nvPr>
            <p:ph type="subTitle" idx="1"/>
          </p:nvPr>
        </p:nvSpPr>
        <p:spPr>
          <a:xfrm>
            <a:off x="1143000" y="3200400"/>
            <a:ext cx="6934200" cy="2743200"/>
          </a:xfrm>
        </p:spPr>
        <p:txBody>
          <a:bodyPr/>
          <a:lstStyle/>
          <a:p>
            <a:endParaRPr lang="en-US" dirty="0" smtClean="0"/>
          </a:p>
          <a:p>
            <a:r>
              <a:rPr lang="en-US" sz="2400" dirty="0" smtClean="0">
                <a:latin typeface="Calibri" panose="020F0502020204030204" pitchFamily="34" charset="0"/>
              </a:rPr>
              <a:t>Jun Wang, Gerhard </a:t>
            </a:r>
            <a:r>
              <a:rPr lang="en-US" sz="2400" dirty="0" err="1" smtClean="0">
                <a:latin typeface="Calibri" panose="020F0502020204030204" pitchFamily="34" charset="0"/>
              </a:rPr>
              <a:t>Theurich</a:t>
            </a:r>
            <a:r>
              <a:rPr lang="en-US" sz="2400" dirty="0" smtClean="0">
                <a:latin typeface="Calibri" panose="020F0502020204030204" pitchFamily="34" charset="0"/>
              </a:rPr>
              <a:t>, James Taft, </a:t>
            </a:r>
            <a:r>
              <a:rPr lang="en-US" sz="2400" dirty="0" err="1" smtClean="0">
                <a:latin typeface="Calibri" panose="020F0502020204030204" pitchFamily="34" charset="0"/>
              </a:rPr>
              <a:t>Dusan</a:t>
            </a:r>
            <a:r>
              <a:rPr lang="en-US" sz="2400" dirty="0" smtClean="0">
                <a:latin typeface="Calibri" panose="020F0502020204030204" pitchFamily="34" charset="0"/>
              </a:rPr>
              <a:t> </a:t>
            </a:r>
            <a:r>
              <a:rPr lang="en-US" sz="2400" dirty="0" err="1" smtClean="0">
                <a:latin typeface="Calibri" panose="020F0502020204030204" pitchFamily="34" charset="0"/>
              </a:rPr>
              <a:t>Javic</a:t>
            </a:r>
            <a:r>
              <a:rPr lang="en-US" sz="2400" dirty="0" smtClean="0">
                <a:latin typeface="Calibri" panose="020F0502020204030204" pitchFamily="34" charset="0"/>
              </a:rPr>
              <a:t> </a:t>
            </a:r>
          </a:p>
          <a:p>
            <a:endParaRPr lang="en-US" sz="2000" dirty="0">
              <a:latin typeface="Calibri" panose="020F0502020204030204" pitchFamily="34" charset="0"/>
            </a:endParaRPr>
          </a:p>
          <a:p>
            <a:endParaRPr lang="en-US" sz="2000" dirty="0">
              <a:latin typeface="Calibri" panose="020F0502020204030204" pitchFamily="34" charset="0"/>
            </a:endParaRPr>
          </a:p>
          <a:p>
            <a:pPr algn="l"/>
            <a:r>
              <a:rPr lang="en-US" sz="1600" dirty="0" smtClean="0"/>
              <a:t>Acknowledgement: </a:t>
            </a:r>
            <a:r>
              <a:rPr lang="en-US" sz="1600" dirty="0" err="1" smtClean="0"/>
              <a:t>Fanglin</a:t>
            </a:r>
            <a:r>
              <a:rPr lang="en-US" sz="1600" dirty="0" smtClean="0"/>
              <a:t> Yang, </a:t>
            </a:r>
            <a:r>
              <a:rPr lang="en-US" sz="1600" dirty="0" err="1"/>
              <a:t>Shrinivas</a:t>
            </a:r>
            <a:r>
              <a:rPr lang="en-US" sz="1600" dirty="0"/>
              <a:t> </a:t>
            </a:r>
            <a:r>
              <a:rPr lang="en-US" sz="1600" dirty="0" err="1" smtClean="0"/>
              <a:t>Moorthi</a:t>
            </a:r>
            <a:r>
              <a:rPr lang="en-US" sz="1600" dirty="0"/>
              <a:t>, Jeffrey Whitaker</a:t>
            </a:r>
            <a:r>
              <a:rPr lang="en-US" sz="1600" dirty="0" smtClean="0"/>
              <a:t>, Philip </a:t>
            </a:r>
            <a:r>
              <a:rPr lang="en-US" sz="1600" dirty="0" err="1" smtClean="0"/>
              <a:t>Pegion</a:t>
            </a:r>
            <a:r>
              <a:rPr lang="en-US" sz="1600" dirty="0" smtClean="0"/>
              <a:t>, </a:t>
            </a:r>
            <a:r>
              <a:rPr lang="en-US" sz="1600" dirty="0"/>
              <a:t>Robert </a:t>
            </a:r>
            <a:r>
              <a:rPr lang="en-US" sz="1600" dirty="0" err="1" smtClean="0"/>
              <a:t>Oehmke</a:t>
            </a:r>
            <a:r>
              <a:rPr lang="en-US" sz="1600" dirty="0" smtClean="0"/>
              <a:t>, Hui-</a:t>
            </a:r>
            <a:r>
              <a:rPr lang="en-US" sz="1600" dirty="0" err="1" smtClean="0"/>
              <a:t>ya</a:t>
            </a:r>
            <a:r>
              <a:rPr lang="en-US" sz="1600" dirty="0" smtClean="0"/>
              <a:t> Chuang</a:t>
            </a:r>
            <a:r>
              <a:rPr lang="en-US" sz="1600" dirty="0"/>
              <a:t>, Vijay </a:t>
            </a:r>
            <a:r>
              <a:rPr lang="en-US" sz="1600" dirty="0" err="1" smtClean="0"/>
              <a:t>Tallapragada</a:t>
            </a:r>
            <a:r>
              <a:rPr lang="en-US" sz="1600" dirty="0" smtClean="0"/>
              <a:t>, </a:t>
            </a:r>
            <a:r>
              <a:rPr lang="en-US" sz="1600" dirty="0" err="1" smtClean="0"/>
              <a:t>Arun.Chawla</a:t>
            </a:r>
            <a:r>
              <a:rPr lang="en-US" sz="1600" dirty="0" smtClean="0"/>
              <a:t>, Mark Iredell, Cecelia DeLuca  </a:t>
            </a:r>
            <a:endParaRPr lang="en-US" sz="1600" dirty="0"/>
          </a:p>
        </p:txBody>
      </p:sp>
    </p:spTree>
    <p:extLst>
      <p:ext uri="{BB962C8B-B14F-4D97-AF65-F5344CB8AC3E}">
        <p14:creationId xmlns:p14="http://schemas.microsoft.com/office/powerpoint/2010/main" val="1001379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762000"/>
          </a:xfrm>
        </p:spPr>
        <p:txBody>
          <a:bodyPr/>
          <a:lstStyle/>
          <a:p>
            <a:r>
              <a:rPr lang="en-US" sz="3200" b="1" dirty="0" smtClean="0">
                <a:latin typeface="Calibri" panose="020F0502020204030204" pitchFamily="34" charset="0"/>
              </a:rPr>
              <a:t>Output history files in Gaussian grid (Cont.) </a:t>
            </a:r>
            <a:endParaRPr lang="en-US" sz="3200" b="1" dirty="0">
              <a:latin typeface="Calibri" panose="020F0502020204030204" pitchFamily="34" charset="0"/>
            </a:endParaRPr>
          </a:p>
        </p:txBody>
      </p:sp>
      <p:sp>
        <p:nvSpPr>
          <p:cNvPr id="3" name="Content Placeholder 2"/>
          <p:cNvSpPr>
            <a:spLocks noGrp="1"/>
          </p:cNvSpPr>
          <p:nvPr>
            <p:ph idx="1"/>
          </p:nvPr>
        </p:nvSpPr>
        <p:spPr>
          <a:xfrm>
            <a:off x="533400" y="1524000"/>
            <a:ext cx="8229600" cy="4953000"/>
          </a:xfrm>
        </p:spPr>
        <p:txBody>
          <a:bodyPr/>
          <a:lstStyle/>
          <a:p>
            <a:r>
              <a:rPr lang="en-US" sz="2000" dirty="0" smtClean="0">
                <a:latin typeface="Calibri" panose="020F0502020204030204" pitchFamily="34" charset="0"/>
              </a:rPr>
              <a:t>James Taft tested the performance of write grid comp </a:t>
            </a:r>
            <a:r>
              <a:rPr lang="en-US" sz="2000" dirty="0" err="1" smtClean="0">
                <a:latin typeface="Calibri" panose="020F0502020204030204" pitchFamily="34" charset="0"/>
              </a:rPr>
              <a:t>nemsio</a:t>
            </a:r>
            <a:r>
              <a:rPr lang="en-US" sz="2000" dirty="0" smtClean="0">
                <a:latin typeface="Calibri" panose="020F0502020204030204" pitchFamily="34" charset="0"/>
              </a:rPr>
              <a:t> output file, found the IO bottle neck.</a:t>
            </a:r>
          </a:p>
          <a:p>
            <a:endParaRPr lang="en-US" sz="2000" dirty="0" smtClean="0">
              <a:latin typeface="Calibri" panose="020F0502020204030204" pitchFamily="34" charset="0"/>
            </a:endParaRPr>
          </a:p>
          <a:p>
            <a:r>
              <a:rPr lang="en-US" sz="2000" dirty="0" smtClean="0">
                <a:latin typeface="Calibri" panose="020F0502020204030204" pitchFamily="34" charset="0"/>
              </a:rPr>
              <a:t>Following the sequential </a:t>
            </a:r>
            <a:r>
              <a:rPr lang="en-US" sz="2000" dirty="0" err="1" smtClean="0">
                <a:latin typeface="Calibri" panose="020F0502020204030204" pitchFamily="34" charset="0"/>
              </a:rPr>
              <a:t>nemsio</a:t>
            </a:r>
            <a:r>
              <a:rPr lang="en-US" sz="2000" dirty="0" smtClean="0">
                <a:latin typeface="Calibri" panose="020F0502020204030204" pitchFamily="34" charset="0"/>
              </a:rPr>
              <a:t> write, </a:t>
            </a:r>
            <a:r>
              <a:rPr lang="en-US" sz="2000" dirty="0" err="1" smtClean="0">
                <a:latin typeface="Calibri" panose="020F0502020204030204" pitchFamily="34" charset="0"/>
              </a:rPr>
              <a:t>Dusan</a:t>
            </a:r>
            <a:r>
              <a:rPr lang="en-US" sz="2000" dirty="0" smtClean="0">
                <a:latin typeface="Calibri" panose="020F0502020204030204" pitchFamily="34" charset="0"/>
              </a:rPr>
              <a:t> generated sequential </a:t>
            </a:r>
            <a:r>
              <a:rPr lang="en-US" sz="2000" dirty="0" err="1" smtClean="0">
                <a:latin typeface="Calibri" panose="020F0502020204030204" pitchFamily="34" charset="0"/>
              </a:rPr>
              <a:t>netcdf</a:t>
            </a:r>
            <a:r>
              <a:rPr lang="en-US" sz="2000" dirty="0" smtClean="0">
                <a:latin typeface="Calibri" panose="020F0502020204030204" pitchFamily="34" charset="0"/>
              </a:rPr>
              <a:t> sequential write</a:t>
            </a:r>
          </a:p>
          <a:p>
            <a:endParaRPr lang="en-US" sz="2000" dirty="0">
              <a:latin typeface="Calibri" panose="020F0502020204030204" pitchFamily="34" charset="0"/>
            </a:endParaRPr>
          </a:p>
          <a:p>
            <a:r>
              <a:rPr lang="en-US" sz="2000" dirty="0" smtClean="0">
                <a:latin typeface="Calibri" panose="020F0502020204030204" pitchFamily="34" charset="0"/>
              </a:rPr>
              <a:t>Current operational NEMSGSM history </a:t>
            </a:r>
            <a:r>
              <a:rPr lang="en-US" sz="2000" dirty="0" err="1" smtClean="0">
                <a:latin typeface="Calibri" panose="020F0502020204030204" pitchFamily="34" charset="0"/>
              </a:rPr>
              <a:t>nemsio</a:t>
            </a:r>
            <a:r>
              <a:rPr lang="en-US" sz="2000" dirty="0" smtClean="0">
                <a:latin typeface="Calibri" panose="020F0502020204030204" pitchFamily="34" charset="0"/>
              </a:rPr>
              <a:t> files are in north to south and top to bottom direction. To help current downstream jobs test FV3 results, a flip option is added to output </a:t>
            </a:r>
            <a:r>
              <a:rPr lang="en-US" sz="2000" dirty="0" err="1" smtClean="0">
                <a:latin typeface="Calibri" panose="020F0502020204030204" pitchFamily="34" charset="0"/>
              </a:rPr>
              <a:t>nemsio</a:t>
            </a:r>
            <a:r>
              <a:rPr lang="en-US" sz="2000" dirty="0" smtClean="0">
                <a:latin typeface="Calibri" panose="020F0502020204030204" pitchFamily="34" charset="0"/>
              </a:rPr>
              <a:t> file from native </a:t>
            </a:r>
            <a:r>
              <a:rPr lang="en-US" sz="2000" dirty="0" err="1" smtClean="0">
                <a:latin typeface="Calibri" panose="020F0502020204030204" pitchFamily="34" charset="0"/>
              </a:rPr>
              <a:t>sount</a:t>
            </a:r>
            <a:r>
              <a:rPr lang="en-US" sz="2000" dirty="0" smtClean="0">
                <a:latin typeface="Calibri" panose="020F0502020204030204" pitchFamily="34" charset="0"/>
              </a:rPr>
              <a:t>-&gt;north, top-&gt;bottom direction to the direction in current operational </a:t>
            </a:r>
            <a:r>
              <a:rPr lang="en-US" sz="2000" dirty="0" err="1" smtClean="0">
                <a:latin typeface="Calibri" panose="020F0502020204030204" pitchFamily="34" charset="0"/>
              </a:rPr>
              <a:t>nemsio</a:t>
            </a:r>
            <a:r>
              <a:rPr lang="en-US" sz="2000" dirty="0" smtClean="0">
                <a:latin typeface="Calibri" panose="020F0502020204030204" pitchFamily="34" charset="0"/>
              </a:rPr>
              <a:t> files.</a:t>
            </a:r>
          </a:p>
          <a:p>
            <a:endParaRPr lang="en-US" sz="2000" dirty="0">
              <a:latin typeface="Calibri" panose="020F0502020204030204" pitchFamily="34" charset="0"/>
            </a:endParaRPr>
          </a:p>
          <a:p>
            <a:r>
              <a:rPr lang="en-US" sz="2000" dirty="0" smtClean="0">
                <a:latin typeface="Calibri" panose="020F0502020204030204" pitchFamily="34" charset="0"/>
              </a:rPr>
              <a:t>Many fields </a:t>
            </a:r>
            <a:r>
              <a:rPr lang="en-US" sz="2000" dirty="0" smtClean="0">
                <a:latin typeface="Calibri" panose="020F0502020204030204" pitchFamily="34" charset="0"/>
              </a:rPr>
              <a:t>present </a:t>
            </a:r>
            <a:r>
              <a:rPr lang="en-US" sz="2000" dirty="0" smtClean="0">
                <a:latin typeface="Calibri" panose="020F0502020204030204" pitchFamily="34" charset="0"/>
              </a:rPr>
              <a:t>in operational </a:t>
            </a:r>
            <a:r>
              <a:rPr lang="en-US" sz="2000" dirty="0" err="1" smtClean="0">
                <a:latin typeface="Calibri" panose="020F0502020204030204" pitchFamily="34" charset="0"/>
              </a:rPr>
              <a:t>nemsio</a:t>
            </a:r>
            <a:r>
              <a:rPr lang="en-US" sz="2000" dirty="0" smtClean="0">
                <a:latin typeface="Calibri" panose="020F0502020204030204" pitchFamily="34" charset="0"/>
              </a:rPr>
              <a:t> files are missing in current NEMSfv3gfs code. Those fields are added.  </a:t>
            </a:r>
            <a:endParaRPr lang="en-US" sz="2000" dirty="0">
              <a:latin typeface="Calibri" panose="020F0502020204030204" pitchFamily="34" charset="0"/>
            </a:endParaRPr>
          </a:p>
        </p:txBody>
      </p:sp>
    </p:spTree>
    <p:extLst>
      <p:ext uri="{BB962C8B-B14F-4D97-AF65-F5344CB8AC3E}">
        <p14:creationId xmlns:p14="http://schemas.microsoft.com/office/powerpoint/2010/main" val="1641101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762000"/>
          </a:xfrm>
        </p:spPr>
        <p:txBody>
          <a:bodyPr/>
          <a:lstStyle/>
          <a:p>
            <a:r>
              <a:rPr lang="en-US" sz="3200" b="1" dirty="0" smtClean="0">
                <a:latin typeface="Calibri" panose="020F0502020204030204" pitchFamily="34" charset="0"/>
              </a:rPr>
              <a:t>Configuration for write grid component</a:t>
            </a:r>
            <a:endParaRPr lang="en-US" sz="3200" b="1" dirty="0">
              <a:latin typeface="Calibri" panose="020F0502020204030204" pitchFamily="34" charset="0"/>
            </a:endParaRPr>
          </a:p>
        </p:txBody>
      </p:sp>
      <p:sp>
        <p:nvSpPr>
          <p:cNvPr id="3" name="Content Placeholder 2"/>
          <p:cNvSpPr>
            <a:spLocks noGrp="1"/>
          </p:cNvSpPr>
          <p:nvPr>
            <p:ph idx="1"/>
          </p:nvPr>
        </p:nvSpPr>
        <p:spPr>
          <a:xfrm>
            <a:off x="533400" y="1219200"/>
            <a:ext cx="8229600" cy="4953000"/>
          </a:xfrm>
        </p:spPr>
        <p:txBody>
          <a:bodyPr/>
          <a:lstStyle/>
          <a:p>
            <a:r>
              <a:rPr lang="en-US" sz="2000" dirty="0" smtClean="0">
                <a:latin typeface="Calibri" panose="020F0502020204030204" pitchFamily="34" charset="0"/>
              </a:rPr>
              <a:t>The setting for write grid component is in model configuration file</a:t>
            </a:r>
            <a:r>
              <a:rPr lang="en-US" sz="2000" dirty="0">
                <a:latin typeface="Calibri" panose="020F0502020204030204" pitchFamily="34" charset="0"/>
              </a:rPr>
              <a:t>: </a:t>
            </a:r>
            <a:r>
              <a:rPr lang="en-US" sz="2000" dirty="0" err="1">
                <a:latin typeface="Calibri" panose="020F0502020204030204" pitchFamily="34" charset="0"/>
              </a:rPr>
              <a:t>model_configure</a:t>
            </a:r>
            <a:endParaRPr lang="en-US" sz="2000" dirty="0" smtClean="0">
              <a:latin typeface="Calibri" panose="020F0502020204030204" pitchFamily="34" charset="0"/>
            </a:endParaRPr>
          </a:p>
          <a:p>
            <a:pPr marL="0" indent="0">
              <a:buNone/>
            </a:pPr>
            <a:endParaRPr lang="en-US" sz="2000" dirty="0" smtClean="0">
              <a:latin typeface="Calibri" panose="020F0502020204030204" pitchFamily="34" charset="0"/>
            </a:endParaRPr>
          </a:p>
          <a:p>
            <a:pPr marL="0" indent="0">
              <a:buNone/>
            </a:pPr>
            <a:r>
              <a:rPr lang="en-US" sz="2000" dirty="0">
                <a:latin typeface="Calibri" panose="020F0502020204030204" pitchFamily="34" charset="0"/>
              </a:rPr>
              <a:t>quilting:                .true</a:t>
            </a:r>
            <a:r>
              <a:rPr lang="en-US" sz="2000" dirty="0" smtClean="0">
                <a:latin typeface="Calibri" panose="020F0502020204030204" pitchFamily="34" charset="0"/>
              </a:rPr>
              <a:t>.                       	    ! turn on write grid component</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write_groups</a:t>
            </a:r>
            <a:r>
              <a:rPr lang="en-US" sz="2000" dirty="0">
                <a:latin typeface="Calibri" panose="020F0502020204030204" pitchFamily="34" charset="0"/>
              </a:rPr>
              <a:t>:            </a:t>
            </a:r>
            <a:r>
              <a:rPr lang="en-US" sz="2000" dirty="0" smtClean="0">
                <a:latin typeface="Calibri" panose="020F0502020204030204" pitchFamily="34" charset="0"/>
              </a:rPr>
              <a:t>1		    ! the number of write groups</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write_tasks_per_group</a:t>
            </a:r>
            <a:r>
              <a:rPr lang="en-US" sz="2000" dirty="0">
                <a:latin typeface="Calibri" panose="020F0502020204030204" pitchFamily="34" charset="0"/>
              </a:rPr>
              <a:t>:   </a:t>
            </a:r>
            <a:r>
              <a:rPr lang="en-US" sz="2000" dirty="0" smtClean="0">
                <a:latin typeface="Calibri" panose="020F0502020204030204" pitchFamily="34" charset="0"/>
              </a:rPr>
              <a:t>6	    ! write tasks in each write group</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num_files</a:t>
            </a:r>
            <a:r>
              <a:rPr lang="en-US" sz="2000" dirty="0">
                <a:latin typeface="Calibri" panose="020F0502020204030204" pitchFamily="34" charset="0"/>
              </a:rPr>
              <a:t>:               </a:t>
            </a:r>
            <a:r>
              <a:rPr lang="en-US" sz="2000" dirty="0" smtClean="0">
                <a:latin typeface="Calibri" panose="020F0502020204030204" pitchFamily="34" charset="0"/>
              </a:rPr>
              <a:t>2		    ! number of output files</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filename_base</a:t>
            </a:r>
            <a:r>
              <a:rPr lang="en-US" sz="2000" dirty="0">
                <a:latin typeface="Calibri" panose="020F0502020204030204" pitchFamily="34" charset="0"/>
              </a:rPr>
              <a:t>:           '</a:t>
            </a:r>
            <a:r>
              <a:rPr lang="en-US" sz="2000" dirty="0" err="1">
                <a:latin typeface="Calibri" panose="020F0502020204030204" pitchFamily="34" charset="0"/>
              </a:rPr>
              <a:t>dyn</a:t>
            </a:r>
            <a:r>
              <a:rPr lang="en-US" sz="2000" dirty="0">
                <a:latin typeface="Calibri" panose="020F0502020204030204" pitchFamily="34" charset="0"/>
              </a:rPr>
              <a:t>' </a:t>
            </a:r>
            <a:r>
              <a:rPr lang="en-US" sz="2000" dirty="0" smtClean="0">
                <a:latin typeface="Calibri" panose="020F0502020204030204" pitchFamily="34" charset="0"/>
              </a:rPr>
              <a:t>'</a:t>
            </a:r>
            <a:r>
              <a:rPr lang="en-US" sz="2000" dirty="0" err="1" smtClean="0">
                <a:latin typeface="Calibri" panose="020F0502020204030204" pitchFamily="34" charset="0"/>
              </a:rPr>
              <a:t>phy</a:t>
            </a:r>
            <a:r>
              <a:rPr lang="en-US" sz="2000" dirty="0" smtClean="0">
                <a:latin typeface="Calibri" panose="020F0502020204030204" pitchFamily="34" charset="0"/>
              </a:rPr>
              <a:t>‘	    ! Output file names</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output_grid</a:t>
            </a:r>
            <a:r>
              <a:rPr lang="en-US" sz="2000" dirty="0">
                <a:latin typeface="Calibri" panose="020F0502020204030204" pitchFamily="34" charset="0"/>
              </a:rPr>
              <a:t>:             </a:t>
            </a:r>
            <a:r>
              <a:rPr lang="en-US" sz="2000" dirty="0" smtClean="0">
                <a:latin typeface="Calibri" panose="020F0502020204030204" pitchFamily="34" charset="0"/>
              </a:rPr>
              <a:t>'</a:t>
            </a:r>
            <a:r>
              <a:rPr lang="en-US" sz="2000" dirty="0" err="1" smtClean="0">
                <a:latin typeface="Calibri" panose="020F0502020204030204" pitchFamily="34" charset="0"/>
              </a:rPr>
              <a:t>gaussian_grid</a:t>
            </a:r>
            <a:r>
              <a:rPr lang="en-US" sz="2000" dirty="0" smtClean="0">
                <a:latin typeface="Calibri" panose="020F0502020204030204" pitchFamily="34" charset="0"/>
              </a:rPr>
              <a:t>‘	    ! Output grid</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write_nemsiofile</a:t>
            </a:r>
            <a:r>
              <a:rPr lang="en-US" sz="2000" dirty="0">
                <a:latin typeface="Calibri" panose="020F0502020204030204" pitchFamily="34" charset="0"/>
              </a:rPr>
              <a:t>:        .true</a:t>
            </a:r>
            <a:r>
              <a:rPr lang="en-US" sz="2000" dirty="0" smtClean="0">
                <a:latin typeface="Calibri" panose="020F0502020204030204" pitchFamily="34" charset="0"/>
              </a:rPr>
              <a:t>.	    ! Output </a:t>
            </a:r>
            <a:r>
              <a:rPr lang="en-US" sz="2000" dirty="0" err="1" smtClean="0">
                <a:latin typeface="Calibri" panose="020F0502020204030204" pitchFamily="34" charset="0"/>
              </a:rPr>
              <a:t>nemsio</a:t>
            </a:r>
            <a:r>
              <a:rPr lang="en-US" sz="2000" dirty="0" smtClean="0">
                <a:latin typeface="Calibri" panose="020F0502020204030204" pitchFamily="34" charset="0"/>
              </a:rPr>
              <a:t> file, .false.-&gt; </a:t>
            </a:r>
            <a:r>
              <a:rPr lang="en-US" sz="2000" dirty="0" err="1" smtClean="0">
                <a:latin typeface="Calibri" panose="020F0502020204030204" pitchFamily="34" charset="0"/>
              </a:rPr>
              <a:t>netcdf</a:t>
            </a:r>
            <a:r>
              <a:rPr lang="en-US" sz="2000" dirty="0" smtClean="0">
                <a:latin typeface="Calibri" panose="020F0502020204030204" pitchFamily="34" charset="0"/>
              </a:rPr>
              <a:t> </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write_nemsioflip</a:t>
            </a:r>
            <a:r>
              <a:rPr lang="en-US" sz="2000" dirty="0">
                <a:latin typeface="Calibri" panose="020F0502020204030204" pitchFamily="34" charset="0"/>
              </a:rPr>
              <a:t>:        .true</a:t>
            </a:r>
            <a:r>
              <a:rPr lang="en-US" sz="2000" dirty="0" smtClean="0">
                <a:latin typeface="Calibri" panose="020F0502020204030204" pitchFamily="34" charset="0"/>
              </a:rPr>
              <a:t>.	    ! Flip to N-&gt;S and B-&gt;T</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imo</a:t>
            </a:r>
            <a:r>
              <a:rPr lang="en-US" sz="2000" dirty="0">
                <a:latin typeface="Calibri" panose="020F0502020204030204" pitchFamily="34" charset="0"/>
              </a:rPr>
              <a:t>:                     </a:t>
            </a:r>
            <a:r>
              <a:rPr lang="en-US" sz="2000" dirty="0" smtClean="0">
                <a:latin typeface="Calibri" panose="020F0502020204030204" pitchFamily="34" charset="0"/>
              </a:rPr>
              <a:t>384		    ! Number of points in Gaussian/</a:t>
            </a:r>
            <a:r>
              <a:rPr lang="en-US" sz="2000" dirty="0" err="1" smtClean="0">
                <a:latin typeface="Calibri" panose="020F0502020204030204" pitchFamily="34" charset="0"/>
              </a:rPr>
              <a:t>latlon</a:t>
            </a:r>
            <a:r>
              <a:rPr lang="en-US" sz="2000" dirty="0" smtClean="0">
                <a:latin typeface="Calibri" panose="020F0502020204030204" pitchFamily="34" charset="0"/>
              </a:rPr>
              <a:t> 				    ! grid I direction</a:t>
            </a:r>
            <a:endParaRPr lang="en-US" sz="2000" dirty="0">
              <a:latin typeface="Calibri" panose="020F0502020204030204" pitchFamily="34" charset="0"/>
            </a:endParaRPr>
          </a:p>
          <a:p>
            <a:pPr marL="0" indent="0">
              <a:buNone/>
            </a:pPr>
            <a:r>
              <a:rPr lang="en-US" sz="2000" dirty="0" err="1">
                <a:latin typeface="Calibri" panose="020F0502020204030204" pitchFamily="34" charset="0"/>
              </a:rPr>
              <a:t>jmo</a:t>
            </a:r>
            <a:r>
              <a:rPr lang="en-US" sz="2000" dirty="0">
                <a:latin typeface="Calibri" panose="020F0502020204030204" pitchFamily="34" charset="0"/>
              </a:rPr>
              <a:t>:                     </a:t>
            </a:r>
            <a:r>
              <a:rPr lang="en-US" sz="2000" dirty="0" smtClean="0">
                <a:latin typeface="Calibri" panose="020F0502020204030204" pitchFamily="34" charset="0"/>
              </a:rPr>
              <a:t>190		    ! Number of points in j direction for 				    !Gaussian/</a:t>
            </a:r>
            <a:r>
              <a:rPr lang="en-US" sz="2000" dirty="0" err="1" smtClean="0">
                <a:latin typeface="Calibri" panose="020F0502020204030204" pitchFamily="34" charset="0"/>
              </a:rPr>
              <a:t>latlon</a:t>
            </a:r>
            <a:r>
              <a:rPr lang="en-US" sz="2000" dirty="0" smtClean="0">
                <a:latin typeface="Calibri" panose="020F0502020204030204" pitchFamily="34" charset="0"/>
              </a:rPr>
              <a:t> grid</a:t>
            </a:r>
            <a:endParaRPr lang="en-US" sz="2000" dirty="0">
              <a:latin typeface="Calibri" panose="020F0502020204030204" pitchFamily="34" charset="0"/>
            </a:endParaRPr>
          </a:p>
          <a:p>
            <a:pPr marL="0" indent="0">
              <a:buNone/>
            </a:pPr>
            <a:endParaRPr lang="en-US" sz="2000" dirty="0" smtClean="0">
              <a:latin typeface="Calibri" panose="020F0502020204030204" pitchFamily="34" charset="0"/>
            </a:endParaRPr>
          </a:p>
        </p:txBody>
      </p:sp>
    </p:spTree>
    <p:extLst>
      <p:ext uri="{BB962C8B-B14F-4D97-AF65-F5344CB8AC3E}">
        <p14:creationId xmlns:p14="http://schemas.microsoft.com/office/powerpoint/2010/main" val="3680808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960438"/>
          </a:xfrm>
        </p:spPr>
        <p:txBody>
          <a:bodyPr/>
          <a:lstStyle/>
          <a:p>
            <a:r>
              <a:rPr lang="en-US" sz="3600" b="1" dirty="0" smtClean="0">
                <a:latin typeface="Calibri" panose="020F0502020204030204" pitchFamily="34" charset="0"/>
              </a:rPr>
              <a:t>Work plan for write grid comp</a:t>
            </a:r>
            <a:endParaRPr lang="en-US" sz="3600" b="1" dirty="0">
              <a:latin typeface="Calibri" panose="020F0502020204030204" pitchFamily="34" charset="0"/>
            </a:endParaRPr>
          </a:p>
        </p:txBody>
      </p:sp>
      <p:sp>
        <p:nvSpPr>
          <p:cNvPr id="3" name="Content Placeholder 2"/>
          <p:cNvSpPr>
            <a:spLocks noGrp="1"/>
          </p:cNvSpPr>
          <p:nvPr>
            <p:ph idx="1"/>
          </p:nvPr>
        </p:nvSpPr>
        <p:spPr>
          <a:xfrm>
            <a:off x="304800" y="1143000"/>
            <a:ext cx="8686800" cy="4191000"/>
          </a:xfrm>
        </p:spPr>
        <p:txBody>
          <a:bodyPr/>
          <a:lstStyle/>
          <a:p>
            <a:r>
              <a:rPr lang="en-US" sz="2400" dirty="0" smtClean="0">
                <a:latin typeface="Calibri" panose="020F0502020204030204" pitchFamily="34" charset="0"/>
              </a:rPr>
              <a:t>For FV3 Q3FY2018 implementation, we propose to </a:t>
            </a:r>
            <a:r>
              <a:rPr lang="en-US" sz="2400" dirty="0" smtClean="0">
                <a:latin typeface="Calibri" panose="020F0502020204030204" pitchFamily="34" charset="0"/>
              </a:rPr>
              <a:t>implement </a:t>
            </a:r>
            <a:r>
              <a:rPr lang="en-US" sz="2400" dirty="0">
                <a:latin typeface="Calibri" panose="020F0502020204030204" pitchFamily="34" charset="0"/>
              </a:rPr>
              <a:t>efficient </a:t>
            </a:r>
            <a:r>
              <a:rPr lang="en-US" sz="2400" dirty="0" smtClean="0">
                <a:latin typeface="Calibri" panose="020F0502020204030204" pitchFamily="34" charset="0"/>
              </a:rPr>
              <a:t>global </a:t>
            </a:r>
            <a:r>
              <a:rPr lang="en-US" sz="2400" dirty="0">
                <a:latin typeface="Calibri" panose="020F0502020204030204" pitchFamily="34" charset="0"/>
              </a:rPr>
              <a:t>Gaussian grid file in </a:t>
            </a:r>
            <a:r>
              <a:rPr lang="en-US" sz="2400" dirty="0" err="1">
                <a:latin typeface="Calibri" panose="020F0502020204030204" pitchFamily="34" charset="0"/>
              </a:rPr>
              <a:t>nemsio</a:t>
            </a:r>
            <a:r>
              <a:rPr lang="en-US" sz="2400" dirty="0">
                <a:latin typeface="Calibri" panose="020F0502020204030204" pitchFamily="34" charset="0"/>
              </a:rPr>
              <a:t> </a:t>
            </a:r>
            <a:r>
              <a:rPr lang="en-US" sz="2400" dirty="0" smtClean="0">
                <a:latin typeface="Calibri" panose="020F0502020204030204" pitchFamily="34" charset="0"/>
              </a:rPr>
              <a:t>format.</a:t>
            </a:r>
          </a:p>
          <a:p>
            <a:pPr lvl="1">
              <a:buFontTx/>
              <a:buChar char="-"/>
            </a:pPr>
            <a:r>
              <a:rPr lang="en-US" sz="2000" dirty="0" smtClean="0">
                <a:latin typeface="Calibri" panose="020F0502020204030204" pitchFamily="34" charset="0"/>
              </a:rPr>
              <a:t>Generate operational like </a:t>
            </a:r>
            <a:r>
              <a:rPr lang="en-US" sz="2000" dirty="0" err="1" smtClean="0">
                <a:latin typeface="Calibri" panose="020F0502020204030204" pitchFamily="34" charset="0"/>
              </a:rPr>
              <a:t>nemsio</a:t>
            </a:r>
            <a:r>
              <a:rPr lang="en-US" sz="2000" dirty="0" smtClean="0">
                <a:latin typeface="Calibri" panose="020F0502020204030204" pitchFamily="34" charset="0"/>
              </a:rPr>
              <a:t> files allows </a:t>
            </a:r>
            <a:r>
              <a:rPr lang="en-US" sz="2000" dirty="0">
                <a:latin typeface="Calibri" panose="020F0502020204030204" pitchFamily="34" charset="0"/>
              </a:rPr>
              <a:t>minimal code changes in the GFS downstream jobs such as GSI, POST-Processing, hurricane relocation, regional models that use GFS as lateral boundary </a:t>
            </a:r>
            <a:r>
              <a:rPr lang="en-US" sz="2000" dirty="0" smtClean="0">
                <a:latin typeface="Calibri" panose="020F0502020204030204" pitchFamily="34" charset="0"/>
              </a:rPr>
              <a:t>condition</a:t>
            </a:r>
          </a:p>
          <a:p>
            <a:pPr lvl="1">
              <a:buFontTx/>
              <a:buChar char="-"/>
            </a:pPr>
            <a:r>
              <a:rPr lang="en-US" sz="2000" dirty="0" smtClean="0">
                <a:latin typeface="Calibri" panose="020F0502020204030204" pitchFamily="34" charset="0"/>
              </a:rPr>
              <a:t>It will help down stream applications to </a:t>
            </a:r>
            <a:r>
              <a:rPr lang="en-US" sz="2000" dirty="0">
                <a:latin typeface="Calibri" panose="020F0502020204030204" pitchFamily="34" charset="0"/>
              </a:rPr>
              <a:t>evaluate model results from appropriated ESMF </a:t>
            </a:r>
            <a:r>
              <a:rPr lang="en-US" sz="2000" dirty="0" err="1">
                <a:latin typeface="Calibri" panose="020F0502020204030204" pitchFamily="34" charset="0"/>
              </a:rPr>
              <a:t>regridding</a:t>
            </a:r>
            <a:r>
              <a:rPr lang="en-US" sz="2000" dirty="0">
                <a:latin typeface="Calibri" panose="020F0502020204030204" pitchFamily="34" charset="0"/>
              </a:rPr>
              <a:t> </a:t>
            </a:r>
            <a:r>
              <a:rPr lang="en-US" sz="2000" dirty="0" smtClean="0">
                <a:latin typeface="Calibri" panose="020F0502020204030204" pitchFamily="34" charset="0"/>
              </a:rPr>
              <a:t>methods</a:t>
            </a:r>
          </a:p>
          <a:p>
            <a:pPr lvl="1">
              <a:buFontTx/>
              <a:buChar char="-"/>
            </a:pPr>
            <a:r>
              <a:rPr lang="en-US" sz="2000" dirty="0" smtClean="0">
                <a:latin typeface="Calibri" panose="020F0502020204030204" pitchFamily="34" charset="0"/>
              </a:rPr>
              <a:t>Efficient </a:t>
            </a:r>
            <a:r>
              <a:rPr lang="en-US" sz="2000" dirty="0" err="1" smtClean="0">
                <a:latin typeface="Calibri" panose="020F0502020204030204" pitchFamily="34" charset="0"/>
              </a:rPr>
              <a:t>netcdf</a:t>
            </a:r>
            <a:r>
              <a:rPr lang="en-US" sz="2000" dirty="0" smtClean="0">
                <a:latin typeface="Calibri" panose="020F0502020204030204" pitchFamily="34" charset="0"/>
              </a:rPr>
              <a:t>  write is under development,  the sample </a:t>
            </a:r>
            <a:r>
              <a:rPr lang="en-US" sz="2000" dirty="0" err="1" smtClean="0">
                <a:latin typeface="Calibri" panose="020F0502020204030204" pitchFamily="34" charset="0"/>
              </a:rPr>
              <a:t>netcdf</a:t>
            </a:r>
            <a:r>
              <a:rPr lang="en-US" sz="2000" dirty="0" smtClean="0">
                <a:latin typeface="Calibri" panose="020F0502020204030204" pitchFamily="34" charset="0"/>
              </a:rPr>
              <a:t> file will be provided to downstream applications to develop NETCDF </a:t>
            </a:r>
            <a:r>
              <a:rPr lang="en-US" sz="2000" dirty="0">
                <a:latin typeface="Calibri" panose="020F0502020204030204" pitchFamily="34" charset="0"/>
              </a:rPr>
              <a:t>interface</a:t>
            </a:r>
            <a:endParaRPr lang="en-US" sz="2000" dirty="0" smtClean="0">
              <a:latin typeface="Calibri" panose="020F0502020204030204" pitchFamily="34" charset="0"/>
            </a:endParaRP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For Q2FY2019 implementation</a:t>
            </a:r>
            <a:r>
              <a:rPr lang="en-US" sz="2400" dirty="0">
                <a:latin typeface="Calibri" panose="020F0502020204030204" pitchFamily="34" charset="0"/>
              </a:rPr>
              <a:t>, efficient global Gaussian grid file in </a:t>
            </a:r>
            <a:r>
              <a:rPr lang="en-US" sz="2400" dirty="0" err="1" smtClean="0">
                <a:latin typeface="Calibri" panose="020F0502020204030204" pitchFamily="34" charset="0"/>
              </a:rPr>
              <a:t>netcdf</a:t>
            </a:r>
            <a:r>
              <a:rPr lang="en-US" sz="2400" dirty="0" smtClean="0">
                <a:latin typeface="Calibri" panose="020F0502020204030204" pitchFamily="34" charset="0"/>
              </a:rPr>
              <a:t> format will be used</a:t>
            </a:r>
          </a:p>
          <a:p>
            <a:pPr lvl="1">
              <a:buFontTx/>
              <a:buChar char="-"/>
            </a:pPr>
            <a:r>
              <a:rPr lang="en-US" sz="2000" dirty="0" smtClean="0">
                <a:latin typeface="Calibri" panose="020F0502020204030204" pitchFamily="34" charset="0"/>
              </a:rPr>
              <a:t>All </a:t>
            </a:r>
            <a:r>
              <a:rPr lang="en-US" sz="2000" dirty="0">
                <a:latin typeface="Calibri" panose="020F0502020204030204" pitchFamily="34" charset="0"/>
              </a:rPr>
              <a:t>the GFS downstream jobs </a:t>
            </a:r>
            <a:r>
              <a:rPr lang="en-US" sz="2000" dirty="0" smtClean="0">
                <a:latin typeface="Calibri" panose="020F0502020204030204" pitchFamily="34" charset="0"/>
              </a:rPr>
              <a:t>will be able to </a:t>
            </a:r>
            <a:r>
              <a:rPr lang="en-US" sz="2000" dirty="0">
                <a:latin typeface="Calibri" panose="020F0502020204030204" pitchFamily="34" charset="0"/>
              </a:rPr>
              <a:t>ingest </a:t>
            </a:r>
            <a:r>
              <a:rPr lang="en-US" sz="2000" dirty="0" err="1">
                <a:latin typeface="Calibri" panose="020F0502020204030204" pitchFamily="34" charset="0"/>
              </a:rPr>
              <a:t>netcdf</a:t>
            </a:r>
            <a:r>
              <a:rPr lang="en-US" sz="2000" dirty="0">
                <a:latin typeface="Calibri" panose="020F0502020204030204" pitchFamily="34" charset="0"/>
              </a:rPr>
              <a:t> </a:t>
            </a:r>
            <a:r>
              <a:rPr lang="en-US" sz="2000" dirty="0" smtClean="0">
                <a:latin typeface="Calibri" panose="020F0502020204030204" pitchFamily="34" charset="0"/>
              </a:rPr>
              <a:t>file</a:t>
            </a:r>
          </a:p>
          <a:p>
            <a:pPr lvl="1">
              <a:buFontTx/>
              <a:buChar char="-"/>
            </a:pPr>
            <a:r>
              <a:rPr lang="en-US" sz="2000" dirty="0" err="1" smtClean="0">
                <a:latin typeface="Calibri" panose="020F0502020204030204" pitchFamily="34" charset="0"/>
              </a:rPr>
              <a:t>Netcdf</a:t>
            </a:r>
            <a:r>
              <a:rPr lang="en-US" sz="2000" dirty="0" smtClean="0">
                <a:latin typeface="Calibri" panose="020F0502020204030204" pitchFamily="34" charset="0"/>
              </a:rPr>
              <a:t> </a:t>
            </a:r>
            <a:r>
              <a:rPr lang="en-US" sz="2000" dirty="0">
                <a:latin typeface="Calibri" panose="020F0502020204030204" pitchFamily="34" charset="0"/>
              </a:rPr>
              <a:t>utility tools </a:t>
            </a:r>
            <a:r>
              <a:rPr lang="en-US" sz="2000" dirty="0" smtClean="0">
                <a:latin typeface="Calibri" panose="020F0502020204030204" pitchFamily="34" charset="0"/>
              </a:rPr>
              <a:t>need </a:t>
            </a:r>
            <a:r>
              <a:rPr lang="en-US" sz="2000" dirty="0">
                <a:latin typeface="Calibri" panose="020F0502020204030204" pitchFamily="34" charset="0"/>
              </a:rPr>
              <a:t>to be installed at production machines</a:t>
            </a:r>
            <a:endParaRPr lang="en-US" sz="2000" dirty="0">
              <a:latin typeface="Calibri" panose="020F0502020204030204" pitchFamily="34" charset="0"/>
            </a:endParaRPr>
          </a:p>
        </p:txBody>
      </p:sp>
    </p:spTree>
    <p:extLst>
      <p:ext uri="{BB962C8B-B14F-4D97-AF65-F5344CB8AC3E}">
        <p14:creationId xmlns:p14="http://schemas.microsoft.com/office/powerpoint/2010/main" val="2222265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Calibri" panose="020F0502020204030204" pitchFamily="34" charset="0"/>
              </a:rPr>
              <a:t>Ongoing work</a:t>
            </a:r>
            <a:endParaRPr lang="en-US" sz="3600" b="1" dirty="0">
              <a:latin typeface="Calibri" panose="020F0502020204030204" pitchFamily="34" charset="0"/>
            </a:endParaRPr>
          </a:p>
        </p:txBody>
      </p:sp>
      <p:sp>
        <p:nvSpPr>
          <p:cNvPr id="3" name="Content Placeholder 2"/>
          <p:cNvSpPr>
            <a:spLocks noGrp="1"/>
          </p:cNvSpPr>
          <p:nvPr>
            <p:ph idx="1"/>
          </p:nvPr>
        </p:nvSpPr>
        <p:spPr>
          <a:xfrm>
            <a:off x="457200" y="1600200"/>
            <a:ext cx="8686800" cy="4191000"/>
          </a:xfrm>
        </p:spPr>
        <p:txBody>
          <a:bodyPr/>
          <a:lstStyle/>
          <a:p>
            <a:r>
              <a:rPr lang="en-US" sz="2400" dirty="0" smtClean="0">
                <a:latin typeface="Calibri" panose="020F0502020204030204" pitchFamily="34" charset="0"/>
              </a:rPr>
              <a:t>Interpolation methods for </a:t>
            </a:r>
            <a:r>
              <a:rPr lang="en-US" sz="2400" dirty="0" err="1" smtClean="0">
                <a:latin typeface="Calibri" panose="020F0502020204030204" pitchFamily="34" charset="0"/>
              </a:rPr>
              <a:t>regridding</a:t>
            </a:r>
            <a:r>
              <a:rPr lang="en-US" sz="2400" dirty="0" smtClean="0">
                <a:latin typeface="Calibri" panose="020F0502020204030204" pitchFamily="34" charset="0"/>
              </a:rPr>
              <a:t> forecast fields from cubed sphere grid to Gaussian grid</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IO </a:t>
            </a:r>
            <a:r>
              <a:rPr lang="en-US" sz="2400" dirty="0">
                <a:latin typeface="Calibri" panose="020F0502020204030204" pitchFamily="34" charset="0"/>
              </a:rPr>
              <a:t>bottleneck for fv3 write grid </a:t>
            </a:r>
            <a:r>
              <a:rPr lang="en-US" sz="2400" dirty="0" smtClean="0">
                <a:latin typeface="Calibri" panose="020F0502020204030204" pitchFamily="34" charset="0"/>
              </a:rPr>
              <a:t>component</a:t>
            </a:r>
          </a:p>
          <a:p>
            <a:endParaRPr lang="en-US" sz="2400" dirty="0">
              <a:latin typeface="Calibri" panose="020F0502020204030204" pitchFamily="34" charset="0"/>
            </a:endParaRPr>
          </a:p>
          <a:p>
            <a:r>
              <a:rPr lang="en-US" sz="2400" dirty="0" smtClean="0">
                <a:latin typeface="Calibri" panose="020F0502020204030204" pitchFamily="34" charset="0"/>
              </a:rPr>
              <a:t>Create </a:t>
            </a:r>
            <a:r>
              <a:rPr lang="en-US" sz="2400" dirty="0">
                <a:latin typeface="Calibri" panose="020F0502020204030204" pitchFamily="34" charset="0"/>
              </a:rPr>
              <a:t>operational like output files, add new fields from advanced microphysics</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Validation of sequential Gaussian grid </a:t>
            </a:r>
            <a:r>
              <a:rPr lang="en-US" sz="2400" dirty="0" err="1" smtClean="0">
                <a:latin typeface="Calibri" panose="020F0502020204030204" pitchFamily="34" charset="0"/>
              </a:rPr>
              <a:t>netcdf</a:t>
            </a:r>
            <a:endParaRPr lang="en-US" sz="2400" dirty="0">
              <a:latin typeface="Calibri" panose="020F0502020204030204" pitchFamily="34" charset="0"/>
            </a:endParaRPr>
          </a:p>
        </p:txBody>
      </p:sp>
    </p:spTree>
    <p:extLst>
      <p:ext uri="{BB962C8B-B14F-4D97-AF65-F5344CB8AC3E}">
        <p14:creationId xmlns:p14="http://schemas.microsoft.com/office/powerpoint/2010/main" val="954600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200" b="1" dirty="0">
                <a:latin typeface="Calibri" panose="020F0502020204030204" pitchFamily="34" charset="0"/>
              </a:rPr>
              <a:t>Interpolation methods for </a:t>
            </a:r>
            <a:r>
              <a:rPr lang="en-US" sz="3200" b="1" dirty="0" err="1" smtClean="0">
                <a:latin typeface="Calibri" panose="020F0502020204030204" pitchFamily="34" charset="0"/>
              </a:rPr>
              <a:t>regridding</a:t>
            </a:r>
            <a:r>
              <a:rPr lang="en-US" sz="3200" b="1" dirty="0" smtClean="0">
                <a:latin typeface="Calibri" panose="020F0502020204030204" pitchFamily="34" charset="0"/>
              </a:rPr>
              <a:t> </a:t>
            </a:r>
            <a:r>
              <a:rPr lang="en-US" sz="3200" b="1" dirty="0">
                <a:latin typeface="Calibri" panose="020F0502020204030204" pitchFamily="34" charset="0"/>
              </a:rPr>
              <a:t>forecast fields from cubed sphere grid to Gaussian grid</a:t>
            </a:r>
          </a:p>
        </p:txBody>
      </p:sp>
      <p:sp>
        <p:nvSpPr>
          <p:cNvPr id="3" name="Content Placeholder 2"/>
          <p:cNvSpPr>
            <a:spLocks noGrp="1"/>
          </p:cNvSpPr>
          <p:nvPr>
            <p:ph idx="1"/>
          </p:nvPr>
        </p:nvSpPr>
        <p:spPr>
          <a:xfrm>
            <a:off x="381000" y="1752600"/>
            <a:ext cx="8229600" cy="4343400"/>
          </a:xfrm>
        </p:spPr>
        <p:txBody>
          <a:bodyPr/>
          <a:lstStyle/>
          <a:p>
            <a:r>
              <a:rPr lang="en-US" sz="2200" dirty="0" err="1" smtClean="0">
                <a:latin typeface="Calibri" panose="020F0502020204030204" pitchFamily="34" charset="0"/>
              </a:rPr>
              <a:t>Regridding</a:t>
            </a:r>
            <a:r>
              <a:rPr lang="en-US" sz="2200" dirty="0" smtClean="0">
                <a:latin typeface="Calibri" panose="020F0502020204030204" pitchFamily="34" charset="0"/>
              </a:rPr>
              <a:t> interpolation method is critical to the quality of output data. Currently all the fields from dynamics are using “bilinear” , and fields from physics are using “nearest neighbor”</a:t>
            </a:r>
          </a:p>
          <a:p>
            <a:endParaRPr lang="en-US" sz="2200" dirty="0" smtClean="0">
              <a:latin typeface="Calibri" panose="020F0502020204030204" pitchFamily="34" charset="0"/>
            </a:endParaRPr>
          </a:p>
          <a:p>
            <a:r>
              <a:rPr lang="en-US" sz="2200" dirty="0" smtClean="0">
                <a:latin typeface="Calibri" panose="020F0502020204030204" pitchFamily="34" charset="0"/>
              </a:rPr>
              <a:t>Phil’s presentation on 20170206 states:</a:t>
            </a:r>
          </a:p>
          <a:p>
            <a:pPr marL="457200" lvl="1" indent="0">
              <a:buNone/>
            </a:pPr>
            <a:r>
              <a:rPr lang="en-US" sz="2200" dirty="0" smtClean="0">
                <a:latin typeface="Calibri" panose="020F0502020204030204" pitchFamily="34" charset="0"/>
              </a:rPr>
              <a:t>-   </a:t>
            </a:r>
            <a:r>
              <a:rPr lang="en-US" sz="2200" dirty="0" smtClean="0">
                <a:latin typeface="Calibri" panose="020F0502020204030204" pitchFamily="34" charset="0"/>
              </a:rPr>
              <a:t>Handling </a:t>
            </a:r>
            <a:r>
              <a:rPr lang="en-US" sz="2200" dirty="0">
                <a:latin typeface="Calibri" panose="020F0502020204030204" pitchFamily="34" charset="0"/>
              </a:rPr>
              <a:t>the wind field as vectors fixes initialization shock at </a:t>
            </a:r>
            <a:r>
              <a:rPr lang="en-US" sz="2200" dirty="0" smtClean="0">
                <a:latin typeface="Calibri" panose="020F0502020204030204" pitchFamily="34" charset="0"/>
              </a:rPr>
              <a:t>poles</a:t>
            </a:r>
            <a:endParaRPr lang="en-US" sz="2200" dirty="0">
              <a:latin typeface="Calibri" panose="020F0502020204030204" pitchFamily="34" charset="0"/>
            </a:endParaRPr>
          </a:p>
          <a:p>
            <a:pPr lvl="1">
              <a:buFontTx/>
              <a:buChar char="-"/>
            </a:pPr>
            <a:r>
              <a:rPr lang="en-US" sz="2200" dirty="0">
                <a:latin typeface="Calibri" panose="020F0502020204030204" pitchFamily="34" charset="0"/>
              </a:rPr>
              <a:t>Assuming a U.S. standard atmosphere lapse rate (6.5</a:t>
            </a:r>
            <a:r>
              <a:rPr lang="en-US" sz="2200" baseline="30000" dirty="0">
                <a:latin typeface="Calibri" panose="020F0502020204030204" pitchFamily="34" charset="0"/>
              </a:rPr>
              <a:t>o</a:t>
            </a:r>
            <a:r>
              <a:rPr lang="en-US" sz="2200" dirty="0">
                <a:latin typeface="Calibri" panose="020F0502020204030204" pitchFamily="34" charset="0"/>
              </a:rPr>
              <a:t>C/Km) improved the surface pressure field around steep orography, and associated initialization shock</a:t>
            </a:r>
          </a:p>
          <a:p>
            <a:pPr marL="57150" indent="0">
              <a:buNone/>
            </a:pPr>
            <a:endParaRPr lang="en-US" sz="2400" dirty="0" smtClean="0">
              <a:latin typeface="Calibri" panose="020F0502020204030204" pitchFamily="34" charset="0"/>
            </a:endParaRPr>
          </a:p>
          <a:p>
            <a:pPr marL="457200" lvl="1" indent="0">
              <a:buNone/>
            </a:pPr>
            <a:endParaRPr lang="en-US" sz="2000" dirty="0">
              <a:latin typeface="Calibri" panose="020F0502020204030204" pitchFamily="34" charset="0"/>
            </a:endParaRPr>
          </a:p>
          <a:p>
            <a:pPr marL="0" indent="0">
              <a:buNone/>
            </a:pPr>
            <a:endParaRPr lang="en-US" sz="2200" dirty="0" smtClean="0">
              <a:latin typeface="Calibri" panose="020F0502020204030204" pitchFamily="34" charset="0"/>
            </a:endParaRPr>
          </a:p>
          <a:p>
            <a:pPr marL="0" indent="0">
              <a:buNone/>
            </a:pPr>
            <a:endParaRPr lang="en-US" sz="2000" dirty="0">
              <a:latin typeface="Calibri" panose="020F0502020204030204" pitchFamily="34" charset="0"/>
              <a:cs typeface="Arial"/>
            </a:endParaRPr>
          </a:p>
          <a:p>
            <a:pPr marL="0" indent="0">
              <a:buNone/>
            </a:pPr>
            <a:endParaRPr lang="en-US" sz="2000" dirty="0">
              <a:latin typeface="Calibri" panose="020F0502020204030204" pitchFamily="34" charset="0"/>
              <a:cs typeface="Arial"/>
            </a:endParaRPr>
          </a:p>
          <a:p>
            <a:endParaRPr lang="en-US" sz="2000" dirty="0">
              <a:latin typeface="Calibri" panose="020F0502020204030204" pitchFamily="34" charset="0"/>
            </a:endParaRPr>
          </a:p>
        </p:txBody>
      </p:sp>
    </p:spTree>
    <p:extLst>
      <p:ext uri="{BB962C8B-B14F-4D97-AF65-F5344CB8AC3E}">
        <p14:creationId xmlns:p14="http://schemas.microsoft.com/office/powerpoint/2010/main" val="3238409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200" b="1" dirty="0">
                <a:latin typeface="Calibri" panose="020F0502020204030204" pitchFamily="34" charset="0"/>
              </a:rPr>
              <a:t>Interpolation methods for </a:t>
            </a:r>
            <a:r>
              <a:rPr lang="en-US" sz="3200" b="1" dirty="0" err="1" smtClean="0">
                <a:latin typeface="Calibri" panose="020F0502020204030204" pitchFamily="34" charset="0"/>
              </a:rPr>
              <a:t>regriding</a:t>
            </a:r>
            <a:r>
              <a:rPr lang="en-US" sz="3200" b="1" dirty="0" smtClean="0">
                <a:latin typeface="Calibri" panose="020F0502020204030204" pitchFamily="34" charset="0"/>
              </a:rPr>
              <a:t> </a:t>
            </a:r>
            <a:r>
              <a:rPr lang="en-US" sz="3200" b="1" dirty="0">
                <a:latin typeface="Calibri" panose="020F0502020204030204" pitchFamily="34" charset="0"/>
              </a:rPr>
              <a:t>forecast fields from cubed sphere grid to Gaussian </a:t>
            </a:r>
            <a:r>
              <a:rPr lang="en-US" sz="3200" b="1" dirty="0" smtClean="0">
                <a:latin typeface="Calibri" panose="020F0502020204030204" pitchFamily="34" charset="0"/>
              </a:rPr>
              <a:t>grid</a:t>
            </a:r>
            <a:br>
              <a:rPr lang="en-US" sz="3200" b="1" dirty="0" smtClean="0">
                <a:latin typeface="Calibri" panose="020F0502020204030204" pitchFamily="34" charset="0"/>
              </a:rPr>
            </a:br>
            <a:r>
              <a:rPr lang="en-US" sz="3200" b="1" dirty="0" smtClean="0">
                <a:latin typeface="Calibri" panose="020F0502020204030204" pitchFamily="34" charset="0"/>
              </a:rPr>
              <a:t>(cont.)</a:t>
            </a:r>
            <a:endParaRPr lang="en-US" sz="3200" b="1" dirty="0">
              <a:latin typeface="Calibri" panose="020F0502020204030204" pitchFamily="34" charset="0"/>
            </a:endParaRPr>
          </a:p>
        </p:txBody>
      </p:sp>
      <p:sp>
        <p:nvSpPr>
          <p:cNvPr id="3" name="Content Placeholder 2"/>
          <p:cNvSpPr>
            <a:spLocks noGrp="1"/>
          </p:cNvSpPr>
          <p:nvPr>
            <p:ph idx="1"/>
          </p:nvPr>
        </p:nvSpPr>
        <p:spPr>
          <a:xfrm>
            <a:off x="457200" y="1371600"/>
            <a:ext cx="8229600" cy="4953000"/>
          </a:xfrm>
        </p:spPr>
        <p:txBody>
          <a:bodyPr/>
          <a:lstStyle/>
          <a:p>
            <a:r>
              <a:rPr lang="en-US" sz="2200" dirty="0" smtClean="0">
                <a:latin typeface="Calibri" panose="020F0502020204030204" pitchFamily="34" charset="0"/>
              </a:rPr>
              <a:t>Current status</a:t>
            </a:r>
          </a:p>
          <a:p>
            <a:pPr lvl="1">
              <a:buFontTx/>
              <a:buChar char="-"/>
            </a:pPr>
            <a:r>
              <a:rPr lang="en-US" sz="2000" dirty="0" smtClean="0">
                <a:latin typeface="Calibri" panose="020F0502020204030204" pitchFamily="34" charset="0"/>
              </a:rPr>
              <a:t>Surface pressure is implemented as pseudo surface pressure field  using constant lapse rate in the forecast grid comp, and </a:t>
            </a:r>
            <a:r>
              <a:rPr lang="en-US" sz="2000" dirty="0" smtClean="0">
                <a:latin typeface="Calibri" panose="020F0502020204030204" pitchFamily="34" charset="0"/>
              </a:rPr>
              <a:t>then recovered </a:t>
            </a:r>
            <a:r>
              <a:rPr lang="en-US" sz="2000" dirty="0" smtClean="0">
                <a:latin typeface="Calibri" panose="020F0502020204030204" pitchFamily="34" charset="0"/>
              </a:rPr>
              <a:t>as surface </a:t>
            </a:r>
            <a:r>
              <a:rPr lang="en-US" sz="2000" dirty="0" smtClean="0">
                <a:latin typeface="Calibri" panose="020F0502020204030204" pitchFamily="34" charset="0"/>
              </a:rPr>
              <a:t>pressure on write grid comp</a:t>
            </a:r>
            <a:endParaRPr lang="en-US" sz="2000" dirty="0" smtClean="0">
              <a:latin typeface="Calibri" panose="020F0502020204030204" pitchFamily="34" charset="0"/>
            </a:endParaRPr>
          </a:p>
          <a:p>
            <a:pPr lvl="1">
              <a:buFontTx/>
              <a:buChar char="-"/>
            </a:pPr>
            <a:endParaRPr lang="en-US" sz="2000" dirty="0" smtClean="0">
              <a:latin typeface="Calibri" panose="020F0502020204030204" pitchFamily="34" charset="0"/>
            </a:endParaRPr>
          </a:p>
          <a:p>
            <a:pPr lvl="1">
              <a:buFontTx/>
              <a:buChar char="-"/>
            </a:pPr>
            <a:r>
              <a:rPr lang="en-US" sz="2000" dirty="0" smtClean="0">
                <a:latin typeface="Calibri" panose="020F0502020204030204" pitchFamily="34" charset="0"/>
              </a:rPr>
              <a:t>Wind components are used to form the wind vector in 3D Cartesian, the 3D Cartesian  wind vector are </a:t>
            </a:r>
            <a:r>
              <a:rPr lang="en-US" sz="2000" dirty="0" err="1" smtClean="0">
                <a:latin typeface="Calibri" panose="020F0502020204030204" pitchFamily="34" charset="0"/>
              </a:rPr>
              <a:t>regridded</a:t>
            </a:r>
            <a:r>
              <a:rPr lang="en-US" sz="2000" dirty="0" smtClean="0">
                <a:latin typeface="Calibri" panose="020F0502020204030204" pitchFamily="34" charset="0"/>
              </a:rPr>
              <a:t> to Gaussian grid, and then the wind vector is projected  back to the local directions on the new grid. </a:t>
            </a:r>
          </a:p>
          <a:p>
            <a:pPr lvl="1">
              <a:buFontTx/>
              <a:buChar char="-"/>
            </a:pPr>
            <a:endParaRPr lang="en-US" sz="2000" dirty="0" smtClean="0">
              <a:latin typeface="Calibri" panose="020F0502020204030204" pitchFamily="34" charset="0"/>
            </a:endParaRPr>
          </a:p>
          <a:p>
            <a:pPr lvl="1">
              <a:buFontTx/>
              <a:buChar char="-"/>
            </a:pPr>
            <a:r>
              <a:rPr lang="en-US" sz="2000" dirty="0" smtClean="0">
                <a:latin typeface="Calibri" panose="020F0502020204030204" pitchFamily="34" charset="0"/>
              </a:rPr>
              <a:t>Fields from </a:t>
            </a:r>
            <a:r>
              <a:rPr lang="en-US" sz="2000" dirty="0" err="1" smtClean="0">
                <a:latin typeface="Calibri" panose="020F0502020204030204" pitchFamily="34" charset="0"/>
              </a:rPr>
              <a:t>opn</a:t>
            </a:r>
            <a:r>
              <a:rPr lang="en-US" sz="2000" dirty="0" smtClean="0">
                <a:latin typeface="Calibri" panose="020F0502020204030204" pitchFamily="34" charset="0"/>
              </a:rPr>
              <a:t> </a:t>
            </a:r>
            <a:r>
              <a:rPr lang="en-US" sz="2000" dirty="0" err="1" smtClean="0">
                <a:latin typeface="Calibri" panose="020F0502020204030204" pitchFamily="34" charset="0"/>
              </a:rPr>
              <a:t>sfc</a:t>
            </a:r>
            <a:r>
              <a:rPr lang="en-US" sz="2000" dirty="0" smtClean="0">
                <a:latin typeface="Calibri" panose="020F0502020204030204" pitchFamily="34" charset="0"/>
              </a:rPr>
              <a:t> file will be divided </a:t>
            </a:r>
            <a:r>
              <a:rPr lang="en-US" sz="2000" dirty="0" smtClean="0">
                <a:latin typeface="Calibri" panose="020F0502020204030204" pitchFamily="34" charset="0"/>
              </a:rPr>
              <a:t>into two </a:t>
            </a:r>
            <a:r>
              <a:rPr lang="en-US" sz="2000" dirty="0" smtClean="0">
                <a:latin typeface="Calibri" panose="020F0502020204030204" pitchFamily="34" charset="0"/>
              </a:rPr>
              <a:t>categories: fields </a:t>
            </a:r>
            <a:r>
              <a:rPr lang="en-US" sz="2000" dirty="0" smtClean="0">
                <a:latin typeface="Calibri" panose="020F0502020204030204" pitchFamily="34" charset="0"/>
              </a:rPr>
              <a:t>using bilinear </a:t>
            </a:r>
            <a:r>
              <a:rPr lang="en-US" sz="2000" dirty="0" smtClean="0">
                <a:latin typeface="Calibri" panose="020F0502020204030204" pitchFamily="34" charset="0"/>
              </a:rPr>
              <a:t>interpolation and fields </a:t>
            </a:r>
            <a:r>
              <a:rPr lang="en-US" sz="2000" dirty="0" smtClean="0">
                <a:latin typeface="Calibri" panose="020F0502020204030204" pitchFamily="34" charset="0"/>
              </a:rPr>
              <a:t>using “nearest neighbor” </a:t>
            </a:r>
            <a:r>
              <a:rPr lang="en-US" sz="2000" dirty="0" smtClean="0">
                <a:latin typeface="Calibri" panose="020F0502020204030204" pitchFamily="34" charset="0"/>
              </a:rPr>
              <a:t>interpolation. Two field bundles will be created, but to be </a:t>
            </a:r>
            <a:r>
              <a:rPr lang="en-US" sz="2000" dirty="0" smtClean="0">
                <a:latin typeface="Calibri" panose="020F0502020204030204" pitchFamily="34" charset="0"/>
              </a:rPr>
              <a:t>output in a single </a:t>
            </a:r>
            <a:r>
              <a:rPr lang="en-US" sz="2000" dirty="0" smtClean="0">
                <a:latin typeface="Calibri" panose="020F0502020204030204" pitchFamily="34" charset="0"/>
              </a:rPr>
              <a:t>physics file.</a:t>
            </a:r>
            <a:endParaRPr lang="en-US" sz="2000" dirty="0" smtClean="0">
              <a:latin typeface="Calibri" panose="020F0502020204030204" pitchFamily="34" charset="0"/>
            </a:endParaRPr>
          </a:p>
          <a:p>
            <a:pPr marL="0" indent="0">
              <a:buNone/>
            </a:pPr>
            <a:endParaRPr lang="en-US" sz="2000" dirty="0">
              <a:latin typeface="Calibri" panose="020F0502020204030204" pitchFamily="34" charset="0"/>
              <a:cs typeface="Arial"/>
            </a:endParaRPr>
          </a:p>
          <a:p>
            <a:pPr marL="0" indent="0">
              <a:buNone/>
            </a:pPr>
            <a:endParaRPr lang="en-US" sz="2000" dirty="0">
              <a:latin typeface="Calibri" panose="020F0502020204030204" pitchFamily="34" charset="0"/>
              <a:cs typeface="Arial"/>
            </a:endParaRPr>
          </a:p>
          <a:p>
            <a:endParaRPr lang="en-US" sz="2000" dirty="0">
              <a:latin typeface="Calibri" panose="020F0502020204030204" pitchFamily="34" charset="0"/>
            </a:endParaRPr>
          </a:p>
        </p:txBody>
      </p:sp>
    </p:spTree>
    <p:extLst>
      <p:ext uri="{BB962C8B-B14F-4D97-AF65-F5344CB8AC3E}">
        <p14:creationId xmlns:p14="http://schemas.microsoft.com/office/powerpoint/2010/main" val="585313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latin typeface="Calibri" panose="020F0502020204030204" pitchFamily="34" charset="0"/>
              </a:rPr>
              <a:t>IO bottleneck </a:t>
            </a:r>
            <a:r>
              <a:rPr lang="en-US" sz="3200" b="1" dirty="0" smtClean="0">
                <a:latin typeface="Calibri" panose="020F0502020204030204" pitchFamily="34" charset="0"/>
              </a:rPr>
              <a:t>in </a:t>
            </a:r>
            <a:r>
              <a:rPr lang="en-US" sz="3200" b="1" dirty="0">
                <a:latin typeface="Calibri" panose="020F0502020204030204" pitchFamily="34" charset="0"/>
              </a:rPr>
              <a:t>fv3 write grid </a:t>
            </a:r>
            <a:r>
              <a:rPr lang="en-US" sz="3200" b="1" dirty="0" smtClean="0">
                <a:latin typeface="Calibri" panose="020F0502020204030204" pitchFamily="34" charset="0"/>
              </a:rPr>
              <a:t>component</a:t>
            </a:r>
            <a:endParaRPr lang="en-US" sz="3200" b="1" dirty="0"/>
          </a:p>
        </p:txBody>
      </p:sp>
      <p:sp>
        <p:nvSpPr>
          <p:cNvPr id="3" name="Content Placeholder 2"/>
          <p:cNvSpPr>
            <a:spLocks noGrp="1"/>
          </p:cNvSpPr>
          <p:nvPr>
            <p:ph idx="1"/>
          </p:nvPr>
        </p:nvSpPr>
        <p:spPr>
          <a:xfrm>
            <a:off x="457200" y="1447800"/>
            <a:ext cx="8229600" cy="4525963"/>
          </a:xfrm>
        </p:spPr>
        <p:txBody>
          <a:bodyPr/>
          <a:lstStyle/>
          <a:p>
            <a:r>
              <a:rPr lang="en-US" sz="2200" dirty="0" smtClean="0">
                <a:latin typeface="Calibri" panose="020F0502020204030204" pitchFamily="34" charset="0"/>
              </a:rPr>
              <a:t>James Taft identified the IO bottleneck in fv3 write grid component</a:t>
            </a:r>
          </a:p>
          <a:p>
            <a:pPr marL="0" indent="0">
              <a:buNone/>
            </a:pPr>
            <a:r>
              <a:rPr lang="en-US" sz="2000" dirty="0">
                <a:latin typeface="Calibri" panose="020F0502020204030204" pitchFamily="34" charset="0"/>
              </a:rPr>
              <a:t>-    “</a:t>
            </a:r>
            <a:r>
              <a:rPr lang="en-US" sz="2000" dirty="0">
                <a:latin typeface="Calibri" panose="020F0502020204030204" pitchFamily="34" charset="0"/>
                <a:cs typeface="Arial"/>
              </a:rPr>
              <a:t>The startup I/O time for FV3/NEMS </a:t>
            </a:r>
            <a:r>
              <a:rPr lang="en-US" sz="2000" dirty="0" err="1">
                <a:latin typeface="Calibri" panose="020F0502020204030204" pitchFamily="34" charset="0"/>
                <a:cs typeface="Arial"/>
              </a:rPr>
              <a:t>nemsio</a:t>
            </a:r>
            <a:r>
              <a:rPr lang="en-US" sz="2000" dirty="0">
                <a:latin typeface="Calibri" panose="020F0502020204030204" pitchFamily="34" charset="0"/>
                <a:cs typeface="Arial"/>
              </a:rPr>
              <a:t> using 4x48 for I/O is significant”</a:t>
            </a:r>
          </a:p>
          <a:p>
            <a:pPr>
              <a:buFontTx/>
              <a:buChar char="-"/>
            </a:pPr>
            <a:r>
              <a:rPr lang="en-US" sz="2000" dirty="0">
                <a:latin typeface="Calibri" panose="020F0502020204030204" pitchFamily="34" charset="0"/>
                <a:cs typeface="Arial"/>
              </a:rPr>
              <a:t>For the configuration of n=1536, it requires about 516 sec of the 2173 sec run time</a:t>
            </a:r>
          </a:p>
          <a:p>
            <a:pPr>
              <a:buFontTx/>
              <a:buChar char="-"/>
            </a:pPr>
            <a:r>
              <a:rPr lang="en-US" sz="2000" dirty="0">
                <a:latin typeface="Calibri" panose="020F0502020204030204" pitchFamily="34" charset="0"/>
                <a:cs typeface="Arial"/>
              </a:rPr>
              <a:t>It turns out the ESMF route handle generation is taking </a:t>
            </a:r>
            <a:r>
              <a:rPr lang="en-US" sz="2000" dirty="0" smtClean="0">
                <a:latin typeface="Calibri" panose="020F0502020204030204" pitchFamily="34" charset="0"/>
                <a:cs typeface="Arial"/>
              </a:rPr>
              <a:t>most of </a:t>
            </a:r>
            <a:r>
              <a:rPr lang="en-US" sz="2000" dirty="0">
                <a:latin typeface="Calibri" panose="020F0502020204030204" pitchFamily="34" charset="0"/>
                <a:cs typeface="Arial"/>
              </a:rPr>
              <a:t>the initialization </a:t>
            </a:r>
            <a:r>
              <a:rPr lang="en-US" sz="2000" dirty="0" smtClean="0">
                <a:latin typeface="Calibri" panose="020F0502020204030204" pitchFamily="34" charset="0"/>
                <a:cs typeface="Arial"/>
              </a:rPr>
              <a:t>time</a:t>
            </a:r>
            <a:endParaRPr lang="en-US" sz="2000" dirty="0">
              <a:latin typeface="Calibri" panose="020F0502020204030204" pitchFamily="34" charset="0"/>
              <a:cs typeface="Arial"/>
            </a:endParaRPr>
          </a:p>
          <a:p>
            <a:pPr marL="0" indent="0">
              <a:buNone/>
            </a:pPr>
            <a:r>
              <a:rPr lang="en-US" sz="2000" dirty="0">
                <a:latin typeface="Calibri" panose="020F0502020204030204" pitchFamily="34" charset="0"/>
                <a:cs typeface="Arial"/>
              </a:rPr>
              <a:t>  </a:t>
            </a:r>
          </a:p>
          <a:p>
            <a:r>
              <a:rPr lang="en-US" sz="2000" dirty="0" smtClean="0">
                <a:latin typeface="Calibri" panose="020F0502020204030204" pitchFamily="34" charset="0"/>
              </a:rPr>
              <a:t>Current status</a:t>
            </a:r>
          </a:p>
          <a:p>
            <a:pPr marL="0" indent="0">
              <a:buNone/>
            </a:pPr>
            <a:r>
              <a:rPr lang="en-US" sz="2000" dirty="0" smtClean="0">
                <a:latin typeface="Calibri" panose="020F0502020204030204" pitchFamily="34" charset="0"/>
              </a:rPr>
              <a:t>-    </a:t>
            </a:r>
            <a:r>
              <a:rPr lang="en-US" sz="2000" dirty="0">
                <a:latin typeface="Calibri" panose="020F0502020204030204" pitchFamily="34" charset="0"/>
                <a:cs typeface="Arial"/>
              </a:rPr>
              <a:t>Jim is speeding up the </a:t>
            </a:r>
            <a:r>
              <a:rPr lang="en-US" sz="2000" dirty="0" err="1">
                <a:latin typeface="Calibri" panose="020F0502020204030204" pitchFamily="34" charset="0"/>
                <a:cs typeface="Arial"/>
              </a:rPr>
              <a:t>nemsio</a:t>
            </a:r>
            <a:r>
              <a:rPr lang="en-US" sz="2000" dirty="0">
                <a:latin typeface="Calibri" panose="020F0502020204030204" pitchFamily="34" charset="0"/>
                <a:cs typeface="Arial"/>
              </a:rPr>
              <a:t> lib on cray to allow fewer write groups are </a:t>
            </a:r>
            <a:r>
              <a:rPr lang="en-US" sz="2000" dirty="0" smtClean="0">
                <a:latin typeface="Calibri" panose="020F0502020204030204" pitchFamily="34" charset="0"/>
                <a:cs typeface="Arial"/>
              </a:rPr>
              <a:t>used</a:t>
            </a:r>
            <a:endParaRPr lang="en-US" sz="2000" dirty="0">
              <a:latin typeface="Calibri" panose="020F0502020204030204" pitchFamily="34" charset="0"/>
              <a:cs typeface="Arial"/>
            </a:endParaRPr>
          </a:p>
          <a:p>
            <a:pPr marL="0" indent="0">
              <a:buNone/>
            </a:pPr>
            <a:r>
              <a:rPr lang="en-US" sz="2000" dirty="0" smtClean="0">
                <a:latin typeface="Calibri" panose="020F0502020204030204" pitchFamily="34" charset="0"/>
              </a:rPr>
              <a:t>-    Proposal is made to compute the route handle once and then copy to other write grid component to  reduce the route handle generation time  </a:t>
            </a:r>
            <a:endParaRPr lang="en-US" sz="2000" dirty="0" smtClean="0">
              <a:latin typeface="Calibri" panose="020F0502020204030204" pitchFamily="34" charset="0"/>
              <a:cs typeface="Arial"/>
            </a:endParaRPr>
          </a:p>
          <a:p>
            <a:pPr marL="0" indent="0">
              <a:buNone/>
            </a:pPr>
            <a:endParaRPr lang="en-US" sz="2000" dirty="0" smtClean="0">
              <a:latin typeface="Calibri" panose="020F0502020204030204" pitchFamily="34" charset="0"/>
              <a:cs typeface="Arial"/>
            </a:endParaRPr>
          </a:p>
          <a:p>
            <a:pPr marL="0" indent="0">
              <a:buNone/>
            </a:pPr>
            <a:endParaRPr lang="en-US" sz="2000" dirty="0">
              <a:latin typeface="Calibri" panose="020F0502020204030204" pitchFamily="34" charset="0"/>
              <a:cs typeface="Arial"/>
            </a:endParaRPr>
          </a:p>
          <a:p>
            <a:pPr marL="0" indent="0">
              <a:buNone/>
            </a:pPr>
            <a:endParaRPr lang="en-US" sz="2000" dirty="0">
              <a:latin typeface="Calibri" panose="020F0502020204030204" pitchFamily="34" charset="0"/>
              <a:cs typeface="Arial"/>
            </a:endParaRPr>
          </a:p>
          <a:p>
            <a:endParaRPr lang="en-US" sz="2000" dirty="0">
              <a:latin typeface="Calibri" panose="020F0502020204030204" pitchFamily="34" charset="0"/>
            </a:endParaRPr>
          </a:p>
        </p:txBody>
      </p:sp>
    </p:spTree>
    <p:extLst>
      <p:ext uri="{BB962C8B-B14F-4D97-AF65-F5344CB8AC3E}">
        <p14:creationId xmlns:p14="http://schemas.microsoft.com/office/powerpoint/2010/main" val="226586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latin typeface="Calibri" panose="020F0502020204030204" pitchFamily="34" charset="0"/>
              </a:rPr>
              <a:t>Create operational like output files, add new fields from advanced </a:t>
            </a:r>
            <a:r>
              <a:rPr lang="en-US" sz="3200" b="1" dirty="0" smtClean="0">
                <a:latin typeface="Calibri" panose="020F0502020204030204" pitchFamily="34" charset="0"/>
              </a:rPr>
              <a:t>microphysics</a:t>
            </a:r>
            <a:endParaRPr lang="en-US" sz="3200" b="1" dirty="0"/>
          </a:p>
        </p:txBody>
      </p:sp>
      <p:sp>
        <p:nvSpPr>
          <p:cNvPr id="3" name="Content Placeholder 2"/>
          <p:cNvSpPr>
            <a:spLocks noGrp="1"/>
          </p:cNvSpPr>
          <p:nvPr>
            <p:ph idx="1"/>
          </p:nvPr>
        </p:nvSpPr>
        <p:spPr>
          <a:xfrm>
            <a:off x="533400" y="1752600"/>
            <a:ext cx="8229600" cy="3352800"/>
          </a:xfrm>
        </p:spPr>
        <p:txBody>
          <a:bodyPr/>
          <a:lstStyle/>
          <a:p>
            <a:r>
              <a:rPr lang="en-US" sz="2200" dirty="0" smtClean="0">
                <a:latin typeface="Calibri" panose="020F0502020204030204" pitchFamily="34" charset="0"/>
              </a:rPr>
              <a:t>“Conserve” interpolation method may need to be considered for radiation flux fields. Masks need to be applied properly to the masked fields. </a:t>
            </a:r>
          </a:p>
          <a:p>
            <a:endParaRPr lang="en-US" sz="2200" dirty="0">
              <a:latin typeface="Calibri" panose="020F0502020204030204" pitchFamily="34" charset="0"/>
            </a:endParaRPr>
          </a:p>
          <a:p>
            <a:r>
              <a:rPr lang="en-US" sz="2200" dirty="0" smtClean="0">
                <a:latin typeface="Calibri" panose="020F0502020204030204" pitchFamily="34" charset="0"/>
              </a:rPr>
              <a:t>Advanced </a:t>
            </a:r>
            <a:r>
              <a:rPr lang="en-US" sz="2200" dirty="0" smtClean="0">
                <a:latin typeface="Calibri" panose="020F0502020204030204" pitchFamily="34" charset="0"/>
              </a:rPr>
              <a:t>microphysics schemes are added in NEMSfv3gfs, a general way to identify those schemes and to output related fields have been worked on.</a:t>
            </a:r>
          </a:p>
          <a:p>
            <a:endParaRPr lang="en-US" sz="2200" dirty="0">
              <a:latin typeface="Calibri" panose="020F0502020204030204" pitchFamily="34" charset="0"/>
              <a:cs typeface="Arial"/>
            </a:endParaRPr>
          </a:p>
          <a:p>
            <a:r>
              <a:rPr lang="en-US" sz="2200" dirty="0" smtClean="0">
                <a:latin typeface="Calibri" panose="020F0502020204030204" pitchFamily="34" charset="0"/>
                <a:cs typeface="Arial"/>
              </a:rPr>
              <a:t>There is discussion on weather to output convective clouds in physics file (currently all 2D fields), which will be used by radiance assimilation in GSI</a:t>
            </a:r>
            <a:endParaRPr lang="en-US" sz="2000" dirty="0">
              <a:latin typeface="Calibri" panose="020F0502020204030204" pitchFamily="34" charset="0"/>
              <a:cs typeface="Arial"/>
            </a:endParaRPr>
          </a:p>
          <a:p>
            <a:pPr marL="0" indent="0">
              <a:buNone/>
            </a:pPr>
            <a:endParaRPr lang="en-US" sz="2000" dirty="0">
              <a:latin typeface="Calibri" panose="020F0502020204030204" pitchFamily="34" charset="0"/>
              <a:cs typeface="Arial"/>
            </a:endParaRPr>
          </a:p>
          <a:p>
            <a:endParaRPr lang="en-US" sz="2000" dirty="0">
              <a:latin typeface="Calibri" panose="020F0502020204030204" pitchFamily="34" charset="0"/>
            </a:endParaRPr>
          </a:p>
        </p:txBody>
      </p:sp>
    </p:spTree>
    <p:extLst>
      <p:ext uri="{BB962C8B-B14F-4D97-AF65-F5344CB8AC3E}">
        <p14:creationId xmlns:p14="http://schemas.microsoft.com/office/powerpoint/2010/main" val="2683459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200" b="1" dirty="0" smtClean="0">
                <a:latin typeface="Calibri" panose="020F0502020204030204" pitchFamily="34" charset="0"/>
              </a:rPr>
              <a:t>sequential </a:t>
            </a:r>
            <a:r>
              <a:rPr lang="en-US" sz="3200" b="1" dirty="0">
                <a:latin typeface="Calibri" panose="020F0502020204030204" pitchFamily="34" charset="0"/>
              </a:rPr>
              <a:t>Gaussian grid </a:t>
            </a:r>
            <a:r>
              <a:rPr lang="en-US" sz="3200" b="1" dirty="0" err="1" smtClean="0">
                <a:latin typeface="Calibri" panose="020F0502020204030204" pitchFamily="34" charset="0"/>
              </a:rPr>
              <a:t>netcdf</a:t>
            </a:r>
            <a:r>
              <a:rPr lang="en-US" sz="3200" b="1" dirty="0" smtClean="0">
                <a:latin typeface="Calibri" panose="020F0502020204030204" pitchFamily="34" charset="0"/>
              </a:rPr>
              <a:t> write</a:t>
            </a:r>
            <a:endParaRPr lang="en-US" sz="3200" b="1" dirty="0"/>
          </a:p>
        </p:txBody>
      </p:sp>
      <p:sp>
        <p:nvSpPr>
          <p:cNvPr id="3" name="Content Placeholder 2"/>
          <p:cNvSpPr>
            <a:spLocks noGrp="1"/>
          </p:cNvSpPr>
          <p:nvPr>
            <p:ph idx="1"/>
          </p:nvPr>
        </p:nvSpPr>
        <p:spPr>
          <a:xfrm>
            <a:off x="457200" y="1447800"/>
            <a:ext cx="8229600" cy="3048000"/>
          </a:xfrm>
        </p:spPr>
        <p:txBody>
          <a:bodyPr/>
          <a:lstStyle/>
          <a:p>
            <a:r>
              <a:rPr lang="en-US" sz="2200" dirty="0" smtClean="0">
                <a:latin typeface="Calibri" panose="020F0502020204030204" pitchFamily="34" charset="0"/>
              </a:rPr>
              <a:t>Following the example of sequential </a:t>
            </a:r>
            <a:r>
              <a:rPr lang="en-US" sz="2200" dirty="0" err="1" smtClean="0">
                <a:latin typeface="Calibri" panose="020F0502020204030204" pitchFamily="34" charset="0"/>
              </a:rPr>
              <a:t>nemsio</a:t>
            </a:r>
            <a:r>
              <a:rPr lang="en-US" sz="2200" dirty="0" smtClean="0">
                <a:latin typeface="Calibri" panose="020F0502020204030204" pitchFamily="34" charset="0"/>
              </a:rPr>
              <a:t> file, </a:t>
            </a:r>
            <a:r>
              <a:rPr lang="en-US" sz="2200" dirty="0" err="1" smtClean="0">
                <a:latin typeface="Calibri" panose="020F0502020204030204" pitchFamily="34" charset="0"/>
              </a:rPr>
              <a:t>Dusan</a:t>
            </a:r>
            <a:r>
              <a:rPr lang="en-US" sz="2200" dirty="0" smtClean="0">
                <a:latin typeface="Calibri" panose="020F0502020204030204" pitchFamily="34" charset="0"/>
              </a:rPr>
              <a:t> generated a subroutine to write out Gaussian grid </a:t>
            </a:r>
            <a:r>
              <a:rPr lang="en-US" sz="2200" dirty="0" err="1" smtClean="0">
                <a:latin typeface="Calibri" panose="020F0502020204030204" pitchFamily="34" charset="0"/>
              </a:rPr>
              <a:t>netcdf</a:t>
            </a:r>
            <a:r>
              <a:rPr lang="en-US" sz="2200" dirty="0" smtClean="0">
                <a:latin typeface="Calibri" panose="020F0502020204030204" pitchFamily="34" charset="0"/>
              </a:rPr>
              <a:t> file sequentially. </a:t>
            </a:r>
          </a:p>
          <a:p>
            <a:endParaRPr lang="en-US" sz="2200" dirty="0">
              <a:latin typeface="Calibri" panose="020F0502020204030204" pitchFamily="34" charset="0"/>
            </a:endParaRPr>
          </a:p>
          <a:p>
            <a:r>
              <a:rPr lang="en-US" sz="2200" dirty="0" smtClean="0">
                <a:latin typeface="Calibri" panose="020F0502020204030204" pitchFamily="34" charset="0"/>
              </a:rPr>
              <a:t>T</a:t>
            </a:r>
            <a:r>
              <a:rPr lang="en-US" sz="2200" dirty="0" smtClean="0">
                <a:latin typeface="Calibri" panose="020F0502020204030204" pitchFamily="34" charset="0"/>
              </a:rPr>
              <a:t>ests </a:t>
            </a:r>
            <a:r>
              <a:rPr lang="en-US" sz="2200" dirty="0" smtClean="0">
                <a:latin typeface="Calibri" panose="020F0502020204030204" pitchFamily="34" charset="0"/>
              </a:rPr>
              <a:t>from </a:t>
            </a:r>
            <a:r>
              <a:rPr lang="en-US" sz="2200" dirty="0" smtClean="0">
                <a:latin typeface="Calibri" panose="020F0502020204030204" pitchFamily="34" charset="0"/>
              </a:rPr>
              <a:t>C768 on cray </a:t>
            </a:r>
            <a:r>
              <a:rPr lang="en-US" sz="2200" dirty="0" smtClean="0">
                <a:latin typeface="Calibri" panose="020F0502020204030204" pitchFamily="34" charset="0"/>
              </a:rPr>
              <a:t>shows that the sequential writing is significantly faster than the ESMF parallel write, and is also faster than the </a:t>
            </a:r>
            <a:r>
              <a:rPr lang="en-US" sz="2200" dirty="0" err="1" smtClean="0">
                <a:latin typeface="Calibri" panose="020F0502020204030204" pitchFamily="34" charset="0"/>
              </a:rPr>
              <a:t>nemsio</a:t>
            </a:r>
            <a:r>
              <a:rPr lang="en-US" sz="2200" dirty="0" smtClean="0">
                <a:latin typeface="Calibri" panose="020F0502020204030204" pitchFamily="34" charset="0"/>
              </a:rPr>
              <a:t> file. </a:t>
            </a:r>
          </a:p>
          <a:p>
            <a:endParaRPr lang="en-US" sz="2200" dirty="0">
              <a:latin typeface="Calibri" panose="020F0502020204030204" pitchFamily="34" charset="0"/>
              <a:cs typeface="Arial"/>
            </a:endParaRPr>
          </a:p>
          <a:p>
            <a:r>
              <a:rPr lang="en-US" sz="2200" dirty="0" smtClean="0">
                <a:latin typeface="Calibri" panose="020F0502020204030204" pitchFamily="34" charset="0"/>
                <a:cs typeface="Arial"/>
              </a:rPr>
              <a:t>Write grid comp needs to be updated to move code changes in current </a:t>
            </a:r>
            <a:r>
              <a:rPr lang="en-US" sz="2200" dirty="0" err="1" smtClean="0">
                <a:latin typeface="Calibri" panose="020F0502020204030204" pitchFamily="34" charset="0"/>
                <a:cs typeface="Arial"/>
              </a:rPr>
              <a:t>nemsio</a:t>
            </a:r>
            <a:r>
              <a:rPr lang="en-US" sz="2200" dirty="0" smtClean="0">
                <a:latin typeface="Calibri" panose="020F0502020204030204" pitchFamily="34" charset="0"/>
                <a:cs typeface="Arial"/>
              </a:rPr>
              <a:t> write back to write grid comp. </a:t>
            </a:r>
            <a:r>
              <a:rPr lang="en-US" sz="2200" dirty="0" err="1" smtClean="0">
                <a:latin typeface="Calibri" panose="020F0502020204030204" pitchFamily="34" charset="0"/>
                <a:cs typeface="Arial"/>
              </a:rPr>
              <a:t>Netcdf</a:t>
            </a:r>
            <a:r>
              <a:rPr lang="en-US" sz="2200" dirty="0" smtClean="0">
                <a:latin typeface="Calibri" panose="020F0502020204030204" pitchFamily="34" charset="0"/>
                <a:cs typeface="Arial"/>
              </a:rPr>
              <a:t> file needs to be verified against </a:t>
            </a:r>
            <a:r>
              <a:rPr lang="en-US" sz="2200" dirty="0" err="1" smtClean="0">
                <a:latin typeface="Calibri" panose="020F0502020204030204" pitchFamily="34" charset="0"/>
                <a:cs typeface="Arial"/>
              </a:rPr>
              <a:t>nemsio</a:t>
            </a:r>
            <a:r>
              <a:rPr lang="en-US" sz="2200" dirty="0" smtClean="0">
                <a:latin typeface="Calibri" panose="020F0502020204030204" pitchFamily="34" charset="0"/>
                <a:cs typeface="Arial"/>
              </a:rPr>
              <a:t> file so that  </a:t>
            </a:r>
            <a:r>
              <a:rPr lang="en-US" sz="2200" dirty="0" smtClean="0">
                <a:latin typeface="Calibri" panose="020F0502020204030204" pitchFamily="34" charset="0"/>
                <a:cs typeface="Arial"/>
              </a:rPr>
              <a:t>GFS </a:t>
            </a:r>
            <a:r>
              <a:rPr lang="en-US" sz="2200" dirty="0">
                <a:latin typeface="Calibri" panose="020F0502020204030204" pitchFamily="34" charset="0"/>
                <a:cs typeface="Arial"/>
              </a:rPr>
              <a:t>down stream </a:t>
            </a:r>
            <a:r>
              <a:rPr lang="en-US" sz="2200" dirty="0" smtClean="0">
                <a:latin typeface="Calibri" panose="020F0502020204030204" pitchFamily="34" charset="0"/>
                <a:cs typeface="Arial"/>
              </a:rPr>
              <a:t>jobs only needs to develop </a:t>
            </a:r>
            <a:r>
              <a:rPr lang="en-US" sz="2200" dirty="0" err="1" smtClean="0">
                <a:latin typeface="Calibri" panose="020F0502020204030204" pitchFamily="34" charset="0"/>
                <a:cs typeface="Arial"/>
              </a:rPr>
              <a:t>netcdf</a:t>
            </a:r>
            <a:r>
              <a:rPr lang="en-US" sz="2200" dirty="0" smtClean="0">
                <a:latin typeface="Calibri" panose="020F0502020204030204" pitchFamily="34" charset="0"/>
                <a:cs typeface="Arial"/>
              </a:rPr>
              <a:t> interface. </a:t>
            </a:r>
            <a:endParaRPr lang="en-US" sz="2000" dirty="0">
              <a:latin typeface="Calibri" panose="020F0502020204030204" pitchFamily="34" charset="0"/>
              <a:cs typeface="Arial"/>
            </a:endParaRPr>
          </a:p>
          <a:p>
            <a:endParaRPr lang="en-US" sz="2000" dirty="0">
              <a:latin typeface="Calibri" panose="020F0502020204030204" pitchFamily="34" charset="0"/>
            </a:endParaRPr>
          </a:p>
        </p:txBody>
      </p:sp>
    </p:spTree>
    <p:extLst>
      <p:ext uri="{BB962C8B-B14F-4D97-AF65-F5344CB8AC3E}">
        <p14:creationId xmlns:p14="http://schemas.microsoft.com/office/powerpoint/2010/main" val="962007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236"/>
            <a:ext cx="8229600" cy="1143000"/>
          </a:xfrm>
        </p:spPr>
        <p:txBody>
          <a:bodyPr/>
          <a:lstStyle/>
          <a:p>
            <a:r>
              <a:rPr lang="en-US" sz="3600" b="1" dirty="0" smtClean="0">
                <a:latin typeface="Calibri" panose="020F0502020204030204" pitchFamily="34" charset="0"/>
              </a:rPr>
              <a:t>Future work on write grid component</a:t>
            </a:r>
            <a:endParaRPr lang="en-US" sz="3600" b="1" dirty="0">
              <a:latin typeface="Calibri" panose="020F0502020204030204" pitchFamily="34" charset="0"/>
            </a:endParaRPr>
          </a:p>
        </p:txBody>
      </p:sp>
      <p:sp>
        <p:nvSpPr>
          <p:cNvPr id="3" name="Content Placeholder 2"/>
          <p:cNvSpPr>
            <a:spLocks noGrp="1"/>
          </p:cNvSpPr>
          <p:nvPr>
            <p:ph idx="1"/>
          </p:nvPr>
        </p:nvSpPr>
        <p:spPr>
          <a:xfrm>
            <a:off x="533400" y="1219200"/>
            <a:ext cx="8229600" cy="4525963"/>
          </a:xfrm>
        </p:spPr>
        <p:txBody>
          <a:bodyPr/>
          <a:lstStyle/>
          <a:p>
            <a:r>
              <a:rPr lang="en-US" sz="2400" dirty="0" smtClean="0">
                <a:latin typeface="Calibri" panose="020F0502020204030204" pitchFamily="34" charset="0"/>
              </a:rPr>
              <a:t>Inline post and potential other down stream job</a:t>
            </a:r>
          </a:p>
          <a:p>
            <a:pPr marL="0" indent="0">
              <a:buNone/>
            </a:pPr>
            <a:r>
              <a:rPr lang="en-US" sz="2400" dirty="0" smtClean="0">
                <a:latin typeface="Calibri" panose="020F0502020204030204" pitchFamily="34" charset="0"/>
              </a:rPr>
              <a:t> </a:t>
            </a:r>
          </a:p>
          <a:p>
            <a:r>
              <a:rPr lang="en-US" sz="2400" dirty="0" smtClean="0">
                <a:latin typeface="Calibri" panose="020F0502020204030204" pitchFamily="34" charset="0"/>
              </a:rPr>
              <a:t>Change </a:t>
            </a:r>
            <a:r>
              <a:rPr lang="en-US" sz="2400" dirty="0">
                <a:latin typeface="Calibri" panose="020F0502020204030204" pitchFamily="34" charset="0"/>
              </a:rPr>
              <a:t>write grid resolution and frequency for </a:t>
            </a:r>
            <a:r>
              <a:rPr lang="en-US" sz="2400" dirty="0" smtClean="0">
                <a:latin typeface="Calibri" panose="020F0502020204030204" pitchFamily="34" charset="0"/>
              </a:rPr>
              <a:t>forecast2</a:t>
            </a:r>
          </a:p>
          <a:p>
            <a:pPr marL="0" indent="0">
              <a:buNone/>
            </a:pPr>
            <a:r>
              <a:rPr lang="en-US" sz="2400" dirty="0" smtClean="0">
                <a:latin typeface="Calibri" panose="020F0502020204030204" pitchFamily="34" charset="0"/>
              </a:rPr>
              <a:t> </a:t>
            </a:r>
            <a:endParaRPr lang="en-US" sz="2400" dirty="0">
              <a:latin typeface="Calibri" panose="020F0502020204030204" pitchFamily="34" charset="0"/>
            </a:endParaRPr>
          </a:p>
          <a:p>
            <a:r>
              <a:rPr lang="en-US" sz="2400" dirty="0" smtClean="0">
                <a:latin typeface="Calibri" panose="020F0502020204030204" pitchFamily="34" charset="0"/>
              </a:rPr>
              <a:t>Output Gaussian grid from stretched cubed sphere grid</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Output history files for regional nested grid</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Standalone regional model output</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Integrate </a:t>
            </a:r>
            <a:r>
              <a:rPr lang="en-US" sz="2400" dirty="0">
                <a:latin typeface="Calibri" panose="020F0502020204030204" pitchFamily="34" charset="0"/>
              </a:rPr>
              <a:t>FMS </a:t>
            </a:r>
            <a:r>
              <a:rPr lang="en-US" sz="2400" dirty="0" err="1">
                <a:latin typeface="Calibri" panose="020F0502020204030204" pitchFamily="34" charset="0"/>
              </a:rPr>
              <a:t>diag_manager</a:t>
            </a:r>
            <a:r>
              <a:rPr lang="en-US" sz="2400" dirty="0">
                <a:latin typeface="Calibri" panose="020F0502020204030204" pitchFamily="34" charset="0"/>
              </a:rPr>
              <a:t> functionality within the </a:t>
            </a:r>
            <a:r>
              <a:rPr lang="en-US" sz="2400" dirty="0" smtClean="0">
                <a:latin typeface="Calibri" panose="020F0502020204030204" pitchFamily="34" charset="0"/>
              </a:rPr>
              <a:t>NEMS</a:t>
            </a:r>
          </a:p>
        </p:txBody>
      </p:sp>
    </p:spTree>
    <p:extLst>
      <p:ext uri="{BB962C8B-B14F-4D97-AF65-F5344CB8AC3E}">
        <p14:creationId xmlns:p14="http://schemas.microsoft.com/office/powerpoint/2010/main" val="2539800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96"/>
            <a:ext cx="8229600" cy="1143000"/>
          </a:xfrm>
        </p:spPr>
        <p:txBody>
          <a:bodyPr/>
          <a:lstStyle/>
          <a:p>
            <a:r>
              <a:rPr lang="en-US" sz="3200" b="1" dirty="0" smtClean="0">
                <a:latin typeface="Calibri" panose="020F0502020204030204" pitchFamily="34" charset="0"/>
              </a:rPr>
              <a:t>NEMSfv3gfs</a:t>
            </a:r>
            <a:endParaRPr lang="en-US" sz="3200" b="1" dirty="0">
              <a:latin typeface="Calibri" panose="020F0502020204030204" pitchFamily="34" charset="0"/>
            </a:endParaRPr>
          </a:p>
        </p:txBody>
      </p:sp>
      <p:sp>
        <p:nvSpPr>
          <p:cNvPr id="3" name="Content Placeholder 2"/>
          <p:cNvSpPr>
            <a:spLocks noGrp="1"/>
          </p:cNvSpPr>
          <p:nvPr>
            <p:ph idx="1"/>
          </p:nvPr>
        </p:nvSpPr>
        <p:spPr>
          <a:xfrm>
            <a:off x="457200" y="914400"/>
            <a:ext cx="8229600" cy="5257800"/>
          </a:xfrm>
        </p:spPr>
        <p:txBody>
          <a:bodyPr>
            <a:noAutofit/>
          </a:bodyPr>
          <a:lstStyle/>
          <a:p>
            <a:r>
              <a:rPr lang="en-US" sz="2400" dirty="0" smtClean="0">
                <a:latin typeface="Calibri" panose="020F0502020204030204" pitchFamily="34" charset="0"/>
                <a:cs typeface="Arial" panose="020B0604020202020204" pitchFamily="34" charset="0"/>
              </a:rPr>
              <a:t>NEMSFV3gfs is built as the base of the unified earth science system with FV3 as atmosphere component. </a:t>
            </a:r>
          </a:p>
          <a:p>
            <a:pPr lvl="1">
              <a:spcAft>
                <a:spcPts val="600"/>
              </a:spcAft>
              <a:buFont typeface="Wingdings" panose="05000000000000000000" pitchFamily="2" charset="2"/>
              <a:buChar char="v"/>
            </a:pPr>
            <a:r>
              <a:rPr lang="en-US" sz="1800" dirty="0" smtClean="0">
                <a:latin typeface="Calibri" panose="020F0502020204030204" pitchFamily="34" charset="0"/>
                <a:cs typeface="Arial" panose="020B0604020202020204" pitchFamily="34" charset="0"/>
              </a:rPr>
              <a:t>FV3 </a:t>
            </a:r>
            <a:r>
              <a:rPr lang="en-US" sz="1800" dirty="0" smtClean="0">
                <a:latin typeface="Calibri" panose="020F0502020204030204" pitchFamily="34" charset="0"/>
                <a:cs typeface="Arial" panose="020B0604020202020204" pitchFamily="34" charset="0"/>
              </a:rPr>
              <a:t>CAP represents the atmosphere grid component. </a:t>
            </a:r>
          </a:p>
          <a:p>
            <a:pPr lvl="1">
              <a:spcAft>
                <a:spcPts val="600"/>
              </a:spcAft>
              <a:buFont typeface="Wingdings" panose="05000000000000000000" pitchFamily="2" charset="2"/>
              <a:buChar char="v"/>
            </a:pPr>
            <a:r>
              <a:rPr lang="en-US" sz="1800" dirty="0" smtClean="0">
                <a:latin typeface="Calibri" panose="020F0502020204030204" pitchFamily="34" charset="0"/>
                <a:cs typeface="Arial" panose="020B0604020202020204" pitchFamily="34" charset="0"/>
              </a:rPr>
              <a:t>FV3 model (including dynamics and physics) is implemented as atmospheric </a:t>
            </a:r>
            <a:r>
              <a:rPr lang="en-US" sz="1800" b="1" dirty="0" smtClean="0">
                <a:solidFill>
                  <a:srgbClr val="FF0000"/>
                </a:solidFill>
                <a:latin typeface="Calibri" panose="020F0502020204030204" pitchFamily="34" charset="0"/>
                <a:cs typeface="Arial" panose="020B0604020202020204" pitchFamily="34" charset="0"/>
              </a:rPr>
              <a:t>forecast grid component </a:t>
            </a:r>
            <a:r>
              <a:rPr lang="en-US" sz="1800" dirty="0" smtClean="0">
                <a:latin typeface="Calibri" panose="020F0502020204030204" pitchFamily="34" charset="0"/>
                <a:cs typeface="Arial" panose="020B0604020202020204" pitchFamily="34" charset="0"/>
              </a:rPr>
              <a:t>with FV3 dynamics, IPD and GFS physics. </a:t>
            </a:r>
          </a:p>
          <a:p>
            <a:pPr lvl="1">
              <a:spcAft>
                <a:spcPts val="600"/>
              </a:spcAft>
              <a:buFont typeface="Wingdings" panose="05000000000000000000" pitchFamily="2" charset="2"/>
              <a:buChar char="v"/>
            </a:pPr>
            <a:r>
              <a:rPr lang="en-US" sz="1800" dirty="0" smtClean="0">
                <a:latin typeface="Calibri" panose="020F0502020204030204" pitchFamily="34" charset="0"/>
                <a:cs typeface="Arial" panose="020B0604020202020204" pitchFamily="34" charset="0"/>
              </a:rPr>
              <a:t>The output and IO related downstream processes are implemented as  </a:t>
            </a:r>
            <a:r>
              <a:rPr lang="en-US" sz="1800" b="1" dirty="0" smtClean="0">
                <a:solidFill>
                  <a:srgbClr val="FF0000"/>
                </a:solidFill>
                <a:latin typeface="Calibri" panose="020F0502020204030204" pitchFamily="34" charset="0"/>
                <a:cs typeface="Arial" panose="020B0604020202020204" pitchFamily="34" charset="0"/>
              </a:rPr>
              <a:t>write grid component</a:t>
            </a:r>
            <a:r>
              <a:rPr lang="en-US" sz="1800" dirty="0" smtClean="0">
                <a:latin typeface="Calibri" panose="020F0502020204030204" pitchFamily="34" charset="0"/>
                <a:cs typeface="Arial" panose="020B0604020202020204" pitchFamily="34" charset="0"/>
              </a:rPr>
              <a:t>.  </a:t>
            </a:r>
          </a:p>
          <a:p>
            <a:pPr lvl="1">
              <a:spcAft>
                <a:spcPts val="600"/>
              </a:spcAft>
              <a:buFont typeface="Wingdings" panose="05000000000000000000" pitchFamily="2" charset="2"/>
              <a:buChar char="v"/>
            </a:pPr>
            <a:r>
              <a:rPr lang="en-US" sz="1800" dirty="0" smtClean="0">
                <a:latin typeface="Calibri" panose="020F0502020204030204" pitchFamily="34" charset="0"/>
                <a:cs typeface="Arial" panose="020B0604020202020204" pitchFamily="34" charset="0"/>
              </a:rPr>
              <a:t>The output data are represented as </a:t>
            </a:r>
            <a:r>
              <a:rPr lang="en-US" sz="1800" b="1" dirty="0" smtClean="0">
                <a:solidFill>
                  <a:srgbClr val="FF0000"/>
                </a:solidFill>
                <a:latin typeface="Calibri" panose="020F0502020204030204" pitchFamily="34" charset="0"/>
                <a:cs typeface="Arial" panose="020B0604020202020204" pitchFamily="34" charset="0"/>
              </a:rPr>
              <a:t>ESMF fields</a:t>
            </a:r>
            <a:r>
              <a:rPr lang="en-US" sz="1800" dirty="0" smtClean="0">
                <a:latin typeface="Calibri" panose="020F0502020204030204" pitchFamily="34" charset="0"/>
                <a:cs typeface="Arial" panose="020B0604020202020204" pitchFamily="34" charset="0"/>
              </a:rPr>
              <a:t> with meta data and data values, these fields are stored in forecast grid component export state. </a:t>
            </a:r>
            <a:r>
              <a:rPr lang="en-US" sz="1800" b="1" dirty="0" smtClean="0">
                <a:solidFill>
                  <a:srgbClr val="FF0000"/>
                </a:solidFill>
                <a:latin typeface="Calibri" panose="020F0502020204030204" pitchFamily="34" charset="0"/>
                <a:cs typeface="Arial" panose="020B0604020202020204" pitchFamily="34" charset="0"/>
              </a:rPr>
              <a:t>ESMF </a:t>
            </a:r>
            <a:r>
              <a:rPr lang="en-US" sz="1800" b="1" dirty="0" err="1" smtClean="0">
                <a:solidFill>
                  <a:srgbClr val="FF0000"/>
                </a:solidFill>
                <a:latin typeface="Calibri" panose="020F0502020204030204" pitchFamily="34" charset="0"/>
                <a:cs typeface="Arial" panose="020B0604020202020204" pitchFamily="34" charset="0"/>
              </a:rPr>
              <a:t>regridding</a:t>
            </a:r>
            <a:r>
              <a:rPr lang="en-US" sz="1800" dirty="0" smtClean="0">
                <a:latin typeface="Calibri" panose="020F0502020204030204" pitchFamily="34" charset="0"/>
                <a:cs typeface="Arial" panose="020B0604020202020204" pitchFamily="34" charset="0"/>
              </a:rPr>
              <a:t> is used to transfer the data from forecast grid component to write grid component on desired grid.</a:t>
            </a:r>
          </a:p>
          <a:p>
            <a:pPr lvl="1">
              <a:spcAft>
                <a:spcPts val="600"/>
              </a:spcAft>
              <a:buFont typeface="Wingdings" panose="05000000000000000000" pitchFamily="2" charset="2"/>
              <a:buChar char="v"/>
            </a:pPr>
            <a:r>
              <a:rPr lang="en-US" sz="1800" dirty="0" smtClean="0">
                <a:latin typeface="Calibri" panose="020F0502020204030204" pitchFamily="34" charset="0"/>
                <a:cs typeface="Arial" panose="020B0604020202020204" pitchFamily="34" charset="0"/>
              </a:rPr>
              <a:t> Downstream jobs such as </a:t>
            </a:r>
            <a:r>
              <a:rPr lang="en-US" sz="1800" b="1" dirty="0" smtClean="0">
                <a:solidFill>
                  <a:srgbClr val="FF0000"/>
                </a:solidFill>
                <a:latin typeface="Calibri" panose="020F0502020204030204" pitchFamily="34" charset="0"/>
                <a:cs typeface="Arial" panose="020B0604020202020204" pitchFamily="34" charset="0"/>
              </a:rPr>
              <a:t>POST processing</a:t>
            </a:r>
            <a:r>
              <a:rPr lang="en-US" sz="1800" dirty="0" smtClean="0">
                <a:latin typeface="Calibri" panose="020F0502020204030204" pitchFamily="34" charset="0"/>
                <a:cs typeface="Arial" panose="020B0604020202020204" pitchFamily="34" charset="0"/>
              </a:rPr>
              <a:t> can be conducted on write grid component where all the output data are available. </a:t>
            </a:r>
          </a:p>
          <a:p>
            <a:pPr lvl="1">
              <a:spcAft>
                <a:spcPts val="600"/>
              </a:spcAft>
              <a:buFont typeface="Wingdings" panose="05000000000000000000" pitchFamily="2" charset="2"/>
              <a:buChar char="v"/>
            </a:pPr>
            <a:r>
              <a:rPr lang="en-US" sz="1800" dirty="0" smtClean="0">
                <a:latin typeface="Calibri" panose="020F0502020204030204" pitchFamily="34" charset="0"/>
                <a:cs typeface="Arial" panose="020B0604020202020204" pitchFamily="34" charset="0"/>
              </a:rPr>
              <a:t>This infrastructure facilitates FV3 model in both standalone mode and coupled mode.</a:t>
            </a:r>
          </a:p>
        </p:txBody>
      </p:sp>
    </p:spTree>
    <p:extLst>
      <p:ext uri="{BB962C8B-B14F-4D97-AF65-F5344CB8AC3E}">
        <p14:creationId xmlns:p14="http://schemas.microsoft.com/office/powerpoint/2010/main" val="223713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08494" y="308992"/>
            <a:ext cx="5802828" cy="646331"/>
          </a:xfrm>
          <a:prstGeom prst="rect">
            <a:avLst/>
          </a:prstGeom>
          <a:noFill/>
        </p:spPr>
        <p:txBody>
          <a:bodyPr wrap="square" rtlCol="0">
            <a:spAutoFit/>
          </a:bodyPr>
          <a:lstStyle/>
          <a:p>
            <a:r>
              <a:rPr lang="en-US" sz="3600" b="1" dirty="0" smtClean="0">
                <a:solidFill>
                  <a:srgbClr val="000099"/>
                </a:solidFill>
                <a:latin typeface="Calibri" panose="020F0502020204030204" pitchFamily="34" charset="0"/>
              </a:rPr>
              <a:t>NEMSfv3gfs code structure</a:t>
            </a:r>
            <a:endParaRPr lang="en-US" sz="3600" b="1" dirty="0">
              <a:solidFill>
                <a:srgbClr val="000099"/>
              </a:solidFill>
              <a:latin typeface="Calibri" panose="020F0502020204030204" pitchFamily="34" charset="0"/>
            </a:endParaRPr>
          </a:p>
        </p:txBody>
      </p:sp>
      <p:sp>
        <p:nvSpPr>
          <p:cNvPr id="26" name="TextBox 25"/>
          <p:cNvSpPr txBox="1"/>
          <p:nvPr/>
        </p:nvSpPr>
        <p:spPr>
          <a:xfrm>
            <a:off x="6867147" y="1457116"/>
            <a:ext cx="1988773" cy="646331"/>
          </a:xfrm>
          <a:prstGeom prst="rect">
            <a:avLst/>
          </a:prstGeom>
          <a:noFill/>
          <a:ln>
            <a:solidFill>
              <a:schemeClr val="tx2">
                <a:lumMod val="60000"/>
                <a:lumOff val="40000"/>
              </a:schemeClr>
            </a:solidFill>
          </a:ln>
        </p:spPr>
        <p:txBody>
          <a:bodyPr wrap="square" rtlCol="0">
            <a:spAutoFit/>
          </a:bodyPr>
          <a:lstStyle/>
          <a:p>
            <a:pPr algn="ctr"/>
            <a:r>
              <a:rPr lang="en-US" dirty="0" smtClean="0">
                <a:latin typeface="Calibri" panose="020F0502020204030204" pitchFamily="34" charset="0"/>
              </a:rPr>
              <a:t>NEMS description</a:t>
            </a:r>
          </a:p>
          <a:p>
            <a:pPr algn="ctr"/>
            <a:r>
              <a:rPr lang="en-US" dirty="0" smtClean="0">
                <a:latin typeface="Calibri" panose="020F0502020204030204" pitchFamily="34" charset="0"/>
              </a:rPr>
              <a:t> layer </a:t>
            </a:r>
            <a:endParaRPr lang="en-US" dirty="0">
              <a:latin typeface="Calibri" panose="020F0502020204030204" pitchFamily="34" charset="0"/>
            </a:endParaRPr>
          </a:p>
        </p:txBody>
      </p:sp>
      <p:sp>
        <p:nvSpPr>
          <p:cNvPr id="31" name="Left Arrow 30"/>
          <p:cNvSpPr/>
          <p:nvPr/>
        </p:nvSpPr>
        <p:spPr>
          <a:xfrm>
            <a:off x="6142273" y="1635204"/>
            <a:ext cx="533400" cy="2286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1" name="TextBox 2050"/>
          <p:cNvSpPr txBox="1"/>
          <p:nvPr/>
        </p:nvSpPr>
        <p:spPr>
          <a:xfrm>
            <a:off x="6814698" y="2501596"/>
            <a:ext cx="2135454" cy="646331"/>
          </a:xfrm>
          <a:prstGeom prst="rect">
            <a:avLst/>
          </a:prstGeom>
          <a:noFill/>
          <a:ln>
            <a:solidFill>
              <a:schemeClr val="tx2">
                <a:lumMod val="60000"/>
                <a:lumOff val="40000"/>
              </a:schemeClr>
            </a:solidFill>
          </a:ln>
        </p:spPr>
        <p:txBody>
          <a:bodyPr wrap="square" rtlCol="0">
            <a:spAutoFit/>
          </a:bodyPr>
          <a:lstStyle/>
          <a:p>
            <a:pPr algn="ctr"/>
            <a:r>
              <a:rPr lang="en-US" dirty="0" smtClean="0">
                <a:latin typeface="Calibri" panose="020F0502020204030204" pitchFamily="34" charset="0"/>
              </a:rPr>
              <a:t>NEMS NUOPC </a:t>
            </a:r>
          </a:p>
          <a:p>
            <a:pPr algn="ctr"/>
            <a:r>
              <a:rPr lang="en-US" dirty="0" smtClean="0">
                <a:latin typeface="Calibri" panose="020F0502020204030204" pitchFamily="34" charset="0"/>
              </a:rPr>
              <a:t>Layer &amp; mediator</a:t>
            </a:r>
            <a:endParaRPr lang="en-US" dirty="0">
              <a:latin typeface="Calibri" panose="020F0502020204030204" pitchFamily="34" charset="0"/>
            </a:endParaRPr>
          </a:p>
        </p:txBody>
      </p:sp>
      <p:sp>
        <p:nvSpPr>
          <p:cNvPr id="54" name="Left Arrow 53"/>
          <p:cNvSpPr/>
          <p:nvPr/>
        </p:nvSpPr>
        <p:spPr>
          <a:xfrm>
            <a:off x="6163144" y="2598003"/>
            <a:ext cx="533400" cy="2286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5" name="TextBox 2054"/>
          <p:cNvSpPr txBox="1"/>
          <p:nvPr/>
        </p:nvSpPr>
        <p:spPr>
          <a:xfrm>
            <a:off x="7087611" y="3407317"/>
            <a:ext cx="1768309" cy="369332"/>
          </a:xfrm>
          <a:prstGeom prst="rect">
            <a:avLst/>
          </a:prstGeom>
          <a:noFill/>
          <a:ln>
            <a:solidFill>
              <a:schemeClr val="tx2">
                <a:lumMod val="60000"/>
                <a:lumOff val="40000"/>
              </a:schemeClr>
            </a:solidFill>
          </a:ln>
        </p:spPr>
        <p:txBody>
          <a:bodyPr wrap="square" rtlCol="0">
            <a:spAutoFit/>
          </a:bodyPr>
          <a:lstStyle/>
          <a:p>
            <a:pPr algn="ctr"/>
            <a:r>
              <a:rPr lang="en-US" dirty="0" smtClean="0">
                <a:latin typeface="Calibri" panose="020F0502020204030204" pitchFamily="34" charset="0"/>
              </a:rPr>
              <a:t>User’s code</a:t>
            </a:r>
            <a:endParaRPr lang="en-US" dirty="0">
              <a:latin typeface="Calibri" panose="020F0502020204030204" pitchFamily="34" charset="0"/>
            </a:endParaRPr>
          </a:p>
        </p:txBody>
      </p:sp>
      <p:sp>
        <p:nvSpPr>
          <p:cNvPr id="56" name="Left Arrow 55"/>
          <p:cNvSpPr/>
          <p:nvPr/>
        </p:nvSpPr>
        <p:spPr>
          <a:xfrm>
            <a:off x="6262538" y="3548049"/>
            <a:ext cx="533400" cy="2286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6" name="TextBox 2055"/>
          <p:cNvSpPr txBox="1"/>
          <p:nvPr/>
        </p:nvSpPr>
        <p:spPr>
          <a:xfrm>
            <a:off x="6604775" y="6135752"/>
            <a:ext cx="2362200" cy="369332"/>
          </a:xfrm>
          <a:prstGeom prst="rect">
            <a:avLst/>
          </a:prstGeom>
          <a:noFill/>
          <a:ln>
            <a:solidFill>
              <a:schemeClr val="tx2">
                <a:lumMod val="60000"/>
                <a:lumOff val="40000"/>
              </a:schemeClr>
            </a:solidFill>
          </a:ln>
        </p:spPr>
        <p:txBody>
          <a:bodyPr wrap="square" rtlCol="0">
            <a:spAutoFit/>
          </a:bodyPr>
          <a:lstStyle/>
          <a:p>
            <a:r>
              <a:rPr lang="en-US" dirty="0" smtClean="0"/>
              <a:t>NEMS Infrastructure</a:t>
            </a:r>
            <a:endParaRPr lang="en-US" dirty="0"/>
          </a:p>
        </p:txBody>
      </p:sp>
      <p:sp>
        <p:nvSpPr>
          <p:cNvPr id="2" name="TextBox 1"/>
          <p:cNvSpPr txBox="1"/>
          <p:nvPr/>
        </p:nvSpPr>
        <p:spPr>
          <a:xfrm>
            <a:off x="1139786" y="6111741"/>
            <a:ext cx="2255736" cy="338554"/>
          </a:xfrm>
          <a:prstGeom prst="rect">
            <a:avLst/>
          </a:prstGeom>
          <a:noFill/>
        </p:spPr>
        <p:txBody>
          <a:bodyPr wrap="square" rtlCol="0">
            <a:spAutoFit/>
          </a:bodyPr>
          <a:lstStyle/>
          <a:p>
            <a:r>
              <a:rPr lang="en-US" sz="1600" dirty="0" smtClean="0"/>
              <a:t>ESMF grid component</a:t>
            </a:r>
            <a:endParaRPr lang="en-US" sz="1600" dirty="0"/>
          </a:p>
        </p:txBody>
      </p:sp>
      <p:sp>
        <p:nvSpPr>
          <p:cNvPr id="7" name="TextBox 6"/>
          <p:cNvSpPr txBox="1"/>
          <p:nvPr/>
        </p:nvSpPr>
        <p:spPr>
          <a:xfrm>
            <a:off x="2004951" y="1154811"/>
            <a:ext cx="1752600" cy="369332"/>
          </a:xfrm>
          <a:prstGeom prst="rect">
            <a:avLst/>
          </a:prstGeom>
          <a:noFill/>
          <a:ln>
            <a:solidFill>
              <a:schemeClr val="bg2">
                <a:lumMod val="60000"/>
                <a:lumOff val="40000"/>
              </a:schemeClr>
            </a:solidFill>
          </a:ln>
        </p:spPr>
        <p:txBody>
          <a:bodyPr wrap="square" rtlCol="0">
            <a:spAutoFit/>
          </a:bodyPr>
          <a:lstStyle/>
          <a:p>
            <a:r>
              <a:rPr lang="en-US" dirty="0" smtClean="0"/>
              <a:t>Program Main</a:t>
            </a:r>
            <a:endParaRPr lang="en-US" dirty="0"/>
          </a:p>
        </p:txBody>
      </p:sp>
      <p:sp>
        <p:nvSpPr>
          <p:cNvPr id="18" name="TextBox 17"/>
          <p:cNvSpPr txBox="1"/>
          <p:nvPr/>
        </p:nvSpPr>
        <p:spPr>
          <a:xfrm>
            <a:off x="1864426" y="1749504"/>
            <a:ext cx="2033650" cy="369332"/>
          </a:xfrm>
          <a:prstGeom prst="rect">
            <a:avLst/>
          </a:prstGeom>
          <a:solidFill>
            <a:schemeClr val="bg1">
              <a:lumMod val="75000"/>
            </a:schemeClr>
          </a:solidFill>
          <a:ln>
            <a:solidFill>
              <a:schemeClr val="accent2">
                <a:lumMod val="60000"/>
                <a:lumOff val="40000"/>
              </a:schemeClr>
            </a:solidFill>
          </a:ln>
        </p:spPr>
        <p:txBody>
          <a:bodyPr wrap="square" rtlCol="0">
            <a:spAutoFit/>
          </a:bodyPr>
          <a:lstStyle/>
          <a:p>
            <a:r>
              <a:rPr lang="en-US" dirty="0" smtClean="0"/>
              <a:t>NEMS grid comp</a:t>
            </a:r>
            <a:endParaRPr lang="en-US" dirty="0"/>
          </a:p>
        </p:txBody>
      </p:sp>
      <p:sp>
        <p:nvSpPr>
          <p:cNvPr id="19" name="TextBox 18"/>
          <p:cNvSpPr txBox="1"/>
          <p:nvPr/>
        </p:nvSpPr>
        <p:spPr>
          <a:xfrm>
            <a:off x="1864426" y="2389138"/>
            <a:ext cx="2033650" cy="646331"/>
          </a:xfrm>
          <a:prstGeom prst="rect">
            <a:avLst/>
          </a:prstGeom>
          <a:solidFill>
            <a:schemeClr val="bg1">
              <a:lumMod val="75000"/>
            </a:schemeClr>
          </a:solidFill>
          <a:ln>
            <a:solidFill>
              <a:schemeClr val="bg2">
                <a:lumMod val="60000"/>
                <a:lumOff val="40000"/>
              </a:schemeClr>
            </a:solidFill>
          </a:ln>
        </p:spPr>
        <p:txBody>
          <a:bodyPr wrap="square" rtlCol="0">
            <a:spAutoFit/>
          </a:bodyPr>
          <a:lstStyle/>
          <a:p>
            <a:r>
              <a:rPr lang="en-US" dirty="0" smtClean="0"/>
              <a:t>Earth grid comp</a:t>
            </a:r>
          </a:p>
          <a:p>
            <a:r>
              <a:rPr lang="en-US" dirty="0" smtClean="0"/>
              <a:t>(ensemble)</a:t>
            </a:r>
            <a:endParaRPr lang="en-US" dirty="0"/>
          </a:p>
        </p:txBody>
      </p:sp>
      <p:sp>
        <p:nvSpPr>
          <p:cNvPr id="20" name="TextBox 19"/>
          <p:cNvSpPr txBox="1"/>
          <p:nvPr/>
        </p:nvSpPr>
        <p:spPr>
          <a:xfrm>
            <a:off x="2107947" y="3376275"/>
            <a:ext cx="777834" cy="369332"/>
          </a:xfrm>
          <a:prstGeom prst="rect">
            <a:avLst/>
          </a:prstGeom>
          <a:solidFill>
            <a:schemeClr val="accent3">
              <a:lumMod val="85000"/>
            </a:schemeClr>
          </a:solidFill>
          <a:ln>
            <a:solidFill>
              <a:schemeClr val="bg2">
                <a:lumMod val="60000"/>
                <a:lumOff val="40000"/>
              </a:schemeClr>
            </a:solidFill>
          </a:ln>
        </p:spPr>
        <p:txBody>
          <a:bodyPr wrap="square" rtlCol="0">
            <a:spAutoFit/>
          </a:bodyPr>
          <a:lstStyle/>
          <a:p>
            <a:r>
              <a:rPr lang="en-US" dirty="0" smtClean="0"/>
              <a:t>FV3</a:t>
            </a:r>
            <a:endParaRPr lang="en-US" dirty="0"/>
          </a:p>
        </p:txBody>
      </p:sp>
      <p:sp>
        <p:nvSpPr>
          <p:cNvPr id="21" name="TextBox 20"/>
          <p:cNvSpPr txBox="1"/>
          <p:nvPr/>
        </p:nvSpPr>
        <p:spPr>
          <a:xfrm>
            <a:off x="1981200" y="4335594"/>
            <a:ext cx="1100980" cy="1477328"/>
          </a:xfrm>
          <a:prstGeom prst="rect">
            <a:avLst/>
          </a:prstGeom>
          <a:solidFill>
            <a:schemeClr val="accent3">
              <a:lumMod val="85000"/>
            </a:schemeClr>
          </a:solidFill>
          <a:ln>
            <a:solidFill>
              <a:schemeClr val="bg2">
                <a:lumMod val="60000"/>
                <a:lumOff val="40000"/>
              </a:schemeClr>
            </a:solidFill>
          </a:ln>
        </p:spPr>
        <p:txBody>
          <a:bodyPr wrap="square" rtlCol="0">
            <a:spAutoFit/>
          </a:bodyPr>
          <a:lstStyle/>
          <a:p>
            <a:r>
              <a:rPr lang="en-US" dirty="0" smtClean="0"/>
              <a:t>FCST</a:t>
            </a:r>
          </a:p>
          <a:p>
            <a:endParaRPr lang="en-US" dirty="0"/>
          </a:p>
          <a:p>
            <a:endParaRPr lang="en-US" dirty="0" smtClean="0"/>
          </a:p>
          <a:p>
            <a:endParaRPr lang="en-US" dirty="0"/>
          </a:p>
          <a:p>
            <a:endParaRPr lang="en-US" dirty="0" smtClean="0"/>
          </a:p>
        </p:txBody>
      </p:sp>
      <p:sp>
        <p:nvSpPr>
          <p:cNvPr id="28" name="TextBox 27"/>
          <p:cNvSpPr txBox="1"/>
          <p:nvPr/>
        </p:nvSpPr>
        <p:spPr>
          <a:xfrm>
            <a:off x="3506190" y="4337891"/>
            <a:ext cx="594180" cy="369332"/>
          </a:xfrm>
          <a:prstGeom prst="rect">
            <a:avLst/>
          </a:prstGeom>
          <a:solidFill>
            <a:schemeClr val="accent3">
              <a:lumMod val="85000"/>
            </a:schemeClr>
          </a:solidFill>
          <a:ln>
            <a:solidFill>
              <a:schemeClr val="bg2">
                <a:lumMod val="60000"/>
                <a:lumOff val="40000"/>
              </a:schemeClr>
            </a:solidFill>
          </a:ln>
        </p:spPr>
        <p:txBody>
          <a:bodyPr wrap="square" rtlCol="0">
            <a:spAutoFit/>
          </a:bodyPr>
          <a:lstStyle/>
          <a:p>
            <a:r>
              <a:rPr lang="en-US" dirty="0" err="1" smtClean="0"/>
              <a:t>Wrt</a:t>
            </a:r>
            <a:endParaRPr lang="en-US" dirty="0"/>
          </a:p>
        </p:txBody>
      </p:sp>
      <p:cxnSp>
        <p:nvCxnSpPr>
          <p:cNvPr id="10" name="Straight Arrow Connector 9"/>
          <p:cNvCxnSpPr>
            <a:stCxn id="7" idx="2"/>
            <a:endCxn id="18" idx="0"/>
          </p:cNvCxnSpPr>
          <p:nvPr/>
        </p:nvCxnSpPr>
        <p:spPr bwMode="auto">
          <a:xfrm>
            <a:off x="2881251" y="1524143"/>
            <a:ext cx="0" cy="225361"/>
          </a:xfrm>
          <a:prstGeom prst="straightConnector1">
            <a:avLst/>
          </a:prstGeom>
          <a:noFill/>
          <a:ln w="9525" cap="flat" cmpd="sng" algn="ctr">
            <a:solidFill>
              <a:srgbClr val="009AD0"/>
            </a:solidFill>
            <a:prstDash val="solid"/>
            <a:round/>
            <a:headEnd type="none" w="med" len="med"/>
            <a:tailEnd type="arrow"/>
          </a:ln>
          <a:effectLst/>
        </p:spPr>
      </p:cxnSp>
      <p:cxnSp>
        <p:nvCxnSpPr>
          <p:cNvPr id="13" name="Straight Arrow Connector 12"/>
          <p:cNvCxnSpPr>
            <a:stCxn id="18" idx="2"/>
            <a:endCxn id="19" idx="0"/>
          </p:cNvCxnSpPr>
          <p:nvPr/>
        </p:nvCxnSpPr>
        <p:spPr bwMode="auto">
          <a:xfrm>
            <a:off x="2881251" y="2118836"/>
            <a:ext cx="0" cy="270302"/>
          </a:xfrm>
          <a:prstGeom prst="straightConnector1">
            <a:avLst/>
          </a:prstGeom>
          <a:noFill/>
          <a:ln w="9525" cap="flat" cmpd="sng" algn="ctr">
            <a:solidFill>
              <a:srgbClr val="009AD0"/>
            </a:solidFill>
            <a:prstDash val="solid"/>
            <a:round/>
            <a:headEnd type="none" w="med" len="med"/>
            <a:tailEnd type="arrow"/>
          </a:ln>
          <a:effectLst/>
        </p:spPr>
      </p:cxnSp>
      <p:cxnSp>
        <p:nvCxnSpPr>
          <p:cNvPr id="16" name="Straight Arrow Connector 15"/>
          <p:cNvCxnSpPr>
            <a:stCxn id="19" idx="2"/>
            <a:endCxn id="20" idx="0"/>
          </p:cNvCxnSpPr>
          <p:nvPr/>
        </p:nvCxnSpPr>
        <p:spPr bwMode="auto">
          <a:xfrm flipH="1">
            <a:off x="2496864" y="3035469"/>
            <a:ext cx="384387" cy="340806"/>
          </a:xfrm>
          <a:prstGeom prst="straightConnector1">
            <a:avLst/>
          </a:prstGeom>
          <a:noFill/>
          <a:ln w="9525" cap="flat" cmpd="sng" algn="ctr">
            <a:solidFill>
              <a:schemeClr val="accent3">
                <a:lumMod val="50000"/>
              </a:schemeClr>
            </a:solidFill>
            <a:prstDash val="solid"/>
            <a:round/>
            <a:headEnd type="none" w="med" len="med"/>
            <a:tailEnd type="arrow"/>
          </a:ln>
          <a:effectLst/>
        </p:spPr>
      </p:cxnSp>
      <p:sp>
        <p:nvSpPr>
          <p:cNvPr id="42" name="TextBox 41"/>
          <p:cNvSpPr txBox="1"/>
          <p:nvPr/>
        </p:nvSpPr>
        <p:spPr>
          <a:xfrm>
            <a:off x="767443" y="3416215"/>
            <a:ext cx="1135083" cy="369332"/>
          </a:xfrm>
          <a:prstGeom prst="rect">
            <a:avLst/>
          </a:prstGeom>
          <a:solidFill>
            <a:schemeClr val="accent3">
              <a:lumMod val="85000"/>
            </a:schemeClr>
          </a:solidFill>
          <a:ln>
            <a:solidFill>
              <a:srgbClr val="FF0000"/>
            </a:solidFill>
            <a:prstDash val="dash"/>
          </a:ln>
        </p:spPr>
        <p:txBody>
          <a:bodyPr wrap="square" rtlCol="0">
            <a:spAutoFit/>
          </a:bodyPr>
          <a:lstStyle/>
          <a:p>
            <a:r>
              <a:rPr lang="en-US" dirty="0" smtClean="0">
                <a:solidFill>
                  <a:srgbClr val="FF0000"/>
                </a:solidFill>
              </a:rPr>
              <a:t>Mediator</a:t>
            </a:r>
            <a:endParaRPr lang="en-US" dirty="0">
              <a:solidFill>
                <a:srgbClr val="FF0000"/>
              </a:solidFill>
            </a:endParaRPr>
          </a:p>
        </p:txBody>
      </p:sp>
      <p:cxnSp>
        <p:nvCxnSpPr>
          <p:cNvPr id="2057" name="Straight Arrow Connector 2056"/>
          <p:cNvCxnSpPr>
            <a:stCxn id="18" idx="2"/>
            <a:endCxn id="42" idx="0"/>
          </p:cNvCxnSpPr>
          <p:nvPr/>
        </p:nvCxnSpPr>
        <p:spPr bwMode="auto">
          <a:xfrm flipH="1">
            <a:off x="1334985" y="2118836"/>
            <a:ext cx="1546266" cy="1297379"/>
          </a:xfrm>
          <a:prstGeom prst="straightConnector1">
            <a:avLst/>
          </a:prstGeom>
          <a:noFill/>
          <a:ln w="9525" cap="flat" cmpd="sng" algn="ctr">
            <a:noFill/>
            <a:prstDash val="solid"/>
            <a:round/>
            <a:headEnd type="none" w="med" len="med"/>
            <a:tailEnd type="arrow"/>
          </a:ln>
          <a:effectLst/>
        </p:spPr>
      </p:cxnSp>
      <p:cxnSp>
        <p:nvCxnSpPr>
          <p:cNvPr id="2059" name="Straight Arrow Connector 2058"/>
          <p:cNvCxnSpPr>
            <a:stCxn id="20" idx="2"/>
          </p:cNvCxnSpPr>
          <p:nvPr/>
        </p:nvCxnSpPr>
        <p:spPr bwMode="auto">
          <a:xfrm>
            <a:off x="2496864" y="3745607"/>
            <a:ext cx="0" cy="526377"/>
          </a:xfrm>
          <a:prstGeom prst="straightConnector1">
            <a:avLst/>
          </a:prstGeom>
          <a:noFill/>
          <a:ln w="9525" cap="flat" cmpd="sng" algn="ctr">
            <a:solidFill>
              <a:srgbClr val="009AD0"/>
            </a:solidFill>
            <a:prstDash val="solid"/>
            <a:round/>
            <a:headEnd type="none" w="med" len="med"/>
            <a:tailEnd type="arrow"/>
          </a:ln>
          <a:effectLst/>
        </p:spPr>
      </p:cxnSp>
      <p:cxnSp>
        <p:nvCxnSpPr>
          <p:cNvPr id="2070" name="Straight Arrow Connector 2069"/>
          <p:cNvCxnSpPr/>
          <p:nvPr/>
        </p:nvCxnSpPr>
        <p:spPr bwMode="auto">
          <a:xfrm>
            <a:off x="2678382" y="3745607"/>
            <a:ext cx="992461" cy="526377"/>
          </a:xfrm>
          <a:prstGeom prst="straightConnector1">
            <a:avLst/>
          </a:prstGeom>
          <a:noFill/>
          <a:ln w="9525" cap="flat" cmpd="sng" algn="ctr">
            <a:solidFill>
              <a:srgbClr val="009AD0"/>
            </a:solidFill>
            <a:prstDash val="solid"/>
            <a:round/>
            <a:headEnd type="none" w="med" len="med"/>
            <a:tailEnd type="arrow"/>
          </a:ln>
          <a:effectLst/>
        </p:spPr>
      </p:cxnSp>
      <p:sp>
        <p:nvSpPr>
          <p:cNvPr id="60" name="Rectangle 59"/>
          <p:cNvSpPr/>
          <p:nvPr/>
        </p:nvSpPr>
        <p:spPr>
          <a:xfrm>
            <a:off x="453998" y="6200856"/>
            <a:ext cx="448527" cy="16359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63" name="Straight Connector 2062"/>
          <p:cNvCxnSpPr>
            <a:stCxn id="19" idx="2"/>
          </p:cNvCxnSpPr>
          <p:nvPr/>
        </p:nvCxnSpPr>
        <p:spPr bwMode="auto">
          <a:xfrm flipH="1">
            <a:off x="2475513" y="3035469"/>
            <a:ext cx="405738" cy="85201"/>
          </a:xfrm>
          <a:prstGeom prst="line">
            <a:avLst/>
          </a:prstGeom>
          <a:noFill/>
          <a:ln w="9525" cap="flat" cmpd="sng" algn="ctr">
            <a:solidFill>
              <a:schemeClr val="accent3">
                <a:lumMod val="50000"/>
              </a:schemeClr>
            </a:solidFill>
            <a:prstDash val="solid"/>
            <a:round/>
            <a:headEnd type="none" w="med" len="med"/>
            <a:tailEnd type="none" w="med" len="med"/>
          </a:ln>
          <a:effectLst/>
        </p:spPr>
      </p:cxnSp>
      <p:cxnSp>
        <p:nvCxnSpPr>
          <p:cNvPr id="2071" name="Straight Connector 2070"/>
          <p:cNvCxnSpPr/>
          <p:nvPr/>
        </p:nvCxnSpPr>
        <p:spPr bwMode="auto">
          <a:xfrm flipH="1">
            <a:off x="1933204" y="3120670"/>
            <a:ext cx="334449" cy="85202"/>
          </a:xfrm>
          <a:prstGeom prst="line">
            <a:avLst/>
          </a:prstGeom>
          <a:noFill/>
          <a:ln w="9525" cap="flat" cmpd="sng" algn="ctr">
            <a:solidFill>
              <a:schemeClr val="accent3">
                <a:lumMod val="50000"/>
              </a:schemeClr>
            </a:solidFill>
            <a:prstDash val="solid"/>
            <a:round/>
            <a:headEnd type="none" w="med" len="med"/>
            <a:tailEnd type="none" w="med" len="med"/>
          </a:ln>
          <a:effectLst/>
        </p:spPr>
      </p:cxnSp>
      <p:cxnSp>
        <p:nvCxnSpPr>
          <p:cNvPr id="2077" name="Straight Arrow Connector 2076"/>
          <p:cNvCxnSpPr/>
          <p:nvPr/>
        </p:nvCxnSpPr>
        <p:spPr bwMode="auto">
          <a:xfrm flipH="1">
            <a:off x="1423934" y="3217282"/>
            <a:ext cx="393238" cy="122435"/>
          </a:xfrm>
          <a:prstGeom prst="straightConnector1">
            <a:avLst/>
          </a:prstGeom>
          <a:noFill/>
          <a:ln w="9525" cap="flat" cmpd="sng" algn="ctr">
            <a:solidFill>
              <a:schemeClr val="accent3">
                <a:lumMod val="50000"/>
              </a:schemeClr>
            </a:solidFill>
            <a:prstDash val="solid"/>
            <a:round/>
            <a:headEnd type="none" w="med" len="med"/>
            <a:tailEnd type="arrow"/>
          </a:ln>
          <a:effectLst/>
        </p:spPr>
      </p:cxnSp>
      <p:sp>
        <p:nvSpPr>
          <p:cNvPr id="72" name="TextBox 71"/>
          <p:cNvSpPr txBox="1"/>
          <p:nvPr/>
        </p:nvSpPr>
        <p:spPr>
          <a:xfrm>
            <a:off x="3082180" y="3363383"/>
            <a:ext cx="777834" cy="369332"/>
          </a:xfrm>
          <a:prstGeom prst="rect">
            <a:avLst/>
          </a:prstGeom>
          <a:solidFill>
            <a:schemeClr val="accent3">
              <a:lumMod val="85000"/>
            </a:schemeClr>
          </a:solidFill>
          <a:ln>
            <a:solidFill>
              <a:srgbClr val="FF0000"/>
            </a:solidFill>
            <a:prstDash val="dash"/>
          </a:ln>
        </p:spPr>
        <p:txBody>
          <a:bodyPr wrap="square" rtlCol="0">
            <a:spAutoFit/>
          </a:bodyPr>
          <a:lstStyle/>
          <a:p>
            <a:r>
              <a:rPr lang="en-US" dirty="0" smtClean="0">
                <a:solidFill>
                  <a:srgbClr val="FF0000"/>
                </a:solidFill>
              </a:rPr>
              <a:t>OCN</a:t>
            </a:r>
            <a:endParaRPr lang="en-US" dirty="0">
              <a:solidFill>
                <a:srgbClr val="FF0000"/>
              </a:solidFill>
            </a:endParaRPr>
          </a:p>
        </p:txBody>
      </p:sp>
      <p:sp>
        <p:nvSpPr>
          <p:cNvPr id="37" name="TextBox 36"/>
          <p:cNvSpPr txBox="1"/>
          <p:nvPr/>
        </p:nvSpPr>
        <p:spPr>
          <a:xfrm>
            <a:off x="4039524" y="3416215"/>
            <a:ext cx="910706" cy="307777"/>
          </a:xfrm>
          <a:prstGeom prst="rect">
            <a:avLst/>
          </a:prstGeom>
          <a:solidFill>
            <a:schemeClr val="accent3">
              <a:lumMod val="85000"/>
            </a:schemeClr>
          </a:solidFill>
          <a:ln>
            <a:solidFill>
              <a:srgbClr val="FF0000"/>
            </a:solidFill>
            <a:prstDash val="dash"/>
          </a:ln>
        </p:spPr>
        <p:txBody>
          <a:bodyPr wrap="square" rtlCol="0">
            <a:spAutoFit/>
          </a:bodyPr>
          <a:lstStyle/>
          <a:p>
            <a:r>
              <a:rPr lang="en-US" sz="1400" b="1" dirty="0" smtClean="0">
                <a:solidFill>
                  <a:srgbClr val="FF0000"/>
                </a:solidFill>
              </a:rPr>
              <a:t>Sea ice</a:t>
            </a:r>
            <a:endParaRPr lang="en-US" sz="1400" b="1" dirty="0">
              <a:solidFill>
                <a:srgbClr val="FF0000"/>
              </a:solidFill>
            </a:endParaRPr>
          </a:p>
        </p:txBody>
      </p:sp>
      <p:sp>
        <p:nvSpPr>
          <p:cNvPr id="38" name="TextBox 37"/>
          <p:cNvSpPr txBox="1"/>
          <p:nvPr/>
        </p:nvSpPr>
        <p:spPr>
          <a:xfrm>
            <a:off x="5096846" y="3385437"/>
            <a:ext cx="777834" cy="369332"/>
          </a:xfrm>
          <a:prstGeom prst="rect">
            <a:avLst/>
          </a:prstGeom>
          <a:solidFill>
            <a:schemeClr val="accent3">
              <a:lumMod val="85000"/>
            </a:schemeClr>
          </a:solidFill>
          <a:ln>
            <a:solidFill>
              <a:srgbClr val="FF0000"/>
            </a:solidFill>
            <a:prstDash val="dash"/>
          </a:ln>
        </p:spPr>
        <p:txBody>
          <a:bodyPr wrap="square" rtlCol="0">
            <a:spAutoFit/>
          </a:bodyPr>
          <a:lstStyle/>
          <a:p>
            <a:r>
              <a:rPr lang="en-US" dirty="0" smtClean="0">
                <a:solidFill>
                  <a:srgbClr val="FF0000"/>
                </a:solidFill>
              </a:rPr>
              <a:t>other</a:t>
            </a:r>
            <a:endParaRPr lang="en-US" dirty="0">
              <a:solidFill>
                <a:srgbClr val="FF0000"/>
              </a:solidFill>
            </a:endParaRPr>
          </a:p>
        </p:txBody>
      </p:sp>
      <p:cxnSp>
        <p:nvCxnSpPr>
          <p:cNvPr id="5" name="Straight Connector 4"/>
          <p:cNvCxnSpPr>
            <a:stCxn id="19" idx="2"/>
          </p:cNvCxnSpPr>
          <p:nvPr/>
        </p:nvCxnSpPr>
        <p:spPr bwMode="auto">
          <a:xfrm>
            <a:off x="2881251" y="3035469"/>
            <a:ext cx="293361" cy="112458"/>
          </a:xfrm>
          <a:prstGeom prst="line">
            <a:avLst/>
          </a:prstGeom>
          <a:noFill/>
          <a:ln w="9525" cap="flat" cmpd="sng" algn="ctr">
            <a:solidFill>
              <a:schemeClr val="accent3">
                <a:lumMod val="50000"/>
              </a:schemeClr>
            </a:solidFill>
            <a:prstDash val="solid"/>
            <a:round/>
            <a:headEnd type="none" w="med" len="med"/>
            <a:tailEnd type="none" w="med" len="med"/>
          </a:ln>
          <a:effectLst/>
        </p:spPr>
      </p:cxnSp>
      <p:cxnSp>
        <p:nvCxnSpPr>
          <p:cNvPr id="14" name="Straight Arrow Connector 13"/>
          <p:cNvCxnSpPr/>
          <p:nvPr/>
        </p:nvCxnSpPr>
        <p:spPr bwMode="auto">
          <a:xfrm>
            <a:off x="3227980" y="3223735"/>
            <a:ext cx="251361" cy="109528"/>
          </a:xfrm>
          <a:prstGeom prst="straightConnector1">
            <a:avLst/>
          </a:prstGeom>
          <a:noFill/>
          <a:ln w="9525" cap="flat" cmpd="sng" algn="ctr">
            <a:solidFill>
              <a:schemeClr val="accent3">
                <a:lumMod val="50000"/>
              </a:schemeClr>
            </a:solidFill>
            <a:prstDash val="solid"/>
            <a:round/>
            <a:headEnd type="none" w="med" len="med"/>
            <a:tailEnd type="arrow"/>
          </a:ln>
          <a:effectLst/>
        </p:spPr>
      </p:cxnSp>
      <p:cxnSp>
        <p:nvCxnSpPr>
          <p:cNvPr id="22" name="Straight Connector 21"/>
          <p:cNvCxnSpPr>
            <a:stCxn id="19" idx="2"/>
          </p:cNvCxnSpPr>
          <p:nvPr/>
        </p:nvCxnSpPr>
        <p:spPr bwMode="auto">
          <a:xfrm>
            <a:off x="2881251" y="3035469"/>
            <a:ext cx="750619" cy="170624"/>
          </a:xfrm>
          <a:prstGeom prst="line">
            <a:avLst/>
          </a:prstGeom>
          <a:noFill/>
          <a:ln w="9525" cap="flat" cmpd="sng" algn="ctr">
            <a:solidFill>
              <a:schemeClr val="accent3">
                <a:lumMod val="50000"/>
              </a:schemeClr>
            </a:solidFill>
            <a:prstDash val="solid"/>
            <a:round/>
            <a:headEnd type="none" w="med" len="med"/>
            <a:tailEnd type="none" w="med" len="med"/>
          </a:ln>
          <a:effectLst/>
        </p:spPr>
      </p:cxnSp>
      <p:cxnSp>
        <p:nvCxnSpPr>
          <p:cNvPr id="2049" name="Straight Arrow Connector 2048"/>
          <p:cNvCxnSpPr>
            <a:endCxn id="37" idx="0"/>
          </p:cNvCxnSpPr>
          <p:nvPr/>
        </p:nvCxnSpPr>
        <p:spPr bwMode="auto">
          <a:xfrm>
            <a:off x="3803280" y="3278499"/>
            <a:ext cx="691597" cy="137716"/>
          </a:xfrm>
          <a:prstGeom prst="straightConnector1">
            <a:avLst/>
          </a:prstGeom>
          <a:noFill/>
          <a:ln w="9525" cap="flat" cmpd="sng" algn="ctr">
            <a:solidFill>
              <a:schemeClr val="accent3">
                <a:lumMod val="50000"/>
              </a:schemeClr>
            </a:solidFill>
            <a:prstDash val="solid"/>
            <a:round/>
            <a:headEnd type="none" w="med" len="med"/>
            <a:tailEnd type="arrow"/>
          </a:ln>
          <a:effectLst/>
        </p:spPr>
      </p:cxnSp>
      <p:cxnSp>
        <p:nvCxnSpPr>
          <p:cNvPr id="2052" name="Straight Connector 2051"/>
          <p:cNvCxnSpPr/>
          <p:nvPr/>
        </p:nvCxnSpPr>
        <p:spPr bwMode="auto">
          <a:xfrm>
            <a:off x="2900339" y="3048791"/>
            <a:ext cx="1519598" cy="174944"/>
          </a:xfrm>
          <a:prstGeom prst="line">
            <a:avLst/>
          </a:prstGeom>
          <a:noFill/>
          <a:ln w="9525" cap="flat" cmpd="sng" algn="ctr">
            <a:solidFill>
              <a:schemeClr val="accent3">
                <a:lumMod val="50000"/>
              </a:schemeClr>
            </a:solidFill>
            <a:prstDash val="solid"/>
            <a:round/>
            <a:headEnd type="none" w="med" len="med"/>
            <a:tailEnd type="none" w="med" len="med"/>
          </a:ln>
          <a:effectLst/>
        </p:spPr>
      </p:cxnSp>
      <p:cxnSp>
        <p:nvCxnSpPr>
          <p:cNvPr id="2060" name="Straight Arrow Connector 2059"/>
          <p:cNvCxnSpPr>
            <a:endCxn id="38" idx="0"/>
          </p:cNvCxnSpPr>
          <p:nvPr/>
        </p:nvCxnSpPr>
        <p:spPr bwMode="auto">
          <a:xfrm>
            <a:off x="4609908" y="3278499"/>
            <a:ext cx="875855" cy="106938"/>
          </a:xfrm>
          <a:prstGeom prst="straightConnector1">
            <a:avLst/>
          </a:prstGeom>
          <a:noFill/>
          <a:ln w="9525" cap="flat" cmpd="sng" algn="ctr">
            <a:solidFill>
              <a:schemeClr val="accent3">
                <a:lumMod val="50000"/>
              </a:schemeClr>
            </a:solidFill>
            <a:prstDash val="solid"/>
            <a:round/>
            <a:headEnd type="none" w="med" len="med"/>
            <a:tailEnd type="arrow"/>
          </a:ln>
          <a:effectLst/>
        </p:spPr>
      </p:cxnSp>
      <p:sp>
        <p:nvSpPr>
          <p:cNvPr id="2067" name="TextBox 2066"/>
          <p:cNvSpPr txBox="1"/>
          <p:nvPr/>
        </p:nvSpPr>
        <p:spPr>
          <a:xfrm>
            <a:off x="2127701" y="4707223"/>
            <a:ext cx="772638" cy="923330"/>
          </a:xfrm>
          <a:prstGeom prst="rect">
            <a:avLst/>
          </a:prstGeom>
          <a:solidFill>
            <a:schemeClr val="bg1"/>
          </a:solidFill>
        </p:spPr>
        <p:txBody>
          <a:bodyPr wrap="square" rtlCol="0">
            <a:spAutoFit/>
          </a:bodyPr>
          <a:lstStyle/>
          <a:p>
            <a:r>
              <a:rPr lang="en-US" dirty="0" err="1"/>
              <a:t>d</a:t>
            </a:r>
            <a:r>
              <a:rPr lang="en-US" dirty="0" err="1" smtClean="0"/>
              <a:t>yn</a:t>
            </a:r>
            <a:endParaRPr lang="en-US" dirty="0" smtClean="0"/>
          </a:p>
          <a:p>
            <a:r>
              <a:rPr lang="en-US" dirty="0" smtClean="0"/>
              <a:t>IPD</a:t>
            </a:r>
            <a:endParaRPr lang="en-US" dirty="0" smtClean="0"/>
          </a:p>
          <a:p>
            <a:r>
              <a:rPr lang="en-US" dirty="0" err="1" smtClean="0"/>
              <a:t>phys</a:t>
            </a:r>
            <a:endParaRPr lang="en-US" dirty="0"/>
          </a:p>
        </p:txBody>
      </p:sp>
      <p:sp>
        <p:nvSpPr>
          <p:cNvPr id="69" name="Rectangle 68"/>
          <p:cNvSpPr/>
          <p:nvPr/>
        </p:nvSpPr>
        <p:spPr>
          <a:xfrm>
            <a:off x="3670843" y="6223233"/>
            <a:ext cx="448527" cy="1635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419937" y="6135752"/>
            <a:ext cx="1523663" cy="338554"/>
          </a:xfrm>
          <a:prstGeom prst="rect">
            <a:avLst/>
          </a:prstGeom>
          <a:noFill/>
        </p:spPr>
        <p:txBody>
          <a:bodyPr wrap="square" rtlCol="0">
            <a:spAutoFit/>
          </a:bodyPr>
          <a:lstStyle/>
          <a:p>
            <a:r>
              <a:rPr lang="en-US" sz="1600" dirty="0" smtClean="0"/>
              <a:t>Fortran code</a:t>
            </a:r>
            <a:endParaRPr lang="en-US" sz="1600" dirty="0"/>
          </a:p>
        </p:txBody>
      </p:sp>
      <p:sp>
        <p:nvSpPr>
          <p:cNvPr id="40" name="TextBox 39"/>
          <p:cNvSpPr txBox="1"/>
          <p:nvPr/>
        </p:nvSpPr>
        <p:spPr>
          <a:xfrm>
            <a:off x="5095500" y="4305625"/>
            <a:ext cx="594180" cy="369332"/>
          </a:xfrm>
          <a:prstGeom prst="rect">
            <a:avLst/>
          </a:prstGeom>
          <a:solidFill>
            <a:schemeClr val="accent3">
              <a:lumMod val="85000"/>
            </a:schemeClr>
          </a:solidFill>
          <a:ln>
            <a:solidFill>
              <a:schemeClr val="bg2">
                <a:lumMod val="60000"/>
                <a:lumOff val="40000"/>
              </a:schemeClr>
            </a:solidFill>
          </a:ln>
        </p:spPr>
        <p:txBody>
          <a:bodyPr wrap="square" rtlCol="0">
            <a:spAutoFit/>
          </a:bodyPr>
          <a:lstStyle/>
          <a:p>
            <a:r>
              <a:rPr lang="en-US" dirty="0" err="1" smtClean="0"/>
              <a:t>Wrt</a:t>
            </a:r>
            <a:endParaRPr lang="en-US" dirty="0"/>
          </a:p>
        </p:txBody>
      </p:sp>
      <p:sp>
        <p:nvSpPr>
          <p:cNvPr id="41" name="TextBox 40"/>
          <p:cNvSpPr txBox="1"/>
          <p:nvPr/>
        </p:nvSpPr>
        <p:spPr>
          <a:xfrm>
            <a:off x="4312818" y="4308498"/>
            <a:ext cx="594180" cy="369332"/>
          </a:xfrm>
          <a:prstGeom prst="rect">
            <a:avLst/>
          </a:prstGeom>
          <a:solidFill>
            <a:schemeClr val="accent3">
              <a:lumMod val="85000"/>
            </a:schemeClr>
          </a:solidFill>
          <a:ln>
            <a:solidFill>
              <a:schemeClr val="bg2">
                <a:lumMod val="60000"/>
                <a:lumOff val="40000"/>
              </a:schemeClr>
            </a:solidFill>
          </a:ln>
        </p:spPr>
        <p:txBody>
          <a:bodyPr wrap="square" rtlCol="0">
            <a:spAutoFit/>
          </a:bodyPr>
          <a:lstStyle/>
          <a:p>
            <a:r>
              <a:rPr lang="en-US" dirty="0" smtClean="0"/>
              <a:t>…</a:t>
            </a:r>
            <a:endParaRPr lang="en-US" dirty="0"/>
          </a:p>
        </p:txBody>
      </p:sp>
      <p:cxnSp>
        <p:nvCxnSpPr>
          <p:cNvPr id="43" name="Straight Arrow Connector 42"/>
          <p:cNvCxnSpPr>
            <a:endCxn id="41" idx="0"/>
          </p:cNvCxnSpPr>
          <p:nvPr/>
        </p:nvCxnSpPr>
        <p:spPr bwMode="auto">
          <a:xfrm>
            <a:off x="2667677" y="3745607"/>
            <a:ext cx="1942231" cy="562891"/>
          </a:xfrm>
          <a:prstGeom prst="straightConnector1">
            <a:avLst/>
          </a:prstGeom>
          <a:noFill/>
          <a:ln w="9525" cap="flat" cmpd="sng" algn="ctr">
            <a:solidFill>
              <a:srgbClr val="009AD0"/>
            </a:solidFill>
            <a:prstDash val="solid"/>
            <a:round/>
            <a:headEnd type="none" w="med" len="med"/>
            <a:tailEnd type="arrow"/>
          </a:ln>
          <a:effectLst/>
        </p:spPr>
      </p:cxnSp>
      <p:cxnSp>
        <p:nvCxnSpPr>
          <p:cNvPr id="44" name="Straight Arrow Connector 43"/>
          <p:cNvCxnSpPr/>
          <p:nvPr/>
        </p:nvCxnSpPr>
        <p:spPr bwMode="auto">
          <a:xfrm>
            <a:off x="2881251" y="3776649"/>
            <a:ext cx="2456502" cy="495335"/>
          </a:xfrm>
          <a:prstGeom prst="straightConnector1">
            <a:avLst/>
          </a:prstGeom>
          <a:noFill/>
          <a:ln w="9525" cap="flat" cmpd="sng" algn="ctr">
            <a:solidFill>
              <a:srgbClr val="009AD0"/>
            </a:solidFill>
            <a:prstDash val="solid"/>
            <a:round/>
            <a:headEnd type="none" w="med" len="med"/>
            <a:tailEnd type="arrow"/>
          </a:ln>
          <a:effectLst/>
        </p:spPr>
      </p:cxnSp>
    </p:spTree>
    <p:extLst>
      <p:ext uri="{BB962C8B-B14F-4D97-AF65-F5344CB8AC3E}">
        <p14:creationId xmlns:p14="http://schemas.microsoft.com/office/powerpoint/2010/main" val="3499387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04800" y="304800"/>
            <a:ext cx="8229600" cy="914400"/>
          </a:xfrm>
          <a:prstGeom prst="rect">
            <a:avLst/>
          </a:prstGeom>
        </p:spPr>
        <p:txBody>
          <a:bodyPr/>
          <a:lstStyle>
            <a:lvl1pPr algn="ctr" rtl="0" eaLnBrk="0" fontAlgn="base" hangingPunct="0">
              <a:spcBef>
                <a:spcPct val="0"/>
              </a:spcBef>
              <a:spcAft>
                <a:spcPct val="0"/>
              </a:spcAft>
              <a:defRPr sz="4400">
                <a:solidFill>
                  <a:srgbClr val="000099"/>
                </a:solidFill>
                <a:latin typeface="+mj-lt"/>
                <a:ea typeface="+mj-ea"/>
                <a:cs typeface="+mj-cs"/>
              </a:defRPr>
            </a:lvl1pPr>
            <a:lvl2pPr algn="ctr" rtl="0" eaLnBrk="0" fontAlgn="base" hangingPunct="0">
              <a:spcBef>
                <a:spcPct val="0"/>
              </a:spcBef>
              <a:spcAft>
                <a:spcPct val="0"/>
              </a:spcAft>
              <a:defRPr sz="4400">
                <a:solidFill>
                  <a:srgbClr val="000099"/>
                </a:solidFill>
                <a:latin typeface="Arial" charset="0"/>
              </a:defRPr>
            </a:lvl2pPr>
            <a:lvl3pPr algn="ctr" rtl="0" eaLnBrk="0" fontAlgn="base" hangingPunct="0">
              <a:spcBef>
                <a:spcPct val="0"/>
              </a:spcBef>
              <a:spcAft>
                <a:spcPct val="0"/>
              </a:spcAft>
              <a:defRPr sz="4400">
                <a:solidFill>
                  <a:srgbClr val="000099"/>
                </a:solidFill>
                <a:latin typeface="Arial" charset="0"/>
              </a:defRPr>
            </a:lvl3pPr>
            <a:lvl4pPr algn="ctr" rtl="0" eaLnBrk="0" fontAlgn="base" hangingPunct="0">
              <a:spcBef>
                <a:spcPct val="0"/>
              </a:spcBef>
              <a:spcAft>
                <a:spcPct val="0"/>
              </a:spcAft>
              <a:defRPr sz="4400">
                <a:solidFill>
                  <a:srgbClr val="000099"/>
                </a:solidFill>
                <a:latin typeface="Arial" charset="0"/>
              </a:defRPr>
            </a:lvl4pPr>
            <a:lvl5pPr algn="ctr" rtl="0" eaLnBrk="0" fontAlgn="base" hangingPunct="0">
              <a:spcBef>
                <a:spcPct val="0"/>
              </a:spcBef>
              <a:spcAft>
                <a:spcPct val="0"/>
              </a:spcAft>
              <a:defRPr sz="4400">
                <a:solidFill>
                  <a:srgbClr val="000099"/>
                </a:solidFill>
                <a:latin typeface="Arial" charset="0"/>
              </a:defRPr>
            </a:lvl5pPr>
            <a:lvl6pPr marL="457200" algn="ctr" rtl="0" fontAlgn="base">
              <a:spcBef>
                <a:spcPct val="0"/>
              </a:spcBef>
              <a:spcAft>
                <a:spcPct val="0"/>
              </a:spcAft>
              <a:defRPr sz="4400">
                <a:solidFill>
                  <a:srgbClr val="000099"/>
                </a:solidFill>
                <a:latin typeface="Arial" charset="0"/>
              </a:defRPr>
            </a:lvl6pPr>
            <a:lvl7pPr marL="914400" algn="ctr" rtl="0" fontAlgn="base">
              <a:spcBef>
                <a:spcPct val="0"/>
              </a:spcBef>
              <a:spcAft>
                <a:spcPct val="0"/>
              </a:spcAft>
              <a:defRPr sz="4400">
                <a:solidFill>
                  <a:srgbClr val="000099"/>
                </a:solidFill>
                <a:latin typeface="Arial" charset="0"/>
              </a:defRPr>
            </a:lvl7pPr>
            <a:lvl8pPr marL="1371600" algn="ctr" rtl="0" fontAlgn="base">
              <a:spcBef>
                <a:spcPct val="0"/>
              </a:spcBef>
              <a:spcAft>
                <a:spcPct val="0"/>
              </a:spcAft>
              <a:defRPr sz="4400">
                <a:solidFill>
                  <a:srgbClr val="000099"/>
                </a:solidFill>
                <a:latin typeface="Arial" charset="0"/>
              </a:defRPr>
            </a:lvl8pPr>
            <a:lvl9pPr marL="1828800" algn="ctr" rtl="0" fontAlgn="base">
              <a:spcBef>
                <a:spcPct val="0"/>
              </a:spcBef>
              <a:spcAft>
                <a:spcPct val="0"/>
              </a:spcAft>
              <a:defRPr sz="4400">
                <a:solidFill>
                  <a:srgbClr val="000099"/>
                </a:solidFill>
                <a:latin typeface="Arial" charset="0"/>
              </a:defRPr>
            </a:lvl9pPr>
          </a:lstStyle>
          <a:p>
            <a:r>
              <a:rPr lang="en-US" sz="3200" b="1" kern="0" dirty="0" smtClean="0">
                <a:latin typeface="Calibri" panose="020F0502020204030204" pitchFamily="34" charset="0"/>
              </a:rPr>
              <a:t>NEMS FV3 write grid component</a:t>
            </a:r>
            <a:endParaRPr lang="en-US" sz="3200" b="1" kern="0" dirty="0">
              <a:latin typeface="Calibri" panose="020F0502020204030204" pitchFamily="34" charset="0"/>
            </a:endParaRPr>
          </a:p>
        </p:txBody>
      </p:sp>
      <p:sp>
        <p:nvSpPr>
          <p:cNvPr id="7" name="Content Placeholder 2"/>
          <p:cNvSpPr txBox="1">
            <a:spLocks/>
          </p:cNvSpPr>
          <p:nvPr/>
        </p:nvSpPr>
        <p:spPr>
          <a:xfrm>
            <a:off x="457200" y="990600"/>
            <a:ext cx="8229600" cy="4525963"/>
          </a:xfrm>
          <a:prstGeom prst="rect">
            <a:avLst/>
          </a:prstGeom>
        </p:spPr>
        <p:txBody>
          <a:bodyPr>
            <a:noAutofit/>
          </a:bodyPr>
          <a:lstStyle>
            <a:lvl1pPr marL="342900" indent="-342900" algn="l" rtl="0" eaLnBrk="0" fontAlgn="base" hangingPunct="0">
              <a:spcBef>
                <a:spcPct val="20000"/>
              </a:spcBef>
              <a:spcAft>
                <a:spcPct val="0"/>
              </a:spcAft>
              <a:buBlip>
                <a:blip r:embed="rId2"/>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Blip>
                <a:blip r:embed="rId2"/>
              </a:buBlip>
              <a:defRPr sz="2800">
                <a:solidFill>
                  <a:schemeClr val="tx1"/>
                </a:solidFill>
                <a:latin typeface="+mn-lt"/>
              </a:defRPr>
            </a:lvl2pPr>
            <a:lvl3pPr marL="1143000" indent="-228600" algn="l" rtl="0" eaLnBrk="0" fontAlgn="base" hangingPunct="0">
              <a:spcBef>
                <a:spcPct val="20000"/>
              </a:spcBef>
              <a:spcAft>
                <a:spcPct val="0"/>
              </a:spcAft>
              <a:buBlip>
                <a:blip r:embed="rId2"/>
              </a:buBlip>
              <a:defRPr sz="2400">
                <a:solidFill>
                  <a:schemeClr val="tx1"/>
                </a:solidFill>
                <a:latin typeface="+mn-lt"/>
              </a:defRPr>
            </a:lvl3pPr>
            <a:lvl4pPr marL="1600200" indent="-228600" algn="l" rtl="0" eaLnBrk="0" fontAlgn="base" hangingPunct="0">
              <a:spcBef>
                <a:spcPct val="20000"/>
              </a:spcBef>
              <a:spcAft>
                <a:spcPct val="0"/>
              </a:spcAft>
              <a:buBlip>
                <a:blip r:embed="rId2"/>
              </a:buBlip>
              <a:defRPr sz="2000">
                <a:solidFill>
                  <a:schemeClr val="tx1"/>
                </a:solidFill>
                <a:latin typeface="+mn-lt"/>
              </a:defRPr>
            </a:lvl4pPr>
            <a:lvl5pPr marL="2057400" indent="-228600" algn="l" rtl="0" eaLnBrk="0" fontAlgn="base" hangingPunct="0">
              <a:spcBef>
                <a:spcPct val="20000"/>
              </a:spcBef>
              <a:spcAft>
                <a:spcPct val="0"/>
              </a:spcAft>
              <a:buBlip>
                <a:blip r:embed="rId2"/>
              </a:buBlip>
              <a:defRPr sz="2000">
                <a:solidFill>
                  <a:schemeClr val="tx1"/>
                </a:solidFill>
                <a:latin typeface="+mn-lt"/>
              </a:defRPr>
            </a:lvl5pPr>
            <a:lvl6pPr marL="2514600" indent="-228600" algn="l" rtl="0" fontAlgn="base">
              <a:spcBef>
                <a:spcPct val="20000"/>
              </a:spcBef>
              <a:spcAft>
                <a:spcPct val="0"/>
              </a:spcAft>
              <a:buBlip>
                <a:blip r:embed="rId2"/>
              </a:buBlip>
              <a:defRPr sz="2000">
                <a:solidFill>
                  <a:schemeClr val="tx1"/>
                </a:solidFill>
                <a:latin typeface="+mn-lt"/>
              </a:defRPr>
            </a:lvl6pPr>
            <a:lvl7pPr marL="2971800" indent="-228600" algn="l" rtl="0" fontAlgn="base">
              <a:spcBef>
                <a:spcPct val="20000"/>
              </a:spcBef>
              <a:spcAft>
                <a:spcPct val="0"/>
              </a:spcAft>
              <a:buBlip>
                <a:blip r:embed="rId2"/>
              </a:buBlip>
              <a:defRPr sz="2000">
                <a:solidFill>
                  <a:schemeClr val="tx1"/>
                </a:solidFill>
                <a:latin typeface="+mn-lt"/>
              </a:defRPr>
            </a:lvl7pPr>
            <a:lvl8pPr marL="3429000" indent="-228600" algn="l" rtl="0" fontAlgn="base">
              <a:spcBef>
                <a:spcPct val="20000"/>
              </a:spcBef>
              <a:spcAft>
                <a:spcPct val="0"/>
              </a:spcAft>
              <a:buBlip>
                <a:blip r:embed="rId2"/>
              </a:buBlip>
              <a:defRPr sz="2000">
                <a:solidFill>
                  <a:schemeClr val="tx1"/>
                </a:solidFill>
                <a:latin typeface="+mn-lt"/>
              </a:defRPr>
            </a:lvl8pPr>
            <a:lvl9pPr marL="3886200" indent="-228600" algn="l" rtl="0" fontAlgn="base">
              <a:spcBef>
                <a:spcPct val="20000"/>
              </a:spcBef>
              <a:spcAft>
                <a:spcPct val="0"/>
              </a:spcAft>
              <a:buBlip>
                <a:blip r:embed="rId2"/>
              </a:buBlip>
              <a:defRPr sz="2000">
                <a:solidFill>
                  <a:schemeClr val="tx1"/>
                </a:solidFill>
                <a:latin typeface="+mn-lt"/>
              </a:defRPr>
            </a:lvl9pPr>
          </a:lstStyle>
          <a:p>
            <a:r>
              <a:rPr lang="en-US" sz="2000" dirty="0" smtClean="0">
                <a:latin typeface="Calibri" panose="020F0502020204030204" pitchFamily="34" charset="0"/>
              </a:rPr>
              <a:t>The </a:t>
            </a:r>
            <a:r>
              <a:rPr lang="en-US" sz="2000" dirty="0">
                <a:latin typeface="Calibri" panose="020F0502020204030204" pitchFamily="34" charset="0"/>
              </a:rPr>
              <a:t>main task for </a:t>
            </a:r>
            <a:r>
              <a:rPr lang="en-US" sz="2000" dirty="0" smtClean="0">
                <a:latin typeface="Calibri" panose="020F0502020204030204" pitchFamily="34" charset="0"/>
              </a:rPr>
              <a:t>the write </a:t>
            </a:r>
            <a:r>
              <a:rPr lang="en-US" sz="2000" dirty="0">
                <a:latin typeface="Calibri" panose="020F0502020204030204" pitchFamily="34" charset="0"/>
              </a:rPr>
              <a:t>grid component is to </a:t>
            </a:r>
            <a:r>
              <a:rPr lang="en-US" sz="2000" dirty="0" smtClean="0">
                <a:latin typeface="Calibri" panose="020F0502020204030204" pitchFamily="34" charset="0"/>
              </a:rPr>
              <a:t>release forecast from IO tasks, to </a:t>
            </a:r>
            <a:r>
              <a:rPr lang="en-US" sz="2000" dirty="0" smtClean="0">
                <a:solidFill>
                  <a:srgbClr val="FF0000"/>
                </a:solidFill>
                <a:latin typeface="Calibri" panose="020F0502020204030204" pitchFamily="34" charset="0"/>
              </a:rPr>
              <a:t>process </a:t>
            </a:r>
            <a:r>
              <a:rPr lang="en-US" sz="2000" dirty="0">
                <a:solidFill>
                  <a:srgbClr val="FF0000"/>
                </a:solidFill>
                <a:latin typeface="Calibri" panose="020F0502020204030204" pitchFamily="34" charset="0"/>
              </a:rPr>
              <a:t>forecast data </a:t>
            </a:r>
            <a:r>
              <a:rPr lang="en-US" sz="2000" dirty="0">
                <a:latin typeface="Calibri" panose="020F0502020204030204" pitchFamily="34" charset="0"/>
              </a:rPr>
              <a:t>and to </a:t>
            </a:r>
            <a:r>
              <a:rPr lang="en-US" sz="2000" dirty="0">
                <a:solidFill>
                  <a:srgbClr val="FF0000"/>
                </a:solidFill>
                <a:latin typeface="Calibri" panose="020F0502020204030204" pitchFamily="34" charset="0"/>
              </a:rPr>
              <a:t>write out </a:t>
            </a:r>
            <a:r>
              <a:rPr lang="en-US" sz="2000" dirty="0" smtClean="0">
                <a:solidFill>
                  <a:srgbClr val="FF0000"/>
                </a:solidFill>
                <a:latin typeface="Calibri" panose="020F0502020204030204" pitchFamily="34" charset="0"/>
              </a:rPr>
              <a:t>forecast results</a:t>
            </a:r>
            <a:r>
              <a:rPr lang="en-US" sz="2000" dirty="0" smtClean="0">
                <a:latin typeface="Calibri" panose="020F0502020204030204" pitchFamily="34" charset="0"/>
              </a:rPr>
              <a:t>. </a:t>
            </a:r>
            <a:endParaRPr lang="en-US" sz="2000" dirty="0">
              <a:latin typeface="Calibri" panose="020F0502020204030204" pitchFamily="34" charset="0"/>
            </a:endParaRPr>
          </a:p>
          <a:p>
            <a:endParaRPr lang="en-US" sz="2000" kern="0" dirty="0" smtClean="0">
              <a:latin typeface="Calibri" panose="020F0502020204030204" pitchFamily="34" charset="0"/>
            </a:endParaRPr>
          </a:p>
          <a:p>
            <a:r>
              <a:rPr lang="en-US" sz="2000" dirty="0">
                <a:latin typeface="Calibri" panose="020F0502020204030204" pitchFamily="34" charset="0"/>
              </a:rPr>
              <a:t>The data </a:t>
            </a:r>
            <a:r>
              <a:rPr lang="en-US" sz="2000" dirty="0" smtClean="0">
                <a:latin typeface="Calibri" panose="020F0502020204030204" pitchFamily="34" charset="0"/>
              </a:rPr>
              <a:t>transferred </a:t>
            </a:r>
            <a:r>
              <a:rPr lang="en-US" sz="2000" dirty="0">
                <a:latin typeface="Calibri" panose="020F0502020204030204" pitchFamily="34" charset="0"/>
              </a:rPr>
              <a:t>to write grid component </a:t>
            </a:r>
            <a:r>
              <a:rPr lang="en-US" sz="2000" dirty="0" smtClean="0">
                <a:latin typeface="Calibri" panose="020F0502020204030204" pitchFamily="34" charset="0"/>
              </a:rPr>
              <a:t>is in </a:t>
            </a:r>
            <a:r>
              <a:rPr lang="en-US" sz="2000" dirty="0" smtClean="0">
                <a:solidFill>
                  <a:srgbClr val="FF0000"/>
                </a:solidFill>
                <a:latin typeface="Calibri" panose="020F0502020204030204" pitchFamily="34" charset="0"/>
              </a:rPr>
              <a:t>ESMF field</a:t>
            </a:r>
            <a:r>
              <a:rPr lang="en-US" sz="2000" dirty="0" smtClean="0">
                <a:latin typeface="Calibri" panose="020F0502020204030204" pitchFamily="34" charset="0"/>
              </a:rPr>
              <a:t>, a self-describing data representation. It allows </a:t>
            </a:r>
            <a:r>
              <a:rPr lang="en-US" sz="2000" dirty="0">
                <a:latin typeface="Calibri" panose="020F0502020204030204" pitchFamily="34" charset="0"/>
              </a:rPr>
              <a:t>write grid </a:t>
            </a:r>
            <a:r>
              <a:rPr lang="en-US" sz="2000" dirty="0" smtClean="0">
                <a:latin typeface="Calibri" panose="020F0502020204030204" pitchFamily="34" charset="0"/>
              </a:rPr>
              <a:t>component to perform independent data process without inquiring information from forecast component.</a:t>
            </a:r>
            <a:endParaRPr lang="en-US" sz="2000" dirty="0">
              <a:latin typeface="Calibri" panose="020F0502020204030204" pitchFamily="34" charset="0"/>
            </a:endParaRPr>
          </a:p>
          <a:p>
            <a:endParaRPr lang="en-US" sz="2000" kern="0" dirty="0" smtClean="0">
              <a:latin typeface="Calibri" panose="020F0502020204030204" pitchFamily="34" charset="0"/>
              <a:cs typeface="Arial" panose="020B0604020202020204" pitchFamily="34" charset="0"/>
            </a:endParaRPr>
          </a:p>
          <a:p>
            <a:r>
              <a:rPr lang="en-US" sz="2000" dirty="0">
                <a:latin typeface="Calibri" panose="020F0502020204030204" pitchFamily="34" charset="0"/>
              </a:rPr>
              <a:t>The data </a:t>
            </a:r>
            <a:r>
              <a:rPr lang="en-US" sz="2000" dirty="0" smtClean="0">
                <a:latin typeface="Calibri" panose="020F0502020204030204" pitchFamily="34" charset="0"/>
              </a:rPr>
              <a:t>transferred </a:t>
            </a:r>
            <a:r>
              <a:rPr lang="en-US" sz="2000" dirty="0">
                <a:latin typeface="Calibri" panose="020F0502020204030204" pitchFamily="34" charset="0"/>
              </a:rPr>
              <a:t>to write grid component </a:t>
            </a:r>
            <a:r>
              <a:rPr lang="en-US" sz="2000" dirty="0" smtClean="0">
                <a:latin typeface="Calibri" panose="020F0502020204030204" pitchFamily="34" charset="0"/>
              </a:rPr>
              <a:t>can be on different grids from forecast grid component. The </a:t>
            </a:r>
            <a:r>
              <a:rPr lang="en-US" sz="2000" dirty="0" err="1" smtClean="0">
                <a:latin typeface="Calibri" panose="020F0502020204030204" pitchFamily="34" charset="0"/>
              </a:rPr>
              <a:t>regridding</a:t>
            </a:r>
            <a:r>
              <a:rPr lang="en-US" sz="2000" dirty="0" smtClean="0">
                <a:latin typeface="Calibri" panose="020F0502020204030204" pitchFamily="34" charset="0"/>
              </a:rPr>
              <a:t> is conducted through </a:t>
            </a:r>
            <a:r>
              <a:rPr lang="en-US" sz="2000" dirty="0" smtClean="0">
                <a:solidFill>
                  <a:srgbClr val="FF0000"/>
                </a:solidFill>
                <a:latin typeface="Calibri" panose="020F0502020204030204" pitchFamily="34" charset="0"/>
              </a:rPr>
              <a:t>ESMF </a:t>
            </a:r>
            <a:r>
              <a:rPr lang="en-US" sz="2000" dirty="0" err="1" smtClean="0">
                <a:solidFill>
                  <a:srgbClr val="FF0000"/>
                </a:solidFill>
                <a:latin typeface="Calibri" panose="020F0502020204030204" pitchFamily="34" charset="0"/>
              </a:rPr>
              <a:t>regridding</a:t>
            </a:r>
            <a:r>
              <a:rPr lang="en-US" sz="2000" dirty="0" smtClean="0">
                <a:solidFill>
                  <a:srgbClr val="FF0000"/>
                </a:solidFill>
                <a:latin typeface="Calibri" panose="020F0502020204030204" pitchFamily="34" charset="0"/>
              </a:rPr>
              <a:t> function </a:t>
            </a:r>
            <a:r>
              <a:rPr lang="en-US" sz="2000" dirty="0" smtClean="0">
                <a:latin typeface="Calibri" panose="020F0502020204030204" pitchFamily="34" charset="0"/>
              </a:rPr>
              <a:t>call. The weights for </a:t>
            </a:r>
            <a:r>
              <a:rPr lang="en-US" sz="2000" dirty="0" err="1" smtClean="0">
                <a:latin typeface="Calibri" panose="020F0502020204030204" pitchFamily="34" charset="0"/>
              </a:rPr>
              <a:t>regridding</a:t>
            </a:r>
            <a:r>
              <a:rPr lang="en-US" sz="2000" dirty="0" smtClean="0">
                <a:latin typeface="Calibri" panose="020F0502020204030204" pitchFamily="34" charset="0"/>
              </a:rPr>
              <a:t> is computed once in the initialization step.</a:t>
            </a:r>
          </a:p>
          <a:p>
            <a:endParaRPr lang="en-US" sz="2000" kern="0" dirty="0">
              <a:latin typeface="Calibri" panose="020F0502020204030204" pitchFamily="34" charset="0"/>
              <a:cs typeface="Arial" panose="020B0604020202020204" pitchFamily="34" charset="0"/>
            </a:endParaRPr>
          </a:p>
          <a:p>
            <a:r>
              <a:rPr lang="en-US" sz="2000" kern="0" dirty="0" smtClean="0">
                <a:latin typeface="Calibri" panose="020F0502020204030204" pitchFamily="34" charset="0"/>
                <a:cs typeface="Arial" panose="020B0604020202020204" pitchFamily="34" charset="0"/>
              </a:rPr>
              <a:t>Inline </a:t>
            </a:r>
            <a:r>
              <a:rPr lang="en-US" sz="2000" kern="0" dirty="0" smtClean="0">
                <a:latin typeface="Calibri" panose="020F0502020204030204" pitchFamily="34" charset="0"/>
                <a:cs typeface="Arial" panose="020B0604020202020204" pitchFamily="34" charset="0"/>
              </a:rPr>
              <a:t>POST processing and other down stream processes can be called on write grid component besides outputting history files.</a:t>
            </a:r>
          </a:p>
        </p:txBody>
      </p:sp>
    </p:spTree>
    <p:extLst>
      <p:ext uri="{BB962C8B-B14F-4D97-AF65-F5344CB8AC3E}">
        <p14:creationId xmlns:p14="http://schemas.microsoft.com/office/powerpoint/2010/main" val="79702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891099" y="1516440"/>
            <a:ext cx="2233101" cy="3715227"/>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611088" y="685800"/>
            <a:ext cx="914400" cy="16002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7" name="TextBox 6"/>
          <p:cNvSpPr txBox="1"/>
          <p:nvPr/>
        </p:nvSpPr>
        <p:spPr>
          <a:xfrm>
            <a:off x="1685303" y="1793058"/>
            <a:ext cx="811751" cy="369332"/>
          </a:xfrm>
          <a:prstGeom prst="rect">
            <a:avLst/>
          </a:prstGeom>
          <a:noFill/>
        </p:spPr>
        <p:txBody>
          <a:bodyPr wrap="square" rtlCol="0">
            <a:spAutoFit/>
          </a:bodyPr>
          <a:lstStyle/>
          <a:p>
            <a:r>
              <a:rPr lang="en-US" dirty="0" smtClean="0"/>
              <a:t>PE1</a:t>
            </a:r>
            <a:endParaRPr lang="en-US" dirty="0"/>
          </a:p>
        </p:txBody>
      </p:sp>
      <p:sp>
        <p:nvSpPr>
          <p:cNvPr id="8" name="TextBox 7"/>
          <p:cNvSpPr txBox="1"/>
          <p:nvPr/>
        </p:nvSpPr>
        <p:spPr>
          <a:xfrm>
            <a:off x="1702849" y="2210518"/>
            <a:ext cx="667537" cy="369332"/>
          </a:xfrm>
          <a:prstGeom prst="rect">
            <a:avLst/>
          </a:prstGeom>
          <a:noFill/>
        </p:spPr>
        <p:txBody>
          <a:bodyPr wrap="square" rtlCol="0">
            <a:spAutoFit/>
          </a:bodyPr>
          <a:lstStyle/>
          <a:p>
            <a:r>
              <a:rPr lang="en-US" dirty="0" smtClean="0"/>
              <a:t>PE2</a:t>
            </a:r>
            <a:endParaRPr lang="en-US" dirty="0"/>
          </a:p>
        </p:txBody>
      </p:sp>
      <p:sp>
        <p:nvSpPr>
          <p:cNvPr id="9" name="TextBox 8"/>
          <p:cNvSpPr txBox="1"/>
          <p:nvPr/>
        </p:nvSpPr>
        <p:spPr>
          <a:xfrm>
            <a:off x="762000" y="5550339"/>
            <a:ext cx="2438400" cy="646331"/>
          </a:xfrm>
          <a:prstGeom prst="rect">
            <a:avLst/>
          </a:prstGeom>
          <a:noFill/>
        </p:spPr>
        <p:txBody>
          <a:bodyPr wrap="square" rtlCol="0">
            <a:spAutoFit/>
          </a:bodyPr>
          <a:lstStyle/>
          <a:p>
            <a:pPr algn="ctr"/>
            <a:r>
              <a:rPr lang="en-US" dirty="0" smtClean="0"/>
              <a:t>Forecast grid comp</a:t>
            </a:r>
            <a:endParaRPr lang="en-US" dirty="0"/>
          </a:p>
          <a:p>
            <a:pPr algn="ctr"/>
            <a:r>
              <a:rPr lang="en-US" dirty="0" smtClean="0"/>
              <a:t>Parallel domain</a:t>
            </a:r>
            <a:endParaRPr lang="en-US" dirty="0"/>
          </a:p>
        </p:txBody>
      </p:sp>
      <p:sp>
        <p:nvSpPr>
          <p:cNvPr id="10" name="TextBox 9"/>
          <p:cNvSpPr txBox="1"/>
          <p:nvPr/>
        </p:nvSpPr>
        <p:spPr>
          <a:xfrm>
            <a:off x="1702849" y="2579850"/>
            <a:ext cx="667537" cy="369332"/>
          </a:xfrm>
          <a:prstGeom prst="rect">
            <a:avLst/>
          </a:prstGeom>
          <a:noFill/>
        </p:spPr>
        <p:txBody>
          <a:bodyPr wrap="square" rtlCol="0">
            <a:spAutoFit/>
          </a:bodyPr>
          <a:lstStyle/>
          <a:p>
            <a:r>
              <a:rPr lang="en-US" dirty="0" smtClean="0"/>
              <a:t>PE3</a:t>
            </a:r>
            <a:endParaRPr lang="en-US" dirty="0"/>
          </a:p>
        </p:txBody>
      </p:sp>
      <p:sp>
        <p:nvSpPr>
          <p:cNvPr id="11" name="TextBox 10"/>
          <p:cNvSpPr txBox="1"/>
          <p:nvPr/>
        </p:nvSpPr>
        <p:spPr>
          <a:xfrm>
            <a:off x="1637039" y="3917499"/>
            <a:ext cx="667537" cy="369332"/>
          </a:xfrm>
          <a:prstGeom prst="rect">
            <a:avLst/>
          </a:prstGeom>
          <a:noFill/>
        </p:spPr>
        <p:txBody>
          <a:bodyPr wrap="square" rtlCol="0">
            <a:spAutoFit/>
          </a:bodyPr>
          <a:lstStyle/>
          <a:p>
            <a:r>
              <a:rPr lang="en-US" dirty="0" err="1" smtClean="0"/>
              <a:t>PEn</a:t>
            </a:r>
            <a:endParaRPr lang="en-US" dirty="0"/>
          </a:p>
        </p:txBody>
      </p:sp>
      <p:sp>
        <p:nvSpPr>
          <p:cNvPr id="12" name="Oval 11"/>
          <p:cNvSpPr/>
          <p:nvPr/>
        </p:nvSpPr>
        <p:spPr>
          <a:xfrm>
            <a:off x="1905000" y="3048000"/>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905000" y="3302395"/>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885791" y="3581400"/>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791200" y="805013"/>
            <a:ext cx="670364" cy="338554"/>
          </a:xfrm>
          <a:prstGeom prst="rect">
            <a:avLst/>
          </a:prstGeom>
          <a:noFill/>
        </p:spPr>
        <p:txBody>
          <a:bodyPr wrap="square" rtlCol="0">
            <a:spAutoFit/>
          </a:bodyPr>
          <a:lstStyle/>
          <a:p>
            <a:r>
              <a:rPr lang="en-US" sz="1600" dirty="0" smtClean="0"/>
              <a:t>PE1</a:t>
            </a:r>
            <a:endParaRPr lang="en-US" sz="1600" dirty="0"/>
          </a:p>
        </p:txBody>
      </p:sp>
      <p:sp>
        <p:nvSpPr>
          <p:cNvPr id="16" name="TextBox 15"/>
          <p:cNvSpPr txBox="1"/>
          <p:nvPr/>
        </p:nvSpPr>
        <p:spPr>
          <a:xfrm>
            <a:off x="5786788" y="1052883"/>
            <a:ext cx="670364" cy="338554"/>
          </a:xfrm>
          <a:prstGeom prst="rect">
            <a:avLst/>
          </a:prstGeom>
          <a:noFill/>
        </p:spPr>
        <p:txBody>
          <a:bodyPr wrap="square" rtlCol="0">
            <a:spAutoFit/>
          </a:bodyPr>
          <a:lstStyle/>
          <a:p>
            <a:r>
              <a:rPr lang="en-US" sz="1600" dirty="0" smtClean="0"/>
              <a:t>PE2</a:t>
            </a:r>
            <a:endParaRPr lang="en-US" sz="1600" dirty="0"/>
          </a:p>
        </p:txBody>
      </p:sp>
      <p:sp>
        <p:nvSpPr>
          <p:cNvPr id="17" name="Oval 16"/>
          <p:cNvSpPr/>
          <p:nvPr/>
        </p:nvSpPr>
        <p:spPr>
          <a:xfrm>
            <a:off x="6009405" y="1428905"/>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736026" y="1490550"/>
            <a:ext cx="658092" cy="338554"/>
          </a:xfrm>
          <a:prstGeom prst="rect">
            <a:avLst/>
          </a:prstGeom>
          <a:noFill/>
        </p:spPr>
        <p:txBody>
          <a:bodyPr wrap="square" rtlCol="0">
            <a:spAutoFit/>
          </a:bodyPr>
          <a:lstStyle/>
          <a:p>
            <a:r>
              <a:rPr lang="en-US" sz="1600" dirty="0" err="1" smtClean="0"/>
              <a:t>PEm</a:t>
            </a:r>
            <a:endParaRPr lang="en-US" sz="1600" dirty="0"/>
          </a:p>
        </p:txBody>
      </p:sp>
      <p:sp>
        <p:nvSpPr>
          <p:cNvPr id="20" name="Oval 19"/>
          <p:cNvSpPr/>
          <p:nvPr/>
        </p:nvSpPr>
        <p:spPr>
          <a:xfrm>
            <a:off x="5562600" y="2397433"/>
            <a:ext cx="937703" cy="160020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790879" y="2516646"/>
            <a:ext cx="670685" cy="338554"/>
          </a:xfrm>
          <a:prstGeom prst="rect">
            <a:avLst/>
          </a:prstGeom>
          <a:noFill/>
        </p:spPr>
        <p:txBody>
          <a:bodyPr wrap="square" rtlCol="0">
            <a:spAutoFit/>
          </a:bodyPr>
          <a:lstStyle/>
          <a:p>
            <a:r>
              <a:rPr lang="en-US" sz="1600" dirty="0" smtClean="0"/>
              <a:t>PE1</a:t>
            </a:r>
            <a:endParaRPr lang="en-US" sz="1600" dirty="0"/>
          </a:p>
        </p:txBody>
      </p:sp>
      <p:sp>
        <p:nvSpPr>
          <p:cNvPr id="22" name="TextBox 21"/>
          <p:cNvSpPr txBox="1"/>
          <p:nvPr/>
        </p:nvSpPr>
        <p:spPr>
          <a:xfrm>
            <a:off x="5777341" y="2779905"/>
            <a:ext cx="670685" cy="338554"/>
          </a:xfrm>
          <a:prstGeom prst="rect">
            <a:avLst/>
          </a:prstGeom>
          <a:noFill/>
        </p:spPr>
        <p:txBody>
          <a:bodyPr wrap="square" rtlCol="0">
            <a:spAutoFit/>
          </a:bodyPr>
          <a:lstStyle/>
          <a:p>
            <a:r>
              <a:rPr lang="en-US" sz="1600" dirty="0" smtClean="0"/>
              <a:t>PE2</a:t>
            </a:r>
            <a:endParaRPr lang="en-US" sz="1600" dirty="0"/>
          </a:p>
        </p:txBody>
      </p:sp>
      <p:sp>
        <p:nvSpPr>
          <p:cNvPr id="23" name="Oval 22"/>
          <p:cNvSpPr/>
          <p:nvPr/>
        </p:nvSpPr>
        <p:spPr>
          <a:xfrm>
            <a:off x="6009085" y="3140538"/>
            <a:ext cx="134971"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782289" y="3228073"/>
            <a:ext cx="674863" cy="338554"/>
          </a:xfrm>
          <a:prstGeom prst="rect">
            <a:avLst/>
          </a:prstGeom>
          <a:noFill/>
        </p:spPr>
        <p:txBody>
          <a:bodyPr wrap="square" rtlCol="0">
            <a:spAutoFit/>
          </a:bodyPr>
          <a:lstStyle/>
          <a:p>
            <a:r>
              <a:rPr lang="en-US" sz="1600" dirty="0" err="1" smtClean="0"/>
              <a:t>PEm</a:t>
            </a:r>
            <a:endParaRPr lang="en-US" sz="1600" dirty="0"/>
          </a:p>
        </p:txBody>
      </p:sp>
      <p:sp>
        <p:nvSpPr>
          <p:cNvPr id="26" name="Oval 25"/>
          <p:cNvSpPr/>
          <p:nvPr/>
        </p:nvSpPr>
        <p:spPr>
          <a:xfrm>
            <a:off x="5605098" y="4724400"/>
            <a:ext cx="914400" cy="160020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37036" y="4799535"/>
            <a:ext cx="676354" cy="338554"/>
          </a:xfrm>
          <a:prstGeom prst="rect">
            <a:avLst/>
          </a:prstGeom>
          <a:noFill/>
        </p:spPr>
        <p:txBody>
          <a:bodyPr wrap="square" rtlCol="0">
            <a:spAutoFit/>
          </a:bodyPr>
          <a:lstStyle/>
          <a:p>
            <a:r>
              <a:rPr lang="en-US" sz="1600" dirty="0" smtClean="0"/>
              <a:t>PE1</a:t>
            </a:r>
            <a:endParaRPr lang="en-US" sz="1600" dirty="0"/>
          </a:p>
        </p:txBody>
      </p:sp>
      <p:sp>
        <p:nvSpPr>
          <p:cNvPr id="28" name="TextBox 27"/>
          <p:cNvSpPr txBox="1"/>
          <p:nvPr/>
        </p:nvSpPr>
        <p:spPr>
          <a:xfrm>
            <a:off x="5730111" y="5070243"/>
            <a:ext cx="676354" cy="338554"/>
          </a:xfrm>
          <a:prstGeom prst="rect">
            <a:avLst/>
          </a:prstGeom>
          <a:noFill/>
        </p:spPr>
        <p:txBody>
          <a:bodyPr wrap="square" rtlCol="0">
            <a:spAutoFit/>
          </a:bodyPr>
          <a:lstStyle/>
          <a:p>
            <a:r>
              <a:rPr lang="en-US" sz="1600" dirty="0" smtClean="0"/>
              <a:t>PE2</a:t>
            </a:r>
            <a:endParaRPr lang="en-US" sz="1600" dirty="0"/>
          </a:p>
        </p:txBody>
      </p:sp>
      <p:sp>
        <p:nvSpPr>
          <p:cNvPr id="29" name="Oval 28"/>
          <p:cNvSpPr/>
          <p:nvPr/>
        </p:nvSpPr>
        <p:spPr>
          <a:xfrm>
            <a:off x="5943600" y="5410200"/>
            <a:ext cx="131617" cy="8753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5719898" y="5551293"/>
            <a:ext cx="658092" cy="338554"/>
          </a:xfrm>
          <a:prstGeom prst="rect">
            <a:avLst/>
          </a:prstGeom>
          <a:noFill/>
        </p:spPr>
        <p:txBody>
          <a:bodyPr wrap="square" rtlCol="0">
            <a:spAutoFit/>
          </a:bodyPr>
          <a:lstStyle/>
          <a:p>
            <a:r>
              <a:rPr lang="en-US" sz="1600" dirty="0" err="1" smtClean="0"/>
              <a:t>PEm</a:t>
            </a:r>
            <a:endParaRPr lang="en-US" sz="1600" dirty="0"/>
          </a:p>
        </p:txBody>
      </p:sp>
      <p:sp>
        <p:nvSpPr>
          <p:cNvPr id="32" name="Oval 31"/>
          <p:cNvSpPr/>
          <p:nvPr/>
        </p:nvSpPr>
        <p:spPr>
          <a:xfrm>
            <a:off x="5965642" y="4143280"/>
            <a:ext cx="131617" cy="13130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5959824" y="4404486"/>
            <a:ext cx="131617" cy="13130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flipV="1">
            <a:off x="3200400" y="1641282"/>
            <a:ext cx="2286000" cy="1194414"/>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3200400" y="3000186"/>
            <a:ext cx="2286000" cy="7487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3200400" y="3761317"/>
            <a:ext cx="2362200" cy="154894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3276600" y="3376531"/>
            <a:ext cx="2286000" cy="832400"/>
          </a:xfrm>
          <a:prstGeom prst="straightConnector1">
            <a:avLst/>
          </a:prstGeom>
          <a:ln w="76200">
            <a:prstDash val="dash"/>
            <a:tailEnd type="arrow"/>
          </a:ln>
        </p:spPr>
        <p:style>
          <a:lnRef idx="1">
            <a:schemeClr val="accent1"/>
          </a:lnRef>
          <a:fillRef idx="0">
            <a:schemeClr val="accent1"/>
          </a:fillRef>
          <a:effectRef idx="0">
            <a:schemeClr val="accent1"/>
          </a:effectRef>
          <a:fontRef idx="minor">
            <a:schemeClr val="tx1"/>
          </a:fontRef>
        </p:style>
      </p:cxnSp>
      <p:sp>
        <p:nvSpPr>
          <p:cNvPr id="38" name="Flowchart: Magnetic Disk 37"/>
          <p:cNvSpPr/>
          <p:nvPr/>
        </p:nvSpPr>
        <p:spPr>
          <a:xfrm>
            <a:off x="7271065" y="847244"/>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71454" y="874366"/>
            <a:ext cx="1356912" cy="307777"/>
          </a:xfrm>
          <a:prstGeom prst="rect">
            <a:avLst/>
          </a:prstGeom>
          <a:noFill/>
        </p:spPr>
        <p:txBody>
          <a:bodyPr wrap="square" rtlCol="0">
            <a:spAutoFit/>
          </a:bodyPr>
          <a:lstStyle/>
          <a:p>
            <a:r>
              <a:rPr lang="en-US" sz="1400" dirty="0" smtClean="0"/>
              <a:t>nggps3df00</a:t>
            </a:r>
            <a:endParaRPr lang="en-US" sz="1400" dirty="0"/>
          </a:p>
        </p:txBody>
      </p:sp>
      <p:sp>
        <p:nvSpPr>
          <p:cNvPr id="40" name="Right Arrow 39"/>
          <p:cNvSpPr/>
          <p:nvPr/>
        </p:nvSpPr>
        <p:spPr>
          <a:xfrm>
            <a:off x="6635669" y="1347002"/>
            <a:ext cx="457200" cy="2942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3733800" y="1968925"/>
            <a:ext cx="990600" cy="369332"/>
          </a:xfrm>
          <a:prstGeom prst="rect">
            <a:avLst/>
          </a:prstGeom>
          <a:noFill/>
        </p:spPr>
        <p:txBody>
          <a:bodyPr wrap="square" rtlCol="0">
            <a:spAutoFit/>
          </a:bodyPr>
          <a:lstStyle/>
          <a:p>
            <a:r>
              <a:rPr lang="en-US" dirty="0" smtClean="0"/>
              <a:t>FH=00</a:t>
            </a:r>
            <a:endParaRPr lang="en-US" dirty="0"/>
          </a:p>
        </p:txBody>
      </p:sp>
      <p:sp>
        <p:nvSpPr>
          <p:cNvPr id="46" name="TextBox 45"/>
          <p:cNvSpPr txBox="1"/>
          <p:nvPr/>
        </p:nvSpPr>
        <p:spPr>
          <a:xfrm>
            <a:off x="3733800" y="2749127"/>
            <a:ext cx="990600" cy="369332"/>
          </a:xfrm>
          <a:prstGeom prst="rect">
            <a:avLst/>
          </a:prstGeom>
          <a:noFill/>
        </p:spPr>
        <p:txBody>
          <a:bodyPr wrap="square" rtlCol="0">
            <a:spAutoFit/>
          </a:bodyPr>
          <a:lstStyle/>
          <a:p>
            <a:r>
              <a:rPr lang="en-US" dirty="0" smtClean="0"/>
              <a:t>FH=03</a:t>
            </a:r>
            <a:endParaRPr lang="en-US" dirty="0"/>
          </a:p>
        </p:txBody>
      </p:sp>
      <p:sp>
        <p:nvSpPr>
          <p:cNvPr id="61" name="TextBox 60"/>
          <p:cNvSpPr txBox="1"/>
          <p:nvPr/>
        </p:nvSpPr>
        <p:spPr>
          <a:xfrm>
            <a:off x="3733800" y="4105191"/>
            <a:ext cx="838200" cy="369332"/>
          </a:xfrm>
          <a:prstGeom prst="rect">
            <a:avLst/>
          </a:prstGeom>
          <a:noFill/>
        </p:spPr>
        <p:txBody>
          <a:bodyPr wrap="square" rtlCol="0">
            <a:spAutoFit/>
          </a:bodyPr>
          <a:lstStyle/>
          <a:p>
            <a:r>
              <a:rPr lang="en-US" dirty="0" smtClean="0"/>
              <a:t>FH=x</a:t>
            </a:r>
            <a:endParaRPr lang="en-US" dirty="0"/>
          </a:p>
        </p:txBody>
      </p:sp>
      <p:sp>
        <p:nvSpPr>
          <p:cNvPr id="62" name="Right Arrow 61"/>
          <p:cNvSpPr/>
          <p:nvPr/>
        </p:nvSpPr>
        <p:spPr>
          <a:xfrm>
            <a:off x="6611801" y="3082251"/>
            <a:ext cx="457200" cy="2942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Arrow 62"/>
          <p:cNvSpPr/>
          <p:nvPr/>
        </p:nvSpPr>
        <p:spPr>
          <a:xfrm>
            <a:off x="6656464" y="5333582"/>
            <a:ext cx="457200" cy="2942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5110796" y="6304321"/>
            <a:ext cx="1774268" cy="523220"/>
          </a:xfrm>
          <a:prstGeom prst="rect">
            <a:avLst/>
          </a:prstGeom>
          <a:noFill/>
        </p:spPr>
        <p:txBody>
          <a:bodyPr wrap="square" rtlCol="0">
            <a:spAutoFit/>
          </a:bodyPr>
          <a:lstStyle/>
          <a:p>
            <a:pPr algn="ctr"/>
            <a:r>
              <a:rPr lang="en-US" sz="1400" b="1" dirty="0" smtClean="0"/>
              <a:t>Write grid comp </a:t>
            </a:r>
          </a:p>
          <a:p>
            <a:pPr algn="ctr"/>
            <a:r>
              <a:rPr lang="en-US" sz="1400" b="1" dirty="0" smtClean="0"/>
              <a:t>Parallel domain</a:t>
            </a:r>
            <a:endParaRPr lang="en-US" sz="1400" b="1" dirty="0"/>
          </a:p>
        </p:txBody>
      </p:sp>
      <p:sp>
        <p:nvSpPr>
          <p:cNvPr id="70" name="Flowchart: Magnetic Disk 69"/>
          <p:cNvSpPr/>
          <p:nvPr/>
        </p:nvSpPr>
        <p:spPr>
          <a:xfrm>
            <a:off x="7277099" y="1284337"/>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7177488" y="1311459"/>
            <a:ext cx="1356912" cy="307777"/>
          </a:xfrm>
          <a:prstGeom prst="rect">
            <a:avLst/>
          </a:prstGeom>
          <a:noFill/>
        </p:spPr>
        <p:txBody>
          <a:bodyPr wrap="square" rtlCol="0">
            <a:spAutoFit/>
          </a:bodyPr>
          <a:lstStyle/>
          <a:p>
            <a:r>
              <a:rPr lang="en-US" sz="1400" dirty="0" smtClean="0"/>
              <a:t>nggps2df00</a:t>
            </a:r>
            <a:endParaRPr lang="en-US" sz="1400" dirty="0"/>
          </a:p>
        </p:txBody>
      </p:sp>
      <p:sp>
        <p:nvSpPr>
          <p:cNvPr id="72" name="Flowchart: Magnetic Disk 71"/>
          <p:cNvSpPr/>
          <p:nvPr/>
        </p:nvSpPr>
        <p:spPr>
          <a:xfrm>
            <a:off x="7277099" y="1718846"/>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131337" y="1745968"/>
            <a:ext cx="1356912" cy="307777"/>
          </a:xfrm>
          <a:prstGeom prst="rect">
            <a:avLst/>
          </a:prstGeom>
          <a:noFill/>
        </p:spPr>
        <p:txBody>
          <a:bodyPr wrap="square" rtlCol="0">
            <a:spAutoFit/>
          </a:bodyPr>
          <a:lstStyle/>
          <a:p>
            <a:pPr algn="ctr"/>
            <a:r>
              <a:rPr lang="en-US" sz="1400" dirty="0" smtClean="0"/>
              <a:t>pgbf00</a:t>
            </a:r>
            <a:endParaRPr lang="en-US" sz="1400" dirty="0"/>
          </a:p>
        </p:txBody>
      </p:sp>
      <p:sp>
        <p:nvSpPr>
          <p:cNvPr id="2" name="TextBox 1"/>
          <p:cNvSpPr txBox="1"/>
          <p:nvPr/>
        </p:nvSpPr>
        <p:spPr>
          <a:xfrm>
            <a:off x="1246908" y="4442427"/>
            <a:ext cx="1447800" cy="584775"/>
          </a:xfrm>
          <a:prstGeom prst="rect">
            <a:avLst/>
          </a:prstGeom>
          <a:noFill/>
        </p:spPr>
        <p:txBody>
          <a:bodyPr wrap="square" rtlCol="0">
            <a:spAutoFit/>
          </a:bodyPr>
          <a:lstStyle/>
          <a:p>
            <a:pPr algn="ctr"/>
            <a:r>
              <a:rPr lang="en-US" sz="1600" dirty="0" smtClean="0">
                <a:solidFill>
                  <a:srgbClr val="FF0000"/>
                </a:solidFill>
              </a:rPr>
              <a:t>FCST grid component</a:t>
            </a:r>
            <a:endParaRPr lang="en-US" sz="1600" dirty="0">
              <a:solidFill>
                <a:srgbClr val="FF0000"/>
              </a:solidFill>
            </a:endParaRPr>
          </a:p>
        </p:txBody>
      </p:sp>
      <p:sp>
        <p:nvSpPr>
          <p:cNvPr id="47" name="TextBox 46"/>
          <p:cNvSpPr txBox="1"/>
          <p:nvPr/>
        </p:nvSpPr>
        <p:spPr>
          <a:xfrm>
            <a:off x="5605098" y="1831591"/>
            <a:ext cx="914400" cy="415498"/>
          </a:xfrm>
          <a:prstGeom prst="rect">
            <a:avLst/>
          </a:prstGeom>
          <a:noFill/>
        </p:spPr>
        <p:txBody>
          <a:bodyPr wrap="square" rtlCol="0">
            <a:spAutoFit/>
          </a:bodyPr>
          <a:lstStyle/>
          <a:p>
            <a:pPr algn="ctr"/>
            <a:r>
              <a:rPr lang="en-US" sz="1050" b="1" dirty="0" err="1" smtClean="0">
                <a:solidFill>
                  <a:srgbClr val="FF0000"/>
                </a:solidFill>
              </a:rPr>
              <a:t>wrt</a:t>
            </a:r>
            <a:r>
              <a:rPr lang="en-US" sz="1050" b="1" dirty="0" smtClean="0">
                <a:solidFill>
                  <a:srgbClr val="FF0000"/>
                </a:solidFill>
              </a:rPr>
              <a:t>   grid comp</a:t>
            </a:r>
            <a:endParaRPr lang="en-US" sz="1050" b="1" dirty="0">
              <a:solidFill>
                <a:srgbClr val="FF0000"/>
              </a:solidFill>
            </a:endParaRPr>
          </a:p>
        </p:txBody>
      </p:sp>
      <p:sp>
        <p:nvSpPr>
          <p:cNvPr id="88" name="TextBox 87"/>
          <p:cNvSpPr txBox="1"/>
          <p:nvPr/>
        </p:nvSpPr>
        <p:spPr>
          <a:xfrm>
            <a:off x="5585903" y="3523819"/>
            <a:ext cx="914400" cy="415498"/>
          </a:xfrm>
          <a:prstGeom prst="rect">
            <a:avLst/>
          </a:prstGeom>
          <a:noFill/>
        </p:spPr>
        <p:txBody>
          <a:bodyPr wrap="square" rtlCol="0">
            <a:spAutoFit/>
          </a:bodyPr>
          <a:lstStyle/>
          <a:p>
            <a:pPr algn="ctr"/>
            <a:r>
              <a:rPr lang="en-US" sz="1050" b="1" dirty="0" err="1" smtClean="0">
                <a:solidFill>
                  <a:srgbClr val="FF0000"/>
                </a:solidFill>
              </a:rPr>
              <a:t>wrt</a:t>
            </a:r>
            <a:r>
              <a:rPr lang="en-US" sz="1050" b="1" dirty="0" smtClean="0">
                <a:solidFill>
                  <a:srgbClr val="FF0000"/>
                </a:solidFill>
              </a:rPr>
              <a:t>   grid comp</a:t>
            </a:r>
            <a:endParaRPr lang="en-US" sz="1050" b="1" dirty="0">
              <a:solidFill>
                <a:srgbClr val="FF0000"/>
              </a:solidFill>
            </a:endParaRPr>
          </a:p>
        </p:txBody>
      </p:sp>
      <p:sp>
        <p:nvSpPr>
          <p:cNvPr id="89" name="TextBox 88"/>
          <p:cNvSpPr txBox="1"/>
          <p:nvPr/>
        </p:nvSpPr>
        <p:spPr>
          <a:xfrm>
            <a:off x="5619370" y="5816912"/>
            <a:ext cx="914400" cy="415498"/>
          </a:xfrm>
          <a:prstGeom prst="rect">
            <a:avLst/>
          </a:prstGeom>
          <a:noFill/>
        </p:spPr>
        <p:txBody>
          <a:bodyPr wrap="square" rtlCol="0">
            <a:spAutoFit/>
          </a:bodyPr>
          <a:lstStyle/>
          <a:p>
            <a:pPr algn="ctr"/>
            <a:r>
              <a:rPr lang="en-US" sz="1050" b="1" dirty="0" err="1" smtClean="0">
                <a:solidFill>
                  <a:srgbClr val="FF0000"/>
                </a:solidFill>
              </a:rPr>
              <a:t>wrt</a:t>
            </a:r>
            <a:r>
              <a:rPr lang="en-US" sz="1050" b="1" dirty="0" smtClean="0">
                <a:solidFill>
                  <a:srgbClr val="FF0000"/>
                </a:solidFill>
              </a:rPr>
              <a:t>   grid comp</a:t>
            </a:r>
            <a:endParaRPr lang="en-US" sz="1050" b="1" dirty="0">
              <a:solidFill>
                <a:srgbClr val="FF0000"/>
              </a:solidFill>
            </a:endParaRPr>
          </a:p>
        </p:txBody>
      </p:sp>
      <p:sp>
        <p:nvSpPr>
          <p:cNvPr id="48" name="TextBox 47"/>
          <p:cNvSpPr txBox="1"/>
          <p:nvPr/>
        </p:nvSpPr>
        <p:spPr>
          <a:xfrm>
            <a:off x="1095665" y="118055"/>
            <a:ext cx="6715329" cy="461665"/>
          </a:xfrm>
          <a:prstGeom prst="rect">
            <a:avLst/>
          </a:prstGeom>
          <a:noFill/>
        </p:spPr>
        <p:txBody>
          <a:bodyPr wrap="square" rtlCol="0">
            <a:spAutoFit/>
          </a:bodyPr>
          <a:lstStyle/>
          <a:p>
            <a:r>
              <a:rPr lang="en-US" sz="2400" b="1" dirty="0" smtClean="0">
                <a:solidFill>
                  <a:srgbClr val="000099"/>
                </a:solidFill>
                <a:latin typeface="Calibri" panose="020F0502020204030204" pitchFamily="34" charset="0"/>
              </a:rPr>
              <a:t>Parallelization of NEMS FV3 write grid component</a:t>
            </a:r>
            <a:endParaRPr lang="en-US" sz="2400" b="1" dirty="0">
              <a:solidFill>
                <a:srgbClr val="000099"/>
              </a:solidFill>
              <a:latin typeface="Calibri" panose="020F0502020204030204" pitchFamily="34" charset="0"/>
            </a:endParaRPr>
          </a:p>
        </p:txBody>
      </p:sp>
      <p:sp>
        <p:nvSpPr>
          <p:cNvPr id="90" name="Flowchart: Magnetic Disk 89"/>
          <p:cNvSpPr/>
          <p:nvPr/>
        </p:nvSpPr>
        <p:spPr>
          <a:xfrm>
            <a:off x="7253392" y="2614283"/>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p:cNvSpPr txBox="1"/>
          <p:nvPr/>
        </p:nvSpPr>
        <p:spPr>
          <a:xfrm>
            <a:off x="7153781" y="2641405"/>
            <a:ext cx="1356912" cy="307777"/>
          </a:xfrm>
          <a:prstGeom prst="rect">
            <a:avLst/>
          </a:prstGeom>
          <a:noFill/>
        </p:spPr>
        <p:txBody>
          <a:bodyPr wrap="square" rtlCol="0">
            <a:spAutoFit/>
          </a:bodyPr>
          <a:lstStyle/>
          <a:p>
            <a:r>
              <a:rPr lang="en-US" sz="1400" dirty="0" smtClean="0"/>
              <a:t>nggps3df00</a:t>
            </a:r>
            <a:endParaRPr lang="en-US" sz="1400" dirty="0"/>
          </a:p>
        </p:txBody>
      </p:sp>
      <p:sp>
        <p:nvSpPr>
          <p:cNvPr id="92" name="Flowchart: Magnetic Disk 91"/>
          <p:cNvSpPr/>
          <p:nvPr/>
        </p:nvSpPr>
        <p:spPr>
          <a:xfrm>
            <a:off x="7259426" y="3051376"/>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7159815" y="3078498"/>
            <a:ext cx="1356912" cy="307777"/>
          </a:xfrm>
          <a:prstGeom prst="rect">
            <a:avLst/>
          </a:prstGeom>
          <a:noFill/>
        </p:spPr>
        <p:txBody>
          <a:bodyPr wrap="square" rtlCol="0">
            <a:spAutoFit/>
          </a:bodyPr>
          <a:lstStyle/>
          <a:p>
            <a:r>
              <a:rPr lang="en-US" sz="1400" dirty="0" smtClean="0"/>
              <a:t>nggps2df00</a:t>
            </a:r>
            <a:endParaRPr lang="en-US" sz="1400" dirty="0"/>
          </a:p>
        </p:txBody>
      </p:sp>
      <p:sp>
        <p:nvSpPr>
          <p:cNvPr id="94" name="Flowchart: Magnetic Disk 93"/>
          <p:cNvSpPr/>
          <p:nvPr/>
        </p:nvSpPr>
        <p:spPr>
          <a:xfrm>
            <a:off x="7259426" y="3485885"/>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p:cNvSpPr txBox="1"/>
          <p:nvPr/>
        </p:nvSpPr>
        <p:spPr>
          <a:xfrm>
            <a:off x="7113664" y="3513007"/>
            <a:ext cx="1356912" cy="307777"/>
          </a:xfrm>
          <a:prstGeom prst="rect">
            <a:avLst/>
          </a:prstGeom>
          <a:noFill/>
        </p:spPr>
        <p:txBody>
          <a:bodyPr wrap="square" rtlCol="0">
            <a:spAutoFit/>
          </a:bodyPr>
          <a:lstStyle/>
          <a:p>
            <a:pPr algn="ctr"/>
            <a:r>
              <a:rPr lang="en-US" sz="1400" dirty="0" smtClean="0"/>
              <a:t>pgbf00</a:t>
            </a:r>
            <a:endParaRPr lang="en-US" sz="1400" dirty="0"/>
          </a:p>
        </p:txBody>
      </p:sp>
      <p:sp>
        <p:nvSpPr>
          <p:cNvPr id="96" name="Flowchart: Magnetic Disk 95"/>
          <p:cNvSpPr/>
          <p:nvPr/>
        </p:nvSpPr>
        <p:spPr>
          <a:xfrm>
            <a:off x="7271065" y="4944582"/>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7171454" y="4971704"/>
            <a:ext cx="1356912" cy="307777"/>
          </a:xfrm>
          <a:prstGeom prst="rect">
            <a:avLst/>
          </a:prstGeom>
          <a:noFill/>
        </p:spPr>
        <p:txBody>
          <a:bodyPr wrap="square" rtlCol="0">
            <a:spAutoFit/>
          </a:bodyPr>
          <a:lstStyle/>
          <a:p>
            <a:r>
              <a:rPr lang="en-US" sz="1400" dirty="0" smtClean="0"/>
              <a:t>nggps3df00</a:t>
            </a:r>
            <a:endParaRPr lang="en-US" sz="1400" dirty="0"/>
          </a:p>
        </p:txBody>
      </p:sp>
      <p:sp>
        <p:nvSpPr>
          <p:cNvPr id="98" name="Flowchart: Magnetic Disk 97"/>
          <p:cNvSpPr/>
          <p:nvPr/>
        </p:nvSpPr>
        <p:spPr>
          <a:xfrm>
            <a:off x="7277099" y="5381675"/>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p:cNvSpPr txBox="1"/>
          <p:nvPr/>
        </p:nvSpPr>
        <p:spPr>
          <a:xfrm>
            <a:off x="7177488" y="5408797"/>
            <a:ext cx="1356912" cy="307777"/>
          </a:xfrm>
          <a:prstGeom prst="rect">
            <a:avLst/>
          </a:prstGeom>
          <a:noFill/>
        </p:spPr>
        <p:txBody>
          <a:bodyPr wrap="square" rtlCol="0">
            <a:spAutoFit/>
          </a:bodyPr>
          <a:lstStyle/>
          <a:p>
            <a:r>
              <a:rPr lang="en-US" sz="1400" dirty="0" smtClean="0"/>
              <a:t>nggps2df00</a:t>
            </a:r>
            <a:endParaRPr lang="en-US" sz="1400" dirty="0"/>
          </a:p>
        </p:txBody>
      </p:sp>
      <p:sp>
        <p:nvSpPr>
          <p:cNvPr id="100" name="Flowchart: Magnetic Disk 99"/>
          <p:cNvSpPr/>
          <p:nvPr/>
        </p:nvSpPr>
        <p:spPr>
          <a:xfrm>
            <a:off x="7277099" y="5816184"/>
            <a:ext cx="932303" cy="338554"/>
          </a:xfrm>
          <a:prstGeom prst="flowChartMagneticDisk">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7131337" y="5843306"/>
            <a:ext cx="1356912" cy="307777"/>
          </a:xfrm>
          <a:prstGeom prst="rect">
            <a:avLst/>
          </a:prstGeom>
          <a:noFill/>
        </p:spPr>
        <p:txBody>
          <a:bodyPr wrap="square" rtlCol="0">
            <a:spAutoFit/>
          </a:bodyPr>
          <a:lstStyle/>
          <a:p>
            <a:pPr algn="ctr"/>
            <a:r>
              <a:rPr lang="en-US" sz="1400" dirty="0" smtClean="0"/>
              <a:t>pgbf00</a:t>
            </a:r>
            <a:endParaRPr lang="en-US" sz="1400" dirty="0"/>
          </a:p>
        </p:txBody>
      </p:sp>
      <p:sp>
        <p:nvSpPr>
          <p:cNvPr id="102" name="Oval 101"/>
          <p:cNvSpPr/>
          <p:nvPr/>
        </p:nvSpPr>
        <p:spPr>
          <a:xfrm>
            <a:off x="7620000" y="4462712"/>
            <a:ext cx="123250" cy="1049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7608725" y="4154131"/>
            <a:ext cx="123250" cy="1049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9782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sz="3200" b="1" dirty="0" smtClean="0">
                <a:latin typeface="Calibri" panose="020F0502020204030204" pitchFamily="34" charset="0"/>
              </a:rPr>
              <a:t>Current output capabilities in NEMSfv3gfs</a:t>
            </a:r>
            <a:endParaRPr lang="en-US" sz="3200" b="1" dirty="0">
              <a:latin typeface="Calibri" panose="020F0502020204030204" pitchFamily="34" charset="0"/>
            </a:endParaRPr>
          </a:p>
        </p:txBody>
      </p:sp>
      <p:sp>
        <p:nvSpPr>
          <p:cNvPr id="3" name="Content Placeholder 2"/>
          <p:cNvSpPr>
            <a:spLocks noGrp="1"/>
          </p:cNvSpPr>
          <p:nvPr>
            <p:ph idx="1"/>
          </p:nvPr>
        </p:nvSpPr>
        <p:spPr>
          <a:xfrm>
            <a:off x="457200" y="1447800"/>
            <a:ext cx="8229600" cy="4114800"/>
          </a:xfrm>
        </p:spPr>
        <p:txBody>
          <a:bodyPr/>
          <a:lstStyle/>
          <a:p>
            <a:r>
              <a:rPr lang="en-US" sz="2000" dirty="0" smtClean="0">
                <a:latin typeface="Calibri" panose="020F0502020204030204" pitchFamily="34" charset="0"/>
              </a:rPr>
              <a:t>Without write grid component, output files in native cubed sphere grid in six tiles, one file for one tile in </a:t>
            </a:r>
            <a:r>
              <a:rPr lang="en-US" sz="2000" dirty="0" err="1" smtClean="0">
                <a:latin typeface="Calibri" panose="020F0502020204030204" pitchFamily="34" charset="0"/>
              </a:rPr>
              <a:t>netcdf</a:t>
            </a:r>
            <a:r>
              <a:rPr lang="en-US" sz="2000" dirty="0" smtClean="0">
                <a:latin typeface="Calibri" panose="020F0502020204030204" pitchFamily="34" charset="0"/>
              </a:rPr>
              <a:t> format with all the output time (GFDL write)</a:t>
            </a:r>
          </a:p>
          <a:p>
            <a:endParaRPr lang="en-US" sz="2000" dirty="0" smtClean="0">
              <a:latin typeface="Calibri" panose="020F0502020204030204" pitchFamily="34" charset="0"/>
            </a:endParaRPr>
          </a:p>
          <a:p>
            <a:r>
              <a:rPr lang="en-US" sz="2000" dirty="0" smtClean="0">
                <a:latin typeface="Calibri" panose="020F0502020204030204" pitchFamily="34" charset="0"/>
              </a:rPr>
              <a:t>With write grid component:</a:t>
            </a:r>
          </a:p>
          <a:p>
            <a:pPr lvl="1">
              <a:buFontTx/>
              <a:buChar char="-"/>
            </a:pPr>
            <a:r>
              <a:rPr lang="en-US" sz="2000" dirty="0" smtClean="0">
                <a:latin typeface="Calibri" panose="020F0502020204030204" pitchFamily="34" charset="0"/>
              </a:rPr>
              <a:t>Output history files in cubed sphere grid in six tiles, one file one tile in </a:t>
            </a:r>
            <a:r>
              <a:rPr lang="en-US" sz="2000" dirty="0" err="1" smtClean="0">
                <a:latin typeface="Calibri" panose="020F0502020204030204" pitchFamily="34" charset="0"/>
              </a:rPr>
              <a:t>netcdf</a:t>
            </a:r>
            <a:r>
              <a:rPr lang="en-US" sz="2000" dirty="0" smtClean="0">
                <a:latin typeface="Calibri" panose="020F0502020204030204" pitchFamily="34" charset="0"/>
              </a:rPr>
              <a:t> format at specific output time</a:t>
            </a:r>
          </a:p>
          <a:p>
            <a:pPr lvl="1">
              <a:buFontTx/>
              <a:buChar char="-"/>
            </a:pPr>
            <a:r>
              <a:rPr lang="en-US" sz="2000" dirty="0" smtClean="0">
                <a:latin typeface="Calibri" panose="020F0502020204030204" pitchFamily="34" charset="0"/>
              </a:rPr>
              <a:t>Output history files in global Gaussian grid, one file for global at specific output time</a:t>
            </a:r>
          </a:p>
          <a:p>
            <a:pPr lvl="2" indent="-285750">
              <a:buFontTx/>
              <a:buChar char="-"/>
            </a:pPr>
            <a:r>
              <a:rPr lang="en-US" sz="2000" dirty="0">
                <a:latin typeface="Calibri" panose="020F0502020204030204" pitchFamily="34" charset="0"/>
              </a:rPr>
              <a:t>Output in </a:t>
            </a:r>
            <a:r>
              <a:rPr lang="en-US" sz="2000" dirty="0" err="1">
                <a:latin typeface="Calibri" panose="020F0502020204030204" pitchFamily="34" charset="0"/>
              </a:rPr>
              <a:t>netcdf</a:t>
            </a:r>
            <a:r>
              <a:rPr lang="en-US" sz="2000" dirty="0">
                <a:latin typeface="Calibri" panose="020F0502020204030204" pitchFamily="34" charset="0"/>
              </a:rPr>
              <a:t> format</a:t>
            </a:r>
          </a:p>
          <a:p>
            <a:pPr lvl="2" indent="-285750">
              <a:buFontTx/>
              <a:buChar char="-"/>
            </a:pPr>
            <a:r>
              <a:rPr lang="en-US" sz="2000" dirty="0" smtClean="0">
                <a:latin typeface="Calibri" panose="020F0502020204030204" pitchFamily="34" charset="0"/>
              </a:rPr>
              <a:t>Output in NEMSIO format</a:t>
            </a:r>
          </a:p>
          <a:p>
            <a:pPr lvl="3" indent="-285750">
              <a:buFontTx/>
              <a:buChar char="-"/>
            </a:pPr>
            <a:r>
              <a:rPr lang="en-US" sz="1800" dirty="0" smtClean="0">
                <a:latin typeface="Calibri" panose="020F0502020204030204" pitchFamily="34" charset="0"/>
              </a:rPr>
              <a:t>Native </a:t>
            </a:r>
            <a:r>
              <a:rPr lang="en-US" sz="1800" dirty="0" smtClean="0">
                <a:latin typeface="Calibri" panose="020F0502020204030204" pitchFamily="34" charset="0"/>
              </a:rPr>
              <a:t>domain direction, south-</a:t>
            </a:r>
            <a:r>
              <a:rPr lang="en-US" sz="1800" dirty="0" smtClean="0">
                <a:latin typeface="Calibri" panose="020F0502020204030204" pitchFamily="34" charset="0"/>
              </a:rPr>
              <a:t>&gt;north and top-&gt;bottom </a:t>
            </a:r>
          </a:p>
          <a:p>
            <a:pPr lvl="3" indent="-285750">
              <a:buFontTx/>
              <a:buChar char="-"/>
            </a:pPr>
            <a:r>
              <a:rPr lang="en-US" sz="1800" dirty="0" smtClean="0">
                <a:latin typeface="Calibri" panose="020F0502020204030204" pitchFamily="34" charset="0"/>
              </a:rPr>
              <a:t>Operational domain direction, North-</a:t>
            </a:r>
            <a:r>
              <a:rPr lang="en-US" sz="1800" dirty="0" smtClean="0">
                <a:latin typeface="Calibri" panose="020F0502020204030204" pitchFamily="34" charset="0"/>
              </a:rPr>
              <a:t>&gt;South and bottom-&gt;top output</a:t>
            </a:r>
          </a:p>
          <a:p>
            <a:pPr marL="0" indent="0">
              <a:buNone/>
            </a:pPr>
            <a:endParaRPr lang="en-US" sz="2000" dirty="0" smtClean="0">
              <a:latin typeface="Calibri" panose="020F0502020204030204" pitchFamily="34" charset="0"/>
            </a:endParaRPr>
          </a:p>
        </p:txBody>
      </p:sp>
    </p:spTree>
    <p:extLst>
      <p:ext uri="{BB962C8B-B14F-4D97-AF65-F5344CB8AC3E}">
        <p14:creationId xmlns:p14="http://schemas.microsoft.com/office/powerpoint/2010/main" val="437249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lstStyle/>
          <a:p>
            <a:r>
              <a:rPr lang="en-US" sz="3200" b="1" dirty="0">
                <a:latin typeface="Calibri" panose="020F0502020204030204" pitchFamily="34" charset="0"/>
              </a:rPr>
              <a:t>Output history files in cubed sphere </a:t>
            </a:r>
            <a:r>
              <a:rPr lang="en-US" sz="3200" b="1" dirty="0" smtClean="0">
                <a:latin typeface="Calibri" panose="020F0502020204030204" pitchFamily="34" charset="0"/>
              </a:rPr>
              <a:t>grid using write grid comp</a:t>
            </a:r>
            <a:endParaRPr lang="en-US" sz="3200" b="1" dirty="0">
              <a:latin typeface="Calibri" panose="020F0502020204030204" pitchFamily="34" charset="0"/>
            </a:endParaRPr>
          </a:p>
        </p:txBody>
      </p:sp>
      <p:sp>
        <p:nvSpPr>
          <p:cNvPr id="3" name="Content Placeholder 2"/>
          <p:cNvSpPr>
            <a:spLocks noGrp="1"/>
          </p:cNvSpPr>
          <p:nvPr>
            <p:ph idx="1"/>
          </p:nvPr>
        </p:nvSpPr>
        <p:spPr>
          <a:xfrm>
            <a:off x="304800" y="1066800"/>
            <a:ext cx="8229600" cy="4525963"/>
          </a:xfrm>
        </p:spPr>
        <p:txBody>
          <a:bodyPr/>
          <a:lstStyle/>
          <a:p>
            <a:r>
              <a:rPr lang="en-US" sz="2000" dirty="0" smtClean="0">
                <a:latin typeface="Calibri" panose="020F0502020204030204" pitchFamily="34" charset="0"/>
              </a:rPr>
              <a:t>Set up write grid comp</a:t>
            </a:r>
          </a:p>
          <a:p>
            <a:pPr lvl="1"/>
            <a:r>
              <a:rPr lang="en-US" sz="1800" dirty="0" smtClean="0">
                <a:latin typeface="Calibri" panose="020F0502020204030204" pitchFamily="34" charset="0"/>
              </a:rPr>
              <a:t>Forecast grid component is created. Cubed sphere grid is created in forecast grid component, ESMF field bundles are created and filled up with ESMF fields in fv3 dynamics and </a:t>
            </a:r>
            <a:r>
              <a:rPr lang="en-US" sz="1800" dirty="0" err="1" smtClean="0">
                <a:latin typeface="Calibri" panose="020F0502020204030204" pitchFamily="34" charset="0"/>
              </a:rPr>
              <a:t>gfsphysics</a:t>
            </a:r>
            <a:r>
              <a:rPr lang="en-US" sz="1800" dirty="0" smtClean="0">
                <a:latin typeface="Calibri" panose="020F0502020204030204" pitchFamily="34" charset="0"/>
              </a:rPr>
              <a:t>. These field bundles are attached to the export state of the forecast grid component</a:t>
            </a:r>
          </a:p>
          <a:p>
            <a:endParaRPr lang="en-US" sz="1600" dirty="0" smtClean="0">
              <a:latin typeface="Calibri" panose="020F0502020204030204" pitchFamily="34" charset="0"/>
            </a:endParaRPr>
          </a:p>
          <a:p>
            <a:pPr lvl="1"/>
            <a:r>
              <a:rPr lang="en-US" sz="1800" dirty="0" smtClean="0">
                <a:latin typeface="Calibri" panose="020F0502020204030204" pitchFamily="34" charset="0"/>
              </a:rPr>
              <a:t>Cubed sphere grid is defined at write grid comp, the fields bundles from forecast grid comp are mirrored on write grid at write grid component  and added in the import state of the write grid component. </a:t>
            </a:r>
          </a:p>
          <a:p>
            <a:pPr marL="0" indent="0">
              <a:buNone/>
            </a:pPr>
            <a:endParaRPr lang="en-US" sz="1600" dirty="0" smtClean="0">
              <a:latin typeface="Calibri" panose="020F0502020204030204" pitchFamily="34" charset="0"/>
            </a:endParaRPr>
          </a:p>
          <a:p>
            <a:pPr lvl="1"/>
            <a:r>
              <a:rPr lang="en-US" sz="1800" dirty="0" smtClean="0">
                <a:latin typeface="Calibri" panose="020F0502020204030204" pitchFamily="34" charset="0"/>
              </a:rPr>
              <a:t>The field bundle route handles that contain data redistribution information and weight for </a:t>
            </a:r>
            <a:r>
              <a:rPr lang="en-US" sz="1800" dirty="0" err="1" smtClean="0">
                <a:latin typeface="Calibri" panose="020F0502020204030204" pitchFamily="34" charset="0"/>
              </a:rPr>
              <a:t>regridding</a:t>
            </a:r>
            <a:r>
              <a:rPr lang="en-US" sz="1800" dirty="0" smtClean="0">
                <a:latin typeface="Calibri" panose="020F0502020204030204" pitchFamily="34" charset="0"/>
              </a:rPr>
              <a:t> are stored once in the fv3_cap initialization step.</a:t>
            </a:r>
          </a:p>
          <a:p>
            <a:endParaRPr lang="en-US" sz="1600" dirty="0">
              <a:latin typeface="Calibri" panose="020F0502020204030204" pitchFamily="34" charset="0"/>
            </a:endParaRPr>
          </a:p>
          <a:p>
            <a:pPr lvl="1"/>
            <a:r>
              <a:rPr lang="en-US" sz="1800" dirty="0" smtClean="0">
                <a:latin typeface="Calibri" panose="020F0502020204030204" pitchFamily="34" charset="0"/>
              </a:rPr>
              <a:t>Data are transferred to write grid component using ESMF </a:t>
            </a:r>
            <a:r>
              <a:rPr lang="en-US" sz="1800" dirty="0" err="1" smtClean="0">
                <a:latin typeface="Calibri" panose="020F0502020204030204" pitchFamily="34" charset="0"/>
              </a:rPr>
              <a:t>regridding</a:t>
            </a:r>
            <a:r>
              <a:rPr lang="en-US" sz="1800" dirty="0" smtClean="0">
                <a:latin typeface="Calibri" panose="020F0502020204030204" pitchFamily="34" charset="0"/>
              </a:rPr>
              <a:t> (data distribution only in this case)</a:t>
            </a:r>
          </a:p>
          <a:p>
            <a:pPr lvl="1"/>
            <a:endParaRPr lang="en-US" sz="1100" dirty="0">
              <a:latin typeface="Calibri" panose="020F0502020204030204" pitchFamily="34" charset="0"/>
            </a:endParaRPr>
          </a:p>
          <a:p>
            <a:r>
              <a:rPr lang="en-US" sz="2000" dirty="0" smtClean="0">
                <a:latin typeface="Calibri" panose="020F0502020204030204" pitchFamily="34" charset="0"/>
              </a:rPr>
              <a:t> Write out 6 tiles history files in </a:t>
            </a:r>
            <a:r>
              <a:rPr lang="en-US" sz="2000" dirty="0" err="1" smtClean="0">
                <a:latin typeface="Calibri" panose="020F0502020204030204" pitchFamily="34" charset="0"/>
              </a:rPr>
              <a:t>netcdf</a:t>
            </a:r>
            <a:r>
              <a:rPr lang="en-US" sz="2000" dirty="0" smtClean="0">
                <a:latin typeface="Calibri" panose="020F0502020204030204" pitchFamily="34" charset="0"/>
              </a:rPr>
              <a:t> format using ESMF </a:t>
            </a:r>
            <a:r>
              <a:rPr lang="en-US" sz="2000" dirty="0" err="1" smtClean="0">
                <a:latin typeface="Calibri" panose="020F0502020204030204" pitchFamily="34" charset="0"/>
              </a:rPr>
              <a:t>FieldBundle</a:t>
            </a:r>
            <a:r>
              <a:rPr lang="en-US" sz="2000" dirty="0" smtClean="0">
                <a:latin typeface="Calibri" panose="020F0502020204030204" pitchFamily="34" charset="0"/>
              </a:rPr>
              <a:t> write, results are verified against GFDL write </a:t>
            </a:r>
            <a:endParaRPr lang="en-US" sz="2000" dirty="0">
              <a:latin typeface="Calibri" panose="020F0502020204030204" pitchFamily="34" charset="0"/>
            </a:endParaRPr>
          </a:p>
        </p:txBody>
      </p:sp>
    </p:spTree>
    <p:extLst>
      <p:ext uri="{BB962C8B-B14F-4D97-AF65-F5344CB8AC3E}">
        <p14:creationId xmlns:p14="http://schemas.microsoft.com/office/powerpoint/2010/main" val="718285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9400" y="279358"/>
            <a:ext cx="2286000" cy="369332"/>
          </a:xfrm>
          <a:prstGeom prst="rect">
            <a:avLst/>
          </a:prstGeom>
          <a:noFill/>
        </p:spPr>
        <p:txBody>
          <a:bodyPr wrap="square" rtlCol="0">
            <a:spAutoFit/>
          </a:bodyPr>
          <a:lstStyle/>
          <a:p>
            <a:pPr algn="ctr"/>
            <a:r>
              <a:rPr lang="en-US" b="1" dirty="0" smtClean="0"/>
              <a:t>GFDL write</a:t>
            </a:r>
            <a:endParaRPr lang="en-US" b="1" dirty="0"/>
          </a:p>
        </p:txBody>
      </p:sp>
      <p:sp>
        <p:nvSpPr>
          <p:cNvPr id="3" name="TextBox 2"/>
          <p:cNvSpPr txBox="1"/>
          <p:nvPr/>
        </p:nvSpPr>
        <p:spPr>
          <a:xfrm>
            <a:off x="1219200" y="3124200"/>
            <a:ext cx="6641910" cy="369332"/>
          </a:xfrm>
          <a:prstGeom prst="rect">
            <a:avLst/>
          </a:prstGeom>
          <a:noFill/>
        </p:spPr>
        <p:txBody>
          <a:bodyPr wrap="square" rtlCol="0">
            <a:spAutoFit/>
          </a:bodyPr>
          <a:lstStyle/>
          <a:p>
            <a:r>
              <a:rPr lang="en-US" b="1" dirty="0" smtClean="0"/>
              <a:t>Write grid comp native cubed sphere 6 tile output</a:t>
            </a:r>
            <a:endParaRPr lang="en-US" b="1" dirty="0"/>
          </a:p>
        </p:txBody>
      </p:sp>
      <p:sp>
        <p:nvSpPr>
          <p:cNvPr id="4" name="TextBox 3"/>
          <p:cNvSpPr txBox="1"/>
          <p:nvPr/>
        </p:nvSpPr>
        <p:spPr>
          <a:xfrm>
            <a:off x="439003" y="648690"/>
            <a:ext cx="7650708" cy="2308324"/>
          </a:xfrm>
          <a:prstGeom prst="rect">
            <a:avLst/>
          </a:prstGeom>
          <a:noFill/>
          <a:ln w="9525">
            <a:solidFill>
              <a:schemeClr val="tx1"/>
            </a:solidFill>
          </a:ln>
        </p:spPr>
        <p:txBody>
          <a:bodyPr wrap="square" rtlCol="0">
            <a:spAutoFit/>
          </a:bodyPr>
          <a:lstStyle/>
          <a:p>
            <a:r>
              <a:rPr lang="en-US" sz="1600" dirty="0" smtClean="0"/>
              <a:t>[</a:t>
            </a:r>
            <a:r>
              <a:rPr lang="en-US" sz="1600" dirty="0"/>
              <a:t>0]    -----------------------------------------------------</a:t>
            </a:r>
          </a:p>
          <a:p>
            <a:r>
              <a:rPr lang="en-US" sz="1600" dirty="0"/>
              <a:t>[0]       Block                    User time  System Time   Total Time   GID</a:t>
            </a:r>
          </a:p>
          <a:p>
            <a:r>
              <a:rPr lang="en-US" sz="1600" dirty="0"/>
              <a:t>[0]    -----------------------------------------------------</a:t>
            </a:r>
          </a:p>
          <a:p>
            <a:r>
              <a:rPr lang="en-US" sz="1600" dirty="0"/>
              <a:t>[0]    ATMOS_INIT                  11.8409       0.0000      11.8409       0</a:t>
            </a:r>
          </a:p>
          <a:p>
            <a:r>
              <a:rPr lang="en-US" sz="1600" b="1" dirty="0"/>
              <a:t>[0]    TOTAL                     1232.7345       0.0000    1232.7345       0</a:t>
            </a:r>
          </a:p>
          <a:p>
            <a:r>
              <a:rPr lang="en-US" sz="1600" dirty="0"/>
              <a:t>[0]    NGGPS_IC                     9.3757       0.0000       9.3757       0</a:t>
            </a:r>
          </a:p>
          <a:p>
            <a:r>
              <a:rPr lang="en-US" sz="1600" dirty="0"/>
              <a:t>[0]    COMM_TOTAL                 360.5388       0.0000     360.5388       0</a:t>
            </a:r>
          </a:p>
          <a:p>
            <a:r>
              <a:rPr lang="en-US" sz="1600" dirty="0" smtClean="0"/>
              <a:t>…</a:t>
            </a:r>
          </a:p>
          <a:p>
            <a:r>
              <a:rPr lang="en-US" sz="1600" b="1" dirty="0"/>
              <a:t>[0]    FV_DIAG                    220.8266       0.0000     220.8266       0</a:t>
            </a:r>
          </a:p>
        </p:txBody>
      </p:sp>
      <p:sp>
        <p:nvSpPr>
          <p:cNvPr id="6" name="TextBox 5"/>
          <p:cNvSpPr txBox="1"/>
          <p:nvPr/>
        </p:nvSpPr>
        <p:spPr>
          <a:xfrm>
            <a:off x="441278" y="3581400"/>
            <a:ext cx="7650708" cy="2308324"/>
          </a:xfrm>
          <a:prstGeom prst="rect">
            <a:avLst/>
          </a:prstGeom>
          <a:noFill/>
          <a:ln w="9525">
            <a:solidFill>
              <a:schemeClr val="tx1"/>
            </a:solidFill>
          </a:ln>
        </p:spPr>
        <p:txBody>
          <a:bodyPr wrap="square" rtlCol="0">
            <a:spAutoFit/>
          </a:bodyPr>
          <a:lstStyle/>
          <a:p>
            <a:r>
              <a:rPr lang="en-US" sz="1600" dirty="0"/>
              <a:t>[0]    -----------------------------------------------------</a:t>
            </a:r>
          </a:p>
          <a:p>
            <a:r>
              <a:rPr lang="en-US" sz="1600" dirty="0"/>
              <a:t>[0]       Block                    User time  System Time   Total Time   GID</a:t>
            </a:r>
          </a:p>
          <a:p>
            <a:r>
              <a:rPr lang="en-US" sz="1600" dirty="0"/>
              <a:t>[0]    -----------------------------------------------------</a:t>
            </a:r>
          </a:p>
          <a:p>
            <a:r>
              <a:rPr lang="en-US" sz="1600" dirty="0"/>
              <a:t>[0]    ATMOS_INIT                  14.6361       0.0000      14.6361       0</a:t>
            </a:r>
          </a:p>
          <a:p>
            <a:r>
              <a:rPr lang="en-US" sz="1600" b="1" dirty="0"/>
              <a:t>[0]    TOTAL                     1044.4040       0.0000    1044.4040       </a:t>
            </a:r>
            <a:r>
              <a:rPr lang="en-US" sz="1600" b="1" dirty="0" smtClean="0"/>
              <a:t> 0</a:t>
            </a:r>
          </a:p>
          <a:p>
            <a:r>
              <a:rPr lang="en-US" sz="1600" dirty="0" smtClean="0"/>
              <a:t>[</a:t>
            </a:r>
            <a:r>
              <a:rPr lang="en-US" sz="1600" dirty="0"/>
              <a:t>0]    NGGPS_IC                    10.4291       0.0000      10.4291       0</a:t>
            </a:r>
          </a:p>
          <a:p>
            <a:r>
              <a:rPr lang="en-US" sz="1600" dirty="0"/>
              <a:t>[0]    COMM_TOTAL                 321.4978       0.0000     321.4978       </a:t>
            </a:r>
            <a:r>
              <a:rPr lang="en-US" sz="1600" dirty="0" smtClean="0"/>
              <a:t>0</a:t>
            </a:r>
          </a:p>
          <a:p>
            <a:r>
              <a:rPr lang="en-US" sz="1600" dirty="0" smtClean="0"/>
              <a:t>…</a:t>
            </a:r>
          </a:p>
          <a:p>
            <a:r>
              <a:rPr lang="en-US" sz="1600" b="1" dirty="0"/>
              <a:t>[0]    FV_DIAG                     20.6646       0.0000      20.6646       0</a:t>
            </a:r>
          </a:p>
        </p:txBody>
      </p:sp>
      <p:sp>
        <p:nvSpPr>
          <p:cNvPr id="7" name="TextBox 6"/>
          <p:cNvSpPr txBox="1"/>
          <p:nvPr/>
        </p:nvSpPr>
        <p:spPr>
          <a:xfrm>
            <a:off x="609600" y="6248400"/>
            <a:ext cx="8229600" cy="369332"/>
          </a:xfrm>
          <a:prstGeom prst="rect">
            <a:avLst/>
          </a:prstGeom>
          <a:noFill/>
        </p:spPr>
        <p:txBody>
          <a:bodyPr wrap="square" rtlCol="0">
            <a:spAutoFit/>
          </a:bodyPr>
          <a:lstStyle/>
          <a:p>
            <a:r>
              <a:rPr lang="en-US" dirty="0" smtClean="0"/>
              <a:t>C768, 1 day hourly output, 64+6nodes, 2*96 for write grid comp, on </a:t>
            </a:r>
            <a:r>
              <a:rPr lang="en-US" dirty="0" err="1" smtClean="0"/>
              <a:t>theia</a:t>
            </a:r>
            <a:endParaRPr lang="en-US" dirty="0"/>
          </a:p>
        </p:txBody>
      </p:sp>
    </p:spTree>
    <p:extLst>
      <p:ext uri="{BB962C8B-B14F-4D97-AF65-F5344CB8AC3E}">
        <p14:creationId xmlns:p14="http://schemas.microsoft.com/office/powerpoint/2010/main" val="530098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229600" cy="762000"/>
          </a:xfrm>
        </p:spPr>
        <p:txBody>
          <a:bodyPr/>
          <a:lstStyle/>
          <a:p>
            <a:r>
              <a:rPr lang="en-US" sz="3200" b="1" dirty="0" smtClean="0">
                <a:latin typeface="Calibri" panose="020F0502020204030204" pitchFamily="34" charset="0"/>
              </a:rPr>
              <a:t>Output history files in Gaussian grid </a:t>
            </a:r>
            <a:endParaRPr lang="en-US" sz="3200" b="1" dirty="0">
              <a:latin typeface="Calibri" panose="020F0502020204030204" pitchFamily="34" charset="0"/>
            </a:endParaRPr>
          </a:p>
        </p:txBody>
      </p:sp>
      <p:sp>
        <p:nvSpPr>
          <p:cNvPr id="3" name="Content Placeholder 2"/>
          <p:cNvSpPr>
            <a:spLocks noGrp="1"/>
          </p:cNvSpPr>
          <p:nvPr>
            <p:ph idx="1"/>
          </p:nvPr>
        </p:nvSpPr>
        <p:spPr>
          <a:xfrm>
            <a:off x="457200" y="1676400"/>
            <a:ext cx="8229600" cy="4419600"/>
          </a:xfrm>
        </p:spPr>
        <p:txBody>
          <a:bodyPr/>
          <a:lstStyle/>
          <a:p>
            <a:r>
              <a:rPr lang="en-US" sz="2000" dirty="0" smtClean="0">
                <a:latin typeface="Calibri" panose="020F0502020204030204" pitchFamily="34" charset="0"/>
              </a:rPr>
              <a:t>Gaussian grid is set up on write grid component, the fields bundles  from forecast grid are now mirrored on Gaussian grid on write grid component and added in the import state of the write grid component. </a:t>
            </a:r>
          </a:p>
          <a:p>
            <a:endParaRPr lang="en-US" sz="2000" dirty="0" smtClean="0">
              <a:latin typeface="Calibri" panose="020F0502020204030204" pitchFamily="34" charset="0"/>
            </a:endParaRPr>
          </a:p>
          <a:p>
            <a:r>
              <a:rPr lang="en-US" sz="2000" dirty="0" smtClean="0">
                <a:latin typeface="Calibri" panose="020F0502020204030204" pitchFamily="34" charset="0"/>
              </a:rPr>
              <a:t>Data are transferred to write grid component on global domain using ESMF </a:t>
            </a:r>
            <a:r>
              <a:rPr lang="en-US" sz="2000" dirty="0" err="1" smtClean="0">
                <a:latin typeface="Calibri" panose="020F0502020204030204" pitchFamily="34" charset="0"/>
              </a:rPr>
              <a:t>regridding</a:t>
            </a:r>
            <a:r>
              <a:rPr lang="en-US" sz="2000" dirty="0" smtClean="0">
                <a:latin typeface="Calibri" panose="020F0502020204030204" pitchFamily="34" charset="0"/>
              </a:rPr>
              <a:t> function.</a:t>
            </a:r>
          </a:p>
          <a:p>
            <a:endParaRPr lang="en-US" sz="2000" dirty="0" smtClean="0">
              <a:latin typeface="Calibri" panose="020F0502020204030204" pitchFamily="34" charset="0"/>
            </a:endParaRPr>
          </a:p>
          <a:p>
            <a:r>
              <a:rPr lang="en-US" sz="2000" dirty="0" smtClean="0">
                <a:latin typeface="Calibri" panose="020F0502020204030204" pitchFamily="34" charset="0"/>
              </a:rPr>
              <a:t>The data are written out in </a:t>
            </a:r>
            <a:r>
              <a:rPr lang="en-US" sz="2000" dirty="0" err="1" smtClean="0">
                <a:latin typeface="Calibri" panose="020F0502020204030204" pitchFamily="34" charset="0"/>
              </a:rPr>
              <a:t>netcdf</a:t>
            </a:r>
            <a:r>
              <a:rPr lang="en-US" sz="2000" dirty="0" smtClean="0">
                <a:latin typeface="Calibri" panose="020F0502020204030204" pitchFamily="34" charset="0"/>
              </a:rPr>
              <a:t> files using ESMF </a:t>
            </a:r>
            <a:r>
              <a:rPr lang="en-US" sz="2000" dirty="0" err="1" smtClean="0">
                <a:latin typeface="Calibri" panose="020F0502020204030204" pitchFamily="34" charset="0"/>
              </a:rPr>
              <a:t>fieldbundle</a:t>
            </a:r>
            <a:r>
              <a:rPr lang="en-US" sz="2000" dirty="0" smtClean="0">
                <a:latin typeface="Calibri" panose="020F0502020204030204" pitchFamily="34" charset="0"/>
              </a:rPr>
              <a:t> write, which is very slow (&gt;30minutes for 1 day hourly output)</a:t>
            </a:r>
          </a:p>
          <a:p>
            <a:endParaRPr lang="en-US" sz="2000" dirty="0" smtClean="0">
              <a:latin typeface="Calibri" panose="020F0502020204030204" pitchFamily="34" charset="0"/>
            </a:endParaRPr>
          </a:p>
          <a:p>
            <a:r>
              <a:rPr lang="en-US" sz="2000" dirty="0" smtClean="0">
                <a:latin typeface="Calibri" panose="020F0502020204030204" pitchFamily="34" charset="0"/>
              </a:rPr>
              <a:t>A subroutine is created to write out </a:t>
            </a:r>
            <a:r>
              <a:rPr lang="en-US" sz="2000" dirty="0" err="1" smtClean="0">
                <a:latin typeface="Calibri" panose="020F0502020204030204" pitchFamily="34" charset="0"/>
              </a:rPr>
              <a:t>nemsio</a:t>
            </a:r>
            <a:r>
              <a:rPr lang="en-US" sz="2000" dirty="0" smtClean="0">
                <a:latin typeface="Calibri" panose="020F0502020204030204" pitchFamily="34" charset="0"/>
              </a:rPr>
              <a:t> </a:t>
            </a:r>
            <a:r>
              <a:rPr lang="en-US" sz="2000" dirty="0" smtClean="0">
                <a:latin typeface="Calibri" panose="020F0502020204030204" pitchFamily="34" charset="0"/>
              </a:rPr>
              <a:t>file sequentially, </a:t>
            </a:r>
            <a:r>
              <a:rPr lang="en-US" sz="2000" dirty="0" smtClean="0">
                <a:latin typeface="Calibri" panose="020F0502020204030204" pitchFamily="34" charset="0"/>
              </a:rPr>
              <a:t>which is much faster (1050s for 1 day hourly output).</a:t>
            </a:r>
          </a:p>
        </p:txBody>
      </p:sp>
    </p:spTree>
    <p:extLst>
      <p:ext uri="{BB962C8B-B14F-4D97-AF65-F5344CB8AC3E}">
        <p14:creationId xmlns:p14="http://schemas.microsoft.com/office/powerpoint/2010/main" val="3097899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6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19114</TotalTime>
  <Words>1813</Words>
  <Application>Microsoft Office PowerPoint</Application>
  <PresentationFormat>On-screen Show (4:3)</PresentationFormat>
  <Paragraphs>225</Paragraphs>
  <Slides>19</Slides>
  <Notes>0</Notes>
  <HiddenSlides>0</HiddenSlides>
  <MMClips>0</MMClips>
  <ScaleCrop>false</ScaleCrop>
  <HeadingPairs>
    <vt:vector size="4" baseType="variant">
      <vt:variant>
        <vt:lpstr>Theme</vt:lpstr>
      </vt:variant>
      <vt:variant>
        <vt:i4>10</vt:i4>
      </vt:variant>
      <vt:variant>
        <vt:lpstr>Slide Titles</vt:lpstr>
      </vt:variant>
      <vt:variant>
        <vt:i4>19</vt:i4>
      </vt:variant>
    </vt:vector>
  </HeadingPairs>
  <TitlesOfParts>
    <vt:vector size="29" baseType="lpstr">
      <vt:lpstr>Default Design</vt:lpstr>
      <vt:lpstr>8_Custom Design</vt:lpstr>
      <vt:lpstr>7_Custom Design</vt:lpstr>
      <vt:lpstr>6_Custom Design</vt:lpstr>
      <vt:lpstr>5_Custom Design</vt:lpstr>
      <vt:lpstr>3_Custom Design</vt:lpstr>
      <vt:lpstr>4_Custom Design</vt:lpstr>
      <vt:lpstr>Custom Design</vt:lpstr>
      <vt:lpstr>1_Custom Design</vt:lpstr>
      <vt:lpstr>2_Custom Design</vt:lpstr>
      <vt:lpstr>Status report  on NEMS FV3 write grid component</vt:lpstr>
      <vt:lpstr>NEMSfv3gfs</vt:lpstr>
      <vt:lpstr>PowerPoint Presentation</vt:lpstr>
      <vt:lpstr>PowerPoint Presentation</vt:lpstr>
      <vt:lpstr>PowerPoint Presentation</vt:lpstr>
      <vt:lpstr>Current output capabilities in NEMSfv3gfs</vt:lpstr>
      <vt:lpstr>Output history files in cubed sphere grid using write grid comp</vt:lpstr>
      <vt:lpstr>PowerPoint Presentation</vt:lpstr>
      <vt:lpstr>Output history files in Gaussian grid </vt:lpstr>
      <vt:lpstr>Output history files in Gaussian grid (Cont.) </vt:lpstr>
      <vt:lpstr>Configuration for write grid component</vt:lpstr>
      <vt:lpstr>Work plan for write grid comp</vt:lpstr>
      <vt:lpstr>Ongoing work</vt:lpstr>
      <vt:lpstr>Interpolation methods for regridding forecast fields from cubed sphere grid to Gaussian grid</vt:lpstr>
      <vt:lpstr>Interpolation methods for regriding forecast fields from cubed sphere grid to Gaussian grid (cont.)</vt:lpstr>
      <vt:lpstr>IO bottleneck in fv3 write grid component</vt:lpstr>
      <vt:lpstr>Create operational like output files, add new fields from advanced microphysics</vt:lpstr>
      <vt:lpstr>sequential Gaussian grid netcdf write</vt:lpstr>
      <vt:lpstr>Future work on write grid component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2: Modeling and data assimilation Interim report</dc:title>
  <dc:creator>mc</dc:creator>
  <cp:lastModifiedBy>Jun Wang</cp:lastModifiedBy>
  <cp:revision>841</cp:revision>
  <dcterms:created xsi:type="dcterms:W3CDTF">2005-08-19T01:51:16Z</dcterms:created>
  <dcterms:modified xsi:type="dcterms:W3CDTF">2017-10-23T14:07:47Z</dcterms:modified>
</cp:coreProperties>
</file>