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4" r:id="rId1"/>
    <p:sldMasterId id="2147484688" r:id="rId2"/>
    <p:sldMasterId id="2147483893" r:id="rId3"/>
    <p:sldMasterId id="2147483881" r:id="rId4"/>
    <p:sldMasterId id="2147483869" r:id="rId5"/>
    <p:sldMasterId id="2147483845" r:id="rId6"/>
    <p:sldMasterId id="2147483857" r:id="rId7"/>
    <p:sldMasterId id="2147483809" r:id="rId8"/>
    <p:sldMasterId id="2147483821" r:id="rId9"/>
    <p:sldMasterId id="2147483833" r:id="rId10"/>
  </p:sldMasterIdLst>
  <p:notesMasterIdLst>
    <p:notesMasterId r:id="rId28"/>
  </p:notesMasterIdLst>
  <p:handoutMasterIdLst>
    <p:handoutMasterId r:id="rId29"/>
  </p:handoutMasterIdLst>
  <p:sldIdLst>
    <p:sldId id="801" r:id="rId11"/>
    <p:sldId id="819" r:id="rId12"/>
    <p:sldId id="838" r:id="rId13"/>
    <p:sldId id="823" r:id="rId14"/>
    <p:sldId id="836" r:id="rId15"/>
    <p:sldId id="827" r:id="rId16"/>
    <p:sldId id="828" r:id="rId17"/>
    <p:sldId id="833" r:id="rId18"/>
    <p:sldId id="834" r:id="rId19"/>
    <p:sldId id="837" r:id="rId20"/>
    <p:sldId id="824" r:id="rId21"/>
    <p:sldId id="831" r:id="rId22"/>
    <p:sldId id="830" r:id="rId23"/>
    <p:sldId id="829" r:id="rId24"/>
    <p:sldId id="825" r:id="rId25"/>
    <p:sldId id="832" r:id="rId26"/>
    <p:sldId id="822" r:id="rId27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lu" initials="s" lastIdx="23" clrIdx="0">
    <p:extLst/>
  </p:cmAuthor>
  <p:cmAuthor id="2" name="Jun Wang" initials="J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9AD0"/>
    <a:srgbClr val="FFCC00"/>
    <a:srgbClr val="FFFF99"/>
    <a:srgbClr val="006600"/>
    <a:srgbClr val="CC0099"/>
    <a:srgbClr val="CC0000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1" autoAdjust="0"/>
    <p:restoredTop sz="99711" autoAdjust="0"/>
  </p:normalViewPr>
  <p:slideViewPr>
    <p:cSldViewPr>
      <p:cViewPr>
        <p:scale>
          <a:sx n="70" d="100"/>
          <a:sy n="70" d="100"/>
        </p:scale>
        <p:origin x="-147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36"/>
    </p:cViewPr>
  </p:sorterViewPr>
  <p:notesViewPr>
    <p:cSldViewPr>
      <p:cViewPr varScale="1">
        <p:scale>
          <a:sx n="84" d="100"/>
          <a:sy n="84" d="100"/>
        </p:scale>
        <p:origin x="-3150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54" tIns="45327" rIns="90654" bIns="45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A4987D-8FDB-458D-A300-4EFD7B25496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67381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algn="l" defTabSz="923849"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algn="r" defTabSz="923849"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831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algn="l" defTabSz="923849"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09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algn="r" defTabSz="923849" eaLnBrk="0" hangingPunct="0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A02A36FB-AEA3-4902-AB60-1C4282353BD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4159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B525-3383-4C52-8ACC-AE69CA6C4A78}" type="datetime1">
              <a:rPr lang="en-US" altLang="zh-TW" smtClean="0"/>
              <a:t>1/29/2018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5E77-227D-4A09-81DC-23006409BCF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37325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0099"/>
                </a:solidFill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814C-A6F6-4D1D-84AF-364F652CAC34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3D69-0F5A-4241-8F34-E67EE8F687F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788F-5CF3-4A50-8516-340072B45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9AB2-E04D-4EA9-831F-F29BF85F9BEC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46E3-8F98-411E-B5A0-8ADE04550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A210-B942-4FCB-A409-3295BC14505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C5D6-B854-4BFF-B5BD-A74726E55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AD2E-6601-47C2-A1E8-06A489BEEEE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9E1F-B740-4DE1-9B77-6ED1B9256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54C1-D75F-41B7-B4F8-FC6D55B312AC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A68D-267A-4855-AB91-664E7DF69F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E3BD4-23B8-42E8-9A70-B959DA3699BB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3F7C-BABD-45DD-988D-E592FEC9F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B815-DD0F-4A77-879A-C71C1299472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E1CE-4FD9-4376-8811-59AD5D01B02E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A92A-C1C9-4A05-9F33-03371E730FD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B392-A1D5-4F14-9BB1-C2DF166E195E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CD47-459D-4CD5-90F8-7F271E4C1522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E07E-58CC-4306-BE56-A2CC8F5C1FFE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8012-B05A-4885-9B86-DDB7EFB108A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5560-3B28-41DE-A615-23EBFCB0B1D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66B3-EE2B-493B-8F52-2EE5FE128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8CB8-FFC7-473C-B584-D53F1B13D307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6C95-0026-4793-B114-D03B5AE0D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37325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0099"/>
                </a:solidFill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43FF4-8822-472E-A5A9-98BB16D06F1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AE78-31F5-49A9-9C33-89AB49D767E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2C33-6B08-49CE-B7E8-404DDF51A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F21F-8E4D-42E7-B85B-06B66CA0E163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8FD2-3626-44A4-823F-F98837525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1C08-49F2-4B33-9FD9-77148881E08F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52FA-68B4-4027-AF40-B0A3C21B2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CA0E-A68F-4640-8EAD-30CF22E83077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B3405-4D74-46D7-975C-9F3AC6AA6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FB4C-8137-44BD-8799-DDB2D7F7C9FE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C0B6-4B9C-46E0-8F6E-4A1F7C4E3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1BEF-41EC-4896-B034-D8EFA9CB18F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41E1-4243-4407-8757-BEDF769D99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80D97-D667-4151-B536-A4C59ADA642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3CAA-9FA2-4DA4-9258-9A28335A0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4723-8C98-4C66-9583-D2038F9897A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6DB9-21DD-4DD7-A4B5-11B9518D5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322D-38C9-434B-B7C5-1CA2CDEF334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C69D-CCFF-41BA-A02F-01D93B3AA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3416-F1BA-4CE1-91E7-8279F4D2FA7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6048-6B31-4C79-9A74-A82AA317B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3F86-8C3F-4ED3-A70B-F74B83A49A89}" type="datetime1">
              <a:rPr lang="en-US" altLang="zh-TW" smtClean="0"/>
              <a:t>1/29/2018</a:t>
            </a:fld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F6690-A4A5-42A9-AB56-2C7088AE17C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0099"/>
                </a:solidFill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76C9-B167-4600-B2D6-E17A87272C05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0EA9-E61C-42B7-BF21-5FC45FF25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7683-1B8E-4B38-A5E7-333C0861F97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7194-F9C9-4CAA-BFD2-6C9858EC8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4092-48CA-4104-8AE5-F905F555FCEB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7B75-6CDE-4ED8-AF48-073299030A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D533-FC59-418E-8EA3-AE5CAA28825F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C18C-D978-4DC0-B0B6-CE21CF71A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A778-8561-43AB-B3A8-9A1C5F61FF5B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1F5E-F7A8-432D-98AF-3F3D021C1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1A69-420B-4B82-9E7F-06A45F7A488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4771-6AA0-4224-9406-E52C9BC12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9CCA-FFA6-4816-8BB3-913AEFA6226F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6109-14E2-4D49-BA69-14AA2B02A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5390-147C-4474-8744-2FAB62D1852C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9E65-6CE9-482C-9D2D-21666B7C4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DFA0C-E421-4D03-8B1D-E229DF40FA0E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E1D1-767F-4636-B869-9BAE53AD3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80C6-B3AF-4C33-A59B-85483BFF396D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367B-F538-42D6-A489-74B04E0FE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681A-2533-4FF5-A190-1A08A08F5744}" type="datetime1">
              <a:rPr lang="en-US" altLang="zh-TW" smtClean="0"/>
              <a:t>1/29/2018</a:t>
            </a:fld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1172-0261-4056-BD47-9354580D4D8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0099"/>
                </a:solidFill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BF61-E42A-4F03-AB1C-4A825FF7CE00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A975-FB0A-4F60-BDA8-1BF68A16E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DB89E-5848-4FC8-BA49-FD3E00BD217A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0C74-18BD-4C09-994F-B278ECE6A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6E82-EA65-479D-A04E-4C3E842C8B50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3B70-95A5-4043-B742-40FDC440D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97DF-F6BC-4281-91DA-89CB49CA2E1A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CB0C7-74AD-4A88-A158-FE9723884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908D-89F1-4794-B8C7-3402886254A2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FA1F-1A3A-48CE-BF04-ED74CE4316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4177-B910-49BD-A075-AD052286A2D6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3FC8-6C97-461F-B515-A6CEF0DE6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012E-DEE9-4579-803D-D2BD04439855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09920-F432-4C7C-96D8-5983380480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AF29-0A97-409D-8922-4C147A38DC12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79B-549D-445E-90BF-A43377436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F0EA-A7CC-49B8-91CD-F32B63A7DA27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8803-B91D-4469-8F76-CAFAF64C5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5C50-D31D-479D-9A20-3303CF9613DB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158B-F3F5-4B39-A986-B1963010D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452C2-0084-4B82-A918-862E3B72523C}" type="datetime1">
              <a:rPr lang="en-US" altLang="zh-TW" smtClean="0"/>
              <a:t>1/29/2018</a:t>
            </a:fld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43FF4-8822-472E-A5A9-98BB16D06F1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0099"/>
                </a:solidFill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A77A-B855-4EC8-A714-72BD624E4D5F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6CAD-A19A-4190-BB1E-9754B81C4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88735-EF6D-4205-A246-9A6FE507C6A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EFD0F-FF27-416E-B03F-FFED01F80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01AD-712A-4FC3-A217-B44CB992D543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17A5-7D34-4CD1-ADE6-B6D2D1E2C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A29B-C3ED-44E6-A74E-F0ADD4B716B2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BEED-9956-4183-9936-019A61A17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7D62-FC1B-4E3B-9354-FE8F62FA780A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FF86-B91D-479B-A9BC-B4BF8AD27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85B4-B4EC-48E1-91EB-C9507FE65E82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EF94-C087-44D1-B311-FF55F3AE29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C26D1-0C2D-42B0-B017-6C1E280E83DB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FFC8-4FA2-4A77-8D4B-C276CB25A2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92AF-CC48-4C81-B456-A15D0125A50D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2D14-8901-4621-BA5D-A107E649C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0915-0B8B-494F-8A9F-C753182734CE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3D02C-0FE9-4DC4-8964-719F4C4CF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8CCB-8E6A-4EB9-8E36-9F56010754AB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7A9A-5754-482A-8327-352BF2993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3AEAB-43E4-4E0E-8614-1C0451E0B2BF}" type="datetime1">
              <a:rPr lang="en-US" altLang="zh-TW" smtClean="0"/>
              <a:t>1/29/2018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1B448-135A-40FC-9EAC-0BE2770B36D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0099"/>
                </a:solidFill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5836-4E11-4C31-AD4D-03C88BDE5C16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9E7C-4847-403A-B689-4FBB564D2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BF25-9E1D-43FD-A878-649F804CFFC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7231-BB98-47C9-986C-4F6726029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7B17-0E5F-4EC9-9BB0-0A5BECC8FE80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072C-A75B-44A7-9EEA-75F11DBAF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AAC4-4EF3-4C24-90D6-01E1355C242B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6642-4E2E-4B02-9C10-59A5247A7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5083-907F-4562-8508-2CDEF92A6DBD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A83E-6BE7-411F-84BF-4C4E92093F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1341-3BBA-4FA4-88D0-BC8E8CFDF72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6825-33C3-4222-A629-C22C78E8A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E901-5194-48C4-9F59-D6EFD6103DC3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8D08-E831-47D8-BDEC-9AF51293D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0DD3-2571-46F9-AA8C-010A0C3AFA4B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92FC-B38E-4DCB-8EF6-364DCEBD4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AA95-4110-495C-94A3-5CC1872A55F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9B14A-6239-4371-AE30-F3506936B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3DF2-F014-42B6-85C7-240289C18F9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5FC-A867-46C5-AD8F-1BB959EC8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1EBE-B172-483A-ACDE-97904701C95C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3695-6197-40F7-A404-06E2F9CE896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B5BB-3EF9-49B7-A96D-3F051EF3A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9424-E8CE-4B34-931D-651823414F5F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622B-7246-4531-B5C8-9856F8903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870B5-B21F-40BE-9020-1B440F7DFC8C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6378-501B-4AD5-B362-E39E9797C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B3A7-0401-4947-9276-B5E515E1370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0B36-FDF0-491E-8D4C-0F846D1A1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85D4-0593-44B0-8A67-F0AA41D45FA3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ACE0-152D-46B5-9B6A-703E97036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5ACE-4723-4FCC-B54D-6CEE18F0340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E95A-A15E-48AF-B739-0D3536D3A8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7B48-F28C-43A2-8FB0-7794B07A68C0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729C-3A85-41DB-B2D0-809B9275E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CE74-90A6-461D-9375-D47BBDD8395C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CD6B-3320-4ECC-8CB5-4C0470DE62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008F-6E68-4981-9DF1-93215029D7CE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E2DB-2337-433E-9207-3D1B95AA0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59A3-D9D4-4FCC-9B1E-DA09423A2D93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1089-7737-4637-98BF-03D5C715D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0B89-6C3D-4F04-836D-318B31C10233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D8F1-721C-4F34-AD56-4D2264E256FB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9050-1089-4C7A-A4C4-2507A0BF0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D0FF-E918-480B-8AB8-3949D9678B16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4F75-0A16-4A75-A726-647DB5E78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137C8-6A26-45D0-BD5D-CDF5F2C419BA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164BB-D32F-48B4-9CA4-8E3782CFA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3B7F-3DE9-4A26-A20C-1DD23FF7A58D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D902-4C7B-4133-ABDA-8E82ED319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29AA-D0A3-4AD8-8917-DD8BA63D18B6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F13D-0946-4DF2-BC2C-DB695FC66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E414A-5338-43E6-8AAD-C56AA90F0F5D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C3A38-7F43-498A-9C82-5FE9E62DB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E583-1FED-4151-B833-FF04FBD30DE7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A8E8-5CE8-4224-BDCA-14CF339EE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08E6-1C7E-4F36-B92A-4B76A5AD5A10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2AA7-3C95-43F5-96EE-5134CC315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223E-F984-4D73-889B-A6C4AE707A96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32EB-1FA1-473D-8C95-1CE2EC1B9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62BC-F791-404E-935A-4F0D557167B3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3823-D782-48B6-BC90-0F8B2588B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A31D-F3B7-40CD-8806-FE37AB5EB38B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7EC7-5E73-4B9A-B2FC-5033A000E6AA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F777-5D2D-4C3B-A1FB-31136B19A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7267-6A35-4850-A007-78346B96879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6DF3-2013-43B1-9AB5-27063227D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30EB-241D-4EEF-9ACB-35A4EB319ADE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2DAB-C29D-4719-8B2B-992082193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27EA-8CFD-4CAB-A73E-C0CE8F18790C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0793-1DC1-45F0-A989-203B0A21C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5A88B-40A9-4A12-91DB-CAAF9916B35B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C401-FF44-4B43-8FDB-D4CC00770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AF888-2686-4874-A849-42CF3431D8B4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E5A2-3F08-4B33-BB2F-E7D7DD1AE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9C416-9121-4066-A2B2-F1A3F92140B7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BAB8-744C-4749-B098-93FD8044C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1E5D-3CA1-4FE4-AD29-C26FD5440D6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C65F-6ABB-43F0-B267-C62FCA704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25B8-44C3-41C6-BC4D-87FA62A9143F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352B-E384-4D59-8635-3454E4AAA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BE0B-BFEA-444B-B5B8-CC8BA4FCBE24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5F8A-5E87-4EAF-B011-B02D82DA6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47114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37325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0099"/>
                </a:solidFill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PMingLiU" pitchFamily="18" charset="-120"/>
              </a:defRPr>
            </a:lvl1pPr>
          </a:lstStyle>
          <a:p>
            <a:pPr>
              <a:defRPr/>
            </a:pPr>
            <a:fld id="{B9601280-B9EE-4BD9-AD64-C40405A1796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2055" name="Picture 7" descr="noaa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Picture 8" descr="ncep_80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8600" y="0"/>
            <a:ext cx="678561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nws_logo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8" descr="newblueNEMS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49611" y="0"/>
            <a:ext cx="594389" cy="4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685" r:id="rId2"/>
    <p:sldLayoutId id="2147484686" r:id="rId3"/>
    <p:sldLayoutId id="2147484594" r:id="rId4"/>
    <p:sldLayoutId id="2147484595" r:id="rId5"/>
    <p:sldLayoutId id="2147484596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8D5C043-9BFF-4942-9B11-58AB0BDB9F48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B2D4DB1-B41A-45A8-A75A-057C1A76D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542D5-2000-428E-A025-380A660C8286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96CF-9ABA-4EC0-AF0E-DBED042433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1D2A568-E587-47BC-955F-7AC00946F1D3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E4F7E49-0596-46B2-B55D-DA682E73C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725B24-CB33-4673-9BE7-39DBEBC3B98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3147869-E549-4579-9736-9C2920E0A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BA02FEB-7F18-48E2-8F37-5210575F2C7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F88B4D9-E2C1-4AFA-B2C5-4C75B2FA2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1" r:id="rId3"/>
    <p:sldLayoutId id="2147484622" r:id="rId4"/>
    <p:sldLayoutId id="2147484623" r:id="rId5"/>
    <p:sldLayoutId id="2147484624" r:id="rId6"/>
    <p:sldLayoutId id="2147484625" r:id="rId7"/>
    <p:sldLayoutId id="2147484626" r:id="rId8"/>
    <p:sldLayoutId id="2147484627" r:id="rId9"/>
    <p:sldLayoutId id="2147484628" r:id="rId10"/>
    <p:sldLayoutId id="214748462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0019985-FC2E-445E-B2FB-A7ADEF9D1619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11B3E64-0ED2-47C6-B33C-0C676546A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BB69F90-8641-4B22-B28D-BBFDC0FBD6D2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75F065-3326-4373-892C-6D03BF9AD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942A31F-F6FA-4144-B8C3-4AAD93A5D481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FE2FAA8-DE1A-4D92-98E7-3A65C6313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04F7533-6066-4EBC-B550-1B463EED9C84}" type="datetime1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weekly FV3GFS technical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139E41-042F-493F-8F30-FC04AC262B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9vD0KqcYBKD5-1P-7S1Z-8YMNCJhM6_sCUGbLbc-ZD4/edit#gid=12927208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Recent output field changes in NEMSfv3gfs history files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19400"/>
            <a:ext cx="7467600" cy="23622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latin typeface="Calibri" panose="020F0502020204030204" pitchFamily="34" charset="0"/>
              </a:rPr>
              <a:t>Jun Wang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pPr algn="l"/>
            <a:r>
              <a:rPr lang="en-US" sz="2000" dirty="0" smtClean="0">
                <a:latin typeface="Calibri" panose="020F0502020204030204" pitchFamily="34" charset="0"/>
              </a:rPr>
              <a:t>Acknowledgement: </a:t>
            </a:r>
            <a:r>
              <a:rPr lang="en-US" sz="2000" dirty="0">
                <a:latin typeface="Calibri" panose="020F0502020204030204" pitchFamily="34" charset="0"/>
              </a:rPr>
              <a:t>Jeff Whitaker, Robert </a:t>
            </a:r>
            <a:r>
              <a:rPr lang="en-US" sz="2000" dirty="0" err="1">
                <a:latin typeface="Calibri" panose="020F0502020204030204" pitchFamily="34" charset="0"/>
              </a:rPr>
              <a:t>Oehmke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</a:rPr>
              <a:t>Gerhard </a:t>
            </a:r>
            <a:r>
              <a:rPr lang="en-US" sz="2000" dirty="0" err="1">
                <a:latin typeface="Calibri" panose="020F0502020204030204" pitchFamily="34" charset="0"/>
              </a:rPr>
              <a:t>Theurich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</a:rPr>
              <a:t>Shrinivas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Moorthi</a:t>
            </a:r>
            <a:r>
              <a:rPr lang="en-US" sz="2000" dirty="0" smtClean="0">
                <a:latin typeface="Calibri" panose="020F0502020204030204" pitchFamily="34" charset="0"/>
              </a:rPr>
              <a:t>, George </a:t>
            </a:r>
            <a:r>
              <a:rPr lang="en-US" sz="2000" dirty="0" err="1" smtClean="0">
                <a:latin typeface="Calibri" panose="020F0502020204030204" pitchFamily="34" charset="0"/>
              </a:rPr>
              <a:t>Gayno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</a:rPr>
              <a:t>Fanglin</a:t>
            </a:r>
            <a:r>
              <a:rPr lang="en-US" sz="2000" dirty="0" smtClean="0">
                <a:latin typeface="Calibri" panose="020F0502020204030204" pitchFamily="34" charset="0"/>
              </a:rPr>
              <a:t> Yang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7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251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Surface pressure interpolation</a:t>
            </a:r>
          </a:p>
        </p:txBody>
      </p:sp>
      <p:pic>
        <p:nvPicPr>
          <p:cNvPr id="2052" name="Picture 4" descr="ftp://ftp.emc.ncep.noaa.gov/gmb/NGAC/test/20180129/ps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9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Interpolation methods in </a:t>
            </a:r>
            <a:r>
              <a:rPr lang="en-US" sz="3600" dirty="0" err="1" smtClean="0">
                <a:latin typeface="Calibri" panose="020F0502020204030204" pitchFamily="34" charset="0"/>
              </a:rPr>
              <a:t>phys</a:t>
            </a:r>
            <a:r>
              <a:rPr lang="en-US" sz="3600" dirty="0" smtClean="0">
                <a:latin typeface="Calibri" panose="020F0502020204030204" pitchFamily="34" charset="0"/>
              </a:rPr>
              <a:t> history files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02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</a:rPr>
              <a:t>Interpolation methods: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</a:rPr>
              <a:t>Nearest neighbor </a:t>
            </a:r>
            <a:r>
              <a:rPr lang="en-US" dirty="0">
                <a:latin typeface="Calibri" panose="020F0502020204030204" pitchFamily="34" charset="0"/>
              </a:rPr>
              <a:t>interpolation: 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All the surface related fields such as land sea mask, soil type, veg type </a:t>
            </a:r>
            <a:r>
              <a:rPr lang="en-US" dirty="0" err="1" smtClean="0">
                <a:latin typeface="Calibri" panose="020F0502020204030204" pitchFamily="34" charset="0"/>
              </a:rPr>
              <a:t>etc</a:t>
            </a:r>
            <a:endParaRPr lang="en-US" dirty="0" smtClean="0">
              <a:latin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</a:rPr>
              <a:t>Bilinear interpolation: 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radiation fields: 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dirty="0" err="1">
                <a:latin typeface="Calibri" panose="020F0502020204030204" pitchFamily="34" charset="0"/>
              </a:rPr>
              <a:t>precip</a:t>
            </a:r>
            <a:r>
              <a:rPr lang="en-US" dirty="0">
                <a:latin typeface="Calibri" panose="020F0502020204030204" pitchFamily="34" charset="0"/>
              </a:rPr>
              <a:t> field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2m temperature/specific humidity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</a:rPr>
              <a:t>Vector interpolation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wind </a:t>
            </a:r>
            <a:r>
              <a:rPr lang="en-US" dirty="0">
                <a:latin typeface="Calibri" panose="020F0502020204030204" pitchFamily="34" charset="0"/>
              </a:rPr>
              <a:t>fields: </a:t>
            </a:r>
            <a:r>
              <a:rPr lang="en-US" dirty="0" smtClean="0">
                <a:latin typeface="Calibri" panose="020F0502020204030204" pitchFamily="34" charset="0"/>
              </a:rPr>
              <a:t> u10/v10, </a:t>
            </a:r>
            <a:r>
              <a:rPr lang="en-US" dirty="0" err="1" smtClean="0">
                <a:latin typeface="Calibri" panose="020F0502020204030204" pitchFamily="34" charset="0"/>
              </a:rPr>
              <a:t>ugrd</a:t>
            </a:r>
            <a:r>
              <a:rPr lang="en-US" dirty="0" smtClean="0">
                <a:latin typeface="Calibri" panose="020F0502020204030204" pitchFamily="34" charset="0"/>
              </a:rPr>
              <a:t>/</a:t>
            </a:r>
            <a:r>
              <a:rPr lang="en-US" dirty="0" err="1" smtClean="0">
                <a:latin typeface="Calibri" panose="020F0502020204030204" pitchFamily="34" charset="0"/>
              </a:rPr>
              <a:t>vgrd</a:t>
            </a:r>
            <a:r>
              <a:rPr lang="en-US" dirty="0" smtClean="0">
                <a:latin typeface="Calibri" panose="020F0502020204030204" pitchFamily="34" charset="0"/>
              </a:rPr>
              <a:t> at lowest model layer</a:t>
            </a:r>
          </a:p>
          <a:p>
            <a:pPr lvl="2">
              <a:spcAft>
                <a:spcPts val="600"/>
              </a:spcAft>
              <a:buFontTx/>
              <a:buChar char="-"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43FF4-8822-472E-A5A9-98BB16D06F1E}" type="slidenum">
              <a:rPr lang="zh-TW" altLang="en-US" smtClean="0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5939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1218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Dswrf_ave</a:t>
            </a:r>
            <a:r>
              <a:rPr lang="en-US" b="1" dirty="0" smtClean="0"/>
              <a:t> </a:t>
            </a:r>
            <a:r>
              <a:rPr lang="en-US" b="1" dirty="0" err="1" smtClean="0"/>
              <a:t>sfc</a:t>
            </a:r>
            <a:r>
              <a:rPr lang="en-US" b="1" dirty="0" smtClean="0"/>
              <a:t>  interpolated through bilinear and </a:t>
            </a:r>
            <a:r>
              <a:rPr lang="en-US" b="1" dirty="0" smtClean="0"/>
              <a:t>through nearest </a:t>
            </a:r>
            <a:r>
              <a:rPr lang="en-US" b="1" dirty="0" smtClean="0"/>
              <a:t>neighbor</a:t>
            </a:r>
            <a:endParaRPr lang="en-US" b="1" dirty="0"/>
          </a:p>
        </p:txBody>
      </p:sp>
      <p:pic>
        <p:nvPicPr>
          <p:cNvPr id="5122" name="Picture 2" descr="http://ftp.emc.ncep.noaa.gov/gmb/NGAC/test/wspd_vector/dswrf_aves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642997"/>
            <a:ext cx="78105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1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2957"/>
            <a:ext cx="898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 m TMP interpolated through bilinear and </a:t>
            </a:r>
            <a:r>
              <a:rPr lang="en-US" sz="2000" b="1" dirty="0" smtClean="0"/>
              <a:t>through nearest </a:t>
            </a:r>
            <a:r>
              <a:rPr lang="en-US" sz="2000" b="1" dirty="0" smtClean="0"/>
              <a:t>neighbor</a:t>
            </a:r>
            <a:endParaRPr lang="en-US" sz="2000" b="1" dirty="0"/>
          </a:p>
        </p:txBody>
      </p:sp>
      <p:pic>
        <p:nvPicPr>
          <p:cNvPr id="3074" name="Picture 2" descr="http://ftp.emc.ncep.noaa.gov/gmb/NGAC/test/wspd_vector/tmp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600075"/>
            <a:ext cx="738187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9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1354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meter wind interpolated through vector bilinear and through nearest neighbor</a:t>
            </a:r>
            <a:endParaRPr lang="en-US" b="1" dirty="0"/>
          </a:p>
        </p:txBody>
      </p:sp>
      <p:pic>
        <p:nvPicPr>
          <p:cNvPr id="2050" name="Picture 2" descr="http://ftp.emc.ncep.noaa.gov/gmb/NGAC/test/wspd_vector/wind1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685800"/>
            <a:ext cx="7810500" cy="61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1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Accumulated precipitation rate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Current operational GFS outputs precipitation </a:t>
            </a:r>
            <a:r>
              <a:rPr lang="en-US" sz="2800" dirty="0" smtClean="0">
                <a:latin typeface="Calibri" panose="020F0502020204030204" pitchFamily="34" charset="0"/>
              </a:rPr>
              <a:t>rate with </a:t>
            </a:r>
            <a:r>
              <a:rPr lang="en-US" sz="2800" dirty="0" smtClean="0">
                <a:latin typeface="Calibri" panose="020F0502020204030204" pitchFamily="34" charset="0"/>
              </a:rPr>
              <a:t>bucket.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It is proposed to output the accumulated precipitation rate in NEMSfv3gfs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</a:rPr>
              <a:t>A physics </a:t>
            </a:r>
            <a:r>
              <a:rPr lang="en-US" sz="2400" dirty="0" err="1" smtClean="0">
                <a:latin typeface="Calibri" panose="020F0502020204030204" pitchFamily="34" charset="0"/>
              </a:rPr>
              <a:t>namelist</a:t>
            </a:r>
            <a:r>
              <a:rPr lang="en-US" sz="2400" dirty="0" smtClean="0">
                <a:latin typeface="Calibri" panose="020F0502020204030204" pitchFamily="34" charset="0"/>
              </a:rPr>
              <a:t> variable </a:t>
            </a:r>
            <a:r>
              <a:rPr lang="en-US" sz="2400" dirty="0" err="1" smtClean="0">
                <a:latin typeface="Calibri" panose="020F0502020204030204" pitchFamily="34" charset="0"/>
              </a:rPr>
              <a:t>lprecip_accu</a:t>
            </a:r>
            <a:r>
              <a:rPr lang="en-US" sz="2400" dirty="0" smtClean="0">
                <a:latin typeface="Calibri" panose="020F0502020204030204" pitchFamily="34" charset="0"/>
              </a:rPr>
              <a:t> is added and output in the </a:t>
            </a:r>
            <a:r>
              <a:rPr lang="en-US" sz="2400" dirty="0" err="1" smtClean="0">
                <a:latin typeface="Calibri" panose="020F0502020204030204" pitchFamily="34" charset="0"/>
              </a:rPr>
              <a:t>sfcf</a:t>
            </a:r>
            <a:r>
              <a:rPr lang="en-US" sz="2400" dirty="0" smtClean="0">
                <a:latin typeface="Calibri" panose="020F0502020204030204" pitchFamily="34" charset="0"/>
              </a:rPr>
              <a:t> files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</a:rPr>
              <a:t>default is .true., </a:t>
            </a:r>
            <a:r>
              <a:rPr lang="en-US" sz="2400" dirty="0" err="1" smtClean="0">
                <a:latin typeface="Calibri" panose="020F0502020204030204" pitchFamily="34" charset="0"/>
              </a:rPr>
              <a:t>precip</a:t>
            </a:r>
            <a:r>
              <a:rPr lang="en-US" sz="2400" dirty="0" smtClean="0">
                <a:latin typeface="Calibri" panose="020F0502020204030204" pitchFamily="34" charset="0"/>
              </a:rPr>
              <a:t> rate is accumulated through the whole integration period.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</a:rPr>
              <a:t>When </a:t>
            </a:r>
            <a:r>
              <a:rPr lang="en-US" sz="2400" dirty="0" err="1" smtClean="0">
                <a:latin typeface="Calibri" panose="020F0502020204030204" pitchFamily="34" charset="0"/>
              </a:rPr>
              <a:t>lprecip_accu</a:t>
            </a:r>
            <a:r>
              <a:rPr lang="en-US" sz="2400" dirty="0" smtClean="0">
                <a:latin typeface="Calibri" panose="020F0502020204030204" pitchFamily="34" charset="0"/>
              </a:rPr>
              <a:t> is set to .false., the old </a:t>
            </a:r>
            <a:r>
              <a:rPr lang="en-US" sz="2400" dirty="0" err="1" smtClean="0">
                <a:latin typeface="Calibri" panose="020F0502020204030204" pitchFamily="34" charset="0"/>
              </a:rPr>
              <a:t>precip</a:t>
            </a:r>
            <a:r>
              <a:rPr lang="en-US" sz="2400" dirty="0" smtClean="0">
                <a:latin typeface="Calibri" panose="020F0502020204030204" pitchFamily="34" charset="0"/>
              </a:rPr>
              <a:t> rate with bucket (decided by </a:t>
            </a:r>
            <a:r>
              <a:rPr lang="en-US" sz="2400" dirty="0" err="1" smtClean="0">
                <a:latin typeface="Calibri" panose="020F0502020204030204" pitchFamily="34" charset="0"/>
              </a:rPr>
              <a:t>fhzero</a:t>
            </a:r>
            <a:r>
              <a:rPr lang="en-US" sz="2400" dirty="0" smtClean="0">
                <a:latin typeface="Calibri" panose="020F0502020204030204" pitchFamily="34" charset="0"/>
              </a:rPr>
              <a:t>) will be output  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43FF4-8822-472E-A5A9-98BB16D06F1E}" type="slidenum">
              <a:rPr lang="zh-TW" altLang="en-US" smtClean="0"/>
              <a:pPr>
                <a:defRPr/>
              </a:pPr>
              <a:t>15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97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Precip</a:t>
            </a:r>
            <a:r>
              <a:rPr lang="en-US" sz="2000" b="1" dirty="0" smtClean="0"/>
              <a:t> rate  interpolated through bilinear and </a:t>
            </a:r>
            <a:r>
              <a:rPr lang="en-US" sz="2000" b="1" dirty="0" smtClean="0"/>
              <a:t>nearest </a:t>
            </a:r>
            <a:r>
              <a:rPr lang="en-US" sz="2000" b="1" dirty="0" smtClean="0"/>
              <a:t>neighbor</a:t>
            </a:r>
            <a:endParaRPr lang="en-US" sz="2000" b="1" dirty="0"/>
          </a:p>
        </p:txBody>
      </p:sp>
      <p:pic>
        <p:nvPicPr>
          <p:cNvPr id="3074" name="Picture 2" descr="ftp://ftp.emc.ncep.noaa.gov/gmb/NGAC/test/20180129/prec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8710"/>
            <a:ext cx="7924800" cy="63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5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Summary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3" y="990600"/>
            <a:ext cx="9067800" cy="5029200"/>
          </a:xfrm>
        </p:spPr>
        <p:txBody>
          <a:bodyPr/>
          <a:lstStyle/>
          <a:p>
            <a:pPr>
              <a:spcBef>
                <a:spcPts val="1500"/>
              </a:spcBef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anose="020F0502020204030204" pitchFamily="34" charset="0"/>
              </a:rPr>
              <a:t>Different Interpolation methods have been applied in the NEMSfv3gfss history output  fields. 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anose="020F0502020204030204" pitchFamily="34" charset="0"/>
              </a:rPr>
              <a:t>The winds fields through  vector </a:t>
            </a:r>
            <a:r>
              <a:rPr lang="en-US" sz="2000" dirty="0" smtClean="0">
                <a:latin typeface="Calibri" panose="020F0502020204030204" pitchFamily="34" charset="0"/>
              </a:rPr>
              <a:t>interpolation fixes the issue when winds cross poles.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</a:rPr>
              <a:t>Assuming a U.S. standard atmosphere lapse rate (6.5</a:t>
            </a:r>
            <a:r>
              <a:rPr lang="en-US" sz="2000" baseline="30000" dirty="0">
                <a:latin typeface="Calibri" panose="020F0502020204030204" pitchFamily="34" charset="0"/>
              </a:rPr>
              <a:t>o</a:t>
            </a:r>
            <a:r>
              <a:rPr lang="en-US" sz="2000" dirty="0">
                <a:latin typeface="Calibri" panose="020F0502020204030204" pitchFamily="34" charset="0"/>
              </a:rPr>
              <a:t>C/Km) improved the surface pressure field around steep </a:t>
            </a:r>
            <a:r>
              <a:rPr lang="en-US" sz="2000" dirty="0" smtClean="0">
                <a:latin typeface="Calibri" panose="020F0502020204030204" pitchFamily="34" charset="0"/>
              </a:rPr>
              <a:t>orography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anose="020F0502020204030204" pitchFamily="34" charset="0"/>
              </a:rPr>
              <a:t>Bilinear interpolation applied to </a:t>
            </a:r>
            <a:r>
              <a:rPr lang="en-US" sz="2000" dirty="0" smtClean="0">
                <a:latin typeface="Calibri" panose="020F0502020204030204" pitchFamily="34" charset="0"/>
              </a:rPr>
              <a:t>radiation, air temperature </a:t>
            </a:r>
            <a:r>
              <a:rPr lang="en-US" sz="2000" dirty="0" smtClean="0">
                <a:latin typeface="Calibri" panose="020F0502020204030204" pitchFamily="34" charset="0"/>
              </a:rPr>
              <a:t>and </a:t>
            </a:r>
            <a:r>
              <a:rPr lang="en-US" sz="2000" dirty="0" err="1" smtClean="0">
                <a:latin typeface="Calibri" panose="020F0502020204030204" pitchFamily="34" charset="0"/>
              </a:rPr>
              <a:t>precip</a:t>
            </a:r>
            <a:r>
              <a:rPr lang="en-US" sz="2000" dirty="0" smtClean="0">
                <a:latin typeface="Calibri" panose="020F0502020204030204" pitchFamily="34" charset="0"/>
              </a:rPr>
              <a:t> fields make the fields smooth.</a:t>
            </a:r>
          </a:p>
          <a:p>
            <a:pPr lvl="1"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" panose="020F0502020204030204" pitchFamily="34" charset="0"/>
              </a:rPr>
              <a:t>Near neighbor interpolation is applied to surface related fields to obtain </a:t>
            </a:r>
            <a:r>
              <a:rPr lang="en-US" sz="2000" dirty="0" smtClean="0">
                <a:latin typeface="Calibri" panose="020F0502020204030204" pitchFamily="34" charset="0"/>
              </a:rPr>
              <a:t>consistency </a:t>
            </a:r>
            <a:r>
              <a:rPr lang="en-US" sz="2000" dirty="0" smtClean="0">
                <a:latin typeface="Calibri" panose="020F0502020204030204" pitchFamily="34" charset="0"/>
              </a:rPr>
              <a:t>among those fields. 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libri" panose="020F0502020204030204" pitchFamily="34" charset="0"/>
              </a:rPr>
              <a:t>An option is added to output accumulated precipitation rate </a:t>
            </a:r>
            <a:r>
              <a:rPr lang="en-US" sz="2400" dirty="0" smtClean="0">
                <a:latin typeface="Calibri" panose="020F0502020204030204" pitchFamily="34" charset="0"/>
              </a:rPr>
              <a:t>through </a:t>
            </a:r>
            <a:r>
              <a:rPr lang="en-US" sz="2400" dirty="0" smtClean="0">
                <a:latin typeface="Calibri" panose="020F0502020204030204" pitchFamily="34" charset="0"/>
              </a:rPr>
              <a:t>bilinear interpolation.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43FF4-8822-472E-A5A9-98BB16D06F1E}" type="slidenum">
              <a:rPr lang="zh-TW" altLang="en-US" smtClean="0"/>
              <a:pPr>
                <a:defRPr/>
              </a:pPr>
              <a:t>17</a:t>
            </a:fld>
            <a:endParaRPr lang="en-US" altLang="zh-TW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754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Content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Interpolation methods from native cubed sphere grid to Gaussian grid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 history file from model dynamics (</a:t>
            </a:r>
            <a:r>
              <a:rPr lang="en-US" dirty="0" err="1" smtClean="0">
                <a:latin typeface="Calibri" panose="020F0502020204030204" pitchFamily="34" charset="0"/>
              </a:rPr>
              <a:t>atmf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history files from model physics (</a:t>
            </a:r>
            <a:r>
              <a:rPr lang="en-US" dirty="0" err="1" smtClean="0">
                <a:latin typeface="Calibri" panose="020F0502020204030204" pitchFamily="34" charset="0"/>
              </a:rPr>
              <a:t>sfcf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914400" lvl="2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* No changes when </a:t>
            </a:r>
            <a:r>
              <a:rPr lang="en-US" dirty="0" err="1" smtClean="0">
                <a:latin typeface="Calibri" panose="020F0502020204030204" pitchFamily="34" charset="0"/>
              </a:rPr>
              <a:t>outputing</a:t>
            </a:r>
            <a:r>
              <a:rPr lang="en-US" dirty="0" smtClean="0">
                <a:latin typeface="Calibri" panose="020F0502020204030204" pitchFamily="34" charset="0"/>
              </a:rPr>
              <a:t> from </a:t>
            </a:r>
            <a:r>
              <a:rPr lang="en-US" dirty="0" err="1" smtClean="0">
                <a:latin typeface="Calibri" panose="020F0502020204030204" pitchFamily="34" charset="0"/>
              </a:rPr>
              <a:t>fms</a:t>
            </a:r>
            <a:r>
              <a:rPr lang="en-US" dirty="0" smtClean="0">
                <a:latin typeface="Calibri" panose="020F0502020204030204" pitchFamily="34" charset="0"/>
              </a:rPr>
              <a:t> without write grid comp (QUILT=.false.)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Accumulated precipitation rate without bucket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en-US" sz="2000" dirty="0" smtClean="0">
                <a:latin typeface="Calibri" panose="020F0502020204030204" pitchFamily="34" charset="0"/>
                <a:hlinkClick r:id="rId2"/>
              </a:rPr>
              <a:t>docs.google.com/spreadsheets/d/19vD0KqcYBKD5-1P-7S1Z-8YMNCJhM6_sCUGbLbc-ZD4/edit#gid=129272089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43FF4-8822-472E-A5A9-98BB16D06F1E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5316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6" y="0"/>
            <a:ext cx="8839200" cy="1143000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Background: interpolation </a:t>
            </a:r>
            <a:r>
              <a:rPr lang="en-US" sz="3200" dirty="0" smtClean="0">
                <a:latin typeface="Calibri" panose="020F0502020204030204" pitchFamily="34" charset="0"/>
              </a:rPr>
              <a:t>methods in </a:t>
            </a:r>
            <a:r>
              <a:rPr lang="en-US" sz="3200" dirty="0" smtClean="0">
                <a:latin typeface="Calibri" panose="020F0502020204030204" pitchFamily="34" charset="0"/>
              </a:rPr>
              <a:t>history </a:t>
            </a:r>
            <a:r>
              <a:rPr lang="en-US" sz="3200" dirty="0" smtClean="0">
                <a:latin typeface="Calibri" panose="020F0502020204030204" pitchFamily="34" charset="0"/>
              </a:rPr>
              <a:t>files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P. </a:t>
            </a:r>
            <a:r>
              <a:rPr lang="en-US" sz="2400" dirty="0" err="1" smtClean="0">
                <a:latin typeface="Calibri" panose="020F0502020204030204" pitchFamily="34" charset="0"/>
              </a:rPr>
              <a:t>Pegion</a:t>
            </a:r>
            <a:r>
              <a:rPr lang="en-US" sz="2400" dirty="0" smtClean="0">
                <a:latin typeface="Calibri" panose="020F0502020204030204" pitchFamily="34" charset="0"/>
              </a:rPr>
              <a:t> and J. Whitaker compared </a:t>
            </a:r>
            <a:r>
              <a:rPr lang="en-US" sz="2400" dirty="0">
                <a:latin typeface="Calibri" panose="020F0502020204030204" pitchFamily="34" charset="0"/>
              </a:rPr>
              <a:t>a forecast initialized with a </a:t>
            </a:r>
            <a:r>
              <a:rPr lang="en-US" sz="2400" dirty="0" smtClean="0">
                <a:latin typeface="Calibri" panose="020F0502020204030204" pitchFamily="34" charset="0"/>
              </a:rPr>
              <a:t>restart file </a:t>
            </a:r>
            <a:r>
              <a:rPr lang="en-US" sz="2400" dirty="0">
                <a:latin typeface="Calibri" panose="020F0502020204030204" pitchFamily="34" charset="0"/>
              </a:rPr>
              <a:t>to a cold start initialized run created </a:t>
            </a:r>
            <a:r>
              <a:rPr lang="en-US" sz="2400" dirty="0" smtClean="0">
                <a:latin typeface="Calibri" panose="020F0502020204030204" pitchFamily="34" charset="0"/>
              </a:rPr>
              <a:t>from the </a:t>
            </a:r>
            <a:r>
              <a:rPr lang="en-US" sz="2400" dirty="0">
                <a:latin typeface="Calibri" panose="020F0502020204030204" pitchFamily="34" charset="0"/>
              </a:rPr>
              <a:t>history </a:t>
            </a:r>
            <a:r>
              <a:rPr lang="en-US" sz="2400" dirty="0" smtClean="0">
                <a:latin typeface="Calibri" panose="020F0502020204030204" pitchFamily="34" charset="0"/>
              </a:rPr>
              <a:t>file and they found that: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-  pressure tendency after first time step from cold start shows significant gravity wave on steep orography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-  Errors </a:t>
            </a:r>
            <a:r>
              <a:rPr lang="en-US" sz="2000" dirty="0">
                <a:latin typeface="Calibri" panose="020F0502020204030204" pitchFamily="34" charset="0"/>
              </a:rPr>
              <a:t>in </a:t>
            </a:r>
            <a:r>
              <a:rPr lang="en-US" sz="2000" dirty="0" smtClean="0">
                <a:latin typeface="Calibri" panose="020F0502020204030204" pitchFamily="34" charset="0"/>
              </a:rPr>
              <a:t>the interpolation </a:t>
            </a:r>
            <a:r>
              <a:rPr lang="en-US" sz="2000" dirty="0">
                <a:latin typeface="Calibri" panose="020F0502020204030204" pitchFamily="34" charset="0"/>
              </a:rPr>
              <a:t>of </a:t>
            </a:r>
            <a:r>
              <a:rPr lang="en-US" sz="2000" dirty="0" smtClean="0">
                <a:latin typeface="Calibri" panose="020F0502020204030204" pitchFamily="34" charset="0"/>
              </a:rPr>
              <a:t>the winds </a:t>
            </a:r>
            <a:r>
              <a:rPr lang="en-US" sz="2000" dirty="0">
                <a:latin typeface="Calibri" panose="020F0502020204030204" pitchFamily="34" charset="0"/>
              </a:rPr>
              <a:t>cause </a:t>
            </a:r>
            <a:r>
              <a:rPr lang="en-US" sz="2000" dirty="0" smtClean="0">
                <a:latin typeface="Calibri" panose="020F0502020204030204" pitchFamily="34" charset="0"/>
              </a:rPr>
              <a:t>an imbalance that causes a shockwave </a:t>
            </a:r>
            <a:r>
              <a:rPr lang="en-US" sz="2000" dirty="0">
                <a:latin typeface="Calibri" panose="020F0502020204030204" pitchFamily="34" charset="0"/>
              </a:rPr>
              <a:t>in </a:t>
            </a:r>
            <a:r>
              <a:rPr lang="en-US" sz="2000" dirty="0" smtClean="0">
                <a:latin typeface="Calibri" panose="020F0502020204030204" pitchFamily="34" charset="0"/>
              </a:rPr>
              <a:t>the pressure field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The problems can be resolved by: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</a:rPr>
              <a:t>Assuming </a:t>
            </a:r>
            <a:r>
              <a:rPr lang="en-US" sz="2000" dirty="0">
                <a:latin typeface="Calibri" panose="020F0502020204030204" pitchFamily="34" charset="0"/>
              </a:rPr>
              <a:t>a U.S. standard atmosphere lapse rate (6.5</a:t>
            </a:r>
            <a:r>
              <a:rPr lang="en-US" sz="2000" baseline="30000" dirty="0">
                <a:latin typeface="Calibri" panose="020F0502020204030204" pitchFamily="34" charset="0"/>
              </a:rPr>
              <a:t>o</a:t>
            </a:r>
            <a:r>
              <a:rPr lang="en-US" sz="2000" dirty="0">
                <a:latin typeface="Calibri" panose="020F0502020204030204" pitchFamily="34" charset="0"/>
              </a:rPr>
              <a:t>C/Km) improved the surface pressure field around steep orography, and associated initialization </a:t>
            </a:r>
            <a:r>
              <a:rPr lang="en-US" sz="2000" dirty="0" smtClean="0">
                <a:latin typeface="Calibri" panose="020F0502020204030204" pitchFamily="34" charset="0"/>
              </a:rPr>
              <a:t>shock</a:t>
            </a:r>
          </a:p>
          <a:p>
            <a:pPr lvl="1">
              <a:buFontTx/>
              <a:buChar char="-"/>
            </a:pP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Handling the wind field as vectors fixes initialization shock at </a:t>
            </a:r>
            <a:r>
              <a:rPr lang="en-US" sz="2000" dirty="0" smtClean="0">
                <a:latin typeface="Calibri" panose="020F0502020204030204" pitchFamily="34" charset="0"/>
              </a:rPr>
              <a:t>poles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43FF4-8822-472E-A5A9-98BB16D06F1E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224784"/>
            <a:ext cx="792480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Phil and Jeff: </a:t>
            </a:r>
            <a:r>
              <a:rPr lang="en-US" sz="1400" i="1" dirty="0"/>
              <a:t>FV3GFS </a:t>
            </a:r>
            <a:r>
              <a:rPr lang="en-US" sz="1400" i="1" dirty="0" smtClean="0"/>
              <a:t>initialization and </a:t>
            </a:r>
            <a:r>
              <a:rPr lang="en-US" sz="1400" i="1" dirty="0"/>
              <a:t>stochastic </a:t>
            </a:r>
            <a:r>
              <a:rPr lang="en-US" sz="1400" i="1" dirty="0" smtClean="0"/>
              <a:t>physics, FV3GFS technical meeting 20170206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809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Calibri" panose="020F0502020204030204" pitchFamily="34" charset="0"/>
              </a:rPr>
              <a:t>Interpolation methods in </a:t>
            </a:r>
            <a:r>
              <a:rPr lang="en-US" sz="3600" dirty="0" err="1" smtClean="0">
                <a:latin typeface="Calibri" panose="020F0502020204030204" pitchFamily="34" charset="0"/>
              </a:rPr>
              <a:t>dyn</a:t>
            </a:r>
            <a:r>
              <a:rPr lang="en-US" sz="3600" dirty="0" smtClean="0">
                <a:latin typeface="Calibri" panose="020F0502020204030204" pitchFamily="34" charset="0"/>
              </a:rPr>
              <a:t> history files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</a:rPr>
              <a:t>Interpolation methods: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</a:rPr>
              <a:t>Bilinear interpolation (</a:t>
            </a:r>
            <a:r>
              <a:rPr lang="en-US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no change</a:t>
            </a:r>
            <a:r>
              <a:rPr lang="en-US" dirty="0" smtClean="0">
                <a:latin typeface="Calibri" panose="020F0502020204030204" pitchFamily="34" charset="0"/>
              </a:rPr>
              <a:t>): 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3D fields: temperature, tracers, </a:t>
            </a:r>
            <a:r>
              <a:rPr lang="en-US" dirty="0" err="1" smtClean="0">
                <a:latin typeface="Calibri" panose="020F0502020204030204" pitchFamily="34" charset="0"/>
              </a:rPr>
              <a:t>delp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</a:rPr>
              <a:t>delz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dzdt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2D field: </a:t>
            </a:r>
            <a:r>
              <a:rPr lang="en-US" dirty="0" err="1" smtClean="0">
                <a:latin typeface="Calibri" panose="020F0502020204030204" pitchFamily="34" charset="0"/>
              </a:rPr>
              <a:t>hgtsfc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</a:rPr>
              <a:t>Vector bilinear interpolation: 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dirty="0">
                <a:latin typeface="Calibri" panose="020F0502020204030204" pitchFamily="34" charset="0"/>
              </a:rPr>
              <a:t>3D fields: </a:t>
            </a:r>
            <a:r>
              <a:rPr lang="en-US" dirty="0" err="1">
                <a:latin typeface="Calibri" panose="020F0502020204030204" pitchFamily="34" charset="0"/>
              </a:rPr>
              <a:t>ugrd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</a:rPr>
              <a:t>vgrd</a:t>
            </a:r>
            <a:endParaRPr lang="en-US" dirty="0" smtClean="0">
              <a:latin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</a:rPr>
              <a:t>Bilinear interpolation variation: </a:t>
            </a:r>
            <a:endParaRPr lang="en-US" dirty="0">
              <a:latin typeface="Calibri" panose="020F0502020204030204" pitchFamily="34" charset="0"/>
            </a:endParaRP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2D </a:t>
            </a:r>
            <a:r>
              <a:rPr lang="en-US" dirty="0">
                <a:latin typeface="Calibri" panose="020F0502020204030204" pitchFamily="34" charset="0"/>
              </a:rPr>
              <a:t>fields: </a:t>
            </a:r>
            <a:r>
              <a:rPr lang="en-US" dirty="0" err="1" smtClean="0">
                <a:latin typeface="Calibri" panose="020F0502020204030204" pitchFamily="34" charset="0"/>
              </a:rPr>
              <a:t>pressfc</a:t>
            </a:r>
            <a:r>
              <a:rPr lang="en-US" dirty="0" smtClean="0">
                <a:latin typeface="Calibri" panose="020F0502020204030204" pitchFamily="34" charset="0"/>
              </a:rPr>
              <a:t>, interpolated through </a:t>
            </a:r>
            <a:r>
              <a:rPr lang="en-US" dirty="0"/>
              <a:t>(P/P0)**(</a:t>
            </a:r>
            <a:r>
              <a:rPr lang="en-US" dirty="0" err="1"/>
              <a:t>rd</a:t>
            </a:r>
            <a:r>
              <a:rPr lang="en-US" dirty="0"/>
              <a:t>/g*</a:t>
            </a:r>
            <a:r>
              <a:rPr lang="en-US" dirty="0" err="1"/>
              <a:t>LapseRate</a:t>
            </a:r>
            <a:r>
              <a:rPr lang="en-US" dirty="0" smtClean="0"/>
              <a:t>)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43FF4-8822-472E-A5A9-98BB16D06F1E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3206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1C3F86-8C3F-4ED3-A70B-F74B83A49A89}" type="datetime1">
              <a:rPr lang="en-US" altLang="zh-TW" smtClean="0"/>
              <a:t>1/29/2018</a:t>
            </a:fld>
            <a:endParaRPr lang="en-US" altLang="zh-TW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F6690-A4A5-42A9-AB56-2C7088AE17CC}" type="slidenum">
              <a:rPr lang="zh-TW" altLang="en-US" smtClean="0"/>
              <a:pPr>
                <a:defRPr/>
              </a:pPr>
              <a:t>5</a:t>
            </a:fld>
            <a:endParaRPr lang="en-US" alt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weekly FV3GFS technical meeting</a:t>
            </a:r>
            <a:endParaRPr lang="en-US" altLang="zh-TW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38836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Bilinear interpolation: temperature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ftp://ftp.emc.ncep.noaa.gov/gmb/NGAC/test/20180129/fv3_greenl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" y="3716740"/>
            <a:ext cx="44105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tp://ftp.emc.ncep.noaa.gov/gmb/NGAC/test/20180129/fv3_tmp_low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0500"/>
            <a:ext cx="4572002" cy="36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tp://ftp.emc.ncep.noaa.gov/gmb/NGAC/test/20180129/tmp_g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96466"/>
            <a:ext cx="4419600" cy="30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tp://ftp.emc.ncep.noaa.gov/gmb/NGAC/test/20180129/tmpl63_greenla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71" y="3941928"/>
            <a:ext cx="4437229" cy="28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6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tp://ftp.emc.ncep.noaa.gov/gmb/NGAC/test/fullwind/ugrdmidlayer1f000_c2c_cn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2405062"/>
            <a:ext cx="52531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4381500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0" y="1371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 on Gaussian grid</a:t>
            </a:r>
          </a:p>
          <a:p>
            <a:r>
              <a:rPr lang="en-US" dirty="0" smtClean="0"/>
              <a:t>-Cubed sphere to Gaussian grid</a:t>
            </a:r>
          </a:p>
          <a:p>
            <a:r>
              <a:rPr lang="en-US" dirty="0" smtClean="0"/>
              <a:t>Wind vector bilinear interpolation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 on native cubed-sphere grid</a:t>
            </a:r>
          </a:p>
          <a:p>
            <a:r>
              <a:rPr lang="en-US" dirty="0" smtClean="0"/>
              <a:t>-Cubed sphere to cubed sphere, No interpolation, no wind vector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5472" y="472027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Full wind vector interpolation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364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tp://ftp.emc.ncep.noaa.gov/gmb/NGAC/test/fullwind/vgrdmidlayer1f000_c2c_cn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7399"/>
            <a:ext cx="5207001" cy="41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tp://ftp.emc.ncep.noaa.gov/gmb/NGAC/test/fullwind/vgrdmidlayer1f000_Gaussian_v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057399"/>
            <a:ext cx="4759086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750332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 on native cubed-sphere grid</a:t>
            </a:r>
          </a:p>
          <a:p>
            <a:r>
              <a:rPr lang="en-US" dirty="0" smtClean="0"/>
              <a:t>-Cubed </a:t>
            </a:r>
            <a:r>
              <a:rPr lang="en-US" dirty="0" smtClean="0"/>
              <a:t>sphere to cubed sphere, </a:t>
            </a:r>
            <a:r>
              <a:rPr lang="en-US" dirty="0" smtClean="0"/>
              <a:t>-No </a:t>
            </a:r>
            <a:r>
              <a:rPr lang="en-US" dirty="0" smtClean="0"/>
              <a:t>interpolation, no wind vector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698539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 on Gaussian grid</a:t>
            </a:r>
          </a:p>
          <a:p>
            <a:r>
              <a:rPr lang="en-US" dirty="0" smtClean="0"/>
              <a:t>-Cubed </a:t>
            </a:r>
            <a:r>
              <a:rPr lang="en-US" dirty="0" smtClean="0"/>
              <a:t>sphere to Gaussian grid</a:t>
            </a:r>
          </a:p>
          <a:p>
            <a:r>
              <a:rPr lang="en-US" dirty="0" smtClean="0"/>
              <a:t>-Wind </a:t>
            </a:r>
            <a:r>
              <a:rPr lang="en-US" dirty="0" smtClean="0"/>
              <a:t>vector interpolation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52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Full wind vector interpolation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203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tp://ftp.emc.ncep.noaa.gov/gmb/NGAC/test/wspd_vector/wspd_diff_glob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72375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15205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Wind speed difference</a:t>
            </a:r>
            <a:r>
              <a:rPr lang="en-US" sz="2400" b="1" dirty="0"/>
              <a:t> </a:t>
            </a:r>
            <a:r>
              <a:rPr lang="en-US" sz="2400" b="1" dirty="0" smtClean="0"/>
              <a:t>on Gaussian grid</a:t>
            </a:r>
          </a:p>
          <a:p>
            <a:r>
              <a:rPr lang="en-US" sz="2400" b="1" dirty="0" smtClean="0"/>
              <a:t>vector interpolation – scalar interpolation</a:t>
            </a:r>
          </a:p>
          <a:p>
            <a:endParaRPr lang="en-US" dirty="0"/>
          </a:p>
          <a:p>
            <a:r>
              <a:rPr lang="en-US" dirty="0" smtClean="0"/>
              <a:t>Differences are mainly near poles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tp://ftp.emc.ncep.noaa.gov/gmb/NGAC/test/wspd_vector/wind_speed_80to90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"/>
            <a:ext cx="409574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tp://ftp.emc.ncep.noaa.gov/gmb/NGAC/test/wspd_vector/wind_speed_scalar_8090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899"/>
            <a:ext cx="4114799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tp://ftp.emc.ncep.noaa.gov/gmb/NGAC/test/wspd_vector/wspd_diff_8090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609600"/>
            <a:ext cx="4943476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5443537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 speed from vector interpolation is smoother than the wind speed from scalar, especially near the pole region.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121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21924</TotalTime>
  <Words>679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Default Design</vt:lpstr>
      <vt:lpstr>8_Custom Design</vt:lpstr>
      <vt:lpstr>7_Custom Design</vt:lpstr>
      <vt:lpstr>6_Custom Design</vt:lpstr>
      <vt:lpstr>5_Custom Design</vt:lpstr>
      <vt:lpstr>3_Custom Design</vt:lpstr>
      <vt:lpstr>4_Custom Design</vt:lpstr>
      <vt:lpstr>Custom Design</vt:lpstr>
      <vt:lpstr>1_Custom Design</vt:lpstr>
      <vt:lpstr>2_Custom Design</vt:lpstr>
      <vt:lpstr>Recent output field changes in NEMSfv3gfs history files</vt:lpstr>
      <vt:lpstr>Content </vt:lpstr>
      <vt:lpstr>Background: interpolation methods in history files</vt:lpstr>
      <vt:lpstr>Interpolation methods in dyn history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Interpolation methods in phys history files</vt:lpstr>
      <vt:lpstr>PowerPoint Presentation</vt:lpstr>
      <vt:lpstr>PowerPoint Presentation</vt:lpstr>
      <vt:lpstr>PowerPoint Presentation</vt:lpstr>
      <vt:lpstr>Accumulated precipitation rate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2: Modeling and data assimilation Interim report</dc:title>
  <dc:creator>mc</dc:creator>
  <cp:lastModifiedBy>Jun Wang</cp:lastModifiedBy>
  <cp:revision>895</cp:revision>
  <dcterms:created xsi:type="dcterms:W3CDTF">2005-08-19T01:51:16Z</dcterms:created>
  <dcterms:modified xsi:type="dcterms:W3CDTF">2018-01-29T14:31:54Z</dcterms:modified>
</cp:coreProperties>
</file>