
<file path=[Content_Types].xml><?xml version="1.0" encoding="utf-8"?>
<Types xmlns="http://schemas.openxmlformats.org/package/2006/content-types">
  <Default ContentType="image/gif" Extension="gi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57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autoAdjust="0" sz="16618"/>
    <p:restoredTop sz="94660"/>
  </p:normalViewPr>
  <p:slideViewPr>
    <p:cSldViewPr>
      <p:cViewPr>
        <p:scale>
          <a:sx d="100" n="76"/>
          <a:sy d="100" n="76"/>
        </p:scale>
        <p:origin x="-1164" y="66"/>
      </p:cViewPr>
      <p:guideLst>
        <p:guide orient="horz" pos="2160"/>
        <p:guide pos="2880"/>
      </p:guideLst>
    </p:cSldViewPr>
  </p:slideViewPr>
  <p:notesTextViewPr>
    <p:cViewPr>
      <p:scale>
        <a:sx d="1" n="1"/>
        <a:sy d="1" n="1"/>
      </p:scale>
      <p:origin x="0" y="0"/>
    </p:cViewPr>
  </p:notesTextViewPr>
  <p:sorterViewPr>
    <p:cViewPr varScale="1">
      <p:scale>
        <a:sx d="100" n="100"/>
        <a:sy d="100" n="100"/>
      </p:scale>
      <p:origin x="0" y="0"/>
    </p:cViewPr>
  </p:sorterViewPr>
  <p:gridSpacing cx="76200" cy="76200"/>
</p:viewPr>
</file>

<file path=ppt/_rels/presentation.xml.rels><?xml version="1.0" encoding="UTF-8" standalone="yes"?><Relationships xmlns="http://schemas.openxmlformats.org/package/2006/relationships"><Relationship Id="rId26" Target="slides/slide20.xml" Type="http://schemas.openxmlformats.org/officeDocument/2006/relationships/slide"/><Relationship Id="rId25" Target="slides/slide19.xml" Type="http://schemas.openxmlformats.org/officeDocument/2006/relationships/slide"/><Relationship Id="rId24" Target="slides/slide18.xml" Type="http://schemas.openxmlformats.org/officeDocument/2006/relationships/slide"/><Relationship Id="rId21" Target="slides/slide15.xml" Type="http://schemas.openxmlformats.org/officeDocument/2006/relationships/slide"/><Relationship Id="rId19" Target="slides/slide13.xml" Type="http://schemas.openxmlformats.org/officeDocument/2006/relationships/slide"/><Relationship Id="rId20" Target="slides/slide14.xml" Type="http://schemas.openxmlformats.org/officeDocument/2006/relationships/slide"/><Relationship Id="rId18" Target="slides/slide12.xml" Type="http://schemas.openxmlformats.org/officeDocument/2006/relationships/slide"/><Relationship Id="rId17" Target="slides/slide11.xml" Type="http://schemas.openxmlformats.org/officeDocument/2006/relationships/slide"/><Relationship Id="rId16" Target="slides/slide10.xml" Type="http://schemas.openxmlformats.org/officeDocument/2006/relationships/slide"/><Relationship Id="rId15" Target="slides/slide9.xml" Type="http://schemas.openxmlformats.org/officeDocument/2006/relationships/slide"/><Relationship Id="rId14" Target="slides/slide8.xml" Type="http://schemas.openxmlformats.org/officeDocument/2006/relationships/slide"/><Relationship Id="rId13" Target="slides/slide7.xml" Type="http://schemas.openxmlformats.org/officeDocument/2006/relationships/slide"/><Relationship Id="rId12" Target="slides/slide6.xml" Type="http://schemas.openxmlformats.org/officeDocument/2006/relationships/slide"/><Relationship Id="rId11" Target="slides/slide5.xml" Type="http://schemas.openxmlformats.org/officeDocument/2006/relationships/slide"/><Relationship Id="rId10" Target="slides/slide4.xml" Type="http://schemas.openxmlformats.org/officeDocument/2006/relationships/slide"/><Relationship Id="rId9" Target="slides/slide3.xml" Type="http://schemas.openxmlformats.org/officeDocument/2006/relationships/slide"/><Relationship Id="rId8" Target="slides/slide2.xml" Type="http://schemas.openxmlformats.org/officeDocument/2006/relationships/slide"/><Relationship Id="rId7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3" Target="slides/slide17.xml" Type="http://schemas.openxmlformats.org/officeDocument/2006/relationships/slide"/><Relationship Id="rId2" Target="viewProps.xml" Type="http://schemas.openxmlformats.org/officeDocument/2006/relationships/viewProps"/><Relationship Id="rId22" Target="slides/slide16.xml" Type="http://schemas.openxmlformats.org/officeDocument/2006/relationships/slide"/><Relationship Id="rId1" Target="theme/theme1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r">
              <a:defRPr sz="1200"/>
            </a:lvl1pPr>
          </a:lstStyle>
          <a:p>
            <a:fld id="{82510A13-2631-4247-AF5C-2356E608D767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idx="2"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numCol="1" rIns="91440" rtlCol="0" tIns="45720" vert="horz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idx="3" sz="quarter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bIns="45720" lIns="91440" numCol="1" rIns="91440" rtlCol="0" tIns="45720"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4" sz="quarter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5" sz="quarter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r">
              <a:defRPr sz="1200"/>
            </a:lvl1pPr>
          </a:lstStyle>
          <a:p>
            <a:fld id="{80A243A7-E4AD-4AFE-9022-A9C1006A0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76586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l" defTabSz="914400" eaLnBrk="1" hangingPunct="1" latinLnBrk="0" marL="0" rtl="0">
      <a:defRPr kern="1200" sz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6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81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sz="quarter" type="title"/>
          </p:nvPr>
        </p:nvSpPr>
        <p:spPr>
          <a:xfrm>
            <a:off x="457200" y="274638"/>
            <a:ext cx="8229600" cy="1143000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>
          <a:xfrm>
            <a:off x="457200" y="1600200"/>
            <a:ext cx="4038600" cy="2185988"/>
          </a:xfr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quarter"/>
          </p:nvPr>
        </p:nvSpPr>
        <p:spPr>
          <a:xfrm>
            <a:off x="4648200" y="1600200"/>
            <a:ext cx="4038600" cy="2185988"/>
          </a:xfr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3" sz="quarter"/>
          </p:nvPr>
        </p:nvSpPr>
        <p:spPr>
          <a:xfrm>
            <a:off x="457200" y="3938588"/>
            <a:ext cx="4038600" cy="2187575"/>
          </a:xfr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8200" y="3938588"/>
            <a:ext cx="4038600" cy="2187575"/>
          </a:xfrm>
        </p:spPr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>
          <a:xfrm>
            <a:off x="457200" y="6245225"/>
            <a:ext cx="2133600" cy="476250"/>
          </a:xfrm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fld id="{081BFAD2-F0B7-46EB-A8F6-E0FF282257A8}" type="datetime1">
              <a:rPr lang="en-US"/>
              <a:pPr>
                <a:defRPr/>
              </a:pPr>
              <a:t>7/20/2017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>
          <a:xfrm>
            <a:off x="3124200" y="6245225"/>
            <a:ext cx="2895600" cy="476250"/>
          </a:xfrm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>
          <a:xfrm>
            <a:off x="6553200" y="6245225"/>
            <a:ext cx="2133600" cy="476250"/>
          </a:xfrm>
        </p:spPr>
        <p:txBody>
          <a:bodyPr numCol="1"/>
          <a:lstStyle>
            <a:lvl1pPr>
              <a:defRPr/>
            </a:lvl1pPr>
          </a:lstStyle>
          <a:p>
            <a:pPr>
              <a:defRPr/>
            </a:pPr>
            <a:fld id="{EF5A6228-1525-4E75-82E5-6B8B87F53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5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1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9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2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0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0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4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32047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3" Target="../slideLayouts/slideLayout12.xml" Type="http://schemas.openxmlformats.org/officeDocument/2006/relationships/slideLayout"/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20C1D-52EF-47B3-B17D-3498B038FD8B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EA31B-4EB1-42E7-A5D1-3891F30C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4519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charset="0" panose="020B0604020202020204" pitchFamily="34" typeface="Arial"/>
        <a:buChar char="•"/>
        <a:defRPr kern="1200" sz="3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charset="0" panose="020B0604020202020204" pitchFamily="34" typeface="Arial"/>
        <a:buChar char="–"/>
        <a:defRPr kern="1200" sz="2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charset="0" panose="020B0604020202020204" pitchFamily="34" typeface="Arial"/>
        <a:buChar char="–"/>
        <a:defRPr kern="1200" sz="20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charset="0" panose="020B0604020202020204" pitchFamily="34" typeface="Arial"/>
        <a:buChar char="»"/>
        <a:defRPr kern="1200" sz="20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<Relationships xmlns="http://schemas.openxmlformats.org/package/2006/relationships"><Relationship Id="rId2" Target="../media/image28.pn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11.xml.rels><?xml version="1.0" encoding="UTF-8" standalone="yes"?><Relationships xmlns="http://schemas.openxmlformats.org/package/2006/relationships"><Relationship Id="rId2" Target="../media/image29.pn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12.xml.rels><?xml version="1.0" encoding="UTF-8" standalone="yes"?><Relationships xmlns="http://schemas.openxmlformats.org/package/2006/relationships"><Relationship Id="rId3" Target="../media/image14.png" Type="http://schemas.openxmlformats.org/officeDocument/2006/relationships/image"/><Relationship Id="rId2" Target="../media/image1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<Relationships xmlns="http://schemas.openxmlformats.org/package/2006/relationships"><Relationship Id="rId2" Target="../media/image15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<Relationships xmlns="http://schemas.openxmlformats.org/package/2006/relationships"><Relationship Id="rId2" Target="../media/image7.gif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<Relationships xmlns="http://schemas.openxmlformats.org/package/2006/relationships"><Relationship Id="rId2" Target="../media/image8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<Relationships xmlns="http://schemas.openxmlformats.org/package/2006/relationships"><Relationship Id="rId2" Target="../media/image10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8.xml.rels><?xml version="1.0" encoding="UTF-8" standalone="yes"?><Relationships xmlns="http://schemas.openxmlformats.org/package/2006/relationships"><Relationship Id="rId2" Target="../media/image1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9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<Relationships xmlns="http://schemas.openxmlformats.org/package/2006/relationships"><Relationship Id="rId2" Target="../media/image9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6" Target="../media/image2.png" Type="http://schemas.openxmlformats.org/officeDocument/2006/relationships/image"/><Relationship Id="rId5" Target="../media/image4.png" Type="http://schemas.openxmlformats.org/officeDocument/2006/relationships/image"/><Relationship Id="rId4" Target="../media/image30.png" Type="http://schemas.openxmlformats.org/officeDocument/2006/relationships/image"/><Relationship Id="rId3" Target="../media/image20.png" Type="http://schemas.openxmlformats.org/officeDocument/2006/relationships/image"/><Relationship Id="rId2" Target="../media/image1.gif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2" Target="../media/image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3" Target="../media/image5.png" Type="http://schemas.openxmlformats.org/officeDocument/2006/relationships/image"/><Relationship Id="rId2" Target="../media/image2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2" Target="../media/image6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2" Target="../media/image27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2" Target="../media/image240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52400"/>
            <a:ext cx="7772400" cy="1524000"/>
          </a:xfrm>
        </p:spPr>
        <p:txBody>
          <a:bodyPr numCol="1">
            <a:normAutofit/>
          </a:bodyPr>
          <a:lstStyle/>
          <a:p>
            <a:r>
              <a:rPr b="1" dirty="0" lang="en-US" smtClean="0" sz="3600"/>
              <a:t>I</a:t>
            </a:r>
            <a:r>
              <a:rPr b="1" dirty="0" lang="en-US" sz="3600"/>
              <a:t>NSST in </a:t>
            </a:r>
            <a:r>
              <a:rPr b="1" dirty="0" lang="en-US" smtClean="0" sz="3600"/>
              <a:t>FV3GFS</a:t>
            </a:r>
            <a:endParaRPr b="1" dirty="0" lang="en-US" sz="2800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609600" y="1600200"/>
            <a:ext cx="7543800" cy="990600"/>
          </a:xfrm>
        </p:spPr>
        <p:txBody>
          <a:bodyPr numCol="1">
            <a:noAutofit/>
          </a:bodyPr>
          <a:lstStyle/>
          <a:p>
            <a:r>
              <a:rPr b="1" dirty="0" lang="en-US" sz="2800"/>
              <a:t>Xu </a:t>
            </a:r>
            <a:r>
              <a:rPr b="1" dirty="0" lang="en-US" smtClean="0" sz="2800"/>
              <a:t>Li</a:t>
            </a:r>
            <a:endParaRPr b="1" dirty="0" lang="en-US" sz="2400"/>
          </a:p>
          <a:p>
            <a:r>
              <a:rPr b="1" dirty="0" lang="en-US" smtClean="0" sz="2400"/>
              <a:t>EMC/NCEP/NOAA</a:t>
            </a:r>
            <a:endParaRPr b="1" dirty="0" lang="en-US" smtClean="0" sz="2400"/>
          </a:p>
        </p:txBody>
      </p:sp>
      <p:sp>
        <p:nvSpPr>
          <p:cNvPr id="4" name="Rectangle 3"/>
          <p:cNvSpPr/>
          <p:nvPr/>
        </p:nvSpPr>
        <p:spPr>
          <a:xfrm>
            <a:off x="381000" y="2763147"/>
            <a:ext cx="8305800" cy="4105739"/>
          </a:xfrm>
          <a:prstGeom prst="rect">
            <a:avLst/>
          </a:prstGeom>
        </p:spPr>
        <p:txBody>
          <a:bodyPr numCol="1" wrap="square">
            <a:spAutoFit/>
          </a:bodyPr>
          <a:lstStyle/>
          <a:p>
            <a:pPr>
              <a:lnSpc>
                <a:spcPct val="80000"/>
              </a:lnSpc>
            </a:pPr>
            <a:r>
              <a:rPr dirty="0" lang="en-US" sz="2000">
                <a:latin charset="0" pitchFamily="66" typeface="Comic Sans MS"/>
              </a:rPr>
              <a:t>Acknowledgements:</a:t>
            </a:r>
          </a:p>
          <a:p>
            <a:pPr>
              <a:lnSpc>
                <a:spcPct val="80000"/>
              </a:lnSpc>
            </a:pPr>
            <a:endParaRPr dirty="0" lang="en-US">
              <a:solidFill>
                <a:srgbClr val="898989"/>
              </a:solidFill>
              <a:latin charset="0" pitchFamily="66" typeface="Comic Sans MS"/>
            </a:endParaRPr>
          </a:p>
          <a:p>
            <a:pPr>
              <a:lnSpc>
                <a:spcPct val="150000"/>
              </a:lnSpc>
            </a:pP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John </a:t>
            </a:r>
            <a:r>
              <a:rPr dirty="0" err="1" lang="en-US" smtClean="0">
                <a:solidFill>
                  <a:srgbClr val="898989"/>
                </a:solidFill>
                <a:latin charset="0" pitchFamily="66" typeface="Comic Sans MS"/>
              </a:rPr>
              <a:t>Derber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, Andrew Collard (DA)</a:t>
            </a:r>
            <a:endParaRPr dirty="0" lang="en-US">
              <a:solidFill>
                <a:srgbClr val="898989"/>
              </a:solidFill>
              <a:latin charset="0" pitchFamily="66" typeface="Comic Sans MS"/>
            </a:endParaRPr>
          </a:p>
          <a:p>
            <a:pPr>
              <a:lnSpc>
                <a:spcPct val="150000"/>
              </a:lnSpc>
            </a:pPr>
            <a:r>
              <a:rPr dirty="0" err="1" lang="en-US" smtClean="0">
                <a:solidFill>
                  <a:srgbClr val="898989"/>
                </a:solidFill>
                <a:latin charset="0" pitchFamily="66" typeface="Comic Sans MS"/>
              </a:rPr>
              <a:t>Moorthi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 </a:t>
            </a:r>
            <a:r>
              <a:rPr dirty="0" err="1" lang="en-US">
                <a:solidFill>
                  <a:srgbClr val="898989"/>
                </a:solidFill>
                <a:latin charset="0" pitchFamily="66" typeface="Comic Sans MS"/>
              </a:rPr>
              <a:t>Shrinivas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, 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Jun Wang (Model, NEMSIO)</a:t>
            </a:r>
            <a:endParaRPr dirty="0" lang="en-US">
              <a:solidFill>
                <a:srgbClr val="898989"/>
              </a:solidFill>
              <a:latin charset="0" pitchFamily="66" typeface="Comic Sans MS"/>
            </a:endParaRPr>
          </a:p>
          <a:p>
            <a:pPr>
              <a:lnSpc>
                <a:spcPct val="150000"/>
              </a:lnSpc>
            </a:pP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Diane 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Strokes, SST 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Group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 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(SST)</a:t>
            </a:r>
            <a:endParaRPr dirty="0" lang="en-US">
              <a:solidFill>
                <a:srgbClr val="898989"/>
              </a:solidFill>
              <a:latin charset="0" pitchFamily="66" typeface="Comic Sans MS"/>
            </a:endParaRPr>
          </a:p>
          <a:p>
            <a:pPr>
              <a:lnSpc>
                <a:spcPct val="150000"/>
              </a:lnSpc>
            </a:pP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Ilya </a:t>
            </a:r>
            <a:r>
              <a:rPr dirty="0" err="1" lang="en-US">
                <a:solidFill>
                  <a:srgbClr val="898989"/>
                </a:solidFill>
                <a:latin charset="0" pitchFamily="66" typeface="Comic Sans MS"/>
              </a:rPr>
              <a:t>Rivin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  &amp;  Carlos 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Lozano (NSST model initial stage)</a:t>
            </a:r>
            <a:endParaRPr dirty="0" lang="en-US">
              <a:solidFill>
                <a:srgbClr val="898989"/>
              </a:solidFill>
              <a:latin charset="0" pitchFamily="66" typeface="Comic Sans MS"/>
            </a:endParaRPr>
          </a:p>
          <a:p>
            <a:pPr>
              <a:lnSpc>
                <a:spcPct val="150000"/>
              </a:lnSpc>
            </a:pPr>
            <a:r>
              <a:rPr dirty="0" err="1" lang="en-US" smtClean="0">
                <a:solidFill>
                  <a:srgbClr val="898989"/>
                </a:solidFill>
                <a:latin charset="0" pitchFamily="66" typeface="Comic Sans MS"/>
              </a:rPr>
              <a:t>Fanglin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 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Yang, Russ </a:t>
            </a:r>
            <a:r>
              <a:rPr dirty="0" err="1" lang="en-US" smtClean="0">
                <a:solidFill>
                  <a:srgbClr val="898989"/>
                </a:solidFill>
                <a:latin charset="0" pitchFamily="66" typeface="Comic Sans MS"/>
              </a:rPr>
              <a:t>Treadon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, George </a:t>
            </a:r>
            <a:r>
              <a:rPr dirty="0" err="1" lang="en-US" smtClean="0">
                <a:solidFill>
                  <a:srgbClr val="898989"/>
                </a:solidFill>
                <a:latin charset="0" pitchFamily="66" typeface="Comic Sans MS"/>
              </a:rPr>
              <a:t>Gayno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 (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Parallel 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run, validation, </a:t>
            </a:r>
            <a:r>
              <a:rPr dirty="0" err="1" lang="en-US" smtClean="0">
                <a:solidFill>
                  <a:srgbClr val="898989"/>
                </a:solidFill>
                <a:latin charset="0" pitchFamily="66" typeface="Comic Sans MS"/>
              </a:rPr>
              <a:t>chgres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)</a:t>
            </a:r>
          </a:p>
          <a:p>
            <a:pPr>
              <a:lnSpc>
                <a:spcPct val="150000"/>
              </a:lnSpc>
            </a:pPr>
            <a:r>
              <a:rPr dirty="0" err="1" lang="en-US" smtClean="0">
                <a:solidFill>
                  <a:srgbClr val="898989"/>
                </a:solidFill>
                <a:latin charset="0" pitchFamily="66" typeface="Comic Sans MS"/>
              </a:rPr>
              <a:t>Xingren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 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Wu, David </a:t>
            </a:r>
            <a:r>
              <a:rPr dirty="0" err="1" lang="en-US">
                <a:solidFill>
                  <a:srgbClr val="898989"/>
                </a:solidFill>
                <a:latin charset="0" pitchFamily="66" typeface="Comic Sans MS"/>
              </a:rPr>
              <a:t>Buheringer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 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(Sea ice, Coupled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)</a:t>
            </a:r>
          </a:p>
          <a:p>
            <a:pPr>
              <a:lnSpc>
                <a:spcPct val="150000"/>
              </a:lnSpc>
            </a:pP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Dennis </a:t>
            </a:r>
            <a:r>
              <a:rPr dirty="0" lang="en-US">
                <a:solidFill>
                  <a:srgbClr val="898989"/>
                </a:solidFill>
                <a:latin charset="0" pitchFamily="66" typeface="Comic Sans MS"/>
              </a:rPr>
              <a:t>Keyser &amp; Jeff </a:t>
            </a: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Whiting (Data)</a:t>
            </a:r>
          </a:p>
          <a:p>
            <a:pPr>
              <a:lnSpc>
                <a:spcPct val="150000"/>
              </a:lnSpc>
            </a:pPr>
            <a:r>
              <a:rPr dirty="0" lang="en-US" smtClean="0">
                <a:solidFill>
                  <a:srgbClr val="898989"/>
                </a:solidFill>
                <a:latin charset="0" pitchFamily="66" typeface="Comic Sans MS"/>
              </a:rPr>
              <a:t>Others (DA &amp; Model)</a:t>
            </a:r>
            <a:endParaRPr dirty="0" lang="en-US">
              <a:solidFill>
                <a:srgbClr val="898989"/>
              </a:solidFill>
              <a:latin charset="0" pitchFamily="66" typeface="Comic Sans MS"/>
            </a:endParaRPr>
          </a:p>
          <a:p>
            <a:pPr>
              <a:lnSpc>
                <a:spcPct val="80000"/>
              </a:lnSpc>
            </a:pPr>
            <a:r>
              <a:rPr b="1" dirty="0" lang="en-US">
                <a:solidFill>
                  <a:srgbClr val="89898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997200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81" name="Rectangle 2"/>
          <p:cNvSpPr>
            <a:spLocks noGrp="1"/>
          </p:cNvSpPr>
          <p:nvPr>
            <p:ph idx="2147483647" type="title"/>
          </p:nvPr>
        </p:nvSpPr>
        <p:spPr>
          <a:xfrm>
            <a:off x="304800" y="609600"/>
            <a:ext cx="8839200" cy="639763"/>
          </a:xfrm>
        </p:spPr>
        <p:txBody>
          <a:bodyPr numCol="1">
            <a:noAutofit/>
          </a:bodyPr>
          <a:lstStyle/>
          <a:p>
            <a:r>
              <a:rPr b="1" dirty="0" lang="en-US" smtClean="0" sz="4000"/>
              <a:t>Brief review on diurnal </a:t>
            </a:r>
            <a:r>
              <a:rPr b="1" dirty="0" lang="en-US" sz="4000"/>
              <a:t>w</a:t>
            </a:r>
            <a:r>
              <a:rPr b="1" dirty="0" lang="en-US" smtClean="0" sz="4000"/>
              <a:t>arming </a:t>
            </a:r>
            <a:r>
              <a:rPr b="1" dirty="0" lang="en-US" sz="4000"/>
              <a:t>m</a:t>
            </a:r>
            <a:r>
              <a:rPr b="1" dirty="0" lang="en-US" smtClean="0" sz="4000"/>
              <a:t>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5382" name="Rectangle 3"/>
              <p:cNvSpPr>
                <a:spLocks noGrp="1"/>
              </p:cNvSpPr>
              <p:nvPr>
                <p:ph idx="2147483647" sz="half" type="body"/>
              </p:nvPr>
            </p:nvSpPr>
            <p:spPr>
              <a:xfrm>
                <a:off x="495300" y="1828800"/>
                <a:ext cx="8458200" cy="4953000"/>
              </a:xfrm>
            </p:spPr>
            <p:txBody>
              <a:bodyPr numCol="1">
                <a:normAutofit/>
              </a:bodyPr>
              <a:lstStyle/>
              <a:p>
                <a:r>
                  <a:rPr dirty="0" err="1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Fairall</a:t>
                </a: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et al diurnal warming model</a:t>
                </a:r>
              </a:p>
              <a:p>
                <a:pPr lvl="1"/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Based on a simplified scale version of PWP 1-D model</a:t>
                </a:r>
              </a:p>
              <a:p>
                <a:pPr lvl="1"/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Applied in TOGA COARE</a:t>
                </a:r>
              </a:p>
              <a:p>
                <a:pPr lvl="2"/>
                <a:r>
                  <a:rPr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For an average over 70 days sampled during COARE, </a:t>
                </a:r>
                <a:r>
                  <a:rPr b="1"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cool skin increase the average atmospheric heat input to the ocean </a:t>
                </a:r>
                <a:r>
                  <a:rPr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by about </a:t>
                </a:r>
                <a:r>
                  <a:rPr b="1" dirty="0" lang="en-US" smtClean="0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11 </a:t>
                </a:r>
                <a:r>
                  <a:rPr dirty="0" lang="en-US" smtClean="0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, </a:t>
                </a:r>
                <a:r>
                  <a:rPr b="1"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warm layer decrease it </a:t>
                </a:r>
                <a:r>
                  <a:rPr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by about </a:t>
                </a:r>
                <a:r>
                  <a:rPr b="1"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4 </a:t>
                </a:r>
                <a:r>
                  <a:rPr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</a:t>
                </a:r>
                <a:r>
                  <a:rPr dirty="0" lang="en-US" smtClean="0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(</a:t>
                </a:r>
                <a:r>
                  <a:rPr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but the effect can be </a:t>
                </a:r>
                <a:r>
                  <a:rPr b="1" dirty="0" lang="en-US" smtClean="0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50 </a:t>
                </a:r>
                <a:r>
                  <a:rPr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</a:t>
                </a:r>
                <a:r>
                  <a:rPr dirty="0" lang="en-US" smtClean="0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at </a:t>
                </a:r>
                <a:r>
                  <a:rPr dirty="0" lang="en-US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midday</a:t>
                </a:r>
                <a:r>
                  <a:rPr dirty="0" lang="en-US" smtClean="0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).</a:t>
                </a:r>
                <a:endParaRPr dirty="0" lang="en-US" smtClean="0" sz="24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r>
                      <a:rPr b="1" i="1" lang="en-US" smtClean="0" sz="2000">
                        <a:latin typeface="Cambria Math"/>
                        <a:cs charset="0" panose="02020603050405020304" pitchFamily="18" typeface="Times New Roman"/>
                      </a:rPr>
                      <m:t>𝒘</m:t>
                    </m:r>
                    <m:r>
                      <a:rPr b="1" i="1" lang="en-US" smtClean="0" sz="2000">
                        <a:latin typeface="Cambria Math"/>
                        <a:cs charset="0" panose="02020603050405020304" pitchFamily="18" typeface="Times New Roman"/>
                      </a:rPr>
                      <m:t>/</m:t>
                    </m:r>
                    <m:sSup>
                      <m:sSupPr>
                        <m:ctrlPr>
                          <a:rPr b="1" i="1" lang="en-US" smtClean="0" sz="2000">
                            <a:latin typeface="Cambria Math"/>
                            <a:cs charset="0" panose="02020603050405020304" pitchFamily="18" typeface="Times New Roman"/>
                          </a:rPr>
                        </m:ctrlPr>
                      </m:sSupPr>
                      <m:e>
                        <m:r>
                          <a:rPr b="1" i="1" lang="en-US" smtClean="0" sz="2000">
                            <a:latin typeface="Cambria Math"/>
                            <a:cs charset="0" panose="02020603050405020304" pitchFamily="18" typeface="Times New Roman"/>
                          </a:rPr>
                          <m:t>𝒎</m:t>
                        </m:r>
                      </m:e>
                      <m:sup>
                        <m:r>
                          <a:rPr b="1" i="1" lang="en-US" smtClean="0" sz="2000">
                            <a:latin typeface="Cambria Math"/>
                            <a:cs charset="0" panose="02020603050405020304" pitchFamily="18" typeface="Times New Roman"/>
                          </a:rPr>
                          <m:t>𝟐</m:t>
                        </m:r>
                      </m:sup>
                    </m:sSup>
                  </m:oMath>
                </a14:m>
                <a14:m>
                  <m:oMath xmlns:m="http://schemas.openxmlformats.org/officeDocument/2006/math">
                    <m:r>
                      <a:rPr b="1" i="1" lang="en-US" sz="2000">
                        <a:latin typeface="Cambria Math"/>
                        <a:cs charset="0" panose="02020603050405020304" pitchFamily="18" typeface="Times New Roman"/>
                      </a:rPr>
                      <m:t>𝒘</m:t>
                    </m:r>
                    <m:r>
                      <a:rPr b="1" i="1" lang="en-US" sz="2000">
                        <a:latin typeface="Cambria Math"/>
                        <a:cs charset="0" panose="02020603050405020304" pitchFamily="18" typeface="Times New Roman"/>
                      </a:rPr>
                      <m:t>/</m:t>
                    </m:r>
                    <m:sSup>
                      <m:sSupPr>
                        <m:ctrlPr>
                          <a:rPr b="1" i="1" lang="en-US" sz="2000">
                            <a:latin typeface="Cambria Math"/>
                            <a:cs charset="0" panose="02020603050405020304" pitchFamily="18" typeface="Times New Roman"/>
                          </a:rPr>
                        </m:ctrlPr>
                      </m:sSupPr>
                      <m:e>
                        <m:r>
                          <a:rPr b="1" i="1" lang="en-US" sz="2000">
                            <a:latin typeface="Cambria Math"/>
                            <a:cs charset="0" panose="02020603050405020304" pitchFamily="18" typeface="Times New Roman"/>
                          </a:rPr>
                          <m:t>𝒎</m:t>
                        </m:r>
                      </m:e>
                      <m:sup>
                        <m:r>
                          <a:rPr b="1" i="1" lang="en-US" sz="2000">
                            <a:latin typeface="Cambria Math"/>
                            <a:cs charset="0" panose="02020603050405020304" pitchFamily="18" typeface="Times New Roman"/>
                          </a:rPr>
                          <m:t>𝟐</m:t>
                        </m:r>
                      </m:sup>
                    </m:sSup>
                  </m:oMath>
                </a14:m>
                <a14:m>
                  <m:oMath xmlns:m="http://schemas.openxmlformats.org/officeDocument/2006/math">
                    <m:r>
                      <a:rPr b="1" i="1" lang="en-US" sz="2000">
                        <a:latin typeface="Cambria Math"/>
                        <a:cs charset="0" panose="02020603050405020304" pitchFamily="18" typeface="Times New Roman"/>
                      </a:rPr>
                      <m:t>𝒘</m:t>
                    </m:r>
                    <m:r>
                      <a:rPr b="1" i="1" lang="en-US" sz="2000">
                        <a:latin typeface="Cambria Math"/>
                        <a:cs charset="0" panose="02020603050405020304" pitchFamily="18" typeface="Times New Roman"/>
                      </a:rPr>
                      <m:t>/</m:t>
                    </m:r>
                    <m:sSup>
                      <m:sSupPr>
                        <m:ctrlPr>
                          <a:rPr b="1" i="1" lang="en-US" sz="2000">
                            <a:latin typeface="Cambria Math"/>
                            <a:cs charset="0" panose="02020603050405020304" pitchFamily="18" typeface="Times New Roman"/>
                          </a:rPr>
                        </m:ctrlPr>
                      </m:sSupPr>
                      <m:e>
                        <m:r>
                          <a:rPr b="1" i="1" lang="en-US" sz="2000">
                            <a:latin typeface="Cambria Math"/>
                            <a:cs charset="0" panose="02020603050405020304" pitchFamily="18" typeface="Times New Roman"/>
                          </a:rPr>
                          <m:t>𝒎</m:t>
                        </m:r>
                      </m:e>
                      <m:sup>
                        <m:r>
                          <a:rPr b="1" i="1" lang="en-US" sz="2000">
                            <a:latin typeface="Cambria Math"/>
                            <a:cs charset="0" panose="02020603050405020304" pitchFamily="18" typeface="Times New Roman"/>
                          </a:rPr>
                          <m:t>𝟐</m:t>
                        </m:r>
                      </m:sup>
                    </m:sSup>
                  </m:oMath>
                </a14:m>
              </a:p>
              <a:p>
                <a:r>
                  <a:rPr dirty="0" lang="en-US" smtClean="0" sz="26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X</a:t>
                </a:r>
                <a:r>
                  <a:rPr dirty="0" lang="en-US" sz="26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. Zeng </a:t>
                </a:r>
                <a:r>
                  <a:rPr dirty="0" lang="en-US" smtClean="0" sz="26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et al diurnal </a:t>
                </a:r>
                <a:r>
                  <a:rPr dirty="0" lang="en-US" sz="26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warming </a:t>
                </a:r>
                <a:r>
                  <a:rPr dirty="0" lang="en-US" smtClean="0" sz="26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model</a:t>
                </a:r>
              </a:p>
              <a:p>
                <a:pPr lvl="1"/>
                <a:r>
                  <a:rPr dirty="0" lang="en-US" smtClean="0" sz="22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Derived from T equation only, fixed 2 m layer thickness</a:t>
                </a:r>
              </a:p>
              <a:p>
                <a:r>
                  <a:rPr b="1"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NCEP diurnal warming model  (Xu Li) </a:t>
                </a:r>
                <a:endParaRPr dirty="0" lang="en-US" smtClean="0" sz="2400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</p:txBody>
          </p:sp>
        </mc:Choice>
        <mc:Fallback xmlns="">
          <p:sp>
            <p:nvSpPr>
              <p:cNvPr id="485382" name="Rectangle 3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idx="2147483647" sz="half" type="body"/>
              </p:nvPr>
            </p:nvSpPr>
            <p:spPr>
              <a:xfrm>
                <a:off x="495300" y="1828800"/>
                <a:ext cx="8458200" cy="4953000"/>
              </a:xfrm>
              <a:blipFill rotWithShape="0">
                <a:blip r:embed="rId2"/>
                <a:stretch>
                  <a:fillRect l="-1297" r="-793" t="-1230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646579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81" name="Rectangle 2"/>
          <p:cNvSpPr>
            <a:spLocks noGrp="1"/>
          </p:cNvSpPr>
          <p:nvPr>
            <p:ph idx="2147483647" type="title"/>
          </p:nvPr>
        </p:nvSpPr>
        <p:spPr>
          <a:xfrm>
            <a:off x="381000" y="457200"/>
            <a:ext cx="8229600" cy="639763"/>
          </a:xfrm>
        </p:spPr>
        <p:txBody>
          <a:bodyPr numCol="1">
            <a:noAutofit/>
          </a:bodyPr>
          <a:lstStyle/>
          <a:p>
            <a:r>
              <a:rPr b="1" dirty="0" lang="en-US" smtClean="0" sz="3600"/>
              <a:t>NCEP diurnal warming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5382" name="Rectangle 3"/>
              <p:cNvSpPr>
                <a:spLocks noGrp="1"/>
              </p:cNvSpPr>
              <p:nvPr>
                <p:ph idx="2147483647" sz="half" type="body"/>
              </p:nvPr>
            </p:nvSpPr>
            <p:spPr>
              <a:xfrm>
                <a:off x="304800" y="1524000"/>
                <a:ext cx="8610600" cy="5029200"/>
              </a:xfrm>
            </p:spPr>
            <p:txBody>
              <a:bodyPr numCol="1"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Based on PWP 1-D model instead of its scale version. </a:t>
                </a:r>
              </a:p>
              <a:p>
                <a:pPr>
                  <a:lnSpc>
                    <a:spcPct val="90000"/>
                  </a:lnSpc>
                </a:pP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evolution of the diurnal warming is controlled by a system with 5 ordinary differential equations for </a:t>
                </a:r>
                <a:r>
                  <a:rPr dirty="0" i="1" lang="en-US" smtClean="0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T, S, u, v </a:t>
                </a: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and </a:t>
                </a:r>
                <a:endParaRPr dirty="0" lang="en-US" smtClean="0" sz="28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>
                      <m:sSubPr>
                        <m:ctrlPr>
                          <a:rPr i="1" lang="en-US" smtClean="0" sz="2800">
                            <a:latin typeface="Cambria Math"/>
                            <a:cs charset="0" panose="02020603050405020304" pitchFamily="18" typeface="Times New Roman"/>
                          </a:rPr>
                        </m:ctrlPr>
                      </m:sSubPr>
                      <m:e>
                        <m:r>
                          <a:rPr b="0" i="1" lang="en-US" smtClean="0" sz="2800">
                            <a:latin typeface="Cambria Math"/>
                            <a:cs charset="0" panose="02020603050405020304" pitchFamily="18" typeface="Times New Roman"/>
                          </a:rPr>
                          <m:t>𝑧</m:t>
                        </m:r>
                      </m:e>
                      <m:sub>
                        <m:r>
                          <a:rPr b="0" i="1" lang="en-US" smtClean="0" sz="2800">
                            <a:latin typeface="Cambria Math"/>
                            <a:cs charset="0" panose="02020603050405020304" pitchFamily="18" typeface="Times New Roman"/>
                          </a:rPr>
                          <m:t>𝑤</m:t>
                        </m:r>
                      </m:sub>
                    </m:sSub>
                  </m:oMath>
                </a14:m>
              </a:p>
              <a:p>
                <a:pPr>
                  <a:lnSpc>
                    <a:spcPct val="90000"/>
                  </a:lnSpc>
                </a:pP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Observation operator (NSSTM): relate </a:t>
                </a: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to </a:t>
                </a:r>
                <a:r>
                  <a:rPr dirty="0" i="1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 (z)</a:t>
                </a:r>
                <a:endParaRPr dirty="0" i="1" lang="en-US" sz="28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>
                      <m:sSubPr>
                        <m:ctrlPr>
                          <a:rPr i="1" lang="en-US" sz="2800">
                            <a:latin typeface="Cambria Math"/>
                          </a:rPr>
                        </m:ctrlPr>
                      </m:sSubPr>
                      <m:e>
                        <m:r>
                          <a:rPr i="1" lang="en-US" sz="28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 sz="280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</a:p>
              <a:p>
                <a:pPr indent="0" marL="0">
                  <a:lnSpc>
                    <a:spcPct val="90000"/>
                  </a:lnSpc>
                  <a:buNone/>
                </a:pPr>
                <a:endParaRPr dirty="0" lang="en-US" smtClean="0" sz="16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b="0" i="1" lang="en-US" smtClean="0" sz="2400">
                          <a:latin typeface="Cambria Math"/>
                        </a:rPr>
                        <m:t> </m:t>
                      </m:r>
                      <m:r>
                        <a:rPr i="1" lang="en-US" sz="240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i="1" lang="en-US" sz="2400">
                              <a:latin typeface="Cambria Math"/>
                            </a:rPr>
                          </m:ctrlPr>
                        </m:dPr>
                        <m:e>
                          <m:r>
                            <a:rPr i="1" lang="en-US" sz="2400">
                              <a:latin typeface="Cambria Math"/>
                            </a:rPr>
                            <m:t>𝑥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𝑦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𝑧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i="1" lang="en-US" sz="240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i="1" lang="en-US" sz="2400">
                              <a:latin typeface="Cambria Math"/>
                            </a:rPr>
                          </m:ctrlPr>
                        </m:sSubPr>
                        <m:e>
                          <m:r>
                            <a:rPr i="1" lang="en-US" sz="240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i="1" lang="en-US" sz="2400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i="1" lang="en-US" sz="240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i="1" lang="en-US" sz="2400">
                              <a:latin typeface="Cambria Math"/>
                            </a:rPr>
                          </m:ctrlPr>
                        </m:sSubPr>
                        <m:e>
                          <m:r>
                            <a:rPr i="1" lang="en-US" sz="2400">
                              <a:latin typeface="Cambria Math"/>
                            </a:rPr>
                            <m:t>𝑥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𝑦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i="1" lang="en-US" sz="2400">
                              <a:latin typeface="Cambria Math"/>
                            </a:rPr>
                            <m:t>𝑤</m:t>
                          </m:r>
                        </m:sub>
                      </m:sSub>
                      <m:r>
                        <a:rPr i="1" lang="en-US" sz="2400">
                          <a:latin typeface="Cambria Math"/>
                        </a:rPr>
                        <m:t>,</m:t>
                      </m:r>
                      <m:r>
                        <a:rPr i="1" lang="en-US" sz="2400">
                          <a:latin typeface="Cambria Math"/>
                        </a:rPr>
                        <m:t>𝑡</m:t>
                      </m:r>
                      <m:r>
                        <a:rPr i="1" lang="en-US" sz="2400">
                          <a:latin typeface="Cambria Math"/>
                        </a:rPr>
                        <m:t>)+</m:t>
                      </m:r>
                      <m:sSubSup>
                        <m:sSubSupPr>
                          <m:ctrlPr>
                            <a:rPr i="1" lang="en-US" sz="240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i="1" lang="en-US" sz="240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i="1" lang="en-US" sz="2400">
                              <a:latin typeface="Cambria Math"/>
                            </a:rPr>
                            <m:t>𝑤</m:t>
                          </m:r>
                        </m:sub>
                        <m:sup>
                          <m:r>
                            <a:rPr i="1" lang="en-US" sz="2400">
                              <a:latin typeface="Cambria Math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i="1" lang="en-US" sz="2400">
                              <a:latin typeface="Cambria Math"/>
                            </a:rPr>
                          </m:ctrlPr>
                        </m:dPr>
                        <m:e>
                          <m:r>
                            <a:rPr i="1" lang="en-US" sz="2400">
                              <a:latin typeface="Cambria Math"/>
                            </a:rPr>
                            <m:t>𝑥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𝑦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𝑧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i="1" lang="en-US" sz="240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i="1" lang="en-US" sz="240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i="1" lang="en-US" sz="240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i="1" lang="en-US" sz="2400">
                              <a:latin typeface="Cambria Math"/>
                            </a:rPr>
                            <m:t>𝑐</m:t>
                          </m:r>
                        </m:sub>
                        <m:sup>
                          <m:r>
                            <a:rPr i="1" lang="en-US" sz="2400">
                              <a:latin typeface="Cambria Math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i="1" lang="en-US" sz="2400">
                              <a:latin typeface="Cambria Math"/>
                            </a:rPr>
                          </m:ctrlPr>
                        </m:dPr>
                        <m:e>
                          <m:r>
                            <a:rPr i="1" lang="en-US" sz="2400">
                              <a:latin typeface="Cambria Math"/>
                            </a:rPr>
                            <m:t>𝑥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𝑦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𝑧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</a:p>
              <a:p>
                <a:pPr>
                  <a:lnSpc>
                    <a:spcPct val="90000"/>
                  </a:lnSpc>
                </a:pP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Jacobian </a:t>
                </a:r>
                <a:r>
                  <a:rPr dirty="0" lang="en-US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of </a:t>
                </a: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observation </a:t>
                </a:r>
                <a:r>
                  <a:rPr dirty="0" lang="en-US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operator </a:t>
                </a:r>
                <a:endParaRPr dirty="0" lang="en-US" smtClean="0" sz="2800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  <a:p>
                <a:pPr indent="0" lvl="1" marL="457200">
                  <a:lnSpc>
                    <a:spcPct val="90000"/>
                  </a:lnSpc>
                  <a:buNone/>
                </a:pP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, required in the minimization of a </a:t>
                </a:r>
                <a:r>
                  <a:rPr dirty="0" err="1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variational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assimilation scheme to assimilate observations directly</a:t>
                </a:r>
                <a:endParaRPr dirty="0" lang="en-US" sz="24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f>
                      <m:fPr>
                        <m:ctrlPr>
                          <a:rPr i="1" lang="en-US" smtClean="0" sz="2400">
                            <a:latin typeface="Cambria Math"/>
                            <a:cs charset="0" panose="02020603050405020304" pitchFamily="18" typeface="Times New Roman"/>
                          </a:rPr>
                        </m:ctrlPr>
                      </m:fPr>
                      <m:num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mtClean="0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</m:ctrlPr>
                          </m:sSubPr>
                          <m:e>
                            <m:r>
                              <a:rPr b="0" i="1" lang="en-US" smtClean="0" sz="2400">
                                <a:latin charset="0" panose="02040503050406030204" pitchFamily="18"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𝑇</m:t>
                            </m:r>
                          </m:e>
                          <m:sub>
                            <m:r>
                              <a:rPr b="0" i="1" lang="en-US" smtClean="0" sz="2400">
                                <a:latin charset="0" panose="02040503050406030204" pitchFamily="18"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</m:ctrlPr>
                          </m:sSubPr>
                          <m:e>
                            <m: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𝑇</m:t>
                            </m:r>
                          </m:e>
                          <m:sub>
                            <m: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𝑓</m:t>
                            </m:r>
                          </m:sub>
                        </m:sSub>
                      </m:den>
                    </m:f>
                  </m:oMath>
                </a14:m>
              </a:p>
              <a:p>
                <a:pPr indent="0" lvl="1" marL="457200">
                  <a:lnSpc>
                    <a:spcPct val="90000"/>
                  </a:lnSpc>
                  <a:buNone/>
                </a:pPr>
                <a:r>
                  <a:rPr b="1"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Note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, the sensitivity of radiance (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) to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i="1" lang="en-US" sz="2400">
                            <a:latin typeface="Cambria Math"/>
                          </a:rPr>
                        </m:ctrlPr>
                      </m:sSubPr>
                      <m:e>
                        <m:r>
                          <a:rPr i="1" lang="en-US" sz="24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b="0" i="1" lang="en-US" smtClean="0" sz="2400">
                            <a:latin charset="0" panose="02040503050406030204" pitchFamily="18" typeface="Cambria Math"/>
                          </a:rPr>
                          <m:t>𝑏</m:t>
                        </m:r>
                      </m:sub>
                    </m:sSub>
                  </m:oMath>
                </a14:m>
                <a14:m>
                  <m:oMath xmlns:m="http://schemas.openxmlformats.org/officeDocument/2006/math">
                    <m:sSub>
                      <m:sSubPr>
                        <m:ctrlPr>
                          <a:rPr i="1" lang="en-US" sz="2400">
                            <a:latin typeface="Cambria Math"/>
                          </a:rPr>
                        </m:ctrlPr>
                      </m:sSubPr>
                      <m:e>
                        <m:r>
                          <a:rPr i="1" lang="en-US" sz="24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 sz="240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</a:p>
              <a:p>
                <a:pPr indent="0" lvl="1" marL="457200">
                  <a:lnSpc>
                    <a:spcPct val="90000"/>
                  </a:lnSpc>
                  <a:buNone/>
                </a:pP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=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,  (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provided by CRTM)</a:t>
                </a:r>
                <a:endParaRPr dirty="0" lang="en-US" sz="24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f>
                      <m:fPr>
                        <m:ctrlPr>
                          <a:rPr i="1" lang="en-US" smtClean="0" sz="2400">
                            <a:latin typeface="Cambria Math"/>
                            <a:cs charset="0" panose="02020603050405020304" pitchFamily="18" typeface="Times New Roman"/>
                          </a:rPr>
                        </m:ctrlPr>
                      </m:fPr>
                      <m:num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z="240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i="1" lang="en-US" sz="240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i="1" lang="en-US" sz="2400">
                                <a:latin charset="0" panose="02040503050406030204" pitchFamily="18"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</m:ctrlPr>
                          </m:sSubPr>
                          <m:e>
                            <m: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𝑇</m:t>
                            </m:r>
                          </m:e>
                          <m:sub>
                            <m: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𝑓</m:t>
                            </m:r>
                          </m:sub>
                        </m:sSub>
                      </m:den>
                    </m:f>
                  </m:oMath>
                </a14:m>
                <a14:m>
                  <m:oMath xmlns:m="http://schemas.openxmlformats.org/officeDocument/2006/math">
                    <m:f>
                      <m:fPr>
                        <m:ctrlPr>
                          <a:rPr i="1" lang="en-US" sz="2400">
                            <a:latin typeface="Cambria Math"/>
                            <a:cs charset="0" panose="02020603050405020304" pitchFamily="18" typeface="Times New Roman"/>
                          </a:rPr>
                        </m:ctrlPr>
                      </m:fPr>
                      <m:num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z="240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i="1" lang="en-US" sz="240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i="1" lang="en-US" sz="2400">
                                <a:latin charset="0" panose="02040503050406030204" pitchFamily="18"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</m:ctrlPr>
                          </m:sSubPr>
                          <m:e>
                            <m: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𝑇</m:t>
                            </m:r>
                          </m:e>
                          <m:sub>
                            <m:r>
                              <a:rPr b="0" i="1" lang="en-US" smtClean="0" sz="2400">
                                <a:latin charset="0" panose="02040503050406030204" pitchFamily="18"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𝑧</m:t>
                            </m:r>
                          </m:sub>
                        </m:sSub>
                      </m:den>
                    </m:f>
                  </m:oMath>
                </a14:m>
                <a14:m>
                  <m:oMath xmlns:m="http://schemas.openxmlformats.org/officeDocument/2006/math">
                    <m:f>
                      <m:fPr>
                        <m:ctrlPr>
                          <a:rPr i="1" lang="en-US" sz="2400">
                            <a:latin typeface="Cambria Math"/>
                            <a:cs charset="0" panose="02020603050405020304" pitchFamily="18" typeface="Times New Roman"/>
                          </a:rPr>
                        </m:ctrlPr>
                      </m:fPr>
                      <m:num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z="240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i="1" lang="en-US" sz="240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b="0" i="1" lang="en-US" smtClean="0" sz="2400">
                                <a:latin charset="0" panose="02040503050406030204" pitchFamily="18" typeface="Cambria Math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</m:ctrlPr>
                          </m:sSubPr>
                          <m:e>
                            <m: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𝑇</m:t>
                            </m:r>
                          </m:e>
                          <m:sub>
                            <m: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𝑓</m:t>
                            </m:r>
                          </m:sub>
                        </m:sSub>
                      </m:den>
                    </m:f>
                  </m:oMath>
                </a14:m>
                <a14:m>
                  <m:oMath xmlns:m="http://schemas.openxmlformats.org/officeDocument/2006/math">
                    <m:f>
                      <m:fPr>
                        <m:ctrlPr>
                          <a:rPr i="1" lang="en-US" sz="2400">
                            <a:latin typeface="Cambria Math"/>
                            <a:cs charset="0" panose="02020603050405020304" pitchFamily="18" typeface="Times New Roman"/>
                          </a:rPr>
                        </m:ctrlPr>
                      </m:fPr>
                      <m:num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z="240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i="1" lang="en-US" sz="240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i="1" lang="en-US" sz="2400">
                                <a:latin charset="0" panose="02040503050406030204" pitchFamily="18"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i="1" lang="en-US" sz="2400">
                            <a:latin typeface="Cambria Math"/>
                            <a:ea typeface="Cambria Math"/>
                            <a:cs charset="0" panose="02020603050405020304" pitchFamily="18" typeface="Times New Roman"/>
                          </a:rPr>
                          <m:t>𝜕</m:t>
                        </m:r>
                        <m:sSub>
                          <m:sSubPr>
                            <m:ctrlP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</m:ctrlPr>
                          </m:sSubPr>
                          <m:e>
                            <m:r>
                              <a:rPr i="1" lang="en-US" sz="2400">
                                <a:latin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𝑇</m:t>
                            </m:r>
                          </m:e>
                          <m:sub>
                            <m:r>
                              <a:rPr i="1" lang="en-US" sz="2400">
                                <a:latin charset="0" panose="02040503050406030204" pitchFamily="18" typeface="Cambria Math"/>
                                <a:ea typeface="Cambria Math"/>
                                <a:cs charset="0" panose="02020603050405020304" pitchFamily="18" typeface="Times New Roman"/>
                              </a:rPr>
                              <m:t>𝑧</m:t>
                            </m:r>
                          </m:sub>
                        </m:sSub>
                      </m:den>
                    </m:f>
                  </m:oMath>
                </a14:m>
              </a:p>
              <a:p>
                <a:pPr indent="0" lvl="1" marL="457200">
                  <a:lnSpc>
                    <a:spcPct val="90000"/>
                  </a:lnSpc>
                  <a:buNone/>
                </a:pPr>
                <a:endParaRPr dirty="0" lang="en-US" sz="2400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</p:txBody>
          </p:sp>
        </mc:Choice>
        <mc:Fallback xmlns="">
          <p:sp>
            <p:nvSpPr>
              <p:cNvPr id="485382" name="Rectangle 3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idx="2147483647" sz="half" type="body"/>
              </p:nvPr>
            </p:nvSpPr>
            <p:spPr>
              <a:xfrm>
                <a:off x="304800" y="1524000"/>
                <a:ext cx="8610600" cy="5029200"/>
              </a:xfrm>
              <a:blipFill rotWithShape="0">
                <a:blip r:embed="rId2"/>
                <a:stretch>
                  <a:fillRect b="-2788" l="-1274" r="-71" t="-2061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301748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 numCol="1"/>
              <a:lstStyle/>
              <a:p>
                <a:r>
                  <a:rPr b="1" dirty="0" lang="en-US" smtClean="0"/>
                  <a:t>Analyze </a:t>
                </a:r>
                <a:r>
                  <a:rPr b="1" dirty="0" lang="en-US" smtClean="0"/>
                  <a:t>within the NCEP GFS</a:t>
                </a:r>
                <a:endParaRPr b="1" dirty="0" lang="en-US"/>
                <a14:m>
                  <m:oMath xmlns:m="http://schemas.openxmlformats.org/officeDocument/2006/math">
                    <m:sSub>
                      <m:sSubPr>
                        <m:ctrlPr>
                          <a:rPr b="1" dirty="0" i="1" lang="en-US">
                            <a:latin typeface="Cambria Math"/>
                          </a:rPr>
                        </m:ctrlPr>
                      </m:sSubPr>
                      <m:e>
                        <m:r>
                          <a:rPr b="1" dirty="0" i="1" lang="en-US">
                            <a:latin charset="0" panose="02040503050406030204" pitchFamily="18" typeface="Cambria Math"/>
                          </a:rPr>
                          <m:t>𝑻</m:t>
                        </m:r>
                      </m:e>
                      <m:sub>
                        <m:r>
                          <a:rPr b="1" dirty="0" i="1" lang="en-US">
                            <a:latin charset="0" panose="02040503050406030204" pitchFamily="18" typeface="Cambria Math"/>
                          </a:rPr>
                          <m:t>𝒇</m:t>
                        </m:r>
                      </m:sub>
                    </m:sSub>
                  </m:oMath>
                </a14:m>
              </a:p>
            </p:txBody>
          </p:sp>
        </mc:Choice>
        <mc:Fallback xmlns="">
          <p:sp>
            <p:nvSpPr>
              <p:cNvPr id="2" name="Title 1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6383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</p:spPr>
            <p:txBody>
              <a:bodyPr numCol="1">
                <a:normAutofit fontScale="77500" lnSpcReduction="20000"/>
              </a:bodyPr>
              <a:lstStyle/>
              <a:p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Develop the NSST Model, including the Jacobian of the observation operator</a:t>
                </a:r>
              </a:p>
              <a:p>
                <a:pPr lvl="1"/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NSSTM is built in the GFS atmospheric prediction model with the same time step as the atmosphere</a:t>
                </a:r>
              </a:p>
              <a:p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Add a new analysis variable(</a:t>
                </a:r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) to 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GSI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dirty="0" i="1" lang="en-US">
                            <a:latin typeface="Cambria Math"/>
                          </a:rPr>
                        </m:ctrlPr>
                      </m:sSubPr>
                      <m:e>
                        <m:r>
                          <a:rPr dirty="0" i="1" lang="en-US">
                            <a:latin charset="0" panose="02040503050406030204" pitchFamily="18" typeface="Cambria Math"/>
                          </a:rPr>
                          <m:t>𝑇</m:t>
                        </m:r>
                      </m:e>
                      <m:sub>
                        <m:r>
                          <a:rPr dirty="0" i="1" lang="en-US">
                            <a:latin charset="0" panose="02040503050406030204" pitchFamily="18" typeface="Cambria Math"/>
                          </a:rPr>
                          <m:t>𝑓</m:t>
                        </m:r>
                      </m:sub>
                    </m:sSub>
                  </m:oMath>
                </a14:m>
              </a:p>
              <a:p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background error variance and correlation scale are from RTG</a:t>
                </a:r>
                <a:endParaRPr dirty="0" lang="en-US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  <a:p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Add new observations</a:t>
                </a:r>
              </a:p>
              <a:p>
                <a:pPr lvl="1"/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AVHRR GAC</a:t>
                </a:r>
              </a:p>
              <a:p>
                <a:pPr lvl="1"/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In Situ sea temperature </a:t>
                </a:r>
              </a:p>
              <a:p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Other necessary components follow GSI</a:t>
                </a:r>
              </a:p>
              <a:p>
                <a:pPr lvl="1"/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Quality Control </a:t>
                </a:r>
              </a:p>
              <a:p>
                <a:pPr lvl="1"/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Satellite </a:t>
                </a:r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data 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bias correction </a:t>
                </a:r>
              </a:p>
              <a:p>
                <a:pPr lvl="1"/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Satellite </a:t>
                </a:r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data 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thinning </a:t>
                </a:r>
              </a:p>
              <a:p>
                <a:pPr lvl="1"/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Other details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  <a:blipFill rotWithShape="0">
                <a:blip r:embed="rId3"/>
                <a:stretch>
                  <a:fillRect b="-812" l="-1037" t="-2436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6383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b="1" dirty="0" lang="en-US" smtClean="0"/>
              <a:t>NSST in Hybrid </a:t>
            </a:r>
            <a:r>
              <a:rPr b="1" dirty="0" err="1" lang="en-US" smtClean="0"/>
              <a:t>EnKF</a:t>
            </a:r>
            <a:r>
              <a:rPr b="1" dirty="0" lang="en-US" smtClean="0"/>
              <a:t> GSI</a:t>
            </a:r>
            <a:endParaRPr b="1" dirty="0"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 numCol="1">
                <a:normAutofit fontScale="85000" lnSpcReduction="20000"/>
              </a:bodyPr>
              <a:lstStyle/>
              <a:p>
                <a:r>
                  <a:rPr dirty="0" lang="en-US" smtClean="0">
                    <a:latin charset="0" panose="02040503050406030204" pitchFamily="18" typeface="Cambria Math"/>
                  </a:rPr>
                  <a:t>GSI consist of a static (full resolution) step and a </a:t>
                </a:r>
                <a:r>
                  <a:rPr dirty="0" err="1" lang="en-US" smtClean="0">
                    <a:latin charset="0" panose="02040503050406030204" pitchFamily="18" typeface="Cambria Math"/>
                  </a:rPr>
                  <a:t>EnKF</a:t>
                </a:r>
                <a:r>
                  <a:rPr dirty="0" lang="en-US" smtClean="0">
                    <a:latin charset="0" panose="02040503050406030204" pitchFamily="18" typeface="Cambria Math"/>
                  </a:rPr>
                  <a:t> step</a:t>
                </a:r>
              </a:p>
              <a:p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analysis is done at the static step only and not included in </a:t>
                </a:r>
                <a:r>
                  <a:rPr dirty="0" err="1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EnKF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yet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i="1" lang="en-US" smtClean="0">
                            <a:latin typeface="Cambria Math"/>
                          </a:rPr>
                        </m:ctrlPr>
                      </m:sSubPr>
                      <m:e>
                        <m:r>
                          <a:rPr b="0" i="1" lang="en-US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b="0" i="1" lang="en-US" smtClean="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</a:p>
              <a:p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analysis increment by the static GSI is applied to ensemble members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i="1" lang="en-US" smtClean="0">
                            <a:latin typeface="Cambria Math"/>
                          </a:rPr>
                        </m:ctrlPr>
                      </m:sSubPr>
                      <m:e>
                        <m:r>
                          <a:rPr b="0" i="1" lang="en-US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b="0" i="1" lang="en-US" smtClean="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</a:p>
              <a:p>
                <a:pPr lvl="1"/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No 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spread in the ensemble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i="1" lang="en-US">
                            <a:latin typeface="Cambria Math"/>
                          </a:rPr>
                        </m:ctrlPr>
                      </m:sSubPr>
                      <m:e>
                        <m:r>
                          <a:rPr i="1" lang="en-US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i="1" lang="en-US">
                        <a:latin typeface="Cambria Math"/>
                      </a:rPr>
                      <m:t> </m:t>
                    </m:r>
                  </m:oMath>
                </a14:m>
              </a:p>
              <a:p>
                <a:pPr lvl="1"/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But there is SST spread in the ensemble due to </a:t>
                </a:r>
                <a:endParaRPr dirty="0" lang="en-US" smtClean="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Sup>
                      <m:sSubSupPr>
                        <m:ctrlPr>
                          <a:rPr i="1" lang="en-US">
                            <a:latin typeface="Cambria Math"/>
                          </a:rPr>
                        </m:ctrlPr>
                      </m:sSubSupPr>
                      <m:e>
                        <m:r>
                          <a:rPr i="1" lang="en-US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>
                            <a:latin typeface="Cambria Math"/>
                          </a:rPr>
                          <m:t>𝑤</m:t>
                        </m:r>
                      </m:sub>
                      <m:sup>
                        <m:r>
                          <a:rPr i="1" lang="en-US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i="1" lang="en-US">
                            <a:latin typeface="Cambria Math"/>
                          </a:rPr>
                        </m:ctrlPr>
                      </m:dPr>
                      <m:e>
                        <m:r>
                          <a:rPr i="1" lang="en-US">
                            <a:latin typeface="Cambria Math"/>
                          </a:rPr>
                          <m:t>𝑥</m:t>
                        </m:r>
                        <m:r>
                          <a:rPr i="1" lang="en-US">
                            <a:latin typeface="Cambria Math"/>
                          </a:rPr>
                          <m:t>,</m:t>
                        </m:r>
                        <m:r>
                          <a:rPr i="1" lang="en-US">
                            <a:latin typeface="Cambria Math"/>
                          </a:rPr>
                          <m:t>𝑦</m:t>
                        </m:r>
                        <m:r>
                          <a:rPr i="1" lang="en-US">
                            <a:latin typeface="Cambria Math"/>
                          </a:rPr>
                          <m:t>,0,</m:t>
                        </m:r>
                        <m:r>
                          <a:rPr i="1" lang="en-US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b="0" i="1" lang="en-US" smtClean="0">
                        <a:latin typeface="Cambria Math"/>
                      </a:rPr>
                      <m:t> </m:t>
                    </m:r>
                    <m:r>
                      <a:rPr b="0" i="1" lang="en-US" smtClean="0">
                        <a:latin typeface="Cambria Math"/>
                      </a:rPr>
                      <m:t>𝑎𝑛𝑑</m:t>
                    </m:r>
                    <m:r>
                      <a:rPr b="0" i="1" lang="en-US" smtClean="0">
                        <a:latin typeface="Cambria Math"/>
                      </a:rPr>
                      <m:t> </m:t>
                    </m:r>
                    <m:sSubSup>
                      <m:sSubSupPr>
                        <m:ctrlPr>
                          <a:rPr i="1" lang="en-US">
                            <a:latin typeface="Cambria Math"/>
                          </a:rPr>
                        </m:ctrlPr>
                      </m:sSubSupPr>
                      <m:e>
                        <m:r>
                          <a:rPr i="1" lang="en-US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>
                            <a:latin typeface="Cambria Math"/>
                          </a:rPr>
                          <m:t>𝑐</m:t>
                        </m:r>
                      </m:sub>
                      <m:sup>
                        <m:r>
                          <a:rPr i="1" lang="en-US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i="1" lang="en-US">
                            <a:latin typeface="Cambria Math"/>
                          </a:rPr>
                        </m:ctrlPr>
                      </m:dPr>
                      <m:e>
                        <m:r>
                          <a:rPr i="1" lang="en-US">
                            <a:latin typeface="Cambria Math"/>
                          </a:rPr>
                          <m:t>𝑥</m:t>
                        </m:r>
                        <m:r>
                          <a:rPr i="1" lang="en-US">
                            <a:latin typeface="Cambria Math"/>
                          </a:rPr>
                          <m:t>,</m:t>
                        </m:r>
                        <m:r>
                          <a:rPr i="1" lang="en-US">
                            <a:latin typeface="Cambria Math"/>
                          </a:rPr>
                          <m:t>𝑦</m:t>
                        </m:r>
                        <m:r>
                          <a:rPr i="1" lang="en-US">
                            <a:latin typeface="Cambria Math"/>
                          </a:rPr>
                          <m:t>,0,</m:t>
                        </m:r>
                        <m:r>
                          <a:rPr i="1" lang="en-US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</a:p>
              <a:p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covariance between the ocean (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) and atmosphere is not addressed yet</a:t>
                </a:r>
                <a:endParaRPr dirty="0" lang="en-US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>
                      <m:sSubPr>
                        <m:ctrlPr>
                          <a:rPr i="1" lang="en-US">
                            <a:latin typeface="Cambria Math"/>
                          </a:rPr>
                        </m:ctrlPr>
                      </m:sSubPr>
                      <m:e>
                        <m:r>
                          <a:rPr i="1" lang="en-US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</a:p>
            </p:txBody>
          </p:sp>
        </mc:Choice>
        <mc:Fallback xmlns="">
          <p:sp>
            <p:nvSpPr>
              <p:cNvPr id="3" name="Content Placeholder 2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59" r="-1185" t="-3235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39734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 numCol="1"/>
          <a:lstStyle/>
          <a:p>
            <a:r>
              <a:rPr b="1" dirty="0" lang="en-US" smtClean="0"/>
              <a:t>Verifications</a:t>
            </a:r>
            <a:endParaRPr b="1"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5029200"/>
          </a:xfrm>
        </p:spPr>
        <p:txBody>
          <a:bodyPr numCol="1">
            <a:normAutofit/>
          </a:bodyPr>
          <a:lstStyle/>
          <a:p>
            <a:r>
              <a:rPr b="1" dirty="0" lang="en-US" smtClean="0"/>
              <a:t>Oceanic analysis and prediction</a:t>
            </a:r>
          </a:p>
          <a:p>
            <a:pPr lvl="1"/>
            <a:r>
              <a:rPr dirty="0" lang="en-US" smtClean="0"/>
              <a:t>Positive</a:t>
            </a:r>
          </a:p>
          <a:p>
            <a:r>
              <a:rPr b="1" dirty="0" lang="en-US" smtClean="0"/>
              <a:t>The use of satellite data (O-B)</a:t>
            </a:r>
          </a:p>
          <a:p>
            <a:pPr lvl="1"/>
            <a:r>
              <a:rPr dirty="0" lang="en-US" smtClean="0"/>
              <a:t>Positive</a:t>
            </a:r>
          </a:p>
          <a:p>
            <a:r>
              <a:rPr b="1" dirty="0" lang="en-US" smtClean="0"/>
              <a:t>Weather Prediction</a:t>
            </a:r>
          </a:p>
          <a:p>
            <a:pPr lvl="1"/>
            <a:r>
              <a:rPr dirty="0" lang="en-US" smtClean="0"/>
              <a:t>Neutral for NH and SH, positive for tropics, when verified against to the own analysis</a:t>
            </a:r>
          </a:p>
          <a:p>
            <a:pPr lvl="1"/>
            <a:r>
              <a:rPr dirty="0" lang="en-US" smtClean="0"/>
              <a:t>Slightly positive when verified against the conventional observations</a:t>
            </a:r>
          </a:p>
        </p:txBody>
      </p:sp>
    </p:spTree>
    <p:extLst>
      <p:ext uri="{BB962C8B-B14F-4D97-AF65-F5344CB8AC3E}">
        <p14:creationId xmlns:p14="http://schemas.microsoft.com/office/powerpoint/2010/main" val="92598888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he TAO/TRITON array" id="16508" name="Picture 12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182008"/>
            <a:ext cx="8552116" cy="352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5486400" y="3069771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486400" y="2743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86400" y="2743200"/>
            <a:ext cx="0" cy="3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802086" y="2743200"/>
            <a:ext cx="0" cy="32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19697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0" l="4885" r="6758" t="9091"/>
          <a:stretch/>
        </p:blipFill>
        <p:spPr>
          <a:xfrm>
            <a:off x="1" y="623454"/>
            <a:ext cx="9144000" cy="60960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7536" y="281211"/>
            <a:ext cx="8638309" cy="369332"/>
          </a:xfrm>
          <a:prstGeom prst="rect">
            <a:avLst/>
          </a:prstGeom>
        </p:spPr>
        <p:txBody>
          <a:bodyPr numCol="1" wrap="square">
            <a:spAutoFit/>
          </a:bodyPr>
          <a:lstStyle/>
          <a:p>
            <a:r>
              <a:rPr dirty="0" lang="en-US" smtClean="0"/>
              <a:t>Time series of SST/</a:t>
            </a:r>
            <a:r>
              <a:rPr dirty="0" err="1" lang="en-US" smtClean="0"/>
              <a:t>Tz</a:t>
            </a:r>
            <a:r>
              <a:rPr dirty="0" lang="en-US" smtClean="0"/>
              <a:t>/</a:t>
            </a:r>
            <a:r>
              <a:rPr dirty="0" err="1" lang="en-US" smtClean="0"/>
              <a:t>Tf</a:t>
            </a:r>
            <a:r>
              <a:rPr dirty="0" lang="en-US" smtClean="0"/>
              <a:t> </a:t>
            </a:r>
            <a:r>
              <a:rPr b="1" dirty="0" lang="en-US" smtClean="0"/>
              <a:t>BG</a:t>
            </a:r>
            <a:r>
              <a:rPr dirty="0" lang="en-US" smtClean="0"/>
              <a:t> and buoy observation.  Area: (141 W – 139 W, 4S – 4N) </a:t>
            </a:r>
            <a:endParaRPr dirty="0" lang="en-US"/>
          </a:p>
        </p:txBody>
      </p:sp>
      <p:sp>
        <p:nvSpPr>
          <p:cNvPr id="4" name="TextBox 3"/>
          <p:cNvSpPr txBox="1"/>
          <p:nvPr/>
        </p:nvSpPr>
        <p:spPr>
          <a:xfrm>
            <a:off x="377536" y="5377934"/>
            <a:ext cx="1524000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err="1" lang="en-US" smtClean="0"/>
              <a:t>N_Obs</a:t>
            </a:r>
            <a:endParaRPr dirty="0"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81891" y="1004455"/>
            <a:ext cx="533400" cy="0"/>
          </a:xfrm>
          <a:prstGeom prst="line">
            <a:avLst/>
          </a:prstGeom>
          <a:ln cmpd="sng"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09354" y="1001011"/>
            <a:ext cx="533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87582" y="819789"/>
            <a:ext cx="1102426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lang="en-US" smtClean="0"/>
              <a:t>RTG SST</a:t>
            </a:r>
            <a:endParaRPr dirty="0" lang="en-US"/>
          </a:p>
        </p:txBody>
      </p:sp>
      <p:sp>
        <p:nvSpPr>
          <p:cNvPr id="8" name="TextBox 7"/>
          <p:cNvSpPr txBox="1"/>
          <p:nvPr/>
        </p:nvSpPr>
        <p:spPr>
          <a:xfrm>
            <a:off x="2642754" y="824776"/>
            <a:ext cx="1600200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lang="en-US" smtClean="0"/>
              <a:t>NSST </a:t>
            </a:r>
            <a:r>
              <a:rPr dirty="0" err="1" lang="en-US" smtClean="0"/>
              <a:t>Tz</a:t>
            </a:r>
            <a:endParaRPr dirty="0"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472545" y="998641"/>
            <a:ext cx="533400" cy="0"/>
          </a:xfrm>
          <a:prstGeom prst="line">
            <a:avLst/>
          </a:prstGeom>
          <a:ln w="28575">
            <a:solidFill>
              <a:srgbClr val="B557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05945" y="813975"/>
            <a:ext cx="1600200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err="1" lang="en-US" smtClean="0"/>
              <a:t>Buoy_T</a:t>
            </a:r>
            <a:r>
              <a:rPr dirty="0" lang="en-US" smtClean="0"/>
              <a:t> (z=1m)</a:t>
            </a:r>
            <a:endParaRPr dirty="0" lang="en-US"/>
          </a:p>
        </p:txBody>
      </p:sp>
      <p:sp>
        <p:nvSpPr>
          <p:cNvPr id="12" name="TextBox 11"/>
          <p:cNvSpPr txBox="1"/>
          <p:nvPr/>
        </p:nvSpPr>
        <p:spPr>
          <a:xfrm>
            <a:off x="4236027" y="824776"/>
            <a:ext cx="1600200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lang="en-US" smtClean="0"/>
              <a:t>NSST </a:t>
            </a:r>
            <a:r>
              <a:rPr dirty="0" err="1" lang="en-US" smtClean="0"/>
              <a:t>Tf</a:t>
            </a:r>
            <a:endParaRPr dirty="0"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702627" y="1016369"/>
            <a:ext cx="5334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19531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732"/>
            <a:ext cx="9144000" cy="6336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52400"/>
            <a:ext cx="9144000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b="1" dirty="0" lang="en-US" smtClean="0"/>
              <a:t>Improved satellite data use by NSST. Based on 13-day (O-B) statistics, with NEMS/GSM and GSI</a:t>
            </a:r>
            <a:endParaRPr b="1" dirty="0" lang="en-US"/>
          </a:p>
        </p:txBody>
      </p:sp>
    </p:spTree>
    <p:extLst>
      <p:ext uri="{BB962C8B-B14F-4D97-AF65-F5344CB8AC3E}">
        <p14:creationId xmlns:p14="http://schemas.microsoft.com/office/powerpoint/2010/main" val="390043466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54877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b="1" dirty="0" lang="en-US" smtClean="0"/>
              <a:t>Status of NSST in FV3GFS</a:t>
            </a:r>
            <a:endParaRPr b="1"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Model</a:t>
            </a:r>
          </a:p>
          <a:p>
            <a:pPr lvl="1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Basically ready</a:t>
            </a:r>
          </a:p>
          <a:p>
            <a:pPr lvl="2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Ready in GSM</a:t>
            </a:r>
          </a:p>
          <a:p>
            <a:pPr lvl="2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Cold start issue was resolved in FV3GFS model (Rusty &amp; </a:t>
            </a:r>
            <a:r>
              <a:rPr dirty="0" err="1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Fanglin</a:t>
            </a:r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) </a:t>
            </a:r>
          </a:p>
          <a:p>
            <a:pPr lvl="2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More tests</a:t>
            </a:r>
          </a:p>
          <a:p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Analysis</a:t>
            </a:r>
          </a:p>
          <a:p>
            <a:pPr lvl="1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IO</a:t>
            </a:r>
          </a:p>
          <a:p>
            <a:pPr lvl="2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Write component</a:t>
            </a:r>
          </a:p>
          <a:p>
            <a:pPr lvl="3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Add NSST variables to history file</a:t>
            </a:r>
          </a:p>
          <a:p>
            <a:pPr lvl="3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A new reading utility in GSI</a:t>
            </a:r>
          </a:p>
          <a:p>
            <a:pPr lvl="2"/>
            <a:r>
              <a:rPr dirty="0" err="1" lang="en-US" smtClean="0">
                <a:solidFill>
                  <a:schemeClr val="bg1">
                    <a:lumMod val="65000"/>
                  </a:schemeClr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Regrid</a:t>
            </a:r>
            <a:endParaRPr dirty="0" lang="en-US" smtClean="0">
              <a:solidFill>
                <a:schemeClr val="bg1">
                  <a:lumMod val="65000"/>
                </a:schemeClr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Possible issues</a:t>
            </a:r>
            <a:endParaRPr dirty="0" lang="en-US"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670790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b="1" dirty="0" lang="en-US" smtClean="0"/>
              <a:t>Outline</a:t>
            </a:r>
            <a:endParaRPr b="1"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What is NSST in NCEP GFS</a:t>
            </a:r>
          </a:p>
          <a:p>
            <a:pPr lvl="1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Motivation</a:t>
            </a:r>
            <a:endParaRPr dirty="0" lang="en-US"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pPr lvl="1"/>
            <a:r>
              <a:rPr dirty="0" lang="en-US">
                <a:latin charset="0" panose="02020603050405020304" pitchFamily="18" typeface="Times New Roman"/>
                <a:cs charset="0" panose="02020603050405020304" pitchFamily="18" typeface="Times New Roman"/>
              </a:rPr>
              <a:t>Foundation </a:t>
            </a:r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temperature &amp; NSST</a:t>
            </a:r>
            <a:endParaRPr dirty="0" lang="en-US"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pPr lvl="1"/>
            <a:r>
              <a:rPr dirty="0" lang="en-US">
                <a:latin charset="0" panose="02020603050405020304" pitchFamily="18" typeface="Times New Roman"/>
                <a:cs charset="0" panose="02020603050405020304" pitchFamily="18" typeface="Times New Roman"/>
              </a:rPr>
              <a:t>NSST </a:t>
            </a:r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in NCEP GFS</a:t>
            </a:r>
          </a:p>
          <a:p>
            <a:pPr lvl="2"/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Model &amp; analysis</a:t>
            </a:r>
            <a:endParaRPr dirty="0" lang="en-US"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r>
              <a:rPr dirty="0" lang="en-US" smtClean="0">
                <a:latin charset="0" panose="02020603050405020304" pitchFamily="18" typeface="Times New Roman"/>
                <a:cs charset="0" panose="02020603050405020304" pitchFamily="18" typeface="Times New Roman"/>
              </a:rPr>
              <a:t>NSST in FV3GFS</a:t>
            </a:r>
            <a:endParaRPr dirty="0" lang="en-US"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7294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83" r="2388" t="7879"/>
          <a:stretch/>
        </p:blipFill>
        <p:spPr>
          <a:xfrm>
            <a:off x="0" y="540327"/>
            <a:ext cx="9143999" cy="57496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199" y="170995"/>
            <a:ext cx="9067799" cy="400110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b="1" dirty="0" lang="en-US" smtClean="0" sz="2000"/>
              <a:t>Histogram of (F-O), against Buoy. Based on 30 predictions in November, 2013. Global</a:t>
            </a:r>
            <a:endParaRPr b="1" dirty="0" lang="en-US" sz="2000"/>
          </a:p>
        </p:txBody>
      </p:sp>
      <p:cxnSp>
        <p:nvCxnSpPr>
          <p:cNvPr id="4" name="Straight Connector 3"/>
          <p:cNvCxnSpPr/>
          <p:nvPr/>
        </p:nvCxnSpPr>
        <p:spPr>
          <a:xfrm>
            <a:off x="393370" y="6518565"/>
            <a:ext cx="533400" cy="0"/>
          </a:xfrm>
          <a:prstGeom prst="line">
            <a:avLst/>
          </a:prstGeom>
          <a:ln cmpd="sng"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32213" y="6289965"/>
            <a:ext cx="1524000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lang="en-US" smtClean="0"/>
              <a:t>Daily SST</a:t>
            </a:r>
            <a:endParaRPr dirty="0"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529940" y="6518565"/>
            <a:ext cx="533400" cy="0"/>
          </a:xfrm>
          <a:prstGeom prst="line">
            <a:avLst/>
          </a:prstGeom>
          <a:ln w="28575">
            <a:solidFill>
              <a:srgbClr val="1FF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63340" y="6289965"/>
            <a:ext cx="1600200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lang="en-US" smtClean="0"/>
              <a:t>Weekly SST</a:t>
            </a:r>
            <a:endParaRPr dirty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929740" y="6510134"/>
            <a:ext cx="533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63140" y="6289965"/>
            <a:ext cx="1194460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lang="en-US" smtClean="0"/>
              <a:t>NSST </a:t>
            </a:r>
            <a:r>
              <a:rPr dirty="0" err="1" lang="en-US" smtClean="0"/>
              <a:t>Tz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02697976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68362"/>
          </a:xfrm>
        </p:spPr>
        <p:txBody>
          <a:bodyPr numCol="1"/>
          <a:lstStyle/>
          <a:p>
            <a:r>
              <a:rPr b="1" dirty="0" lang="en-US" smtClean="0"/>
              <a:t>Motivation of NSST </a:t>
            </a:r>
            <a:endParaRPr b="1"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876800"/>
          </a:xfrm>
        </p:spPr>
        <p:txBody>
          <a:bodyPr numCol="1">
            <a:noAutofit/>
          </a:bodyPr>
          <a:lstStyle/>
          <a:p>
            <a:r>
              <a:rPr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In the </a:t>
            </a:r>
            <a:r>
              <a:rPr dirty="0" lang="en-US" sz="2800">
                <a:latin charset="0" panose="02020603050405020304" pitchFamily="18" typeface="Times New Roman"/>
                <a:cs charset="0" panose="02020603050405020304" pitchFamily="18" typeface="Times New Roman"/>
              </a:rPr>
              <a:t>prediction mode </a:t>
            </a:r>
            <a:r>
              <a:rPr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of the current NCEP GFS, SST is basically </a:t>
            </a:r>
            <a:r>
              <a:rPr b="1"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prescribed</a:t>
            </a:r>
            <a:r>
              <a:rPr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 as an </a:t>
            </a:r>
            <a:r>
              <a:rPr b="1"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independent</a:t>
            </a:r>
            <a:r>
              <a:rPr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 </a:t>
            </a:r>
            <a:r>
              <a:rPr b="1"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analysis</a:t>
            </a:r>
            <a:r>
              <a:rPr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 at the initial time, although it is modified with its climatology </a:t>
            </a:r>
          </a:p>
          <a:p>
            <a:r>
              <a:rPr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The </a:t>
            </a:r>
            <a:r>
              <a:rPr dirty="0" lang="en-US" sz="2800">
                <a:latin charset="0" panose="02020603050405020304" pitchFamily="18" typeface="Times New Roman"/>
                <a:cs charset="0" panose="02020603050405020304" pitchFamily="18" typeface="Times New Roman"/>
              </a:rPr>
              <a:t>NSST project aims to improve </a:t>
            </a:r>
            <a:r>
              <a:rPr dirty="0" lang="en-US" smtClean="0" sz="2800">
                <a:latin charset="0" panose="02020603050405020304" pitchFamily="18" typeface="Times New Roman"/>
                <a:cs charset="0" panose="02020603050405020304" pitchFamily="18" typeface="Times New Roman"/>
              </a:rPr>
              <a:t>the SST and then satellite assimilation and weather forecasting of the NCEP </a:t>
            </a:r>
            <a:r>
              <a:rPr dirty="0" lang="en-US" sz="2800">
                <a:latin charset="0" panose="02020603050405020304" pitchFamily="18" typeface="Times New Roman"/>
                <a:cs charset="0" panose="02020603050405020304" pitchFamily="18" typeface="Times New Roman"/>
              </a:rPr>
              <a:t>GFS by</a:t>
            </a:r>
            <a:endParaRPr dirty="0" lang="en-US" smtClean="0" sz="2800"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pPr lvl="1"/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Analyzing SST </a:t>
            </a:r>
            <a:r>
              <a:rPr b="1"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together with </a:t>
            </a:r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the atmospheric analysis variables with the advanced GSI data assimilation techniques</a:t>
            </a:r>
          </a:p>
          <a:p>
            <a:pPr lvl="1"/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Resolving SST </a:t>
            </a:r>
            <a:r>
              <a:rPr b="1"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diurnal variability </a:t>
            </a:r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in the prediction</a:t>
            </a:r>
          </a:p>
        </p:txBody>
      </p:sp>
    </p:spTree>
    <p:extLst>
      <p:ext uri="{BB962C8B-B14F-4D97-AF65-F5344CB8AC3E}">
        <p14:creationId xmlns:p14="http://schemas.microsoft.com/office/powerpoint/2010/main" val="327357922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www.ghrsst.org/images/newerSSTdef.gif" id="75778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568813"/>
            <a:ext cx="5419725" cy="40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3900" y="4681144"/>
            <a:ext cx="8991600" cy="584775"/>
          </a:xfrm>
          <a:prstGeom prst="rect">
            <a:avLst/>
          </a:prstGeom>
        </p:spPr>
        <p:txBody>
          <a:bodyPr numCol="1" wrap="square">
            <a:spAutoFit/>
          </a:bodyPr>
          <a:lstStyle/>
          <a:p>
            <a:r>
              <a:rPr b="1" dirty="0" lang="en-US" sz="1600">
                <a:latin charset="0" panose="02020603050405020304" pitchFamily="18" typeface="Times New Roman"/>
                <a:cs charset="0" panose="02020603050405020304" pitchFamily="18" typeface="Times New Roman"/>
              </a:rPr>
              <a:t>Hypothetical vertical profiles of temperature for the upper 10m of the ocean surface </a:t>
            </a:r>
            <a:endParaRPr b="1" dirty="0" lang="en-US" smtClean="0" sz="1600"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r>
              <a:rPr dirty="0" lang="en-US" smtClean="0" sz="1600">
                <a:latin charset="0" panose="02020603050405020304" pitchFamily="18" typeface="Times New Roman"/>
                <a:cs charset="0" panose="02020603050405020304" pitchFamily="18" typeface="Times New Roman"/>
              </a:rPr>
              <a:t>in </a:t>
            </a:r>
            <a:r>
              <a:rPr dirty="0" lang="en-US" sz="1600">
                <a:latin charset="0" panose="02020603050405020304" pitchFamily="18" typeface="Times New Roman"/>
                <a:cs charset="0" panose="02020603050405020304" pitchFamily="18" typeface="Times New Roman"/>
              </a:rPr>
              <a:t>high wind speed conditions or during the </a:t>
            </a:r>
            <a:r>
              <a:rPr b="1" dirty="0" lang="en-US" sz="1600">
                <a:latin charset="0" panose="02020603050405020304" pitchFamily="18" typeface="Times New Roman"/>
                <a:cs charset="0" panose="02020603050405020304" pitchFamily="18" typeface="Times New Roman"/>
              </a:rPr>
              <a:t>night</a:t>
            </a:r>
            <a:r>
              <a:rPr dirty="0" lang="en-US" sz="1600">
                <a:latin charset="0" panose="02020603050405020304" pitchFamily="18" typeface="Times New Roman"/>
                <a:cs charset="0" panose="02020603050405020304" pitchFamily="18" typeface="Times New Roman"/>
              </a:rPr>
              <a:t> (</a:t>
            </a:r>
            <a:r>
              <a:rPr dirty="0" lang="en-US" sz="16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red</a:t>
            </a:r>
            <a:r>
              <a:rPr dirty="0" lang="en-US" sz="1600">
                <a:latin charset="0" panose="02020603050405020304" pitchFamily="18" typeface="Times New Roman"/>
                <a:cs charset="0" panose="02020603050405020304" pitchFamily="18" typeface="Times New Roman"/>
              </a:rPr>
              <a:t>) and for low wind speed during the </a:t>
            </a:r>
            <a:r>
              <a:rPr b="1" dirty="0" lang="en-US" sz="1600">
                <a:latin charset="0" panose="02020603050405020304" pitchFamily="18" typeface="Times New Roman"/>
                <a:cs charset="0" panose="02020603050405020304" pitchFamily="18" typeface="Times New Roman"/>
              </a:rPr>
              <a:t>day</a:t>
            </a:r>
            <a:r>
              <a:rPr dirty="0" lang="en-US" sz="1600">
                <a:latin charset="0" panose="02020603050405020304" pitchFamily="18" typeface="Times New Roman"/>
                <a:cs charset="0" panose="02020603050405020304" pitchFamily="18" typeface="Times New Roman"/>
              </a:rPr>
              <a:t> (black).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86525" y="2971800"/>
                <a:ext cx="1371600" cy="307777"/>
              </a:xfrm>
              <a:prstGeom prst="rect">
                <a:avLst/>
              </a:prstGeom>
              <a:noFill/>
            </p:spPr>
            <p:txBody>
              <a:bodyPr numCol="1" rtlCol="0" wrap="square">
                <a:spAutoFit/>
              </a:bodyPr>
              <a:lstStyle/>
              <a:p>
                <a:r>
                  <a:rPr b="1" dirty="0" lang="en-US" smtClean="0" sz="1400"/>
                  <a:t>IR: </a:t>
                </a:r>
                <a:r>
                  <a:rPr b="1" dirty="0" lang="en-US" smtClean="0" sz="1400"/>
                  <a:t> </a:t>
                </a:r>
                <a:endParaRPr b="1" dirty="0" lang="en-US" sz="1400"/>
                <a14:m>
                  <m:oMath xmlns:m="http://schemas.openxmlformats.org/officeDocument/2006/math">
                    <m:r>
                      <a:rPr b="1" i="1" lang="en-US" smtClean="0" sz="1400">
                        <a:latin typeface="Cambria Math"/>
                      </a:rPr>
                      <m:t>𝟏𝟓</m:t>
                    </m:r>
                    <m:r>
                      <a:rPr b="1" i="1" lang="en-US" smtClean="0" sz="1400">
                        <a:latin typeface="Cambria Math"/>
                      </a:rPr>
                      <m:t> </m:t>
                    </m:r>
                    <m:r>
                      <a:rPr b="1" i="1" lang="en-US" smtClean="0" sz="1400">
                        <a:latin typeface="Cambria Math"/>
                        <a:ea typeface="Cambria Math"/>
                      </a:rPr>
                      <m:t>𝝁</m:t>
                    </m:r>
                    <m:r>
                      <a:rPr b="1" i="1" lang="en-US" smtClean="0" sz="1400">
                        <a:latin typeface="Cambria Math"/>
                        <a:ea typeface="Cambria Math"/>
                      </a:rPr>
                      <m:t>𝒎</m:t>
                    </m:r>
                  </m:oMath>
                </a14:m>
              </a:p>
            </p:txBody>
          </p:sp>
        </mc:Choice>
        <mc:Fallback xmlns="">
          <p:sp>
            <p:nvSpPr>
              <p:cNvPr id="4" name="TextBox 3"/>
              <p:cNvSpPr txBox="1">
                <a:spLocks noAdjustHandles="1" noChangeArrowheads="1" noChangeAspect="1" noChangeShapeType="1" noEditPoints="1" noMove="1" noResize="1" noRot="1" noTextEdit="1"/>
              </p:cNvSpPr>
              <p:nvPr/>
            </p:nvSpPr>
            <p:spPr>
              <a:xfrm>
                <a:off x="6486525" y="2971800"/>
                <a:ext cx="1371600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8000" l="-889" t="-2000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86524" y="3426023"/>
                <a:ext cx="1814945" cy="307777"/>
              </a:xfrm>
              <a:prstGeom prst="rect">
                <a:avLst/>
              </a:prstGeom>
              <a:noFill/>
            </p:spPr>
            <p:txBody>
              <a:bodyPr numCol="1" rtlCol="0" wrap="square">
                <a:spAutoFit/>
              </a:bodyPr>
              <a:lstStyle/>
              <a:p>
                <a:r>
                  <a:rPr b="1" dirty="0" lang="en-US" smtClean="0" sz="1400"/>
                  <a:t>MW: </a:t>
                </a:r>
                <a:r>
                  <a:rPr b="1" dirty="0" lang="en-US" smtClean="0" sz="1400"/>
                  <a:t> </a:t>
                </a:r>
                <a:endParaRPr b="1" dirty="0" lang="en-US" sz="1400"/>
                <a14:m>
                  <m:oMath xmlns:m="http://schemas.openxmlformats.org/officeDocument/2006/math">
                    <m:r>
                      <a:rPr b="1" i="1" lang="en-US" smtClean="0" sz="1400">
                        <a:latin typeface="Cambria Math"/>
                      </a:rPr>
                      <m:t>𝟏</m:t>
                    </m:r>
                    <m:r>
                      <a:rPr b="1" i="1" lang="en-US" smtClean="0" sz="1400">
                        <a:latin typeface="Cambria Math"/>
                      </a:rPr>
                      <m:t> −</m:t>
                    </m:r>
                    <m:r>
                      <a:rPr b="1" i="1" lang="en-US" smtClean="0" sz="1400">
                        <a:latin typeface="Cambria Math"/>
                      </a:rPr>
                      <m:t>𝟑𝟎</m:t>
                    </m:r>
                    <m:r>
                      <a:rPr b="1" i="1" lang="en-US" smtClean="0" sz="1400">
                        <a:latin typeface="Cambria Math"/>
                      </a:rPr>
                      <m:t> </m:t>
                    </m:r>
                    <m:r>
                      <a:rPr b="1" i="1" lang="en-US" smtClean="0" sz="1400">
                        <a:latin typeface="Cambria Math"/>
                      </a:rPr>
                      <m:t>𝒎𝒎</m:t>
                    </m:r>
                  </m:oMath>
                </a14:m>
              </a:p>
            </p:txBody>
          </p:sp>
        </mc:Choice>
        <mc:Fallback xmlns="">
          <p:sp>
            <p:nvSpPr>
              <p:cNvPr id="5" name="TextBox 4"/>
              <p:cNvSpPr txBox="1">
                <a:spLocks noAdjustHandles="1" noChangeArrowheads="1" noChangeAspect="1" noChangeShapeType="1" noEditPoints="1" noMove="1" noResize="1" noRot="1" noTextEdit="1"/>
              </p:cNvSpPr>
              <p:nvPr/>
            </p:nvSpPr>
            <p:spPr>
              <a:xfrm>
                <a:off x="6486524" y="3426023"/>
                <a:ext cx="1814945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7647" l="-671" t="-1961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86523" y="3810000"/>
                <a:ext cx="1814945" cy="523220"/>
              </a:xfrm>
              <a:prstGeom prst="rect">
                <a:avLst/>
              </a:prstGeom>
              <a:noFill/>
            </p:spPr>
            <p:txBody>
              <a:bodyPr numCol="1" rtlCol="0" wrap="square">
                <a:spAutoFit/>
              </a:bodyPr>
              <a:lstStyle/>
              <a:p>
                <a:r>
                  <a:rPr b="1" dirty="0" lang="en-US" smtClean="0" sz="1400"/>
                  <a:t>In situ : </a:t>
                </a:r>
                <a:endParaRPr b="1" dirty="0" i="1" lang="en-US" smtClean="0" sz="1400">
                  <a:latin typeface="Cambria Math"/>
                </a:endParaRPr>
              </a:p>
              <a:p>
                <a:r>
                  <a:rPr b="1" dirty="0" lang="en-US" smtClean="0" sz="1400"/>
                  <a:t>20</a:t>
                </a:r>
                <a:r>
                  <a:rPr b="1" dirty="0" lang="en-US" smtClean="0" sz="1400"/>
                  <a:t> </a:t>
                </a:r>
                <a:endParaRPr b="1" dirty="0" lang="en-US" sz="1400"/>
                <a14:m>
                  <m:oMath xmlns:m="http://schemas.openxmlformats.org/officeDocument/2006/math">
                    <m:r>
                      <a:rPr b="1" i="1" lang="en-US" smtClean="0" sz="1400">
                        <a:latin typeface="Cambria Math"/>
                      </a:rPr>
                      <m:t> </m:t>
                    </m:r>
                    <m:r>
                      <a:rPr b="1" i="1" lang="en-US" smtClean="0" sz="1400">
                        <a:latin typeface="Cambria Math"/>
                      </a:rPr>
                      <m:t>𝒄𝒎</m:t>
                    </m:r>
                    <m:r>
                      <a:rPr b="1" i="1" lang="en-US" smtClean="0" sz="1400">
                        <a:latin typeface="Cambria Math"/>
                      </a:rPr>
                      <m:t> −</m:t>
                    </m:r>
                    <m:r>
                      <a:rPr b="1" i="1" lang="en-US" smtClean="0" sz="1400">
                        <a:latin typeface="Cambria Math"/>
                      </a:rPr>
                      <m:t>𝟑</m:t>
                    </m:r>
                    <m:r>
                      <a:rPr b="1" i="1" lang="en-US" smtClean="0" sz="1400">
                        <a:latin typeface="Cambria Math"/>
                      </a:rPr>
                      <m:t>+ </m:t>
                    </m:r>
                    <m:r>
                      <a:rPr b="1" i="1" lang="en-US" smtClean="0" sz="1400">
                        <a:latin typeface="Cambria Math"/>
                        <a:ea typeface="Cambria Math"/>
                      </a:rPr>
                      <m:t>𝒎</m:t>
                    </m:r>
                  </m:oMath>
                </a14:m>
              </a:p>
            </p:txBody>
          </p:sp>
        </mc:Choice>
        <mc:Fallback xmlns="">
          <p:sp>
            <p:nvSpPr>
              <p:cNvPr id="6" name="TextBox 5"/>
              <p:cNvSpPr txBox="1">
                <a:spLocks noAdjustHandles="1" noChangeArrowheads="1" noChangeAspect="1" noChangeShapeType="1" noEditPoints="1" noMove="1" noResize="1" noRot="1" noTextEdit="1"/>
              </p:cNvSpPr>
              <p:nvPr/>
            </p:nvSpPr>
            <p:spPr>
              <a:xfrm>
                <a:off x="6486523" y="3810000"/>
                <a:ext cx="1814945" cy="523220"/>
              </a:xfrm>
              <a:prstGeom prst="rect">
                <a:avLst/>
              </a:prstGeom>
              <a:blipFill rotWithShape="1">
                <a:blip r:embed="rId5"/>
                <a:stretch>
                  <a:fillRect b="-10465" l="-671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3900" y="5379422"/>
                <a:ext cx="9111343" cy="1508105"/>
              </a:xfrm>
              <a:prstGeom prst="rect">
                <a:avLst/>
              </a:prstGeom>
              <a:noFill/>
            </p:spPr>
            <p:txBody>
              <a:bodyPr numCol="1" rtlCol="0" wrap="square">
                <a:spAutoFit/>
              </a:bodyPr>
              <a:lstStyle/>
              <a:p>
                <a:r>
                  <a:rPr b="1" dirty="0" lang="en-US" smtClean="0" sz="20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Comments:</a:t>
                </a:r>
              </a:p>
              <a:p>
                <a:pPr indent="-342900" marL="342900">
                  <a:buAutoNum type="arabicPeriod"/>
                </a:pP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5 defined SSTs are just characteristic temperatures of the Near-Surface Sea Temperature (</a:t>
                </a:r>
                <a:r>
                  <a:rPr b="1"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NSST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) </a:t>
                </a:r>
                <a:r>
                  <a:rPr dirty="0" lang="en-US" smtClean="0"/>
                  <a:t> 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T-Profile : </a:t>
                </a:r>
                <a:endParaRPr dirty="0" lang="en-US" smtClean="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r>
                      <a:rPr b="0" i="1" lang="en-US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i="1" lang="en-US" smtClean="0">
                            <a:latin typeface="Cambria Math"/>
                          </a:rPr>
                        </m:ctrlPr>
                      </m:dPr>
                      <m:e>
                        <m:r>
                          <a:rPr b="0" i="1" lang="en-US" smtClean="0">
                            <a:latin typeface="Cambria Math"/>
                          </a:rPr>
                          <m:t>𝑧</m:t>
                        </m:r>
                      </m:e>
                    </m:d>
                  </m:oMath>
                </a14:m>
              </a:p>
              <a:p>
                <a:pPr indent="-342900" marL="342900">
                  <a:buAutoNum type="arabicPeriod"/>
                </a:pPr>
                <a:endParaRPr dirty="0" lang="en-US" smtClean="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r>
                      <a:rPr b="1" i="0" lang="en-US" smtClean="0">
                        <a:latin typeface="Cambria Math"/>
                      </a:rPr>
                      <m:t>𝐒𝐒𝐓</m:t>
                    </m:r>
                    <m:r>
                      <a:rPr b="0" i="1" lang="en-US" smtClean="0">
                        <a:latin typeface="Cambria Math"/>
                      </a:rPr>
                      <m:t>=</m:t>
                    </m:r>
                    <m:r>
                      <a:rPr b="0" i="1" lang="en-US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i="1" lang="en-US" smtClean="0">
                            <a:latin typeface="Cambria Math"/>
                          </a:rPr>
                        </m:ctrlPr>
                      </m:dPr>
                      <m:e>
                        <m:r>
                          <a:rPr b="0" i="1" lang="en-US" smtClean="0">
                            <a:latin typeface="Cambria Math"/>
                          </a:rPr>
                          <m:t>𝑧</m:t>
                        </m:r>
                        <m:r>
                          <a:rPr b="0" i="1" lang="en-US" smtClean="0">
                            <a:latin typeface="Cambria Math"/>
                          </a:rPr>
                          <m:t>=0</m:t>
                        </m:r>
                      </m:e>
                    </m:d>
                    <m:r>
                      <a:rPr b="0" i="0" lang="en-US" smtClean="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dirty="0" i="1" lang="en-US" smtClean="0">
                            <a:latin typeface="Cambria Math"/>
                          </a:rPr>
                        </m:ctrlPr>
                      </m:sSubPr>
                      <m:e>
                        <m:r>
                          <a:rPr b="0" dirty="0" i="1" lang="en-US" smtClean="0">
                            <a:latin typeface="Cambria Math"/>
                          </a:rPr>
                          <m:t>𝑆𝑆𝑇</m:t>
                        </m:r>
                      </m:e>
                      <m:sub>
                        <m:r>
                          <a:rPr b="0" dirty="0" i="1" lang="en-US" smtClean="0">
                            <a:latin typeface="Cambria Math"/>
                          </a:rPr>
                          <m:t>𝑖𝑛𝑡</m:t>
                        </m:r>
                      </m:sub>
                    </m:sSub>
                  </m:oMath>
                </a14:m>
              </a:p>
              <a:p>
                <a:pPr indent="-342900" marL="342900">
                  <a:buFontTx/>
                  <a:buAutoNum type="arabicPeriod"/>
                </a:pPr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SST is </a:t>
                </a:r>
                <a:r>
                  <a:rPr b="1"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never observed directly</a:t>
                </a:r>
                <a:endParaRPr b="1" dirty="0" lang="en-US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AdjustHandles="1" noChangeArrowheads="1" noChangeAspect="1" noChangeShapeType="1" noEditPoints="1" noMove="1" noResize="1" noRot="1" noTextEdit="1"/>
              </p:cNvSpPr>
              <p:nvPr/>
            </p:nvSpPr>
            <p:spPr>
              <a:xfrm>
                <a:off x="103900" y="5379422"/>
                <a:ext cx="9111343" cy="1508105"/>
              </a:xfrm>
              <a:prstGeom prst="rect">
                <a:avLst/>
              </a:prstGeom>
              <a:blipFill rotWithShape="0">
                <a:blip r:embed="rId6"/>
                <a:stretch>
                  <a:fillRect b="-5242" l="-669" r="-67" t="-2016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11627" y="0"/>
            <a:ext cx="7789841" cy="584775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b="1" dirty="0" lang="en-US" smtClean="0" sz="3200"/>
              <a:t>Foundation temperature and NSST definition </a:t>
            </a:r>
            <a:endParaRPr b="1" dirty="0" lang="en-US" sz="3200"/>
          </a:p>
        </p:txBody>
      </p:sp>
    </p:spTree>
    <p:extLst>
      <p:ext uri="{BB962C8B-B14F-4D97-AF65-F5344CB8AC3E}">
        <p14:creationId xmlns:p14="http://schemas.microsoft.com/office/powerpoint/2010/main" val="14088370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68362"/>
          </a:xfrm>
        </p:spPr>
        <p:txBody>
          <a:bodyPr numCol="1">
            <a:normAutofit/>
          </a:bodyPr>
          <a:lstStyle/>
          <a:p>
            <a:pPr lvl="1"/>
            <a:r>
              <a:rPr b="1" dirty="0" lang="en-US" smtClean="0" sz="2800"/>
              <a:t>NSST &amp; SST can split into three components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71600"/>
                <a:ext cx="8553734" cy="4038600"/>
              </a:xfrm>
            </p:spPr>
            <p:txBody>
              <a:bodyPr numCol="1">
                <a:noAutofit/>
              </a:bodyPr>
              <a:lstStyle/>
              <a:p>
                <a:r>
                  <a:rPr dirty="0" lang="en-US" smtClean="0" sz="24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Nera-Surface Sea Temperature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(</a:t>
                </a:r>
                <a:r>
                  <a:rPr b="1"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NSST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) T-Profile:</a:t>
                </a:r>
              </a:p>
              <a:p>
                <a:pPr indent="0" marL="0">
                  <a:buNone/>
                </a:pPr>
                <a:endParaRPr dirty="0" lang="en-US" sz="18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i="1" lang="en-US" sz="240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i="1" lang="en-US" sz="2400">
                              <a:latin typeface="Cambria Math"/>
                            </a:rPr>
                          </m:ctrlPr>
                        </m:dPr>
                        <m:e>
                          <m:r>
                            <a:rPr i="1" lang="en-US" sz="2400">
                              <a:latin typeface="Cambria Math"/>
                            </a:rPr>
                            <m:t>𝑥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𝑦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𝑧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i="1" lang="en-US" sz="240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i="1" lang="en-US" sz="2400">
                              <a:latin typeface="Cambria Math"/>
                            </a:rPr>
                          </m:ctrlPr>
                        </m:sSubPr>
                        <m:e>
                          <m:r>
                            <a:rPr i="1" lang="en-US" sz="240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i="1" lang="en-US" sz="2400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i="1" lang="en-US" sz="240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i="1" lang="en-US" sz="2400">
                              <a:latin typeface="Cambria Math"/>
                            </a:rPr>
                          </m:ctrlPr>
                        </m:sSubPr>
                        <m:e>
                          <m:r>
                            <a:rPr i="1" lang="en-US" sz="2400">
                              <a:latin typeface="Cambria Math"/>
                            </a:rPr>
                            <m:t>𝑥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𝑦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i="1" lang="en-US" sz="2400">
                              <a:latin typeface="Cambria Math"/>
                            </a:rPr>
                            <m:t>𝑤</m:t>
                          </m:r>
                        </m:sub>
                      </m:sSub>
                      <m:r>
                        <a:rPr i="1" lang="en-US" sz="2400">
                          <a:latin typeface="Cambria Math"/>
                        </a:rPr>
                        <m:t>,</m:t>
                      </m:r>
                      <m:r>
                        <a:rPr i="1" lang="en-US" sz="2400">
                          <a:latin typeface="Cambria Math"/>
                        </a:rPr>
                        <m:t>𝑡</m:t>
                      </m:r>
                      <m:r>
                        <a:rPr i="1" lang="en-US" sz="2400">
                          <a:latin typeface="Cambria Math"/>
                        </a:rPr>
                        <m:t>)+</m:t>
                      </m:r>
                      <m:sSubSup>
                        <m:sSubSupPr>
                          <m:ctrlPr>
                            <a:rPr i="1" lang="en-US" sz="240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i="1" lang="en-US" sz="240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i="1" lang="en-US" sz="2400">
                              <a:latin typeface="Cambria Math"/>
                            </a:rPr>
                            <m:t>𝑤</m:t>
                          </m:r>
                        </m:sub>
                        <m:sup>
                          <m:r>
                            <a:rPr i="1" lang="en-US" sz="2400">
                              <a:latin typeface="Cambria Math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i="1" lang="en-US" sz="2400">
                              <a:latin typeface="Cambria Math"/>
                            </a:rPr>
                          </m:ctrlPr>
                        </m:dPr>
                        <m:e>
                          <m:r>
                            <a:rPr i="1" lang="en-US" sz="2400">
                              <a:latin typeface="Cambria Math"/>
                            </a:rPr>
                            <m:t>𝑥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𝑦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𝑧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i="1" lang="en-US" sz="2400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i="1" lang="en-US" sz="240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i="1" lang="en-US" sz="240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i="1" lang="en-US" sz="2400">
                              <a:latin typeface="Cambria Math"/>
                            </a:rPr>
                            <m:t>𝑐</m:t>
                          </m:r>
                        </m:sub>
                        <m:sup>
                          <m:r>
                            <a:rPr i="1" lang="en-US" sz="2400">
                              <a:latin typeface="Cambria Math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i="1" lang="en-US" sz="2400">
                              <a:latin typeface="Cambria Math"/>
                            </a:rPr>
                          </m:ctrlPr>
                        </m:dPr>
                        <m:e>
                          <m:r>
                            <a:rPr i="1" lang="en-US" sz="2400">
                              <a:latin typeface="Cambria Math"/>
                            </a:rPr>
                            <m:t>𝑥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𝑦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𝑧</m:t>
                          </m:r>
                          <m:r>
                            <a:rPr i="1" lang="en-US" sz="2400">
                              <a:latin typeface="Cambria Math"/>
                            </a:rPr>
                            <m:t>,</m:t>
                          </m:r>
                          <m:r>
                            <a:rPr i="1" lang="en-US" sz="2400"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</a:p>
              <a:p>
                <a:pPr indent="0" marL="0">
                  <a:buNone/>
                </a:pPr>
                <a:r>
                  <a:rPr dirty="0" lang="en-US" smtClean="0" sz="1800">
                    <a:solidFill>
                      <a:srgbClr val="0070C0"/>
                    </a:solidFill>
                  </a:rPr>
                  <a:t>         </a:t>
                </a:r>
                <a:r>
                  <a:rPr dirty="0" lang="en-US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: foundation temperature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</a:p>
              <a:p>
                <a:pPr indent="0" marL="0">
                  <a:buNone/>
                </a:pPr>
                <a:r>
                  <a:rPr dirty="0" lang="en-US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</a:t>
                </a:r>
                <a:r>
                  <a:rPr dirty="0" lang="en-US" smtClean="0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      </a:t>
                </a:r>
                <a:r>
                  <a:rPr dirty="0" lang="en-US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diurnal warming layer thickness</a:t>
                </a:r>
                <a:endParaRPr dirty="0" lang="en-US" sz="20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>
                      <m:sSubPr>
                        <m:ctrlP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𝑤</m:t>
                        </m:r>
                      </m:sub>
                    </m:sSub>
                    <m:r>
                      <a:rPr lang="en-US" sz="180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𝑤</m:t>
                        </m:r>
                      </m:sub>
                    </m:sSub>
                    <m:d>
                      <m:dPr>
                        <m:ctrlP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>
                        <a:solidFill>
                          <a:srgbClr val="0070C0"/>
                        </a:solidFill>
                        <a:latin typeface="Cambria Math"/>
                      </a:rPr>
                      <m:t>: </m:t>
                    </m:r>
                  </m:oMath>
                </a14:m>
              </a:p>
              <a:p>
                <a:pPr indent="0" marL="0">
                  <a:buNone/>
                </a:pPr>
                <a:r>
                  <a:rPr dirty="0" lang="en-US" sz="20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</a:t>
                </a:r>
                <a:r>
                  <a:rPr dirty="0" lang="en-US" smtClean="0" sz="20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     </a:t>
                </a:r>
                <a:r>
                  <a:rPr dirty="0" lang="en-US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: diurnal warming p</a:t>
                </a:r>
                <a:r>
                  <a:rPr dirty="0" lang="en-US" smtClean="0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rofile</a:t>
                </a:r>
                <a:endParaRPr dirty="0" lang="en-US" sz="1800">
                  <a:solidFill>
                    <a:srgbClr val="0070C0"/>
                  </a:solidFill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Sup>
                      <m:sSubSupPr>
                        <m:ctrlP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𝑤</m:t>
                        </m:r>
                      </m:sub>
                      <m:sup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</a:p>
              <a:p>
                <a:pPr indent="0" marL="0">
                  <a:buNone/>
                </a:pPr>
                <a:r>
                  <a:rPr dirty="0" lang="en-US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 </a:t>
                </a:r>
                <a:r>
                  <a:rPr dirty="0" lang="en-US" smtClean="0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     </a:t>
                </a:r>
                <a:r>
                  <a:rPr dirty="0" lang="en-US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: sub-layer cooling p</a:t>
                </a:r>
                <a:r>
                  <a:rPr dirty="0" lang="en-US" smtClean="0" sz="1800">
                    <a:solidFill>
                      <a:srgbClr val="0070C0"/>
                    </a:solidFill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rofile</a:t>
                </a:r>
                <a:endParaRPr dirty="0" lang="en-US" smtClean="0" sz="24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Sup>
                      <m:sSubSupPr>
                        <m:ctrlP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𝑐</m:t>
                        </m:r>
                      </m:sub>
                      <m:sup>
                        <m:r>
                          <a:rPr i="1" lang="en-US" sz="1800">
                            <a:solidFill>
                              <a:srgbClr val="0070C0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</a:p>
              <a:p>
                <a:r>
                  <a:rPr b="1"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SST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is</a:t>
                </a:r>
                <a:r>
                  <a:rPr dirty="0" i="1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foundation temperature plus surface diurnal warming amount minus surface sub-layer cooling </a:t>
                </a:r>
                <a:r>
                  <a:rPr dirty="0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amount at </a:t>
                </a:r>
                <a:r>
                  <a:rPr dirty="0" i="1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z = 0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:</a:t>
                </a:r>
              </a:p>
              <a:p>
                <a:pPr indent="0" marL="0">
                  <a:buNone/>
                </a:pPr>
                <a:r>
                  <a:rPr b="1" dirty="0" lang="en-US" smtClean="0" sz="2400"/>
                  <a:t>      </a:t>
                </a:r>
                <a:endParaRPr dirty="0" i="1" lang="en-US" smtClean="0" sz="24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r>
                      <a:rPr b="0" i="1" lang="en-US" sz="2400">
                        <a:latin typeface="Cambria Math"/>
                      </a:rPr>
                      <m:t>𝑆𝑆𝑇</m:t>
                    </m:r>
                    <m:d>
                      <m:dPr>
                        <m:ctrlPr>
                          <a:rPr i="1" lang="en-US" sz="2400">
                            <a:latin typeface="Cambria Math"/>
                          </a:rPr>
                        </m:ctrlPr>
                      </m:dPr>
                      <m:e>
                        <m:r>
                          <a:rPr b="0" i="1" lang="en-US" sz="2400">
                            <a:latin typeface="Cambria Math"/>
                          </a:rPr>
                          <m:t>𝑥</m:t>
                        </m:r>
                        <m:r>
                          <a:rPr b="0" i="1" lang="en-US" sz="2400">
                            <a:latin typeface="Cambria Math"/>
                          </a:rPr>
                          <m:t>,</m:t>
                        </m:r>
                        <m:r>
                          <a:rPr b="0" i="1" lang="en-US" sz="2400">
                            <a:latin typeface="Cambria Math"/>
                          </a:rPr>
                          <m:t>𝑦</m:t>
                        </m:r>
                        <m:r>
                          <a:rPr b="0" i="1" lang="en-US" sz="2400">
                            <a:latin typeface="Cambria Math"/>
                          </a:rPr>
                          <m:t>,</m:t>
                        </m:r>
                        <m:r>
                          <a:rPr b="0" i="1" lang="en-US" sz="240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b="0" i="1" lang="en-US" sz="240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i="1" lang="en-US" sz="2400">
                            <a:latin typeface="Cambria Math"/>
                          </a:rPr>
                        </m:ctrlPr>
                      </m:sSubPr>
                      <m:e>
                        <m:r>
                          <a:rPr b="0" i="1" lang="en-US" sz="24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b="0" i="1" lang="en-US" sz="2400">
                            <a:latin typeface="Cambria Math"/>
                          </a:rPr>
                          <m:t>𝑓</m:t>
                        </m:r>
                      </m:sub>
                    </m:sSub>
                    <m:d>
                      <m:dPr>
                        <m:ctrlPr>
                          <a:rPr i="1" lang="en-US" sz="240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i="1" lang="en-US" sz="240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b="0" i="1" lang="en-US" sz="2400">
                                <a:latin typeface="Cambria Math"/>
                              </a:rPr>
                              <m:t>𝑥</m:t>
                            </m:r>
                            <m:r>
                              <a:rPr b="0" i="1" lang="en-US" sz="2400">
                                <a:latin typeface="Cambria Math"/>
                              </a:rPr>
                              <m:t>,</m:t>
                            </m:r>
                            <m:r>
                              <a:rPr b="0" i="1" lang="en-US" sz="2400">
                                <a:latin typeface="Cambria Math"/>
                              </a:rPr>
                              <m:t>𝑦</m:t>
                            </m:r>
                            <m:r>
                              <a:rPr b="0" i="1" lang="en-US" sz="2400">
                                <a:latin typeface="Cambria Math"/>
                              </a:rPr>
                              <m:t>,</m:t>
                            </m:r>
                            <m:r>
                              <a:rPr b="0" i="1" lang="en-US" sz="2400"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b="0" i="1" lang="en-US" sz="2400">
                                <a:latin typeface="Cambria Math"/>
                              </a:rPr>
                              <m:t>𝑤</m:t>
                            </m:r>
                          </m:sub>
                        </m:sSub>
                        <m:r>
                          <a:rPr b="0" i="1" lang="en-US" sz="2400">
                            <a:latin typeface="Cambria Math"/>
                          </a:rPr>
                          <m:t>,</m:t>
                        </m:r>
                        <m:r>
                          <a:rPr b="0" i="1" lang="en-US" sz="240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b="0" i="1" lang="en-US" sz="240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i="1" lang="en-US" sz="2400">
                            <a:latin typeface="Cambria Math"/>
                          </a:rPr>
                        </m:ctrlPr>
                      </m:sSubSupPr>
                      <m:e>
                        <m:r>
                          <a:rPr b="0" i="1" lang="en-US" sz="24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b="0" i="1" lang="en-US" sz="2400">
                            <a:latin typeface="Cambria Math"/>
                          </a:rPr>
                          <m:t>𝑤</m:t>
                        </m:r>
                      </m:sub>
                      <m:sup>
                        <m:r>
                          <a:rPr b="0" i="1" lang="en-US" sz="2400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i="1" lang="en-US" sz="2400">
                            <a:latin typeface="Cambria Math"/>
                          </a:rPr>
                        </m:ctrlPr>
                      </m:dPr>
                      <m:e>
                        <m:r>
                          <a:rPr b="0" i="1" lang="en-US" sz="2400">
                            <a:latin typeface="Cambria Math"/>
                          </a:rPr>
                          <m:t>𝑥</m:t>
                        </m:r>
                        <m:r>
                          <a:rPr b="0" i="1" lang="en-US" sz="2400">
                            <a:latin typeface="Cambria Math"/>
                          </a:rPr>
                          <m:t>,</m:t>
                        </m:r>
                        <m:r>
                          <a:rPr b="0" i="1" lang="en-US" sz="2400">
                            <a:latin typeface="Cambria Math"/>
                          </a:rPr>
                          <m:t>𝑦</m:t>
                        </m:r>
                        <m:r>
                          <a:rPr b="0" i="1" lang="en-US" sz="2400">
                            <a:latin typeface="Cambria Math"/>
                          </a:rPr>
                          <m:t>,0,</m:t>
                        </m:r>
                        <m:r>
                          <a:rPr b="0" i="1" lang="en-US" sz="240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b="0" i="1" lang="en-US" sz="2400">
                        <a:latin typeface="Cambria Math"/>
                      </a:rPr>
                      <m:t>−</m:t>
                    </m:r>
                    <m:sSubSup>
                      <m:sSubSupPr>
                        <m:ctrlPr>
                          <a:rPr i="1" lang="en-US" sz="2400">
                            <a:latin typeface="Cambria Math"/>
                          </a:rPr>
                        </m:ctrlPr>
                      </m:sSubSupPr>
                      <m:e>
                        <m:r>
                          <a:rPr b="0" i="1" lang="en-US" sz="24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b="0" i="1" lang="en-US" sz="2400">
                            <a:latin typeface="Cambria Math"/>
                          </a:rPr>
                          <m:t>𝑐</m:t>
                        </m:r>
                      </m:sub>
                      <m:sup>
                        <m:r>
                          <a:rPr b="0" i="1" lang="en-US" sz="2400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i="1" lang="en-US" sz="2400">
                            <a:latin typeface="Cambria Math"/>
                          </a:rPr>
                        </m:ctrlPr>
                      </m:dPr>
                      <m:e>
                        <m:r>
                          <a:rPr b="0" i="1" lang="en-US" sz="2400">
                            <a:latin typeface="Cambria Math"/>
                          </a:rPr>
                          <m:t>𝑥</m:t>
                        </m:r>
                        <m:r>
                          <a:rPr b="0" i="1" lang="en-US" sz="2400">
                            <a:latin typeface="Cambria Math"/>
                          </a:rPr>
                          <m:t>,</m:t>
                        </m:r>
                        <m:r>
                          <a:rPr b="0" i="1" lang="en-US" sz="2400">
                            <a:latin typeface="Cambria Math"/>
                          </a:rPr>
                          <m:t>𝑦</m:t>
                        </m:r>
                        <m:r>
                          <a:rPr b="0" i="1" lang="en-US" sz="2400">
                            <a:latin typeface="Cambria Math"/>
                          </a:rPr>
                          <m:t>,0,</m:t>
                        </m:r>
                        <m:r>
                          <a:rPr b="0" i="1" lang="en-US" sz="240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</a:p>
            </p:txBody>
          </p:sp>
        </mc:Choice>
        <mc:Fallback xmlns="">
          <p:sp>
            <p:nvSpPr>
              <p:cNvPr id="3" name="Content Placeholder 2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idx="1"/>
              </p:nvPr>
            </p:nvSpPr>
            <p:spPr>
              <a:xfrm>
                <a:off x="381000" y="1371600"/>
                <a:ext cx="8553734" cy="4038600"/>
              </a:xfrm>
              <a:blipFill rotWithShape="0">
                <a:blip r:embed="rId2"/>
                <a:stretch>
                  <a:fillRect l="-998" t="-1207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46627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52400"/>
                <a:ext cx="8229600" cy="914400"/>
              </a:xfrm>
            </p:spPr>
            <p:txBody>
              <a:bodyPr numCol="1">
                <a:normAutofit fontScale="90000"/>
              </a:bodyPr>
              <a:lstStyle/>
              <a:p>
                <a:r>
                  <a:rPr b="1" dirty="0" lang="en-US" smtClean="0"/>
                  <a:t> is selected as the analysis variable </a:t>
                </a:r>
                <a:endParaRPr b="1" dirty="0" lang="en-US"/>
                <a14:m>
                  <m:oMath xmlns:m="http://schemas.openxmlformats.org/officeDocument/2006/math">
                    <m:sSub>
                      <m:sSubPr>
                        <m:ctrlPr>
                          <a:rPr b="1" dirty="0" i="1" lang="en-US" smtClean="0">
                            <a:latin typeface="Cambria Math"/>
                          </a:rPr>
                        </m:ctrlPr>
                      </m:sSubPr>
                      <m:e>
                        <m:r>
                          <a:rPr b="1" dirty="0" i="1" lang="en-US" smtClean="0">
                            <a:latin charset="0" panose="02040503050406030204" pitchFamily="18" typeface="Cambria Math"/>
                          </a:rPr>
                          <m:t>𝑻</m:t>
                        </m:r>
                      </m:e>
                      <m:sub>
                        <m:r>
                          <a:rPr b="1" dirty="0" i="1" lang="en-US" smtClean="0">
                            <a:latin charset="0" panose="02040503050406030204" pitchFamily="18" typeface="Cambria Math"/>
                          </a:rPr>
                          <m:t>𝒇</m:t>
                        </m:r>
                      </m:sub>
                    </m:sSub>
                  </m:oMath>
                </a14:m>
              </a:p>
            </p:txBody>
          </p:sp>
        </mc:Choice>
        <mc:Fallback xmlns="">
          <p:sp>
            <p:nvSpPr>
              <p:cNvPr id="2" name="Title 1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type="title"/>
              </p:nvPr>
            </p:nvSpPr>
            <p:spPr>
              <a:xfrm>
                <a:off x="457200" y="152400"/>
                <a:ext cx="8229600" cy="914400"/>
              </a:xfrm>
              <a:blipFill rotWithShape="0">
                <a:blip r:embed="rId2"/>
                <a:stretch>
                  <a:fillRect b="-14667" r="-2741" t="-2667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71600"/>
                <a:ext cx="8534400" cy="5029200"/>
              </a:xfrm>
            </p:spPr>
            <p:txBody>
              <a:bodyPr numCol="1">
                <a:noAutofit/>
              </a:bodyPr>
              <a:lstStyle/>
              <a:p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Which </a:t>
                </a:r>
                <a:r>
                  <a:rPr dirty="0" lang="en-US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analysis variable is more appropriate?</a:t>
                </a:r>
              </a:p>
              <a:p>
                <a:pPr lvl="1"/>
                <a:r>
                  <a:rPr dirty="0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Foundation temperature (</a:t>
                </a:r>
                <a:r>
                  <a:rPr dirty="0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i="1" lang="en-US" sz="2400">
                            <a:latin typeface="Cambria Math"/>
                          </a:rPr>
                        </m:ctrlPr>
                      </m:sSubPr>
                      <m:e>
                        <m:r>
                          <a:rPr i="1" lang="en-US" sz="24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 sz="2400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</a:p>
              <a:p>
                <a:pPr lvl="1"/>
                <a:r>
                  <a:rPr dirty="0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Skin temperature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i="1" lang="en-US" sz="2400">
                            <a:latin typeface="Cambria Math"/>
                          </a:rPr>
                        </m:ctrlPr>
                      </m:sSubPr>
                      <m:e>
                        <m:r>
                          <a:rPr i="1" lang="en-US" sz="2400">
                            <a:latin typeface="Cambria Math"/>
                          </a:rPr>
                          <m:t>(</m:t>
                        </m:r>
                        <m:r>
                          <a:rPr i="1" lang="en-US" sz="240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 sz="2400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</a:p>
              <a:p>
                <a:pPr lvl="1"/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Others</a:t>
                </a:r>
                <a:endParaRPr dirty="0" lang="en-US" smtClean="0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  <a:p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reasons to </a:t>
                </a:r>
                <a:r>
                  <a:rPr b="1"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analyze </a:t>
                </a: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b="1" dirty="0" i="1" lang="en-US" sz="2800">
                            <a:latin typeface="Cambria Math"/>
                          </a:rPr>
                        </m:ctrlPr>
                      </m:sSubPr>
                      <m:e>
                        <m:r>
                          <a:rPr b="1" dirty="0" i="1" lang="en-US" sz="2800">
                            <a:latin charset="0" panose="02040503050406030204" pitchFamily="18" typeface="Cambria Math"/>
                          </a:rPr>
                          <m:t>𝑻</m:t>
                        </m:r>
                      </m:e>
                      <m:sub>
                        <m:r>
                          <a:rPr b="1" dirty="0" i="1" lang="en-US" sz="2800">
                            <a:latin charset="0" panose="02040503050406030204" pitchFamily="18" typeface="Cambria Math"/>
                          </a:rPr>
                          <m:t>𝒇</m:t>
                        </m:r>
                      </m:sub>
                    </m:sSub>
                  </m:oMath>
                </a14:m>
              </a:p>
              <a:p>
                <a:pPr lvl="1"/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Slower varying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  <a:sym charset="2" panose="05000000000000000000" pitchFamily="2" typeface="Wingdings"/>
                  </a:rPr>
                  <a:t>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smaller analysis increment</a:t>
                </a:r>
              </a:p>
              <a:p>
                <a:pPr lvl="1"/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More convenient background covariance determination</a:t>
                </a:r>
              </a:p>
              <a:p>
                <a:pPr lvl="1"/>
                <a:r>
                  <a:rPr dirty="0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Consistent with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GHRSST</a:t>
                </a:r>
              </a:p>
              <a:p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</a:t>
                </a:r>
                <a:r>
                  <a:rPr dirty="0" lang="en-US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other two components, diurnal warming and sub-layer cooling T-Profile are </a:t>
                </a:r>
                <a:r>
                  <a:rPr b="1" dirty="0" lang="en-US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simulated</a:t>
                </a:r>
                <a:r>
                  <a:rPr dirty="0" lang="en-US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by </a:t>
                </a:r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NSST Model in the cycling of GFS</a:t>
                </a:r>
                <a:endParaRPr dirty="0" lang="en-US" sz="2800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idx="1"/>
              </p:nvPr>
            </p:nvSpPr>
            <p:spPr>
              <a:xfrm>
                <a:off x="381000" y="1371600"/>
                <a:ext cx="8534400" cy="5029200"/>
              </a:xfrm>
              <a:blipFill rotWithShape="0">
                <a:blip r:embed="rId3"/>
                <a:stretch>
                  <a:fillRect b="-5091" l="-1286" t="-1212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80990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1143000"/>
          </a:xfrm>
        </p:spPr>
        <p:txBody>
          <a:bodyPr numCol="1">
            <a:noAutofit/>
          </a:bodyPr>
          <a:lstStyle/>
          <a:p>
            <a:r>
              <a:rPr b="1" dirty="0" lang="en-US" smtClean="0"/>
              <a:t>Direct assimilation</a:t>
            </a:r>
            <a:endParaRPr b="1" dirty="0" lang="en-US" sz="48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9848" y="1295400"/>
                <a:ext cx="8686800" cy="5562600"/>
              </a:xfrm>
            </p:spPr>
            <p:txBody>
              <a:bodyPr numCol="1">
                <a:normAutofit/>
              </a:bodyPr>
              <a:lstStyle/>
              <a:p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Successful </a:t>
                </a:r>
                <a:r>
                  <a:rPr dirty="0" lang="en-US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experiences in atmospheric radiance assimilation (no retrieval needed)</a:t>
                </a:r>
              </a:p>
              <a:p>
                <a:pPr lvl="1"/>
                <a:r>
                  <a:rPr dirty="0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E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xtract </a:t>
                </a:r>
                <a:r>
                  <a:rPr dirty="0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oceanic thermal information </a:t>
                </a:r>
                <a:r>
                  <a:rPr dirty="0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from the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radiances more effectively</a:t>
                </a:r>
              </a:p>
              <a:p>
                <a:pPr lvl="1"/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Not </a:t>
                </a:r>
                <a:r>
                  <a:rPr dirty="0" lang="en-US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yet in oceanic data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assimilation</a:t>
                </a:r>
              </a:p>
              <a:p>
                <a:r>
                  <a:rPr dirty="0" lang="en-US" smtClean="0" sz="28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GSI is capable of assimilating satellite radiance directly</a:t>
                </a:r>
              </a:p>
              <a:p>
                <a:pPr lvl="1"/>
                <a:r>
                  <a:rPr b="1"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NSST T-Profile simulation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, which will relate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, the new analysis variable, to sea temperature at a specific depth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, </a:t>
                </a:r>
                <a:r>
                  <a:rPr b="1"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is required to assimilate the observations, </a:t>
                </a:r>
                <a:r>
                  <a:rPr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including satellite radiances and in situ sea temperature, </a:t>
                </a:r>
                <a:r>
                  <a:rPr b="1"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directly in </a:t>
                </a:r>
                <a:r>
                  <a:rPr b="1" dirty="0" lang="en-US" smtClean="0" sz="240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analysis</a:t>
                </a:r>
                <a:endParaRPr b="1" dirty="0" lang="en-US" smtClean="0" sz="240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>
                      <m:sSubPr>
                        <m:ctrlPr>
                          <a:rPr dirty="0" i="1" lang="en-US" sz="2400">
                            <a:latin typeface="Cambria Math"/>
                          </a:rPr>
                        </m:ctrlPr>
                      </m:sSubPr>
                      <m:e>
                        <m:r>
                          <a:rPr b="0" dirty="0" i="1" lang="en-US" sz="2400">
                            <a:latin charset="0" panose="02040503050406030204" pitchFamily="18" typeface="Cambria Math"/>
                          </a:rPr>
                          <m:t>𝑇</m:t>
                        </m:r>
                      </m:e>
                      <m:sub>
                        <m:r>
                          <a:rPr b="0" dirty="0" i="1" lang="en-US" sz="2400">
                            <a:latin charset="0" panose="02040503050406030204" pitchFamily="18" typeface="Cambria Math"/>
                          </a:rPr>
                          <m:t>𝑓</m:t>
                        </m:r>
                      </m:sub>
                    </m:sSub>
                  </m:oMath>
                </a14:m>
                <a14:m>
                  <m:oMath xmlns:m="http://schemas.openxmlformats.org/officeDocument/2006/math">
                    <m:sSub>
                      <m:sSubPr>
                        <m:ctrlPr>
                          <a:rPr b="1" dirty="0" i="1" lang="en-US" sz="2400">
                            <a:latin typeface="Cambria Math"/>
                          </a:rPr>
                        </m:ctrlPr>
                      </m:sSubPr>
                      <m:e>
                        <m:r>
                          <a:rPr b="1" dirty="0" i="1" lang="en-US" sz="2400">
                            <a:latin charset="0" panose="02040503050406030204" pitchFamily="18" typeface="Cambria Math"/>
                          </a:rPr>
                          <m:t>𝑻</m:t>
                        </m:r>
                      </m:e>
                      <m:sub>
                        <m:r>
                          <a:rPr b="1" dirty="0" i="1" lang="en-US" sz="2400">
                            <a:latin charset="0" panose="02040503050406030204" pitchFamily="18" typeface="Cambria Math"/>
                          </a:rPr>
                          <m:t>𝒇</m:t>
                        </m:r>
                      </m:sub>
                    </m:sSub>
                  </m:oMath>
                </a14:m>
              </a:p>
            </p:txBody>
          </p:sp>
        </mc:Choice>
        <mc:Fallback>
          <p:sp>
            <p:nvSpPr>
              <p:cNvPr id="3" name="Content Placeholder 2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idx="1"/>
              </p:nvPr>
            </p:nvSpPr>
            <p:spPr>
              <a:xfrm>
                <a:off x="89848" y="1295400"/>
                <a:ext cx="8686800" cy="5562600"/>
              </a:xfrm>
              <a:blipFill rotWithShape="1">
                <a:blip r:embed="rId2"/>
                <a:stretch>
                  <a:fillRect l="-1263" t="-1096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649836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8197"/>
                <a:ext cx="8229600" cy="1219200"/>
              </a:xfrm>
            </p:spPr>
            <p:txBody>
              <a:bodyPr numCol="1">
                <a:noAutofit/>
              </a:bodyPr>
              <a:lstStyle/>
              <a:p>
                <a:r>
                  <a:rPr dirty="0" lang="en-US" smtClean="0" sz="3200"/>
                  <a:t>Why analyze </a:t>
                </a:r>
                <a:r>
                  <a:rPr dirty="0" lang="en-US" smtClean="0" sz="3200"/>
                  <a:t>, </a:t>
                </a:r>
                <a:r>
                  <a:rPr dirty="0" lang="en-US" smtClean="0" sz="3200">
                    <a:solidFill>
                      <a:schemeClr val="accent1"/>
                    </a:solidFill>
                  </a:rPr>
                  <a:t>an oceanic variable</a:t>
                </a:r>
                <a:r>
                  <a:rPr dirty="0" lang="en-US" smtClean="0" sz="3200"/>
                  <a:t>, within an integrated atmospheric prediction system?</a:t>
                </a:r>
                <a:endParaRPr dirty="0" lang="en-US" sz="3600"/>
                <a14:m>
                  <m:oMath xmlns:m="http://schemas.openxmlformats.org/officeDocument/2006/math">
                    <m:sSub>
                      <m:sSubPr>
                        <m:ctrlPr>
                          <a:rPr dirty="0" i="1" lang="en-US" smtClean="0" sz="3200">
                            <a:latin typeface="Cambria Math"/>
                          </a:rPr>
                        </m:ctrlPr>
                      </m:sSubPr>
                      <m:e>
                        <m:r>
                          <a:rPr b="0" dirty="0" i="1" lang="en-US" smtClean="0" sz="3200">
                            <a:latin charset="0" panose="02040503050406030204" pitchFamily="18" typeface="Cambria Math"/>
                          </a:rPr>
                          <m:t>𝑇</m:t>
                        </m:r>
                      </m:e>
                      <m:sub>
                        <m:r>
                          <a:rPr b="0" dirty="0" i="1" lang="en-US" smtClean="0" sz="3200">
                            <a:latin charset="0" panose="02040503050406030204" pitchFamily="18" typeface="Cambria Math"/>
                          </a:rPr>
                          <m:t>𝑓</m:t>
                        </m:r>
                      </m:sub>
                    </m:sSub>
                  </m:oMath>
                </a14:m>
              </a:p>
            </p:txBody>
          </p:sp>
        </mc:Choice>
        <mc:Fallback xmlns="">
          <p:sp>
            <p:nvSpPr>
              <p:cNvPr id="2" name="Title 1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type="title"/>
              </p:nvPr>
            </p:nvSpPr>
            <p:spPr>
              <a:xfrm>
                <a:off x="457200" y="18197"/>
                <a:ext cx="8229600" cy="1219200"/>
              </a:xfrm>
              <a:blipFill rotWithShape="0">
                <a:blip r:embed="rId2"/>
                <a:stretch>
                  <a:fillRect b="-12000" r="-667" t="-1500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37396"/>
            <a:ext cx="8686800" cy="5468203"/>
          </a:xfrm>
        </p:spPr>
        <p:txBody>
          <a:bodyPr numCol="1">
            <a:noAutofit/>
          </a:bodyPr>
          <a:lstStyle/>
          <a:p>
            <a:r>
              <a:rPr b="1" dirty="0" lang="en-US" smtClean="0" sz="2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More consistent NWP initial conditions </a:t>
            </a:r>
          </a:p>
          <a:p>
            <a:pPr lvl="1"/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A </a:t>
            </a:r>
            <a:r>
              <a:rPr dirty="0" lang="en-US" sz="2400">
                <a:latin charset="0" panose="02020603050405020304" pitchFamily="18" typeface="Times New Roman"/>
                <a:cs charset="0" panose="02020603050405020304" pitchFamily="18" typeface="Times New Roman"/>
              </a:rPr>
              <a:t>single cost function for two media</a:t>
            </a:r>
          </a:p>
          <a:p>
            <a:r>
              <a:rPr b="1" dirty="0" lang="en-US" smtClean="0" sz="2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More effective use of the observations</a:t>
            </a:r>
          </a:p>
          <a:p>
            <a:pPr lvl="1"/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Direct assimilation: extract the signal from the satellite radiance more optimally</a:t>
            </a:r>
          </a:p>
          <a:p>
            <a:r>
              <a:rPr b="1" dirty="0" lang="en-US" smtClean="0" sz="2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More advanced data assimilation algorithm</a:t>
            </a:r>
          </a:p>
          <a:p>
            <a:pPr lvl="1"/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The atmospheric data assimilation system, such as GSI, is </a:t>
            </a:r>
            <a:r>
              <a:rPr dirty="0" lang="en-US" sz="2400">
                <a:latin charset="0" panose="02020603050405020304" pitchFamily="18" typeface="Times New Roman"/>
                <a:cs charset="0" panose="02020603050405020304" pitchFamily="18" typeface="Times New Roman"/>
              </a:rPr>
              <a:t>a</a:t>
            </a:r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dvanced  and updated frequently</a:t>
            </a:r>
          </a:p>
          <a:p>
            <a:r>
              <a:rPr b="1" dirty="0" lang="en-US" smtClean="0" sz="2800">
                <a:solidFill>
                  <a:schemeClr val="accent1">
                    <a:lumMod val="50000"/>
                  </a:schemeClr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A direction towards the coupled data assimilation</a:t>
            </a:r>
          </a:p>
          <a:p>
            <a:pPr lvl="1"/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</a:rPr>
              <a:t>Surface sensitive channel radiances depend on both atmosphere and ocean </a:t>
            </a:r>
            <a:r>
              <a:rPr dirty="0" lang="en-US" smtClean="0" sz="2400">
                <a:latin charset="0" panose="02020603050405020304" pitchFamily="18" typeface="Times New Roman"/>
                <a:cs charset="0" panose="02020603050405020304" pitchFamily="18" typeface="Times New Roman"/>
                <a:sym charset="2" panose="05000000000000000000" pitchFamily="2" typeface="Wingdings"/>
              </a:rPr>
              <a:t> both media need to be adjust to fit the observation in their analysis</a:t>
            </a:r>
            <a:endParaRPr dirty="0" lang="en-US" smtClean="0" sz="2400"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801572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 numCol="1"/>
          <a:lstStyle/>
          <a:p>
            <a:r>
              <a:rPr b="1" dirty="0" lang="en-US" smtClean="0"/>
              <a:t>NSST Model (NSSTM)</a:t>
            </a:r>
            <a:endParaRPr b="1" dirty="0"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143000"/>
                <a:ext cx="8610600" cy="5334000"/>
              </a:xfrm>
            </p:spPr>
            <p:txBody>
              <a:bodyPr numCol="1">
                <a:normAutofit fontScale="70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Thermal Skin Model/Parameterization (adopted)</a:t>
                </a:r>
              </a:p>
              <a:p>
                <a:pPr lvl="1">
                  <a:lnSpc>
                    <a:spcPct val="170000"/>
                  </a:lnSpc>
                </a:pP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</a:t>
                </a:r>
                <a:endParaRPr dirty="0" lang="en-US" smtClean="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Sup>
                      <m:sSubSupPr>
                        <m:ctrlPr>
                          <a:rPr i="1" lang="en-US">
                            <a:latin typeface="Cambria Math"/>
                          </a:rPr>
                        </m:ctrlPr>
                      </m:sSubSupPr>
                      <m:e>
                        <m:r>
                          <a:rPr i="1" lang="en-US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i="1" lang="en-US">
                            <a:latin typeface="Cambria Math"/>
                          </a:rPr>
                          <m:t>𝑐</m:t>
                        </m:r>
                      </m:sub>
                      <m:sup>
                        <m:r>
                          <a:rPr i="1" lang="en-US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i="1" lang="en-US">
                            <a:latin typeface="Cambria Math"/>
                          </a:rPr>
                        </m:ctrlPr>
                      </m:dPr>
                      <m:e>
                        <m:r>
                          <a:rPr i="1" lang="en-US">
                            <a:latin typeface="Cambria Math"/>
                          </a:rPr>
                          <m:t>𝑥</m:t>
                        </m:r>
                        <m:r>
                          <a:rPr i="1" lang="en-US">
                            <a:latin typeface="Cambria Math"/>
                          </a:rPr>
                          <m:t>,</m:t>
                        </m:r>
                        <m:r>
                          <a:rPr i="1" lang="en-US">
                            <a:latin typeface="Cambria Math"/>
                          </a:rPr>
                          <m:t>𝑦</m:t>
                        </m:r>
                        <m:r>
                          <a:rPr i="1" lang="en-US">
                            <a:latin typeface="Cambria Math"/>
                          </a:rPr>
                          <m:t>,</m:t>
                        </m:r>
                        <m:r>
                          <a:rPr i="1" lang="en-US">
                            <a:latin typeface="Cambria Math"/>
                          </a:rPr>
                          <m:t>𝑧</m:t>
                        </m:r>
                        <m:r>
                          <a:rPr i="1" lang="en-US">
                            <a:latin typeface="Cambria Math"/>
                          </a:rPr>
                          <m:t>,</m:t>
                        </m:r>
                        <m:r>
                          <a:rPr i="1" lang="en-US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b="0" i="0" lang="en-US" smtClean="0">
                        <a:latin typeface="Cambria Math"/>
                      </a:rPr>
                      <m:t>, </m:t>
                    </m:r>
                    <m:r>
                      <a:rPr b="0" i="1" lang="en-US" smtClean="0">
                        <a:latin typeface="Cambria Math"/>
                      </a:rPr>
                      <m:t>𝑧</m:t>
                    </m:r>
                    <m:r>
                      <a:rPr b="0" i="1" lang="en-US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14:m>
                  <m:oMath xmlns:m="http://schemas.openxmlformats.org/officeDocument/2006/math">
                    <m:sSub>
                      <m:sSubPr>
                        <m:ctrlPr>
                          <a:rPr dirty="0" i="1" lang="en-US" smtClean="0">
                            <a:latin typeface="Cambria Math"/>
                          </a:rPr>
                        </m:ctrlPr>
                      </m:sSubPr>
                      <m:e>
                        <m:r>
                          <a:rPr dirty="0" i="1" lang="en-US" smtClean="0"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b="0" dirty="0" i="1" lang="en-US" smtClean="0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dirty="0" i="1" lang="en-US" smtClean="0">
                        <a:latin typeface="Cambria Math"/>
                        <a:ea typeface="Cambria Math"/>
                      </a:rPr>
                      <m:t>~</m:t>
                    </m:r>
                    <m:r>
                      <a:rPr b="0" dirty="0" i="1" lang="en-US" smtClean="0">
                        <a:latin typeface="Cambria Math"/>
                        <a:ea typeface="Cambria Math"/>
                      </a:rPr>
                      <m:t>𝑂</m:t>
                    </m:r>
                    <m:r>
                      <a:rPr b="0" dirty="0" i="1" lang="en-US" smtClean="0">
                        <a:latin typeface="Cambria Math"/>
                        <a:ea typeface="Cambria Math"/>
                      </a:rPr>
                      <m:t>(1</m:t>
                    </m:r>
                    <m:r>
                      <a:rPr b="0" dirty="0" i="1" lang="en-US" smtClean="0">
                        <a:latin typeface="Cambria Math"/>
                        <a:ea typeface="Cambria Math"/>
                      </a:rPr>
                      <m:t>𝑚𝑚</m:t>
                    </m:r>
                    <m:r>
                      <a:rPr b="0" dirty="0" i="1" lang="en-US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</a:p>
              <a:p>
                <a:pPr lvl="1">
                  <a:lnSpc>
                    <a:spcPct val="170000"/>
                  </a:lnSpc>
                </a:pPr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Formation 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mechanism</a:t>
                </a:r>
                <a:endParaRPr dirty="0" lang="en-US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  <a:p>
                <a:pPr lvl="2">
                  <a:lnSpc>
                    <a:spcPct val="170000"/>
                  </a:lnSpc>
                </a:pPr>
                <a:r>
                  <a:rPr dirty="0" lang="en-US"/>
                  <a:t>)-</a:t>
                </a:r>
                <a:r>
                  <a:rPr dirty="0" lang="en-US"/>
                  <a:t>-</a:t>
                </a:r>
                <a:r>
                  <a:rPr dirty="0" lang="en-US"/>
                  <a:t>-</a:t>
                </a:r>
                <a:r>
                  <a:rPr dirty="0" lang="en-US"/>
                  <a:t>&lt; 0 </a:t>
                </a:r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in the skin layer </a:t>
                </a:r>
                <a14:m>
                  <m:oMath xmlns:m="http://schemas.openxmlformats.org/officeDocument/2006/math">
                    <m:r>
                      <a:rPr dirty="0" i="1" lang="en-US"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dirty="0" i="1" lang="en-US">
                            <a:latin typeface="Cambria Math"/>
                          </a:rPr>
                        </m:ctrlPr>
                      </m:dPr>
                      <m:e>
                        <m:r>
                          <a:rPr dirty="0" i="1" lang="en-US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dirty="0" i="1" lang="en-US">
                        <a:latin typeface="Cambria Math"/>
                      </a:rPr>
                      <m:t>−</m:t>
                    </m:r>
                    <m:r>
                      <a:rPr dirty="0" i="1" lang="en-US">
                        <a:latin typeface="Cambria Math"/>
                      </a:rPr>
                      <m:t>𝐼</m:t>
                    </m:r>
                    <m:r>
                      <a:rPr dirty="0" i="1" lang="en-US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dirty="0" i="1" lang="en-US">
                            <a:latin typeface="Cambria Math"/>
                          </a:rPr>
                        </m:ctrlPr>
                      </m:sSubPr>
                      <m:e>
                        <m:r>
                          <a:rPr dirty="0" i="1" lang="en-US"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dirty="0" i="1" lang="en-US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14:m>
                  <m:oMath xmlns:m="http://schemas.openxmlformats.org/officeDocument/2006/math">
                    <m:sSub>
                      <m:sSubPr>
                        <m:ctrlPr>
                          <a:rPr dirty="0" i="1" lang="en-US">
                            <a:latin typeface="Cambria Math"/>
                          </a:rPr>
                        </m:ctrlPr>
                      </m:sSubPr>
                      <m:e>
                        <m:r>
                          <a:rPr dirty="0" i="1" lang="en-US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dirty="0" i="1" lang="en-US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14:m>
                  <m:oMath xmlns:m="http://schemas.openxmlformats.org/officeDocument/2006/math">
                    <m:sSub>
                      <m:sSubPr>
                        <m:ctrlPr>
                          <a:rPr dirty="0" i="1" lang="en-US">
                            <a:latin typeface="Cambria Math"/>
                          </a:rPr>
                        </m:ctrlPr>
                      </m:sSubPr>
                      <m:e>
                        <m:r>
                          <a:rPr dirty="0" i="1" lang="en-US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dirty="0" i="1" lang="en-US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14:m>
                  <m:oMath xmlns:m="http://schemas.openxmlformats.org/officeDocument/2006/math">
                    <m:sSub>
                      <m:sSubPr>
                        <m:ctrlPr>
                          <a:rPr dirty="0" i="1" lang="en-US">
                            <a:latin typeface="Cambria Math"/>
                          </a:rPr>
                        </m:ctrlPr>
                      </m:sSubPr>
                      <m:e>
                        <m:r>
                          <a:rPr dirty="0" i="1" lang="en-US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dirty="0" i="1" lang="en-US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</a:p>
              <a:p>
                <a:pPr lvl="2">
                  <a:lnSpc>
                    <a:spcPct val="170000"/>
                  </a:lnSpc>
                </a:pPr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Weak mixing in the skin 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layer</a:t>
                </a:r>
              </a:p>
              <a:p>
                <a:pPr lvl="1">
                  <a:lnSpc>
                    <a:spcPct val="170000"/>
                  </a:lnSpc>
                </a:pP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COARE V3.0 (</a:t>
                </a:r>
                <a:r>
                  <a:rPr dirty="0" err="1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Fairall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, 1996)</a:t>
                </a:r>
              </a:p>
              <a:p>
                <a:pPr>
                  <a:lnSpc>
                    <a:spcPct val="170000"/>
                  </a:lnSpc>
                </a:pPr>
                <a:r>
                  <a:rPr b="1"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NCEP Diurnal Warming </a:t>
                </a:r>
                <a:r>
                  <a:rPr b="1"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M</a:t>
                </a:r>
                <a:r>
                  <a:rPr b="1"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odel 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(developed)</a:t>
                </a:r>
                <a:endParaRPr dirty="0" lang="en-US" smtClean="0" sz="3200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  <a:p>
                <a:pPr lvl="1">
                  <a:lnSpc>
                    <a:spcPct val="170000"/>
                  </a:lnSpc>
                </a:pPr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 </a:t>
                </a:r>
                <a:endParaRPr dirty="0" lang="en-US" smtClean="0">
                  <a:latin charset="0" panose="02020603050405020304" pitchFamily="18" typeface="Times New Roman"/>
                  <a:cs charset="0" panose="02020603050405020304" pitchFamily="18" typeface="Times New Roman"/>
                </a:endParaRPr>
                <a14:m>
                  <m:oMath xmlns:m="http://schemas.openxmlformats.org/officeDocument/2006/math">
                    <m:sSubSup>
                      <m:sSubSupPr>
                        <m:ctrlPr>
                          <a:rPr i="1" lang="en-US">
                            <a:latin typeface="Cambria Math"/>
                          </a:rPr>
                        </m:ctrlPr>
                      </m:sSubSupPr>
                      <m:e>
                        <m:r>
                          <a:rPr i="1" lang="en-US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b="0" i="1" lang="en-US" smtClean="0">
                            <a:latin typeface="Cambria Math"/>
                          </a:rPr>
                          <m:t>𝑤</m:t>
                        </m:r>
                      </m:sub>
                      <m:sup>
                        <m:r>
                          <a:rPr i="1" lang="en-US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i="1" lang="en-US">
                            <a:latin typeface="Cambria Math"/>
                          </a:rPr>
                        </m:ctrlPr>
                      </m:dPr>
                      <m:e>
                        <m:r>
                          <a:rPr i="1" lang="en-US">
                            <a:latin typeface="Cambria Math"/>
                          </a:rPr>
                          <m:t>𝑥</m:t>
                        </m:r>
                        <m:r>
                          <a:rPr i="1" lang="en-US">
                            <a:latin typeface="Cambria Math"/>
                          </a:rPr>
                          <m:t>,</m:t>
                        </m:r>
                        <m:r>
                          <a:rPr i="1" lang="en-US">
                            <a:latin typeface="Cambria Math"/>
                          </a:rPr>
                          <m:t>𝑦</m:t>
                        </m:r>
                        <m:r>
                          <a:rPr i="1" lang="en-US">
                            <a:latin typeface="Cambria Math"/>
                          </a:rPr>
                          <m:t>,</m:t>
                        </m:r>
                        <m:r>
                          <a:rPr i="1" lang="en-US">
                            <a:latin typeface="Cambria Math"/>
                          </a:rPr>
                          <m:t>𝑧</m:t>
                        </m:r>
                        <m:r>
                          <a:rPr i="1" lang="en-US">
                            <a:latin typeface="Cambria Math"/>
                          </a:rPr>
                          <m:t>,</m:t>
                        </m:r>
                        <m:r>
                          <a:rPr i="1" lang="en-US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b="0" i="1" lang="en-US" smtClean="0">
                        <a:latin typeface="Cambria Math"/>
                      </a:rPr>
                      <m:t>, </m:t>
                    </m:r>
                    <m:r>
                      <a:rPr i="1" lang="en-US">
                        <a:latin typeface="Cambria Math"/>
                      </a:rPr>
                      <m:t>𝑧</m:t>
                    </m:r>
                    <m:r>
                      <a:rPr i="1" lang="en-US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14:m>
                  <m:oMath xmlns:m="http://schemas.openxmlformats.org/officeDocument/2006/math">
                    <m:sSub>
                      <m:sSubPr>
                        <m:ctrlPr>
                          <a:rPr dirty="0" i="1" lang="en-US">
                            <a:latin typeface="Cambria Math"/>
                          </a:rPr>
                        </m:ctrlPr>
                      </m:sSubPr>
                      <m:e>
                        <m:r>
                          <a:rPr b="0" dirty="0" i="1" lang="en-US" smtClean="0">
                            <a:latin typeface="Cambria Math"/>
                            <a:ea typeface="Cambria Math"/>
                          </a:rPr>
                          <m:t>𝑧</m:t>
                        </m:r>
                      </m:e>
                      <m:sub>
                        <m:r>
                          <a:rPr b="0" dirty="0" i="1" lang="en-US" smtClean="0">
                            <a:latin typeface="Cambria Math"/>
                            <a:ea typeface="Cambria Math"/>
                          </a:rPr>
                          <m:t>𝑤</m:t>
                        </m:r>
                      </m:sub>
                    </m:sSub>
                    <m:r>
                      <a:rPr dirty="0" i="1" lang="en-US">
                        <a:latin typeface="Cambria Math"/>
                        <a:ea typeface="Cambria Math"/>
                      </a:rPr>
                      <m:t>~</m:t>
                    </m:r>
                    <m:r>
                      <a:rPr dirty="0" i="1" lang="en-US">
                        <a:latin typeface="Cambria Math"/>
                        <a:ea typeface="Cambria Math"/>
                      </a:rPr>
                      <m:t>𝑂</m:t>
                    </m:r>
                    <m:r>
                      <a:rPr dirty="0" i="1" lang="en-US">
                        <a:latin typeface="Cambria Math"/>
                        <a:ea typeface="Cambria Math"/>
                      </a:rPr>
                      <m:t>(5</m:t>
                    </m:r>
                    <m:r>
                      <a:rPr b="0" dirty="0" i="1" lang="en-US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dirty="0" i="1" lang="en-US">
                        <a:latin typeface="Cambria Math"/>
                        <a:ea typeface="Cambria Math"/>
                      </a:rPr>
                      <m:t>)</m:t>
                    </m:r>
                  </m:oMath>
                </a14:m>
              </a:p>
              <a:p>
                <a:pPr lvl="1">
                  <a:lnSpc>
                    <a:spcPct val="170000"/>
                  </a:lnSpc>
                </a:pPr>
                <a:r>
                  <a:rPr dirty="0" lang="en-US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Formation </a:t>
                </a: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mechanism</a:t>
                </a:r>
                <a:endParaRPr dirty="0" lang="en-US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  <a:p>
                <a:pPr lvl="2">
                  <a:lnSpc>
                    <a:spcPct val="170000"/>
                  </a:lnSpc>
                </a:pPr>
                <a:r>
                  <a:rPr dirty="0" lang="en-US" smtClean="0">
                    <a:latin charset="0" panose="02020603050405020304" pitchFamily="18" typeface="Times New Roman"/>
                    <a:cs charset="0" panose="02020603050405020304" pitchFamily="18" typeface="Times New Roman"/>
                  </a:rPr>
                  <a:t>The competing result of solar radiation (stratification) and mixing (mixed layer)</a:t>
                </a:r>
                <a:endParaRPr dirty="0" lang="en-US">
                  <a:latin charset="0" panose="02020603050405020304" pitchFamily="18" typeface="Times New Roman"/>
                  <a:cs charset="0" panose="02020603050405020304" pitchFamily="18" typeface="Times New Roman"/>
                </a:endParaRPr>
              </a:p>
              <a:p>
                <a:pPr lvl="1"/>
                <a:endParaRPr dirty="0" lang="en-US" smtClean="0" sz="2800"/>
              </a:p>
            </p:txBody>
          </p:sp>
        </mc:Choice>
        <mc:Fallback xmlns="">
          <p:sp>
            <p:nvSpPr>
              <p:cNvPr id="3" name="Content Placeholder 2"/>
              <p:cNvSpPr>
                <a:spLocks noAdjustHandles="1" noChangeArrowheads="1" noChangeAspect="1" noChangeShapeType="1" noEditPoints="1" noGrp="1" noMove="1" noResize="1" noRot="1" noTextEdit="1"/>
              </p:cNvSpPr>
              <p:nvPr>
                <p:ph idx="1"/>
              </p:nvPr>
            </p:nvSpPr>
            <p:spPr>
              <a:xfrm>
                <a:off x="152400" y="1143000"/>
                <a:ext cx="8610600" cy="5334000"/>
              </a:xfrm>
              <a:blipFill rotWithShape="1">
                <a:blip r:embed="rId2"/>
                <a:stretch>
                  <a:fillRect l="-778"/>
                </a:stretch>
              </a:blipFill>
            </p:spPr>
            <p:txBody>
              <a:bodyPr numCol="1"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pPr>
              <a:defRPr/>
            </a:pPr>
            <a:fld id="{43A69477-CBCE-4C93-989A-0FDC64BA4EFF}" type="slidenum">
              <a:rPr lang="en-US" smtClean="0"/>
              <a:pPr>
                <a:defRPr/>
              </a:pPr>
              <a:t>9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57706693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1536</Words>
  <Paragraphs>152</Paragraphs>
  <Slides>20</Slides>
  <Notes>0</Notes>
  <TotalTime>14008</TotalTime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21">
      <vt:lpstr>Office Theme</vt:lpstr>
      <vt:lpstr>INSST in FV3GFS</vt:lpstr>
      <vt:lpstr>Outline</vt:lpstr>
      <vt:lpstr>Motivation of NSST</vt:lpstr>
      <vt:lpstr>PowerPoint Presentation</vt:lpstr>
      <vt:lpstr>NSST &amp; SST can split into three components</vt:lpstr>
      <vt:lpstr>T_f is selected as the analysis variable</vt:lpstr>
      <vt:lpstr>Direct assimilation</vt:lpstr>
      <vt:lpstr>Why analyze T_f, an oceanic variable, within an integrated atmospheric prediction system?</vt:lpstr>
      <vt:lpstr>NSST Model (NSSTM)</vt:lpstr>
      <vt:lpstr>Brief review on diurnal warming models</vt:lpstr>
      <vt:lpstr>NCEP diurnal warming model</vt:lpstr>
      <vt:lpstr>Analyze T_fwithin the NCEP GFS</vt:lpstr>
      <vt:lpstr>NSST in Hybrid EnKF GSI</vt:lpstr>
      <vt:lpstr>Verifications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Status of NSST in FV3GFS</vt:lpstr>
    </vt:vector>
  </TitlesOfParts>
  <LinksUpToDate>false</LinksUpToDate>
  <SharedDoc>false</SharedDoc>
  <HyperlinksChanged>false</HyperlinksChanged>
  <Application>Microsoft Office PowerPoint</Application>
  <AppVersion>14.0000</AppVersion>
  <PresentationFormat>On-screen Show (4:3)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2015-06-23T14:40:42Z</dcterms:created>
  <dc:creator>Xu Li</dc:creator>
  <cp:lastModifiedBy>Xu Li</cp:lastModifiedBy>
  <dcterms:modified xsi:type="dcterms:W3CDTF">2017-07-20T13:16:33Z</dcterms:modified>
  <cp:revision>292</cp:revision>
  <dc:title>An atmosphere-ocean partially coupled data assimilation and prediction developed within the NCEP GFS/CFS</dc:title>
</cp:coreProperties>
</file>