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  <p:embeddedFont>
      <p:font typeface="Roboto Mon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RobotoMono-regular.fntdata"/><Relationship Id="rId27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on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Mono-boldItalic.fntdata"/><Relationship Id="rId30" Type="http://schemas.openxmlformats.org/officeDocument/2006/relationships/font" Target="fonts/RobotoMon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MVC architectural pattern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MVC architectural pattern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321967"/>
            <a:ext cx="8520600" cy="2557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4095067"/>
            <a:ext cx="8520600" cy="12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607767"/>
            <a:ext cx="4045200" cy="2012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5649100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n.wikipedia.org/wiki/Embarrassingly_paralle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s://www.earthsystemcog.org/site_media/projects/dycore_test_group/20160127_Diffusion_operators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 to the kinetic energy spectrum analysis in FV3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Xi Chen and the FV3 team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2017-7-19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does FV3 team do PP?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FV3 team “in-house” post-processing solutions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346825" y="3556000"/>
            <a:ext cx="5558100" cy="2808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$ fv3_ke_spc.py --help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usage: fv3_ke_spc.py [-h] --u_file U_FILE --v_file V_FILE --pp_frame PP_FRAME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[--ke_path KE_PATH] [--lon_name LON_NAME]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[--lat_name LAT_NAME] [--u_name U_NAME] [--v_name V_NAME]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[--ncl_name NCL_NAME]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get kinetic energy spectrum from horizontal 2D u,v variables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optional arguments: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-h, --help           show this help message and exit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--u_file U_FILE      your run result that has 2D u vars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--v_file V_FILE      your run result that has 2D v vars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--pp_frame PP_FRAME  frame number to pp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--ke_path KE_PATH    pped result of kinetic energy spectrum,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default=ke200.nc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--lon_name LON_NAME  name of the 1D lon, default = grid_xt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--lat_name LAT_NAME  name of the 1D lon, default = grid_yt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--u_name U_NAME      name of the 2D u, default=u200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--v_name V_NAME      name of the 2D v, default=v200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--ncl_name NCL_NAME  name of the ncl script, default = test_ncl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00" y="1356876"/>
            <a:ext cx="4672651" cy="20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3481300" y="2569875"/>
            <a:ext cx="911400" cy="7173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3" name="Shape 133"/>
          <p:cNvCxnSpPr>
            <a:endCxn id="132" idx="6"/>
          </p:cNvCxnSpPr>
          <p:nvPr/>
        </p:nvCxnSpPr>
        <p:spPr>
          <a:xfrm rot="10800000">
            <a:off x="4392700" y="2928525"/>
            <a:ext cx="1150500" cy="10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4" name="Shape 134"/>
          <p:cNvSpPr txBox="1"/>
          <p:nvPr/>
        </p:nvSpPr>
        <p:spPr>
          <a:xfrm>
            <a:off x="5543150" y="2786525"/>
            <a:ext cx="23010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FV3_Record()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With various utilities</a:t>
            </a:r>
          </a:p>
        </p:txBody>
      </p:sp>
      <p:sp>
        <p:nvSpPr>
          <p:cNvPr id="135" name="Shape 135"/>
          <p:cNvSpPr/>
          <p:nvPr/>
        </p:nvSpPr>
        <p:spPr>
          <a:xfrm>
            <a:off x="1385050" y="2535500"/>
            <a:ext cx="911400" cy="7173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6" name="Shape 136"/>
          <p:cNvCxnSpPr/>
          <p:nvPr/>
        </p:nvCxnSpPr>
        <p:spPr>
          <a:xfrm flipH="1" rot="10800000">
            <a:off x="1090700" y="3252725"/>
            <a:ext cx="735000" cy="221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7" name="Shape 137"/>
          <p:cNvSpPr txBox="1"/>
          <p:nvPr/>
        </p:nvSpPr>
        <p:spPr>
          <a:xfrm>
            <a:off x="122500" y="3473825"/>
            <a:ext cx="1640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class FV3_Plot()</a:t>
            </a:r>
          </a:p>
        </p:txBody>
      </p:sp>
      <p:sp>
        <p:nvSpPr>
          <p:cNvPr id="138" name="Shape 138"/>
          <p:cNvSpPr/>
          <p:nvPr/>
        </p:nvSpPr>
        <p:spPr>
          <a:xfrm>
            <a:off x="6267825" y="3376700"/>
            <a:ext cx="522900" cy="104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2443925" y="1664425"/>
            <a:ext cx="911400" cy="7173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0" name="Shape 140"/>
          <p:cNvCxnSpPr/>
          <p:nvPr/>
        </p:nvCxnSpPr>
        <p:spPr>
          <a:xfrm flipH="1">
            <a:off x="3200375" y="1367125"/>
            <a:ext cx="1072800" cy="39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1" name="Shape 141"/>
          <p:cNvSpPr txBox="1"/>
          <p:nvPr/>
        </p:nvSpPr>
        <p:spPr>
          <a:xfrm>
            <a:off x="4273175" y="1116100"/>
            <a:ext cx="2129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User’s control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1275" y="1356873"/>
            <a:ext cx="1404450" cy="59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Shape 143"/>
          <p:cNvGrpSpPr/>
          <p:nvPr/>
        </p:nvGrpSpPr>
        <p:grpSpPr>
          <a:xfrm>
            <a:off x="6691275" y="1951370"/>
            <a:ext cx="2213640" cy="433455"/>
            <a:chOff x="5991400" y="2009295"/>
            <a:chExt cx="2213640" cy="433455"/>
          </a:xfrm>
        </p:grpSpPr>
        <p:sp>
          <p:nvSpPr>
            <p:cNvPr id="144" name="Shape 144"/>
            <p:cNvSpPr/>
            <p:nvPr/>
          </p:nvSpPr>
          <p:spPr>
            <a:xfrm>
              <a:off x="5991400" y="2017050"/>
              <a:ext cx="2211300" cy="4257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45" name="Shape 1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91400" y="2009295"/>
              <a:ext cx="2213640" cy="425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500" y="4063875"/>
            <a:ext cx="3149599" cy="244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FV3 team “in-house” post-processing solutions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/>
              <a:t>FV3_pp project - experimental, inspired by pp for much larger runs: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Variable based instead of file based regridding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On-demand variable processing (lazy-initialization)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PP is an </a:t>
            </a:r>
            <a:r>
              <a:rPr lang="en" u="sng">
                <a:solidFill>
                  <a:srgbClr val="4A86E8"/>
                </a:solidFill>
                <a:hlinkClick r:id="rId3"/>
              </a:rPr>
              <a:t>embarrassingly parallel problem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Status checking system (allowing pp call repeatedly - cron job)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Object oriented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/>
              <a:t>Improvement: speed, flexibility, scalability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Supplementary materials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KE200 spectrum is the fingerprint of the dyn-core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KE SPC is a stat for each single run - 2D analysis at a certain level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SPC development with time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ICs do not contain enough small scales due to smoothing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SPC development with time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dyn-core develops the small-scaled features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Shape 184"/>
          <p:cNvCxnSpPr/>
          <p:nvPr/>
        </p:nvCxnSpPr>
        <p:spPr>
          <a:xfrm flipH="1">
            <a:off x="3709425" y="3541975"/>
            <a:ext cx="1428600" cy="590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5" name="Shape 185"/>
          <p:cNvSpPr txBox="1"/>
          <p:nvPr/>
        </p:nvSpPr>
        <p:spPr>
          <a:xfrm>
            <a:off x="5138025" y="3286900"/>
            <a:ext cx="2230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“Growth” of the SPC</a:t>
            </a:r>
          </a:p>
        </p:txBody>
      </p:sp>
      <p:sp>
        <p:nvSpPr>
          <p:cNvPr id="186" name="Shape 186"/>
          <p:cNvSpPr/>
          <p:nvPr/>
        </p:nvSpPr>
        <p:spPr>
          <a:xfrm>
            <a:off x="2951625" y="3891800"/>
            <a:ext cx="787200" cy="539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SPC development with time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Not an indefinite “growth”!!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Shape 194"/>
          <p:cNvCxnSpPr/>
          <p:nvPr/>
        </p:nvCxnSpPr>
        <p:spPr>
          <a:xfrm flipH="1">
            <a:off x="3709425" y="3541975"/>
            <a:ext cx="1428600" cy="590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5" name="Shape 195"/>
          <p:cNvSpPr txBox="1"/>
          <p:nvPr/>
        </p:nvSpPr>
        <p:spPr>
          <a:xfrm>
            <a:off x="5138025" y="3286900"/>
            <a:ext cx="2740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Approaching to a stable status</a:t>
            </a:r>
          </a:p>
        </p:txBody>
      </p:sp>
      <p:sp>
        <p:nvSpPr>
          <p:cNvPr id="196" name="Shape 196"/>
          <p:cNvSpPr/>
          <p:nvPr/>
        </p:nvSpPr>
        <p:spPr>
          <a:xfrm>
            <a:off x="2951625" y="3891800"/>
            <a:ext cx="787200" cy="539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SPC development with time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Shape 203"/>
          <p:cNvCxnSpPr/>
          <p:nvPr/>
        </p:nvCxnSpPr>
        <p:spPr>
          <a:xfrm flipH="1">
            <a:off x="3709425" y="3541975"/>
            <a:ext cx="1428600" cy="590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4" name="Shape 204"/>
          <p:cNvSpPr txBox="1"/>
          <p:nvPr/>
        </p:nvSpPr>
        <p:spPr>
          <a:xfrm>
            <a:off x="5138025" y="2740300"/>
            <a:ext cx="3170400" cy="24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dyn-core need more than 6 hours to get fully “spinned-up”.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stable status is developed within the first 24 hours.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Numerical noise is usually of wavelengths smaller than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4Δ and gets damped out rapidly.</a:t>
            </a:r>
          </a:p>
        </p:txBody>
      </p:sp>
      <p:sp>
        <p:nvSpPr>
          <p:cNvPr id="205" name="Shape 205"/>
          <p:cNvSpPr/>
          <p:nvPr/>
        </p:nvSpPr>
        <p:spPr>
          <a:xfrm>
            <a:off x="2951625" y="3891800"/>
            <a:ext cx="787200" cy="539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kinetic energy spectrum?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spectrum analysis is inspired by observations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Large scale - k</a:t>
            </a:r>
            <a:r>
              <a:rPr baseline="30000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-3</a:t>
            </a: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, Mesoscale - k</a:t>
            </a:r>
            <a:r>
              <a:rPr baseline="30000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-5/3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25" y="1509267"/>
            <a:ext cx="4367802" cy="453313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4999575" y="1996925"/>
            <a:ext cx="3724200" cy="3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Observations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Nastrom and Gage (1985) - Global Atmospheric Sampling Program (GASP) dataset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Lindborg (1999) - Measurement of Ozone and Water Vapor by Airbus In-Service Aircraft (MOZAIC) aircraft observations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Model calculation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Computes vector spherical harmonic analysis of vector fields.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example, NCL’s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vhaeC()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spectrum is the fingerprint of the dyn-core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ACC varies between different runs, but KE SPC is consistent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Does it change with validation times?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SPC development with time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KE SPC reveals dissipative properties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999575" y="1996925"/>
            <a:ext cx="3644100" cy="3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“healthy” dynamical core is indicated by: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Rapid spin-up to stable status.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Effective noise control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FV3 KE200 SPC demonstrates: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Font typeface="Proxima Nova"/>
              <a:buChar char="●"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Large scale 2D turbulence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Font typeface="Proxima Nova"/>
              <a:buChar char="●"/>
            </a:pP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Meso</a:t>
            </a: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scale 3D turbulence</a:t>
            </a:r>
          </a:p>
          <a:p>
            <a:pPr indent="-228600" lvl="0" marL="457200" rtl="0"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highly scale-selective diffusion removes 2-Δ waves</a:t>
            </a:r>
          </a:p>
        </p:txBody>
      </p:sp>
      <p:cxnSp>
        <p:nvCxnSpPr>
          <p:cNvPr id="94" name="Shape 94"/>
          <p:cNvCxnSpPr/>
          <p:nvPr/>
        </p:nvCxnSpPr>
        <p:spPr>
          <a:xfrm>
            <a:off x="1085850" y="2051025"/>
            <a:ext cx="1290900" cy="113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95" name="Shape 95"/>
          <p:cNvSpPr txBox="1"/>
          <p:nvPr/>
        </p:nvSpPr>
        <p:spPr>
          <a:xfrm>
            <a:off x="1695450" y="2203425"/>
            <a:ext cx="5031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-3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273650" y="3331975"/>
            <a:ext cx="9279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-5/3</a:t>
            </a:r>
          </a:p>
        </p:txBody>
      </p:sp>
      <p:cxnSp>
        <p:nvCxnSpPr>
          <p:cNvPr id="97" name="Shape 97"/>
          <p:cNvCxnSpPr/>
          <p:nvPr/>
        </p:nvCxnSpPr>
        <p:spPr>
          <a:xfrm>
            <a:off x="2507075" y="3301450"/>
            <a:ext cx="1231500" cy="612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What’s the </a:t>
            </a:r>
            <a:r>
              <a:rPr lang="en"/>
              <a:t>relationship</a:t>
            </a:r>
            <a:r>
              <a:rPr lang="en"/>
              <a:t> between the diffusion settings and the KE spectrum?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89838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Diffusion settings vs </a:t>
            </a:r>
            <a:r>
              <a:rPr lang="en"/>
              <a:t>KE200 SPCs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 “better looking” SPC does not necessarily leads to a better ACC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138025" y="1963350"/>
            <a:ext cx="3170400" cy="3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nord =&gt; the order or divergence damping. Larger value means higher scale-selective (2-delta)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hord =&gt; horizontal transport scheme: hord6 is more diffusive than hord5.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L[N] =&gt; number of model layers. Still looking into the impact to the KE200 SPC…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Other parameters: vtdm4, dddmp, etc. Check </a:t>
            </a:r>
            <a:r>
              <a:rPr lang="en" u="sng">
                <a:solidFill>
                  <a:srgbClr val="3D85C6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FV3 diffusion references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89838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Diffusion settings vs KE200 SPCs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KE200 SPCs between models show a larger variance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138025" y="1963350"/>
            <a:ext cx="3170400" cy="3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Different 4-deltas: ECMWF uses 9 km horizontal resolution, while GFS and FV3 use 13 km horizontal resolution.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Fingerprints of the models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475950" y="5408825"/>
            <a:ext cx="3515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EC data </a:t>
            </a:r>
            <a:r>
              <a:rPr lang="en"/>
              <a:t>courtesy</a:t>
            </a:r>
            <a:r>
              <a:rPr lang="en"/>
              <a:t> of </a:t>
            </a:r>
            <a:r>
              <a:rPr lang="en" sz="1350">
                <a:solidFill>
                  <a:srgbClr val="222222"/>
                </a:solidFill>
              </a:rPr>
              <a:t>Linus Magnusson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