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964500" y="1179750"/>
            <a:ext cx="72150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rgbClr val="1155CC"/>
                </a:solidFill>
              </a:rPr>
              <a:t>Setting Up and </a:t>
            </a:r>
            <a:r>
              <a:rPr b="0" i="0" lang="en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Running </a:t>
            </a:r>
            <a:r>
              <a:rPr lang="en" sz="2800">
                <a:solidFill>
                  <a:srgbClr val="1155CC"/>
                </a:solidFill>
              </a:rPr>
              <a:t>an FV3</a:t>
            </a:r>
            <a:r>
              <a:rPr b="0" i="0" lang="en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Nest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608050" y="1949975"/>
            <a:ext cx="3927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 Abeles     Tom Black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875550" y="2833625"/>
            <a:ext cx="139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20 July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2017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805550" y="3523050"/>
            <a:ext cx="55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0" i="1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Thanks to Lucas Harris, Shannon Rees, and Rusty Benson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344625" y="4660850"/>
            <a:ext cx="58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xxxx</a:t>
            </a:r>
          </a:p>
        </p:txBody>
      </p:sp>
      <p:pic>
        <p:nvPicPr>
          <p:cNvPr descr="NOAA-Transparent-Logo_1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350"/>
            <a:ext cx="648475" cy="64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EP_80.png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169350"/>
            <a:ext cx="917175" cy="5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432150" y="2343150"/>
            <a:ext cx="2279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NOAA/NWS/NCEP/EMC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826725" y="4575350"/>
            <a:ext cx="978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Version 1.0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768_nest_domain.png"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2210325" y="133350"/>
            <a:ext cx="4837500" cy="3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 km Nest Domain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6756050" y="2410075"/>
            <a:ext cx="931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Cell Area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1830600" y="197875"/>
            <a:ext cx="5482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Run Times - 48 hr forecast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763900" y="7870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WCOSS Cray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5" name="Shape 315"/>
          <p:cNvSpPr/>
          <p:nvPr/>
        </p:nvSpPr>
        <p:spPr>
          <a:xfrm>
            <a:off x="1609600" y="974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068700" y="11680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44.8 min</a:t>
            </a:r>
          </a:p>
        </p:txBody>
      </p:sp>
      <p:sp>
        <p:nvSpPr>
          <p:cNvPr id="317" name="Shape 317"/>
          <p:cNvSpPr/>
          <p:nvPr/>
        </p:nvSpPr>
        <p:spPr>
          <a:xfrm rot="5400000">
            <a:off x="1916412" y="13685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2068700" y="14728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34.5 min</a:t>
            </a:r>
          </a:p>
        </p:txBody>
      </p:sp>
      <p:sp>
        <p:nvSpPr>
          <p:cNvPr id="319" name="Shape 319"/>
          <p:cNvSpPr/>
          <p:nvPr/>
        </p:nvSpPr>
        <p:spPr>
          <a:xfrm rot="5400000">
            <a:off x="1916412" y="16733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763900" y="2532417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Theia </a:t>
            </a:r>
          </a:p>
        </p:txBody>
      </p:sp>
      <p:sp>
        <p:nvSpPr>
          <p:cNvPr id="321" name="Shape 321"/>
          <p:cNvSpPr/>
          <p:nvPr/>
        </p:nvSpPr>
        <p:spPr>
          <a:xfrm>
            <a:off x="1609600" y="2719917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2068700" y="2913417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57.6 min</a:t>
            </a:r>
          </a:p>
        </p:txBody>
      </p:sp>
      <p:sp>
        <p:nvSpPr>
          <p:cNvPr id="323" name="Shape 323"/>
          <p:cNvSpPr/>
          <p:nvPr/>
        </p:nvSpPr>
        <p:spPr>
          <a:xfrm rot="5400000">
            <a:off x="1916412" y="3113979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2068700" y="3218217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35.5 min</a:t>
            </a:r>
          </a:p>
        </p:txBody>
      </p:sp>
      <p:sp>
        <p:nvSpPr>
          <p:cNvPr id="325" name="Shape 325"/>
          <p:cNvSpPr/>
          <p:nvPr/>
        </p:nvSpPr>
        <p:spPr>
          <a:xfrm rot="5400000">
            <a:off x="1916412" y="3418779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4995775" y="3069567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5246125" y="3081217"/>
            <a:ext cx="1166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output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068700" y="3523017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44.3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29" name="Shape 329"/>
          <p:cNvSpPr/>
          <p:nvPr/>
        </p:nvSpPr>
        <p:spPr>
          <a:xfrm rot="5400000">
            <a:off x="1916412" y="3723579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2068700" y="3827817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32.6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1" name="Shape 331"/>
          <p:cNvSpPr/>
          <p:nvPr/>
        </p:nvSpPr>
        <p:spPr>
          <a:xfrm rot="5400000">
            <a:off x="1916412" y="4028379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4995775" y="3679167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5246125" y="3690817"/>
            <a:ext cx="1366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output</a:t>
            </a:r>
          </a:p>
        </p:txBody>
      </p:sp>
      <p:sp>
        <p:nvSpPr>
          <p:cNvPr id="334" name="Shape 334"/>
          <p:cNvSpPr/>
          <p:nvPr/>
        </p:nvSpPr>
        <p:spPr>
          <a:xfrm>
            <a:off x="4995775" y="1324175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5246125" y="1335825"/>
            <a:ext cx="1166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output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2068700" y="17776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35.7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7" name="Shape 337"/>
          <p:cNvSpPr/>
          <p:nvPr/>
        </p:nvSpPr>
        <p:spPr>
          <a:xfrm rot="5400000">
            <a:off x="1916412" y="1978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2068700" y="20824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29.5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9" name="Shape 339"/>
          <p:cNvSpPr/>
          <p:nvPr/>
        </p:nvSpPr>
        <p:spPr>
          <a:xfrm rot="5400000">
            <a:off x="1916412" y="22829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4995775" y="1933775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5246125" y="1945425"/>
            <a:ext cx="1308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output</a:t>
            </a:r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43" name="Shape 343"/>
          <p:cNvSpPr txBox="1"/>
          <p:nvPr/>
        </p:nvSpPr>
        <p:spPr>
          <a:xfrm>
            <a:off x="1161000" y="4423625"/>
            <a:ext cx="6822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1600">
                <a:solidFill>
                  <a:srgbClr val="FF0000"/>
                </a:solidFill>
              </a:rPr>
              <a:t>NOTE</a:t>
            </a:r>
            <a:r>
              <a:rPr lang="en" sz="1600">
                <a:solidFill>
                  <a:srgbClr val="FF0000"/>
                </a:solidFill>
              </a:rPr>
              <a:t>:  </a:t>
            </a:r>
            <a:r>
              <a:rPr b="1" i="1" lang="en" sz="1600">
                <a:solidFill>
                  <a:srgbClr val="FF0000"/>
                </a:solidFill>
              </a:rPr>
              <a:t>C768 runs with a 3 km nest do not work on theia at this time.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913200" y="947025"/>
            <a:ext cx="7317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Fields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2829150" y="2676925"/>
            <a:ext cx="3638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00Z 01 March 2017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3372000" y="2178800"/>
            <a:ext cx="2400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hour forecast</a:t>
            </a: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96_nest_zsfc.png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 rot="5400000">
            <a:off x="6936825" y="24765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192625" y="193550"/>
            <a:ext cx="43161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Elevation - C96 Nest  (~25 km)</a:t>
            </a: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768_nest_zsfc.png"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625" y="164550"/>
            <a:ext cx="6435425" cy="48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 rot="5400000">
            <a:off x="6936825" y="24765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meters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192625" y="193550"/>
            <a:ext cx="43161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Elevation - C768 Nest  (~3 km)</a:t>
            </a: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6hrs.gif" id="372" name="Shape 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64700"/>
            <a:ext cx="6435201" cy="48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2158050" y="193550"/>
            <a:ext cx="43506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74" name="Shape 374"/>
          <p:cNvSpPr txBox="1"/>
          <p:nvPr/>
        </p:nvSpPr>
        <p:spPr>
          <a:xfrm rot="5400000">
            <a:off x="6936825" y="23241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zoom.gif"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158050" y="193550"/>
            <a:ext cx="43506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82" name="Shape 382"/>
          <p:cNvSpPr txBox="1"/>
          <p:nvPr/>
        </p:nvSpPr>
        <p:spPr>
          <a:xfrm rot="5400000">
            <a:off x="6936825" y="23241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798750" y="2299725"/>
            <a:ext cx="928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deppzoom.gif"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2158050" y="193550"/>
            <a:ext cx="43506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91" name="Shape 391"/>
          <p:cNvSpPr txBox="1"/>
          <p:nvPr/>
        </p:nvSpPr>
        <p:spPr>
          <a:xfrm rot="5400000">
            <a:off x="6936825" y="23241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389500" y="2299725"/>
            <a:ext cx="1568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 Zoom</a:t>
            </a: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1.gif"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150" y="165424"/>
            <a:ext cx="6383700" cy="47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2158050" y="193550"/>
            <a:ext cx="43506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through 48 hours</a:t>
            </a:r>
          </a:p>
        </p:txBody>
      </p:sp>
      <p:sp>
        <p:nvSpPr>
          <p:cNvPr id="400" name="Shape 400"/>
          <p:cNvSpPr txBox="1"/>
          <p:nvPr/>
        </p:nvSpPr>
        <p:spPr>
          <a:xfrm rot="5400000">
            <a:off x="6936825" y="2324175"/>
            <a:ext cx="511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mega500.png"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9075"/>
            <a:ext cx="6442701" cy="4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2158050" y="193550"/>
            <a:ext cx="43992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 mb Omega - 6 hours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798750" y="2299725"/>
            <a:ext cx="928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</a:p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2806350" y="428075"/>
            <a:ext cx="353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Fundamental Procedure</a:t>
            </a:r>
          </a:p>
        </p:txBody>
      </p:sp>
      <p:sp>
        <p:nvSpPr>
          <p:cNvPr id="113" name="Shape 113"/>
          <p:cNvSpPr/>
          <p:nvPr/>
        </p:nvSpPr>
        <p:spPr>
          <a:xfrm>
            <a:off x="771400" y="1507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952025" y="13180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There are two basic steps needed to generate a nested forecast.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256825" y="2017627"/>
            <a:ext cx="707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Preprocessing:  Produce the grid, orography and initial conditions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39125" y="2065027"/>
            <a:ext cx="365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➤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256825" y="2689625"/>
            <a:ext cx="707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Integration:  Execute the FV3 forecast model.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39125" y="2737025"/>
            <a:ext cx="365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➤</a:t>
            </a:r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354750" y="3373225"/>
            <a:ext cx="8434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rgbClr val="CC0000"/>
                </a:solidFill>
              </a:rPr>
              <a:t>Detailed instructions for setting up and running an FV3 forecast with a nest on WCOSS and theia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248550" y="3678025"/>
            <a:ext cx="2646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CC0000"/>
                </a:solidFill>
              </a:rPr>
              <a:t>are available in google docs.</a:t>
            </a:r>
            <a:r>
              <a:rPr b="1" i="1" lang="en"/>
              <a:t>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54750" y="4077675"/>
            <a:ext cx="8434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https://docs.google.com/a/noaa.gov/document/d/1o7OIk7UhgmpgjbkvcYUiLiTUcudmoAderFHr10jHVhM/edit?usp=sharing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58.gif"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93549"/>
            <a:ext cx="6396731" cy="47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2158050" y="193550"/>
            <a:ext cx="4399200" cy="4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 58 U component - 6 through 48 hours</a:t>
            </a:r>
          </a:p>
        </p:txBody>
      </p:sp>
      <p:sp>
        <p:nvSpPr>
          <p:cNvPr id="416" name="Shape 416"/>
          <p:cNvSpPr txBox="1"/>
          <p:nvPr/>
        </p:nvSpPr>
        <p:spPr>
          <a:xfrm rot="5400000">
            <a:off x="6971475" y="2441925"/>
            <a:ext cx="4422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/ s</a:t>
            </a: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445850" y="1480250"/>
            <a:ext cx="625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Select a Nest Using the fv3grid Tool  </a:t>
            </a:r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610650" y="4363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for the G</a:t>
            </a:r>
            <a:r>
              <a:rPr lang="en" sz="2400"/>
              <a:t>rid and Orography:  Grid Driver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98650" y="17160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stretch_fac	- stretching factor for the cube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998650" y="19932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target_lon	- central longitude of the nest’s center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005253" y="2277450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target_lat	- central latitude of the nest’s center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98650" y="25542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refine_ratio - ratio of parent grid increment to nest’s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998650" y="31638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istart_nest</a:t>
            </a:r>
            <a:r>
              <a:rPr lang="en" sz="1800"/>
              <a:t> - location of nest’s starting i index on the parent’s supergrid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998650" y="34686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jstart_nest</a:t>
            </a:r>
            <a:r>
              <a:rPr lang="en" sz="1800"/>
              <a:t> - location of nest’s starting j index on the parent’s supergrid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998650" y="37734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iend_nest</a:t>
            </a:r>
            <a:r>
              <a:rPr lang="en" sz="1800"/>
              <a:t> - location of nest’s ending i index on the parent’s supergrid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98650" y="4078275"/>
            <a:ext cx="7730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jend_nest</a:t>
            </a:r>
            <a:r>
              <a:rPr lang="en" sz="1800"/>
              <a:t> - location of nest’s ending j index on the parent’s supergrid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7250" y="1192175"/>
            <a:ext cx="5770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The following parameters must be set by the user.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888700" y="182175"/>
            <a:ext cx="3366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/>
              <a:t>Nest Extent on Parent Grid</a:t>
            </a:r>
          </a:p>
        </p:txBody>
      </p:sp>
      <p:sp>
        <p:nvSpPr>
          <p:cNvPr id="143" name="Shape 143"/>
          <p:cNvSpPr/>
          <p:nvPr/>
        </p:nvSpPr>
        <p:spPr>
          <a:xfrm>
            <a:off x="20478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8860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7242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5624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4006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2388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5828700" y="901300"/>
            <a:ext cx="1424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istart_nest=21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2723344" y="1206095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1" name="Shape 151"/>
          <p:cNvSpPr/>
          <p:nvPr/>
        </p:nvSpPr>
        <p:spPr>
          <a:xfrm rot="-5407237">
            <a:off x="3244678" y="1467425"/>
            <a:ext cx="142500" cy="24828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184852" y="2754353"/>
            <a:ext cx="2239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300">
                <a:solidFill>
                  <a:srgbClr val="FF0000"/>
                </a:solidFill>
              </a:rPr>
              <a:t>parent compute grid cell 12</a:t>
            </a:r>
          </a:p>
        </p:txBody>
      </p:sp>
      <p:sp>
        <p:nvSpPr>
          <p:cNvPr id="153" name="Shape 153"/>
          <p:cNvSpPr/>
          <p:nvPr/>
        </p:nvSpPr>
        <p:spPr>
          <a:xfrm rot="-5410023">
            <a:off x="6629317" y="2218341"/>
            <a:ext cx="102900" cy="824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431167" y="2752375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grid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384695" y="2922975"/>
            <a:ext cx="694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c</a:t>
            </a:r>
            <a:r>
              <a:rPr i="1" lang="en">
                <a:solidFill>
                  <a:srgbClr val="0000FF"/>
                </a:solidFill>
              </a:rPr>
              <a:t>ell 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431167" y="2599975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nest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996076" y="892375"/>
            <a:ext cx="1424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0000"/>
                </a:solidFill>
              </a:rPr>
              <a:t> </a:t>
            </a:r>
            <a:r>
              <a:rPr i="1" lang="en">
                <a:solidFill>
                  <a:srgbClr val="FF9900"/>
                </a:solidFill>
              </a:rPr>
              <a:t>iend_nest=24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717031" y="2181225"/>
            <a:ext cx="694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corners</a:t>
            </a:r>
          </a:p>
        </p:txBody>
      </p:sp>
      <p:cxnSp>
        <p:nvCxnSpPr>
          <p:cNvPr id="159" name="Shape 159"/>
          <p:cNvCxnSpPr/>
          <p:nvPr/>
        </p:nvCxnSpPr>
        <p:spPr>
          <a:xfrm rot="10797182">
            <a:off x="7338913" y="2297747"/>
            <a:ext cx="3660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0" name="Shape 160"/>
          <p:cNvSpPr txBox="1"/>
          <p:nvPr/>
        </p:nvSpPr>
        <p:spPr>
          <a:xfrm>
            <a:off x="7685483" y="2028823"/>
            <a:ext cx="1067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nest cell</a:t>
            </a:r>
          </a:p>
        </p:txBody>
      </p:sp>
      <p:sp>
        <p:nvSpPr>
          <p:cNvPr id="161" name="Shape 161"/>
          <p:cNvSpPr/>
          <p:nvPr/>
        </p:nvSpPr>
        <p:spPr>
          <a:xfrm rot="-5405170">
            <a:off x="4490100" y="894425"/>
            <a:ext cx="199500" cy="5018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592700" y="3446275"/>
            <a:ext cx="1984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0000FF"/>
                </a:solidFill>
              </a:rPr>
              <a:t>full extent of nest in i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974850" y="4055300"/>
            <a:ext cx="71943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npx</a:t>
            </a:r>
            <a:r>
              <a:rPr lang="en"/>
              <a:t> = (iend_nest - istart_nest + 1 ) * refine_ratio /2 +1 = (24 - 21 + 1 ) * 3 /2 + 1 = 7 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888700" y="4361250"/>
            <a:ext cx="3366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= number of nest grid cell corners in i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061700" y="1181625"/>
            <a:ext cx="9600" cy="11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6" name="Shape 166"/>
          <p:cNvCxnSpPr/>
          <p:nvPr/>
        </p:nvCxnSpPr>
        <p:spPr>
          <a:xfrm flipH="1">
            <a:off x="4559425" y="1446600"/>
            <a:ext cx="9000" cy="85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7" name="Shape 167"/>
          <p:cNvCxnSpPr/>
          <p:nvPr/>
        </p:nvCxnSpPr>
        <p:spPr>
          <a:xfrm flipH="1">
            <a:off x="7091884" y="1438266"/>
            <a:ext cx="9000" cy="85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8" name="Shape 168"/>
          <p:cNvCxnSpPr/>
          <p:nvPr/>
        </p:nvCxnSpPr>
        <p:spPr>
          <a:xfrm flipH="1" rot="10800000">
            <a:off x="2035967" y="2288825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9" name="Shape 169"/>
          <p:cNvCxnSpPr/>
          <p:nvPr/>
        </p:nvCxnSpPr>
        <p:spPr>
          <a:xfrm flipH="1" rot="10800000">
            <a:off x="4550567" y="2274924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0" name="Shape 170"/>
          <p:cNvSpPr txBox="1"/>
          <p:nvPr/>
        </p:nvSpPr>
        <p:spPr>
          <a:xfrm>
            <a:off x="4699950" y="805700"/>
            <a:ext cx="200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i</a:t>
            </a:r>
          </a:p>
        </p:txBody>
      </p:sp>
      <p:cxnSp>
        <p:nvCxnSpPr>
          <p:cNvPr id="171" name="Shape 171"/>
          <p:cNvCxnSpPr/>
          <p:nvPr/>
        </p:nvCxnSpPr>
        <p:spPr>
          <a:xfrm rot="10797182">
            <a:off x="4367113" y="1016437"/>
            <a:ext cx="366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2" name="Shape 172"/>
          <p:cNvCxnSpPr>
            <a:endCxn id="144" idx="2"/>
          </p:cNvCxnSpPr>
          <p:nvPr/>
        </p:nvCxnSpPr>
        <p:spPr>
          <a:xfrm flipH="1">
            <a:off x="3314700" y="1334375"/>
            <a:ext cx="7800" cy="974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4527207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4" name="Shape 174"/>
          <p:cNvCxnSpPr/>
          <p:nvPr/>
        </p:nvCxnSpPr>
        <p:spPr>
          <a:xfrm>
            <a:off x="4603199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5" name="Shape 175"/>
          <p:cNvCxnSpPr/>
          <p:nvPr/>
        </p:nvCxnSpPr>
        <p:spPr>
          <a:xfrm>
            <a:off x="2095500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6" name="Shape 176"/>
          <p:cNvCxnSpPr/>
          <p:nvPr/>
        </p:nvCxnSpPr>
        <p:spPr>
          <a:xfrm>
            <a:off x="7055193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 txBox="1"/>
          <p:nvPr/>
        </p:nvSpPr>
        <p:spPr>
          <a:xfrm>
            <a:off x="93325" y="728850"/>
            <a:ext cx="1984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300">
                <a:solidFill>
                  <a:srgbClr val="FF9900"/>
                </a:solidFill>
              </a:rPr>
              <a:t>parent supergrid cell 24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3977040" y="1205580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9" name="Shape 179"/>
          <p:cNvCxnSpPr/>
          <p:nvPr/>
        </p:nvCxnSpPr>
        <p:spPr>
          <a:xfrm>
            <a:off x="5244637" y="1205066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0" name="Shape 180"/>
          <p:cNvCxnSpPr/>
          <p:nvPr/>
        </p:nvCxnSpPr>
        <p:spPr>
          <a:xfrm>
            <a:off x="6477739" y="1204551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1" name="Shape 181"/>
          <p:cNvSpPr txBox="1"/>
          <p:nvPr/>
        </p:nvSpPr>
        <p:spPr>
          <a:xfrm>
            <a:off x="4948796" y="901300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  22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681199" y="901300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  23</a:t>
            </a:r>
          </a:p>
        </p:txBody>
      </p:sp>
      <p:sp>
        <p:nvSpPr>
          <p:cNvPr id="183" name="Shape 183"/>
          <p:cNvSpPr/>
          <p:nvPr/>
        </p:nvSpPr>
        <p:spPr>
          <a:xfrm rot="5383312">
            <a:off x="2639068" y="278761"/>
            <a:ext cx="61801" cy="1239300"/>
          </a:xfrm>
          <a:prstGeom prst="leftBrace">
            <a:avLst>
              <a:gd fmla="val 202284" name="adj1"/>
              <a:gd fmla="val 50000" name="adj2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4" name="Shape 184"/>
          <p:cNvCxnSpPr/>
          <p:nvPr/>
        </p:nvCxnSpPr>
        <p:spPr>
          <a:xfrm flipH="1" rot="10800000">
            <a:off x="4550566" y="2240428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/>
          <p:nvPr/>
        </p:nvCxnSpPr>
        <p:spPr>
          <a:xfrm flipH="1" rot="10800000">
            <a:off x="2039205" y="2254418"/>
            <a:ext cx="2550600" cy="138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/>
          <p:nvPr/>
        </p:nvCxnSpPr>
        <p:spPr>
          <a:xfrm flipH="1">
            <a:off x="4562399" y="1181625"/>
            <a:ext cx="9600" cy="11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7" name="Shape 187"/>
          <p:cNvCxnSpPr/>
          <p:nvPr/>
        </p:nvCxnSpPr>
        <p:spPr>
          <a:xfrm flipH="1">
            <a:off x="7076999" y="1167724"/>
            <a:ext cx="9600" cy="11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8" name="Shape 188"/>
          <p:cNvSpPr txBox="1"/>
          <p:nvPr/>
        </p:nvSpPr>
        <p:spPr>
          <a:xfrm>
            <a:off x="609183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94789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244705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406505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568305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73903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891905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95" name="Shape 195"/>
          <p:cNvCxnSpPr/>
          <p:nvPr/>
        </p:nvCxnSpPr>
        <p:spPr>
          <a:xfrm flipH="1">
            <a:off x="5829300" y="1292671"/>
            <a:ext cx="7800" cy="974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2630100" y="792375"/>
            <a:ext cx="3883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Output from the grid driver: </a:t>
            </a:r>
          </a:p>
        </p:txBody>
      </p:sp>
      <p:sp>
        <p:nvSpPr>
          <p:cNvPr id="202" name="Shape 202"/>
          <p:cNvSpPr/>
          <p:nvPr/>
        </p:nvSpPr>
        <p:spPr>
          <a:xfrm>
            <a:off x="1076200" y="1888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256825" y="16990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Grid details for the six faces of the cube plus the nest</a:t>
            </a:r>
            <a:r>
              <a:rPr lang="en" sz="2000"/>
              <a:t>.</a:t>
            </a:r>
          </a:p>
        </p:txBody>
      </p:sp>
      <p:sp>
        <p:nvSpPr>
          <p:cNvPr id="204" name="Shape 204"/>
          <p:cNvSpPr/>
          <p:nvPr/>
        </p:nvSpPr>
        <p:spPr>
          <a:xfrm>
            <a:off x="1076200" y="2498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256825" y="23086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Orography data for each face and the nest</a:t>
            </a:r>
            <a:r>
              <a:rPr lang="en" sz="2000"/>
              <a:t>.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610650" y="3601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for the </a:t>
            </a:r>
            <a:r>
              <a:rPr lang="en" sz="2400"/>
              <a:t>ICs</a:t>
            </a:r>
            <a:r>
              <a:rPr lang="en" sz="2400"/>
              <a:t>:  Chgres Driver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58075" y="1185275"/>
            <a:ext cx="8002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Copy the prepared script and set key parameters for your forecast including: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132450" y="1682425"/>
            <a:ext cx="20151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gtype = nest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132450" y="2063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machine</a:t>
            </a:r>
            <a:r>
              <a:rPr lang="en" sz="1800"/>
              <a:t> = WCOSS, WCOSS_C, or THEIA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132450" y="2444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CASE = C768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132450" y="2825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CDATE = yyyymmddhh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58075" y="35474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Execution of the script will generate sfc_data and gfs_data files for each face of the cube and the nest.</a:t>
            </a: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610650" y="2839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Run a Forecast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191475" y="9566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Populate your working directory with all necessary input files.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191475" y="14900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Set appropriate namelist values including: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191475" y="18710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MPI task layout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91475" y="21758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x and y dimensions + 1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191475" y="2508567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grid refinement (parent-to-nest grid increment ratio)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191475" y="2849310"/>
            <a:ext cx="815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b="1" i="1" lang="en" sz="1800">
                <a:solidFill>
                  <a:schemeClr val="dk1"/>
                </a:solidFill>
              </a:rPr>
              <a:t>ioffset</a:t>
            </a:r>
            <a:r>
              <a:rPr lang="en" sz="1800">
                <a:solidFill>
                  <a:schemeClr val="dk1"/>
                </a:solidFill>
              </a:rPr>
              <a:t> - starting i of nest on parent compute grid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191475" y="3168200"/>
            <a:ext cx="815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b="1" i="1" lang="en" sz="1800">
                <a:solidFill>
                  <a:schemeClr val="dk1"/>
                </a:solidFill>
              </a:rPr>
              <a:t>joffset</a:t>
            </a:r>
            <a:r>
              <a:rPr lang="en" sz="1800">
                <a:solidFill>
                  <a:schemeClr val="dk1"/>
                </a:solidFill>
              </a:rPr>
              <a:t> - starting j of nest on parent compute grid</a:t>
            </a:r>
          </a:p>
        </p:txBody>
      </p:sp>
      <p:sp>
        <p:nvSpPr>
          <p:cNvPr id="231" name="Shape 231"/>
          <p:cNvSpPr/>
          <p:nvPr/>
        </p:nvSpPr>
        <p:spPr>
          <a:xfrm>
            <a:off x="1076200" y="1126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076200" y="16603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191475" y="4233275"/>
            <a:ext cx="4572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Copy, edit, submit runscript</a:t>
            </a:r>
            <a:r>
              <a:rPr lang="en" sz="1800"/>
              <a:t>.</a:t>
            </a:r>
          </a:p>
        </p:txBody>
      </p:sp>
      <p:sp>
        <p:nvSpPr>
          <p:cNvPr id="234" name="Shape 234"/>
          <p:cNvSpPr/>
          <p:nvPr/>
        </p:nvSpPr>
        <p:spPr>
          <a:xfrm>
            <a:off x="1076200" y="4403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191475" y="36998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Build the NEMS FV3 executable</a:t>
            </a:r>
            <a:r>
              <a:rPr lang="en" sz="1800"/>
              <a:t>.</a:t>
            </a:r>
          </a:p>
        </p:txBody>
      </p:sp>
      <p:sp>
        <p:nvSpPr>
          <p:cNvPr id="236" name="Shape 236"/>
          <p:cNvSpPr/>
          <p:nvPr/>
        </p:nvSpPr>
        <p:spPr>
          <a:xfrm>
            <a:off x="1076200" y="38701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2806950" y="129675"/>
            <a:ext cx="3530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Location of Nest on a Cube Face</a:t>
            </a:r>
          </a:p>
        </p:txBody>
      </p:sp>
      <p:sp>
        <p:nvSpPr>
          <p:cNvPr id="243" name="Shape 243"/>
          <p:cNvSpPr/>
          <p:nvPr/>
        </p:nvSpPr>
        <p:spPr>
          <a:xfrm>
            <a:off x="3119250" y="1164588"/>
            <a:ext cx="2905500" cy="275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588875" y="2138775"/>
            <a:ext cx="979800" cy="662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5" name="Shape 245"/>
          <p:cNvCxnSpPr/>
          <p:nvPr/>
        </p:nvCxnSpPr>
        <p:spPr>
          <a:xfrm rot="10741049">
            <a:off x="4560931" y="2115957"/>
            <a:ext cx="1469616" cy="2160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6" name="Shape 246"/>
          <p:cNvSpPr txBox="1"/>
          <p:nvPr/>
        </p:nvSpPr>
        <p:spPr>
          <a:xfrm>
            <a:off x="4023300" y="3452007"/>
            <a:ext cx="10974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Cube Face</a:t>
            </a:r>
          </a:p>
        </p:txBody>
      </p:sp>
      <p:cxnSp>
        <p:nvCxnSpPr>
          <p:cNvPr id="247" name="Shape 247"/>
          <p:cNvCxnSpPr/>
          <p:nvPr/>
        </p:nvCxnSpPr>
        <p:spPr>
          <a:xfrm rot="-524770">
            <a:off x="4564871" y="1164855"/>
            <a:ext cx="3946" cy="97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8" name="Shape 248"/>
          <p:cNvSpPr txBox="1"/>
          <p:nvPr/>
        </p:nvSpPr>
        <p:spPr>
          <a:xfrm>
            <a:off x="4876525" y="650152"/>
            <a:ext cx="81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istart_nest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641587" y="788750"/>
            <a:ext cx="1239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 supergrid)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276017" y="1322150"/>
            <a:ext cx="81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000">
                <a:solidFill>
                  <a:srgbClr val="FF0000"/>
                </a:solidFill>
              </a:rPr>
              <a:t>jstart_nest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827824" y="2756148"/>
            <a:ext cx="572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Nest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061782" y="1460460"/>
            <a:ext cx="1239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 supergrid)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037834" y="2060570"/>
            <a:ext cx="572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000">
                <a:solidFill>
                  <a:srgbClr val="FF0000"/>
                </a:solidFill>
              </a:rPr>
              <a:t>ioffset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015981" y="2192267"/>
            <a:ext cx="627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981187" y="2309874"/>
            <a:ext cx="726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112884" y="2420867"/>
            <a:ext cx="440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grid)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012153" y="1298570"/>
            <a:ext cx="572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000">
                <a:solidFill>
                  <a:srgbClr val="FF0000"/>
                </a:solidFill>
              </a:rPr>
              <a:t>joffset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3990300" y="1430267"/>
            <a:ext cx="627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955507" y="1547874"/>
            <a:ext cx="726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087203" y="1658867"/>
            <a:ext cx="440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grid)</a:t>
            </a:r>
          </a:p>
        </p:txBody>
      </p:sp>
      <p:cxnSp>
        <p:nvCxnSpPr>
          <p:cNvPr id="261" name="Shape 261"/>
          <p:cNvCxnSpPr/>
          <p:nvPr/>
        </p:nvCxnSpPr>
        <p:spPr>
          <a:xfrm rot="10739940">
            <a:off x="4553046" y="1073107"/>
            <a:ext cx="1476825" cy="2070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2" name="Shape 262"/>
          <p:cNvCxnSpPr/>
          <p:nvPr/>
        </p:nvCxnSpPr>
        <p:spPr>
          <a:xfrm rot="-311666">
            <a:off x="6114788" y="1146132"/>
            <a:ext cx="6627" cy="97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3" name="Shape 263"/>
          <p:cNvSpPr txBox="1"/>
          <p:nvPr/>
        </p:nvSpPr>
        <p:spPr>
          <a:xfrm>
            <a:off x="5652332" y="1079449"/>
            <a:ext cx="476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(1,1)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197050" y="2056542"/>
            <a:ext cx="476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00FF"/>
                </a:solidFill>
              </a:rPr>
              <a:t>(1,1)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291900" y="4195600"/>
            <a:ext cx="256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ioffset = ( istart_nest -1 ) /2 +1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291900" y="4500400"/>
            <a:ext cx="256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joffset = ( jstart_nest -1 ) /2 +1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85875" y="1589125"/>
            <a:ext cx="129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ioffset, joffset</a:t>
            </a:r>
            <a:r>
              <a:rPr lang="en" sz="1100"/>
              <a:t>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52475" y="1893925"/>
            <a:ext cx="25980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are specified by the user in the nest namelist file in the forecast’s working directory.</a:t>
            </a:r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1652550" y="247975"/>
            <a:ext cx="5838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Test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Run Specs for a 3 km Nest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244401" y="34540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Nested run resources - 144 nodes / 2 threads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535300" y="37588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Parent: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48 nodes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(576 MPI tasks)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535300" y="40636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Nest:   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96 nodes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(1152 MPI tasks)</a:t>
            </a:r>
          </a:p>
        </p:txBody>
      </p:sp>
      <p:sp>
        <p:nvSpPr>
          <p:cNvPr id="278" name="Shape 278"/>
          <p:cNvSpPr/>
          <p:nvPr/>
        </p:nvSpPr>
        <p:spPr>
          <a:xfrm>
            <a:off x="1076200" y="3641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 rot="5400000">
            <a:off x="1383012" y="39593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 rot="5400000">
            <a:off x="1383012" y="4264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230500" y="7870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C768 g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 increments </a:t>
            </a:r>
          </a:p>
        </p:txBody>
      </p:sp>
      <p:sp>
        <p:nvSpPr>
          <p:cNvPr id="282" name="Shape 282"/>
          <p:cNvSpPr/>
          <p:nvPr/>
        </p:nvSpPr>
        <p:spPr>
          <a:xfrm>
            <a:off x="1076200" y="974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1535300" y="10918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Tile 6: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~9 km</a:t>
            </a:r>
          </a:p>
        </p:txBody>
      </p:sp>
      <p:sp>
        <p:nvSpPr>
          <p:cNvPr id="284" name="Shape 284"/>
          <p:cNvSpPr/>
          <p:nvPr/>
        </p:nvSpPr>
        <p:spPr>
          <a:xfrm rot="5400000">
            <a:off x="1383012" y="12923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535300" y="13966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Nest: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~3 km</a:t>
            </a:r>
          </a:p>
        </p:txBody>
      </p:sp>
      <p:sp>
        <p:nvSpPr>
          <p:cNvPr id="286" name="Shape 286"/>
          <p:cNvSpPr/>
          <p:nvPr/>
        </p:nvSpPr>
        <p:spPr>
          <a:xfrm rot="5400000">
            <a:off x="1383012" y="1597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1230500" y="18538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 </a:t>
            </a:r>
          </a:p>
        </p:txBody>
      </p:sp>
      <p:sp>
        <p:nvSpPr>
          <p:cNvPr id="288" name="Shape 288"/>
          <p:cNvSpPr/>
          <p:nvPr/>
        </p:nvSpPr>
        <p:spPr>
          <a:xfrm>
            <a:off x="1076200" y="20413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535300" y="2158625"/>
            <a:ext cx="7235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Parent:  768 x 768 x 6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3538944 pts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 dyn timestep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12.857 sec</a:t>
            </a:r>
          </a:p>
        </p:txBody>
      </p:sp>
      <p:sp>
        <p:nvSpPr>
          <p:cNvPr id="290" name="Shape 290"/>
          <p:cNvSpPr/>
          <p:nvPr/>
        </p:nvSpPr>
        <p:spPr>
          <a:xfrm rot="5400000">
            <a:off x="1383012" y="2359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542225" y="2463425"/>
            <a:ext cx="7338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Nest:     1729 x 1441  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2491489 pts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 dyn timestep =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4.5 sec</a:t>
            </a:r>
          </a:p>
        </p:txBody>
      </p:sp>
      <p:sp>
        <p:nvSpPr>
          <p:cNvPr id="292" name="Shape 292"/>
          <p:cNvSpPr/>
          <p:nvPr/>
        </p:nvSpPr>
        <p:spPr>
          <a:xfrm rot="5400000">
            <a:off x="1383012" y="26639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2221063" y="2903376"/>
            <a:ext cx="548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⟹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654982" y="2958263"/>
            <a:ext cx="6335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Nest  pts</a:t>
            </a:r>
            <a:r>
              <a:rPr b="0" i="0" lang="en" sz="1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en" sz="1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Parent pts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Parent dt / </a:t>
            </a:r>
            <a:r>
              <a:rPr b="0" i="0" lang="en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Nest dt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" sz="18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092500" y="4528225"/>
            <a:ext cx="4959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1" lang="en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NAM 3 km CONUS nest is larger than this FV3 nest.</a:t>
            </a:r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97" name="Shape 297"/>
          <p:cNvSpPr txBox="1"/>
          <p:nvPr/>
        </p:nvSpPr>
        <p:spPr>
          <a:xfrm>
            <a:off x="3059300" y="1091825"/>
            <a:ext cx="2223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1" lang="en" sz="1600"/>
              <a:t>stretch factor=1.5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059300" y="1396625"/>
            <a:ext cx="2223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1" lang="en" sz="1600"/>
              <a:t>refinement=3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112596" y="2969022"/>
            <a:ext cx="130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Work ratio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002900" y="2958724"/>
            <a:ext cx="7138200" cy="4647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