
<file path=[Content_Types].xml><?xml version="1.0" encoding="utf-8"?>
<Types xmlns="http://schemas.openxmlformats.org/package/2006/content-types"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70" r:id="rId3"/>
    <p:sldMasterId id="214748367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Shape 30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10" name="Shape 31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45" name="Shape 34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53" name="Shape 35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61" name="Shape 36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69" name="Shape 36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77" name="Shape 37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hape 38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86" name="Shape 38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95" name="Shape 39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Shape 40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03" name="Shape 40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Shape 41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11" name="Shape 41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Shape 41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19" name="Shape 41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Shape 19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08" name="Shape 20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Shape 22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Shape 23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71" name="Shape 27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Font typeface="Arial"/>
              <a:buNone/>
            </a:pPr>
            <a:r>
              <a:t/>
            </a:r>
            <a:endParaRPr b="0" i="0" sz="1100" u="none" cap="none" strike="noStrike"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5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2pPr>
            <a:lvl3pPr indent="0" lvl="2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3pPr>
            <a:lvl4pPr indent="0" lvl="3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4pPr>
            <a:lvl5pPr indent="0" lvl="4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5pPr>
            <a:lvl6pPr indent="0" lvl="5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6pPr>
            <a:lvl7pPr indent="0" lvl="6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7pPr>
            <a:lvl8pPr indent="0" lvl="7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8pPr>
            <a:lvl9pPr indent="0" lvl="8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" type="subTitle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indent="0" lvl="2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indent="0" lvl="3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indent="0" lvl="4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indent="0" lvl="5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indent="0" lvl="6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indent="0" lvl="7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indent="0" lvl="8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2pPr>
            <a:lvl3pPr indent="0" lvl="2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3pPr>
            <a:lvl4pPr indent="0" lvl="3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4pPr>
            <a:lvl5pPr indent="0" lvl="4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5pPr>
            <a:lvl6pPr indent="0" lvl="5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6pPr>
            <a:lvl7pPr indent="0" lvl="6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7pPr>
            <a:lvl8pPr indent="0" lvl="7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8pPr>
            <a:lvl9pPr indent="0" lvl="8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indent="0" lvl="2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indent="0" lvl="3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indent="0" lvl="4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indent="0" lvl="5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indent="0" lvl="6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indent="0" lvl="7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indent="0" lvl="8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2" type="body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indent="0" lvl="2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indent="0" lvl="3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indent="0" lvl="4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indent="0" lvl="5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indent="0" lvl="6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indent="0" lvl="7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indent="0" lvl="8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2pPr>
            <a:lvl3pPr indent="0" lvl="2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3pPr>
            <a:lvl4pPr indent="0" lvl="3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4pPr>
            <a:lvl5pPr indent="0" lvl="4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5pPr>
            <a:lvl6pPr indent="0" lvl="5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6pPr>
            <a:lvl7pPr indent="0" lvl="6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7pPr>
            <a:lvl8pPr indent="0" lvl="7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8pPr>
            <a:lvl9pPr indent="0" lvl="8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2pPr>
            <a:lvl3pPr indent="0" lvl="2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3pPr>
            <a:lvl4pPr indent="0" lvl="3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4pPr>
            <a:lvl5pPr indent="0" lvl="4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5pPr>
            <a:lvl6pPr indent="0" lvl="5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6pPr>
            <a:lvl7pPr indent="0" lvl="6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7pPr>
            <a:lvl8pPr indent="0" lvl="7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8pPr>
            <a:lvl9pPr indent="0" lvl="8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/>
        </p:nvSpPr>
        <p:spPr>
          <a:xfrm>
            <a:off x="4572000" y="-125"/>
            <a:ext cx="4572000" cy="51434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Shape 82"/>
          <p:cNvSpPr txBox="1"/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4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2pPr>
            <a:lvl3pPr indent="0" lvl="2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3pPr>
            <a:lvl4pPr indent="0" lvl="3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4pPr>
            <a:lvl5pPr indent="0" lvl="4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5pPr>
            <a:lvl6pPr indent="0" lvl="5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6pPr>
            <a:lvl7pPr indent="0" lvl="6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7pPr>
            <a:lvl8pPr indent="0" lvl="7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8pPr>
            <a:lvl9pPr indent="0" lvl="8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" type="subTitle"/>
          </p:nvPr>
        </p:nvSpPr>
        <p:spPr>
          <a:xfrm>
            <a:off x="265500" y="2803075"/>
            <a:ext cx="4045199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4" name="Shape 84"/>
          <p:cNvSpPr txBox="1"/>
          <p:nvPr>
            <p:ph idx="2" type="body"/>
          </p:nvPr>
        </p:nvSpPr>
        <p:spPr>
          <a:xfrm>
            <a:off x="4939500" y="724075"/>
            <a:ext cx="3837000" cy="369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5" name="Shape 85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8" name="Shape 8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type="title"/>
          </p:nvPr>
        </p:nvSpPr>
        <p:spPr>
          <a:xfrm>
            <a:off x="311700" y="1106125"/>
            <a:ext cx="8520599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2pPr>
            <a:lvl3pPr indent="0" lvl="2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3pPr>
            <a:lvl4pPr indent="0" lvl="3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4pPr>
            <a:lvl5pPr indent="0" lvl="4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5pPr>
            <a:lvl6pPr indent="0" lvl="5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6pPr>
            <a:lvl7pPr indent="0" lvl="6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7pPr>
            <a:lvl8pPr indent="0" lvl="7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8pPr>
            <a:lvl9pPr indent="0" lvl="8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311700" y="3152225"/>
            <a:ext cx="8520599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" name="Shape 92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indent="0" lvl="2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indent="0" lvl="3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indent="0" lvl="4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indent="0" lvl="5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indent="0" lvl="6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indent="0" lvl="7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indent="0" lvl="8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gif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gif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gif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.gif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1.gif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/>
        </p:nvSpPr>
        <p:spPr>
          <a:xfrm>
            <a:off x="964500" y="1179750"/>
            <a:ext cx="7214999" cy="437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800">
                <a:solidFill>
                  <a:srgbClr val="1155CC"/>
                </a:solidFill>
              </a:rPr>
              <a:t>Setting Up and </a:t>
            </a:r>
            <a:r>
              <a:rPr b="0" i="0" lang="en" sz="2800" u="none" cap="none" strike="noStrike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Running </a:t>
            </a:r>
            <a:r>
              <a:rPr lang="en" sz="2800">
                <a:solidFill>
                  <a:srgbClr val="1155CC"/>
                </a:solidFill>
              </a:rPr>
              <a:t>an FV3</a:t>
            </a:r>
            <a:r>
              <a:rPr b="0" i="0" lang="en" sz="2800" u="none" cap="none" strike="noStrike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 Nest</a:t>
            </a:r>
          </a:p>
        </p:txBody>
      </p:sp>
      <p:sp>
        <p:nvSpPr>
          <p:cNvPr id="100" name="Shape 100"/>
          <p:cNvSpPr txBox="1"/>
          <p:nvPr/>
        </p:nvSpPr>
        <p:spPr>
          <a:xfrm>
            <a:off x="2608050" y="1949975"/>
            <a:ext cx="39279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Jim Abeles     Tom Black</a:t>
            </a:r>
          </a:p>
        </p:txBody>
      </p:sp>
      <p:sp>
        <p:nvSpPr>
          <p:cNvPr id="101" name="Shape 101"/>
          <p:cNvSpPr txBox="1"/>
          <p:nvPr/>
        </p:nvSpPr>
        <p:spPr>
          <a:xfrm>
            <a:off x="3875550" y="2833625"/>
            <a:ext cx="13929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/>
              <a:t>20 July</a:t>
            </a: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2017</a:t>
            </a:r>
          </a:p>
        </p:txBody>
      </p:sp>
      <p:sp>
        <p:nvSpPr>
          <p:cNvPr id="102" name="Shape 102"/>
          <p:cNvSpPr txBox="1"/>
          <p:nvPr/>
        </p:nvSpPr>
        <p:spPr>
          <a:xfrm>
            <a:off x="1805550" y="3523050"/>
            <a:ext cx="55329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25000"/>
              <a:buFont typeface="Arial"/>
              <a:buNone/>
            </a:pPr>
            <a:r>
              <a:rPr b="0" i="1" lang="en" sz="16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Thanks to Lucas Harris, Shannon Rees, and Rusty Benson</a:t>
            </a:r>
          </a:p>
        </p:txBody>
      </p:sp>
      <p:sp>
        <p:nvSpPr>
          <p:cNvPr id="103" name="Shape 103"/>
          <p:cNvSpPr txBox="1"/>
          <p:nvPr/>
        </p:nvSpPr>
        <p:spPr>
          <a:xfrm>
            <a:off x="8344625" y="4660850"/>
            <a:ext cx="5865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xxxx</a:t>
            </a:r>
          </a:p>
        </p:txBody>
      </p:sp>
      <p:pic>
        <p:nvPicPr>
          <p:cNvPr descr="NOAA-Transparent-Logo_1.png" id="104" name="Shape 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69350"/>
            <a:ext cx="648474" cy="6484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CEP_80.png" id="105" name="Shape 10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77200" y="169350"/>
            <a:ext cx="917174" cy="535575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Shape 106"/>
          <p:cNvSpPr txBox="1"/>
          <p:nvPr/>
        </p:nvSpPr>
        <p:spPr>
          <a:xfrm>
            <a:off x="3432150" y="2343150"/>
            <a:ext cx="2279700" cy="4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NOAA/NWS/NCEP/EMC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/>
              <a:t>‹#›</a:t>
            </a:fld>
          </a:p>
        </p:txBody>
      </p:sp>
      <p:pic>
        <p:nvPicPr>
          <p:cNvPr descr="C768_nest_domain.png" id="305" name="Shape 3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Shape 306"/>
          <p:cNvSpPr txBox="1"/>
          <p:nvPr/>
        </p:nvSpPr>
        <p:spPr>
          <a:xfrm>
            <a:off x="2210325" y="133350"/>
            <a:ext cx="4837500" cy="325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3 km Nest Domain</a:t>
            </a:r>
          </a:p>
        </p:txBody>
      </p:sp>
      <p:sp>
        <p:nvSpPr>
          <p:cNvPr id="307" name="Shape 307"/>
          <p:cNvSpPr txBox="1"/>
          <p:nvPr/>
        </p:nvSpPr>
        <p:spPr>
          <a:xfrm>
            <a:off x="6756050" y="2410075"/>
            <a:ext cx="9315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i="1" lang="en"/>
              <a:t>Cell Area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 txBox="1"/>
          <p:nvPr/>
        </p:nvSpPr>
        <p:spPr>
          <a:xfrm>
            <a:off x="1830600" y="197875"/>
            <a:ext cx="54828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2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Forecast Run Times - 48 hr forecast</a:t>
            </a:r>
          </a:p>
        </p:txBody>
      </p:sp>
      <p:sp>
        <p:nvSpPr>
          <p:cNvPr id="313" name="Shape 313"/>
          <p:cNvSpPr txBox="1"/>
          <p:nvPr/>
        </p:nvSpPr>
        <p:spPr>
          <a:xfrm>
            <a:off x="1763900" y="787025"/>
            <a:ext cx="71382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2000"/>
              <a:t>WCOSS Cray</a:t>
            </a: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314" name="Shape 314"/>
          <p:cNvSpPr/>
          <p:nvPr/>
        </p:nvSpPr>
        <p:spPr>
          <a:xfrm>
            <a:off x="1609600" y="974525"/>
            <a:ext cx="83700" cy="88200"/>
          </a:xfrm>
          <a:prstGeom prst="flowChartConnector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Shape 315"/>
          <p:cNvSpPr txBox="1"/>
          <p:nvPr/>
        </p:nvSpPr>
        <p:spPr>
          <a:xfrm>
            <a:off x="2068700" y="1168025"/>
            <a:ext cx="46962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Parent with nest:      </a:t>
            </a:r>
            <a:r>
              <a:rPr b="0" i="0" lang="en" sz="16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 44.8 min</a:t>
            </a:r>
          </a:p>
        </p:txBody>
      </p:sp>
      <p:sp>
        <p:nvSpPr>
          <p:cNvPr id="316" name="Shape 316"/>
          <p:cNvSpPr/>
          <p:nvPr/>
        </p:nvSpPr>
        <p:spPr>
          <a:xfrm rot="5400000">
            <a:off x="1916411" y="1368587"/>
            <a:ext cx="113975" cy="94700"/>
          </a:xfrm>
          <a:prstGeom prst="flowChartExtract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Shape 317"/>
          <p:cNvSpPr txBox="1"/>
          <p:nvPr/>
        </p:nvSpPr>
        <p:spPr>
          <a:xfrm>
            <a:off x="2068700" y="1472825"/>
            <a:ext cx="46962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Parent without nest: </a:t>
            </a:r>
            <a:r>
              <a:rPr b="0" i="0" lang="en" sz="16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 34.5 min</a:t>
            </a:r>
          </a:p>
        </p:txBody>
      </p:sp>
      <p:sp>
        <p:nvSpPr>
          <p:cNvPr id="318" name="Shape 318"/>
          <p:cNvSpPr/>
          <p:nvPr/>
        </p:nvSpPr>
        <p:spPr>
          <a:xfrm rot="5400000">
            <a:off x="1916411" y="1673386"/>
            <a:ext cx="113975" cy="94700"/>
          </a:xfrm>
          <a:prstGeom prst="flowChartExtract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Shape 319"/>
          <p:cNvSpPr txBox="1"/>
          <p:nvPr/>
        </p:nvSpPr>
        <p:spPr>
          <a:xfrm>
            <a:off x="1763900" y="2532416"/>
            <a:ext cx="71382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Theia </a:t>
            </a:r>
          </a:p>
        </p:txBody>
      </p:sp>
      <p:sp>
        <p:nvSpPr>
          <p:cNvPr id="320" name="Shape 320"/>
          <p:cNvSpPr/>
          <p:nvPr/>
        </p:nvSpPr>
        <p:spPr>
          <a:xfrm>
            <a:off x="1609600" y="2719916"/>
            <a:ext cx="83700" cy="88200"/>
          </a:xfrm>
          <a:prstGeom prst="flowChartConnector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Shape 321"/>
          <p:cNvSpPr txBox="1"/>
          <p:nvPr/>
        </p:nvSpPr>
        <p:spPr>
          <a:xfrm>
            <a:off x="2068700" y="2913416"/>
            <a:ext cx="46962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Parent with nest:       </a:t>
            </a:r>
            <a:r>
              <a:rPr b="0" i="0" lang="en" sz="16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57.6 min</a:t>
            </a:r>
          </a:p>
        </p:txBody>
      </p:sp>
      <p:sp>
        <p:nvSpPr>
          <p:cNvPr id="322" name="Shape 322"/>
          <p:cNvSpPr/>
          <p:nvPr/>
        </p:nvSpPr>
        <p:spPr>
          <a:xfrm rot="5400000">
            <a:off x="1916411" y="3113978"/>
            <a:ext cx="113975" cy="94700"/>
          </a:xfrm>
          <a:prstGeom prst="flowChartExtract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Shape 323"/>
          <p:cNvSpPr txBox="1"/>
          <p:nvPr/>
        </p:nvSpPr>
        <p:spPr>
          <a:xfrm>
            <a:off x="2068700" y="3218216"/>
            <a:ext cx="46962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Parent without nest:  </a:t>
            </a:r>
            <a:r>
              <a:rPr b="0" i="0" lang="en" sz="16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35.5 min</a:t>
            </a:r>
          </a:p>
        </p:txBody>
      </p:sp>
      <p:sp>
        <p:nvSpPr>
          <p:cNvPr id="324" name="Shape 324"/>
          <p:cNvSpPr/>
          <p:nvPr/>
        </p:nvSpPr>
        <p:spPr>
          <a:xfrm rot="5400000">
            <a:off x="1916411" y="3418778"/>
            <a:ext cx="113975" cy="94700"/>
          </a:xfrm>
          <a:prstGeom prst="flowChartExtract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Shape 325"/>
          <p:cNvSpPr/>
          <p:nvPr/>
        </p:nvSpPr>
        <p:spPr>
          <a:xfrm>
            <a:off x="4995775" y="3069566"/>
            <a:ext cx="186600" cy="464700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Shape 326"/>
          <p:cNvSpPr txBox="1"/>
          <p:nvPr/>
        </p:nvSpPr>
        <p:spPr>
          <a:xfrm>
            <a:off x="5246125" y="3081216"/>
            <a:ext cx="11664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with output</a:t>
            </a:r>
          </a:p>
        </p:txBody>
      </p:sp>
      <p:sp>
        <p:nvSpPr>
          <p:cNvPr id="327" name="Shape 327"/>
          <p:cNvSpPr txBox="1"/>
          <p:nvPr/>
        </p:nvSpPr>
        <p:spPr>
          <a:xfrm>
            <a:off x="2068700" y="3523016"/>
            <a:ext cx="46962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Parent with nest:       </a:t>
            </a:r>
            <a:r>
              <a:rPr b="1" i="0" lang="en" sz="16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44.3</a:t>
            </a:r>
            <a:r>
              <a:rPr b="0" i="0" lang="en" sz="16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" sz="16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min</a:t>
            </a:r>
          </a:p>
        </p:txBody>
      </p:sp>
      <p:sp>
        <p:nvSpPr>
          <p:cNvPr id="328" name="Shape 328"/>
          <p:cNvSpPr/>
          <p:nvPr/>
        </p:nvSpPr>
        <p:spPr>
          <a:xfrm rot="5400000">
            <a:off x="1916411" y="3723578"/>
            <a:ext cx="113975" cy="94700"/>
          </a:xfrm>
          <a:prstGeom prst="flowChartExtract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Shape 329"/>
          <p:cNvSpPr txBox="1"/>
          <p:nvPr/>
        </p:nvSpPr>
        <p:spPr>
          <a:xfrm>
            <a:off x="2068700" y="3827816"/>
            <a:ext cx="46962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Parent without nest:  </a:t>
            </a:r>
            <a:r>
              <a:rPr b="1" i="0" lang="en" sz="16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32.6</a:t>
            </a:r>
            <a:r>
              <a:rPr b="0" i="0" lang="en" sz="16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" sz="16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min</a:t>
            </a:r>
          </a:p>
        </p:txBody>
      </p:sp>
      <p:sp>
        <p:nvSpPr>
          <p:cNvPr id="330" name="Shape 330"/>
          <p:cNvSpPr/>
          <p:nvPr/>
        </p:nvSpPr>
        <p:spPr>
          <a:xfrm rot="5400000">
            <a:off x="1916411" y="4028378"/>
            <a:ext cx="113975" cy="94700"/>
          </a:xfrm>
          <a:prstGeom prst="flowChartExtract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Shape 331"/>
          <p:cNvSpPr/>
          <p:nvPr/>
        </p:nvSpPr>
        <p:spPr>
          <a:xfrm>
            <a:off x="4995775" y="3679166"/>
            <a:ext cx="186600" cy="464700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Shape 332"/>
          <p:cNvSpPr txBox="1"/>
          <p:nvPr/>
        </p:nvSpPr>
        <p:spPr>
          <a:xfrm>
            <a:off x="5246125" y="3690816"/>
            <a:ext cx="13668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without output</a:t>
            </a:r>
          </a:p>
        </p:txBody>
      </p:sp>
      <p:sp>
        <p:nvSpPr>
          <p:cNvPr id="333" name="Shape 333"/>
          <p:cNvSpPr/>
          <p:nvPr/>
        </p:nvSpPr>
        <p:spPr>
          <a:xfrm>
            <a:off x="4995775" y="1324175"/>
            <a:ext cx="186600" cy="464700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Shape 334"/>
          <p:cNvSpPr txBox="1"/>
          <p:nvPr/>
        </p:nvSpPr>
        <p:spPr>
          <a:xfrm>
            <a:off x="5246125" y="1335825"/>
            <a:ext cx="11664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with output</a:t>
            </a:r>
          </a:p>
        </p:txBody>
      </p:sp>
      <p:sp>
        <p:nvSpPr>
          <p:cNvPr id="335" name="Shape 335"/>
          <p:cNvSpPr txBox="1"/>
          <p:nvPr/>
        </p:nvSpPr>
        <p:spPr>
          <a:xfrm>
            <a:off x="2068700" y="1777625"/>
            <a:ext cx="46962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Parent with nest:      </a:t>
            </a:r>
            <a:r>
              <a:rPr b="0" i="0" lang="en" sz="16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" sz="16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35.7</a:t>
            </a:r>
            <a:r>
              <a:rPr b="0" i="0" lang="en" sz="16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" sz="16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min</a:t>
            </a:r>
          </a:p>
        </p:txBody>
      </p:sp>
      <p:sp>
        <p:nvSpPr>
          <p:cNvPr id="336" name="Shape 336"/>
          <p:cNvSpPr/>
          <p:nvPr/>
        </p:nvSpPr>
        <p:spPr>
          <a:xfrm rot="5400000">
            <a:off x="1916411" y="1978186"/>
            <a:ext cx="113975" cy="94700"/>
          </a:xfrm>
          <a:prstGeom prst="flowChartExtract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Shape 337"/>
          <p:cNvSpPr txBox="1"/>
          <p:nvPr/>
        </p:nvSpPr>
        <p:spPr>
          <a:xfrm>
            <a:off x="2068700" y="2082425"/>
            <a:ext cx="46962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Parent without nest: </a:t>
            </a:r>
            <a:r>
              <a:rPr b="0" i="0" lang="en" sz="16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" sz="16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29.5</a:t>
            </a:r>
            <a:r>
              <a:rPr b="0" i="0" lang="en" sz="16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" sz="16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min</a:t>
            </a:r>
          </a:p>
        </p:txBody>
      </p:sp>
      <p:sp>
        <p:nvSpPr>
          <p:cNvPr id="338" name="Shape 338"/>
          <p:cNvSpPr/>
          <p:nvPr/>
        </p:nvSpPr>
        <p:spPr>
          <a:xfrm rot="5400000">
            <a:off x="1916411" y="2282986"/>
            <a:ext cx="113975" cy="94700"/>
          </a:xfrm>
          <a:prstGeom prst="flowChartExtract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Shape 339"/>
          <p:cNvSpPr/>
          <p:nvPr/>
        </p:nvSpPr>
        <p:spPr>
          <a:xfrm>
            <a:off x="4995775" y="1933775"/>
            <a:ext cx="186600" cy="464700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Shape 340"/>
          <p:cNvSpPr txBox="1"/>
          <p:nvPr/>
        </p:nvSpPr>
        <p:spPr>
          <a:xfrm>
            <a:off x="5246125" y="1945425"/>
            <a:ext cx="13086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without output</a:t>
            </a:r>
          </a:p>
        </p:txBody>
      </p:sp>
      <p:sp>
        <p:nvSpPr>
          <p:cNvPr id="341" name="Shape 34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342" name="Shape 342"/>
          <p:cNvSpPr txBox="1"/>
          <p:nvPr/>
        </p:nvSpPr>
        <p:spPr>
          <a:xfrm>
            <a:off x="1161000" y="4423625"/>
            <a:ext cx="68220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i="1" lang="en" sz="1600">
                <a:solidFill>
                  <a:srgbClr val="FF0000"/>
                </a:solidFill>
              </a:rPr>
              <a:t>NOTE</a:t>
            </a:r>
            <a:r>
              <a:rPr lang="en" sz="1600">
                <a:solidFill>
                  <a:srgbClr val="FF0000"/>
                </a:solidFill>
              </a:rPr>
              <a:t>:  </a:t>
            </a:r>
            <a:r>
              <a:rPr b="1" i="1" lang="en" sz="1600">
                <a:solidFill>
                  <a:srgbClr val="FF0000"/>
                </a:solidFill>
              </a:rPr>
              <a:t>C768 runs with a 3 km nest do not work on theia at this time.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 txBox="1"/>
          <p:nvPr/>
        </p:nvSpPr>
        <p:spPr>
          <a:xfrm>
            <a:off x="913200" y="947025"/>
            <a:ext cx="7317599" cy="464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Sample Fields</a:t>
            </a:r>
          </a:p>
        </p:txBody>
      </p:sp>
      <p:sp>
        <p:nvSpPr>
          <p:cNvPr id="348" name="Shape 348"/>
          <p:cNvSpPr txBox="1"/>
          <p:nvPr/>
        </p:nvSpPr>
        <p:spPr>
          <a:xfrm>
            <a:off x="2829150" y="2676925"/>
            <a:ext cx="3638100" cy="464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from 00Z 01 March 2017</a:t>
            </a:r>
          </a:p>
        </p:txBody>
      </p:sp>
      <p:sp>
        <p:nvSpPr>
          <p:cNvPr id="349" name="Shape 349"/>
          <p:cNvSpPr txBox="1"/>
          <p:nvPr/>
        </p:nvSpPr>
        <p:spPr>
          <a:xfrm>
            <a:off x="3372000" y="2178800"/>
            <a:ext cx="2400000" cy="464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48 hour forecast</a:t>
            </a:r>
          </a:p>
        </p:txBody>
      </p:sp>
      <p:sp>
        <p:nvSpPr>
          <p:cNvPr id="350" name="Shape 35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96_nest_zsfc.png" id="355" name="Shape 3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46200" y="152400"/>
            <a:ext cx="6451598" cy="4838698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Shape 356"/>
          <p:cNvSpPr txBox="1"/>
          <p:nvPr/>
        </p:nvSpPr>
        <p:spPr>
          <a:xfrm rot="5400000">
            <a:off x="6936825" y="2476574"/>
            <a:ext cx="511499" cy="332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meters</a:t>
            </a:r>
          </a:p>
        </p:txBody>
      </p:sp>
      <p:sp>
        <p:nvSpPr>
          <p:cNvPr id="357" name="Shape 357"/>
          <p:cNvSpPr txBox="1"/>
          <p:nvPr/>
        </p:nvSpPr>
        <p:spPr>
          <a:xfrm>
            <a:off x="2192625" y="193550"/>
            <a:ext cx="4316099" cy="4646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Surface Elevation - C96 Nest  (~25 km)</a:t>
            </a:r>
          </a:p>
        </p:txBody>
      </p:sp>
      <p:sp>
        <p:nvSpPr>
          <p:cNvPr id="358" name="Shape 35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768_nest_zsfc.png" id="363" name="Shape 3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73625" y="164550"/>
            <a:ext cx="6435424" cy="4826548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Shape 364"/>
          <p:cNvSpPr txBox="1"/>
          <p:nvPr/>
        </p:nvSpPr>
        <p:spPr>
          <a:xfrm rot="5400000">
            <a:off x="6936825" y="2476574"/>
            <a:ext cx="511499" cy="332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meters</a:t>
            </a:r>
          </a:p>
        </p:txBody>
      </p:sp>
      <p:sp>
        <p:nvSpPr>
          <p:cNvPr id="365" name="Shape 365"/>
          <p:cNvSpPr txBox="1"/>
          <p:nvPr/>
        </p:nvSpPr>
        <p:spPr>
          <a:xfrm>
            <a:off x="2192625" y="193550"/>
            <a:ext cx="4316099" cy="4646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Surface Elevation - C768 Nest  (~3 km)</a:t>
            </a:r>
          </a:p>
        </p:txBody>
      </p:sp>
      <p:sp>
        <p:nvSpPr>
          <p:cNvPr id="366" name="Shape 366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q850_6hrs.gif" id="371" name="Shape 3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46200" y="164700"/>
            <a:ext cx="6435200" cy="482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Shape 372"/>
          <p:cNvSpPr txBox="1"/>
          <p:nvPr/>
        </p:nvSpPr>
        <p:spPr>
          <a:xfrm>
            <a:off x="2158050" y="193550"/>
            <a:ext cx="4350599" cy="4646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850 mb Specific Humidity - 6 hours</a:t>
            </a:r>
          </a:p>
        </p:txBody>
      </p:sp>
      <p:sp>
        <p:nvSpPr>
          <p:cNvPr id="373" name="Shape 373"/>
          <p:cNvSpPr txBox="1"/>
          <p:nvPr/>
        </p:nvSpPr>
        <p:spPr>
          <a:xfrm rot="5400000">
            <a:off x="6936825" y="2324174"/>
            <a:ext cx="511499" cy="332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kg / kg</a:t>
            </a:r>
          </a:p>
        </p:txBody>
      </p:sp>
      <p:sp>
        <p:nvSpPr>
          <p:cNvPr id="374" name="Shape 37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q850_zoom.gif" id="379" name="Shape 3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46200" y="152400"/>
            <a:ext cx="6451598" cy="4838698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Shape 380"/>
          <p:cNvSpPr txBox="1"/>
          <p:nvPr/>
        </p:nvSpPr>
        <p:spPr>
          <a:xfrm>
            <a:off x="2158050" y="193550"/>
            <a:ext cx="4350599" cy="4646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850 mb Specific Humidity - 6 hours</a:t>
            </a:r>
          </a:p>
        </p:txBody>
      </p:sp>
      <p:sp>
        <p:nvSpPr>
          <p:cNvPr id="381" name="Shape 381"/>
          <p:cNvSpPr txBox="1"/>
          <p:nvPr/>
        </p:nvSpPr>
        <p:spPr>
          <a:xfrm rot="5400000">
            <a:off x="6936825" y="2324174"/>
            <a:ext cx="511499" cy="332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kg / kg</a:t>
            </a:r>
          </a:p>
        </p:txBody>
      </p:sp>
      <p:sp>
        <p:nvSpPr>
          <p:cNvPr id="382" name="Shape 382"/>
          <p:cNvSpPr txBox="1"/>
          <p:nvPr/>
        </p:nvSpPr>
        <p:spPr>
          <a:xfrm>
            <a:off x="798750" y="2299725"/>
            <a:ext cx="928500" cy="464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Zoom</a:t>
            </a:r>
          </a:p>
        </p:txBody>
      </p:sp>
      <p:sp>
        <p:nvSpPr>
          <p:cNvPr id="383" name="Shape 38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q850_deppzoom.gif" id="388" name="Shape 3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46200" y="152400"/>
            <a:ext cx="6451598" cy="4838698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Shape 389"/>
          <p:cNvSpPr txBox="1"/>
          <p:nvPr/>
        </p:nvSpPr>
        <p:spPr>
          <a:xfrm>
            <a:off x="2158050" y="193550"/>
            <a:ext cx="4350599" cy="4646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850 mb Specific Humidity - 6 hours</a:t>
            </a:r>
          </a:p>
        </p:txBody>
      </p:sp>
      <p:sp>
        <p:nvSpPr>
          <p:cNvPr id="390" name="Shape 390"/>
          <p:cNvSpPr txBox="1"/>
          <p:nvPr/>
        </p:nvSpPr>
        <p:spPr>
          <a:xfrm rot="5400000">
            <a:off x="6936825" y="2324174"/>
            <a:ext cx="511499" cy="332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kg / kg</a:t>
            </a:r>
          </a:p>
        </p:txBody>
      </p:sp>
      <p:sp>
        <p:nvSpPr>
          <p:cNvPr id="391" name="Shape 391"/>
          <p:cNvSpPr txBox="1"/>
          <p:nvPr/>
        </p:nvSpPr>
        <p:spPr>
          <a:xfrm>
            <a:off x="389500" y="2299725"/>
            <a:ext cx="1568699" cy="464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Deep Zoom</a:t>
            </a:r>
          </a:p>
        </p:txBody>
      </p:sp>
      <p:sp>
        <p:nvSpPr>
          <p:cNvPr id="392" name="Shape 39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q850_1.gif" id="397" name="Shape 3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80150" y="165423"/>
            <a:ext cx="6383699" cy="4787749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Shape 398"/>
          <p:cNvSpPr txBox="1"/>
          <p:nvPr/>
        </p:nvSpPr>
        <p:spPr>
          <a:xfrm>
            <a:off x="2158050" y="193550"/>
            <a:ext cx="4350599" cy="4646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850 mb Specific Humidity - 6 through 48 hours</a:t>
            </a:r>
          </a:p>
        </p:txBody>
      </p:sp>
      <p:sp>
        <p:nvSpPr>
          <p:cNvPr id="399" name="Shape 399"/>
          <p:cNvSpPr txBox="1"/>
          <p:nvPr/>
        </p:nvSpPr>
        <p:spPr>
          <a:xfrm rot="5400000">
            <a:off x="6936825" y="2324174"/>
            <a:ext cx="511499" cy="332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kg / kg</a:t>
            </a:r>
          </a:p>
        </p:txBody>
      </p:sp>
      <p:sp>
        <p:nvSpPr>
          <p:cNvPr id="400" name="Shape 40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mega500.png" id="405" name="Shape 40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46200" y="159075"/>
            <a:ext cx="6442701" cy="4832024"/>
          </a:xfrm>
          <a:prstGeom prst="rect">
            <a:avLst/>
          </a:prstGeom>
          <a:noFill/>
          <a:ln>
            <a:noFill/>
          </a:ln>
        </p:spPr>
      </p:pic>
      <p:sp>
        <p:nvSpPr>
          <p:cNvPr id="406" name="Shape 406"/>
          <p:cNvSpPr txBox="1"/>
          <p:nvPr/>
        </p:nvSpPr>
        <p:spPr>
          <a:xfrm>
            <a:off x="2158050" y="193550"/>
            <a:ext cx="4399200" cy="4646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500 mb Omega - 6 hours</a:t>
            </a:r>
          </a:p>
        </p:txBody>
      </p:sp>
      <p:sp>
        <p:nvSpPr>
          <p:cNvPr id="407" name="Shape 407"/>
          <p:cNvSpPr txBox="1"/>
          <p:nvPr/>
        </p:nvSpPr>
        <p:spPr>
          <a:xfrm>
            <a:off x="798750" y="2299725"/>
            <a:ext cx="928500" cy="464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Zoom</a:t>
            </a:r>
          </a:p>
        </p:txBody>
      </p:sp>
      <p:sp>
        <p:nvSpPr>
          <p:cNvPr id="408" name="Shape 40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/>
        </p:nvSpPr>
        <p:spPr>
          <a:xfrm>
            <a:off x="2806350" y="428075"/>
            <a:ext cx="35313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2400"/>
              <a:t>Fundamental Procedure</a:t>
            </a:r>
          </a:p>
        </p:txBody>
      </p:sp>
      <p:sp>
        <p:nvSpPr>
          <p:cNvPr id="112" name="Shape 112"/>
          <p:cNvSpPr/>
          <p:nvPr/>
        </p:nvSpPr>
        <p:spPr>
          <a:xfrm>
            <a:off x="771400" y="1507925"/>
            <a:ext cx="83700" cy="88200"/>
          </a:xfrm>
          <a:prstGeom prst="flowChartConnector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Shape 113"/>
          <p:cNvSpPr txBox="1"/>
          <p:nvPr/>
        </p:nvSpPr>
        <p:spPr>
          <a:xfrm>
            <a:off x="952025" y="1318025"/>
            <a:ext cx="76053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2000"/>
              <a:t>There are two basic steps needed to generate a nested forecast.</a:t>
            </a:r>
          </a:p>
        </p:txBody>
      </p:sp>
      <p:sp>
        <p:nvSpPr>
          <p:cNvPr id="114" name="Shape 114"/>
          <p:cNvSpPr txBox="1"/>
          <p:nvPr/>
        </p:nvSpPr>
        <p:spPr>
          <a:xfrm>
            <a:off x="1256825" y="2017627"/>
            <a:ext cx="70713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800"/>
              <a:t>Preprocessing:  Produce the grid, orography and initial conditions</a:t>
            </a: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</a:p>
        </p:txBody>
      </p:sp>
      <p:sp>
        <p:nvSpPr>
          <p:cNvPr id="115" name="Shape 115"/>
          <p:cNvSpPr txBox="1"/>
          <p:nvPr/>
        </p:nvSpPr>
        <p:spPr>
          <a:xfrm>
            <a:off x="939125" y="2065027"/>
            <a:ext cx="3657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➤</a:t>
            </a:r>
          </a:p>
        </p:txBody>
      </p:sp>
      <p:sp>
        <p:nvSpPr>
          <p:cNvPr id="116" name="Shape 116"/>
          <p:cNvSpPr txBox="1"/>
          <p:nvPr/>
        </p:nvSpPr>
        <p:spPr>
          <a:xfrm>
            <a:off x="1256825" y="2689625"/>
            <a:ext cx="70713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800"/>
              <a:t>Integration:  Execute the FV3 forecast model.</a:t>
            </a:r>
          </a:p>
        </p:txBody>
      </p:sp>
      <p:sp>
        <p:nvSpPr>
          <p:cNvPr id="117" name="Shape 117"/>
          <p:cNvSpPr txBox="1"/>
          <p:nvPr/>
        </p:nvSpPr>
        <p:spPr>
          <a:xfrm>
            <a:off x="939125" y="2737025"/>
            <a:ext cx="3657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➤</a:t>
            </a:r>
          </a:p>
        </p:txBody>
      </p:sp>
      <p:sp>
        <p:nvSpPr>
          <p:cNvPr id="118" name="Shape 11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119" name="Shape 119"/>
          <p:cNvSpPr txBox="1"/>
          <p:nvPr/>
        </p:nvSpPr>
        <p:spPr>
          <a:xfrm>
            <a:off x="354750" y="3373225"/>
            <a:ext cx="84345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i="1" lang="en">
                <a:solidFill>
                  <a:srgbClr val="CC0000"/>
                </a:solidFill>
              </a:rPr>
              <a:t>Detailed instructions for setting up and running an FV3 forecast with a nest on WCOSS and theia </a:t>
            </a:r>
          </a:p>
        </p:txBody>
      </p:sp>
      <p:sp>
        <p:nvSpPr>
          <p:cNvPr id="120" name="Shape 120"/>
          <p:cNvSpPr txBox="1"/>
          <p:nvPr/>
        </p:nvSpPr>
        <p:spPr>
          <a:xfrm>
            <a:off x="3248550" y="3678025"/>
            <a:ext cx="26469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i="1" lang="en">
                <a:solidFill>
                  <a:srgbClr val="CC0000"/>
                </a:solidFill>
              </a:rPr>
              <a:t>are available in google docs.</a:t>
            </a:r>
            <a:r>
              <a:rPr b="1" i="1" lang="en"/>
              <a:t> </a:t>
            </a:r>
          </a:p>
        </p:txBody>
      </p:sp>
      <p:sp>
        <p:nvSpPr>
          <p:cNvPr id="121" name="Shape 121"/>
          <p:cNvSpPr txBox="1"/>
          <p:nvPr/>
        </p:nvSpPr>
        <p:spPr>
          <a:xfrm>
            <a:off x="354750" y="4077675"/>
            <a:ext cx="84345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200">
                <a:solidFill>
                  <a:srgbClr val="0000FF"/>
                </a:solidFill>
              </a:rPr>
              <a:t>https://docs.google.com/a/noaa.gov/document/d/1o7OIk7UhgmpgjbkvcYUiLiTUcudmoAderFHr10jHVhM/edit?usp=sharing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58.gif" id="413" name="Shape 4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46200" y="193548"/>
            <a:ext cx="6396730" cy="4797548"/>
          </a:xfrm>
          <a:prstGeom prst="rect">
            <a:avLst/>
          </a:prstGeom>
          <a:noFill/>
          <a:ln>
            <a:noFill/>
          </a:ln>
        </p:spPr>
      </p:pic>
      <p:sp>
        <p:nvSpPr>
          <p:cNvPr id="414" name="Shape 414"/>
          <p:cNvSpPr txBox="1"/>
          <p:nvPr/>
        </p:nvSpPr>
        <p:spPr>
          <a:xfrm>
            <a:off x="2158050" y="193550"/>
            <a:ext cx="4399200" cy="4646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Layer 58 U component - 6 through 48 hours</a:t>
            </a:r>
          </a:p>
        </p:txBody>
      </p:sp>
      <p:sp>
        <p:nvSpPr>
          <p:cNvPr id="415" name="Shape 415"/>
          <p:cNvSpPr txBox="1"/>
          <p:nvPr/>
        </p:nvSpPr>
        <p:spPr>
          <a:xfrm rot="5400000">
            <a:off x="6971474" y="2441925"/>
            <a:ext cx="442200" cy="332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 / s</a:t>
            </a:r>
          </a:p>
        </p:txBody>
      </p:sp>
      <p:sp>
        <p:nvSpPr>
          <p:cNvPr id="416" name="Shape 416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Shape 421"/>
          <p:cNvSpPr txBox="1"/>
          <p:nvPr/>
        </p:nvSpPr>
        <p:spPr>
          <a:xfrm>
            <a:off x="1445850" y="1480250"/>
            <a:ext cx="62523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3000"/>
              <a:t>Select a Nest Using the fv3grid Tool  </a:t>
            </a:r>
          </a:p>
        </p:txBody>
      </p:sp>
      <p:sp>
        <p:nvSpPr>
          <p:cNvPr id="422" name="Shape 42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/>
        </p:nvSpPr>
        <p:spPr>
          <a:xfrm>
            <a:off x="610650" y="436375"/>
            <a:ext cx="79227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Preprocessing for the G</a:t>
            </a:r>
            <a:r>
              <a:rPr lang="en" sz="2400"/>
              <a:t>rid and Orography:  Grid Driver</a:t>
            </a:r>
          </a:p>
        </p:txBody>
      </p:sp>
      <p:sp>
        <p:nvSpPr>
          <p:cNvPr id="127" name="Shape 127"/>
          <p:cNvSpPr txBox="1"/>
          <p:nvPr/>
        </p:nvSpPr>
        <p:spPr>
          <a:xfrm>
            <a:off x="998650" y="1716075"/>
            <a:ext cx="81336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stretch_fac	- stretching factor for the cube</a:t>
            </a:r>
          </a:p>
        </p:txBody>
      </p:sp>
      <p:sp>
        <p:nvSpPr>
          <p:cNvPr id="128" name="Shape 128"/>
          <p:cNvSpPr txBox="1"/>
          <p:nvPr/>
        </p:nvSpPr>
        <p:spPr>
          <a:xfrm>
            <a:off x="998650" y="1993275"/>
            <a:ext cx="81336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target_lon	- central longitude of the nest’s center</a:t>
            </a:r>
          </a:p>
        </p:txBody>
      </p:sp>
      <p:sp>
        <p:nvSpPr>
          <p:cNvPr id="129" name="Shape 129"/>
          <p:cNvSpPr txBox="1"/>
          <p:nvPr/>
        </p:nvSpPr>
        <p:spPr>
          <a:xfrm>
            <a:off x="1005253" y="2277450"/>
            <a:ext cx="81336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target_lat	- central latitude of the nest’s center</a:t>
            </a:r>
          </a:p>
        </p:txBody>
      </p:sp>
      <p:sp>
        <p:nvSpPr>
          <p:cNvPr id="130" name="Shape 130"/>
          <p:cNvSpPr txBox="1"/>
          <p:nvPr/>
        </p:nvSpPr>
        <p:spPr>
          <a:xfrm>
            <a:off x="998650" y="2554275"/>
            <a:ext cx="81336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refine_ratio - ratio of parent grid increment to nest’s</a:t>
            </a:r>
          </a:p>
        </p:txBody>
      </p:sp>
      <p:sp>
        <p:nvSpPr>
          <p:cNvPr id="131" name="Shape 131"/>
          <p:cNvSpPr txBox="1"/>
          <p:nvPr/>
        </p:nvSpPr>
        <p:spPr>
          <a:xfrm>
            <a:off x="998650" y="3163875"/>
            <a:ext cx="81336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i="1" lang="en" sz="1800"/>
              <a:t>istart_nest</a:t>
            </a:r>
            <a:r>
              <a:rPr lang="en" sz="1800"/>
              <a:t> - location of nest’s starting i index on the parent’s supergrid </a:t>
            </a:r>
          </a:p>
        </p:txBody>
      </p:sp>
      <p:sp>
        <p:nvSpPr>
          <p:cNvPr id="132" name="Shape 132"/>
          <p:cNvSpPr txBox="1"/>
          <p:nvPr/>
        </p:nvSpPr>
        <p:spPr>
          <a:xfrm>
            <a:off x="998650" y="3468675"/>
            <a:ext cx="81336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i="1" lang="en" sz="1800"/>
              <a:t>jstart_nest</a:t>
            </a:r>
            <a:r>
              <a:rPr lang="en" sz="1800"/>
              <a:t> - location of nest’s starting j index on the parent’s supergrid </a:t>
            </a:r>
          </a:p>
        </p:txBody>
      </p:sp>
      <p:sp>
        <p:nvSpPr>
          <p:cNvPr id="133" name="Shape 133"/>
          <p:cNvSpPr txBox="1"/>
          <p:nvPr/>
        </p:nvSpPr>
        <p:spPr>
          <a:xfrm>
            <a:off x="998650" y="3773475"/>
            <a:ext cx="81336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i="1" lang="en" sz="1800"/>
              <a:t>iend_nest</a:t>
            </a:r>
            <a:r>
              <a:rPr lang="en" sz="1800"/>
              <a:t> - location of nest’s ending i index on the parent’s supergrid </a:t>
            </a:r>
          </a:p>
        </p:txBody>
      </p:sp>
      <p:sp>
        <p:nvSpPr>
          <p:cNvPr id="134" name="Shape 134"/>
          <p:cNvSpPr txBox="1"/>
          <p:nvPr/>
        </p:nvSpPr>
        <p:spPr>
          <a:xfrm>
            <a:off x="998650" y="4078275"/>
            <a:ext cx="77304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i="1" lang="en" sz="1800"/>
              <a:t>jend_nest</a:t>
            </a:r>
            <a:r>
              <a:rPr lang="en" sz="1800"/>
              <a:t> - location of nest’s ending j index on the parent’s supergrid </a:t>
            </a:r>
          </a:p>
        </p:txBody>
      </p:sp>
      <p:sp>
        <p:nvSpPr>
          <p:cNvPr id="135" name="Shape 135"/>
          <p:cNvSpPr txBox="1"/>
          <p:nvPr/>
        </p:nvSpPr>
        <p:spPr>
          <a:xfrm>
            <a:off x="617250" y="1192175"/>
            <a:ext cx="57708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The following parameters must be set by the user.</a:t>
            </a:r>
          </a:p>
        </p:txBody>
      </p:sp>
      <p:sp>
        <p:nvSpPr>
          <p:cNvPr id="136" name="Shape 136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/>
        </p:nvSpPr>
        <p:spPr>
          <a:xfrm>
            <a:off x="2888700" y="182175"/>
            <a:ext cx="3366600" cy="4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2000"/>
              <a:t>Nest Extent on Parent Grid</a:t>
            </a:r>
          </a:p>
        </p:txBody>
      </p:sp>
      <p:sp>
        <p:nvSpPr>
          <p:cNvPr id="142" name="Shape 142"/>
          <p:cNvSpPr/>
          <p:nvPr/>
        </p:nvSpPr>
        <p:spPr>
          <a:xfrm>
            <a:off x="2047800" y="1451375"/>
            <a:ext cx="857400" cy="857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3" name="Shape 143"/>
          <p:cNvSpPr/>
          <p:nvPr/>
        </p:nvSpPr>
        <p:spPr>
          <a:xfrm>
            <a:off x="2886000" y="1451375"/>
            <a:ext cx="857400" cy="857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4" name="Shape 144"/>
          <p:cNvSpPr/>
          <p:nvPr/>
        </p:nvSpPr>
        <p:spPr>
          <a:xfrm>
            <a:off x="3724200" y="1451375"/>
            <a:ext cx="857400" cy="857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5" name="Shape 145"/>
          <p:cNvSpPr/>
          <p:nvPr/>
        </p:nvSpPr>
        <p:spPr>
          <a:xfrm>
            <a:off x="4562400" y="1451375"/>
            <a:ext cx="857400" cy="857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6" name="Shape 146"/>
          <p:cNvSpPr/>
          <p:nvPr/>
        </p:nvSpPr>
        <p:spPr>
          <a:xfrm>
            <a:off x="5400600" y="1451375"/>
            <a:ext cx="857400" cy="857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7" name="Shape 147"/>
          <p:cNvSpPr/>
          <p:nvPr/>
        </p:nvSpPr>
        <p:spPr>
          <a:xfrm>
            <a:off x="6238800" y="1451375"/>
            <a:ext cx="857400" cy="857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8" name="Shape 148"/>
          <p:cNvSpPr txBox="1"/>
          <p:nvPr/>
        </p:nvSpPr>
        <p:spPr>
          <a:xfrm>
            <a:off x="5828700" y="901300"/>
            <a:ext cx="1424100" cy="3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i="1" lang="en">
                <a:solidFill>
                  <a:srgbClr val="FF9900"/>
                </a:solidFill>
              </a:rPr>
              <a:t>istart_nest=21</a:t>
            </a:r>
          </a:p>
        </p:txBody>
      </p:sp>
      <p:cxnSp>
        <p:nvCxnSpPr>
          <p:cNvPr id="149" name="Shape 149"/>
          <p:cNvCxnSpPr/>
          <p:nvPr/>
        </p:nvCxnSpPr>
        <p:spPr>
          <a:xfrm>
            <a:off x="2723343" y="1206095"/>
            <a:ext cx="0" cy="258900"/>
          </a:xfrm>
          <a:prstGeom prst="straightConnector1">
            <a:avLst/>
          </a:prstGeom>
          <a:noFill/>
          <a:ln cap="flat" cmpd="sng" w="9525">
            <a:solidFill>
              <a:srgbClr val="FF9900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150" name="Shape 150"/>
          <p:cNvSpPr/>
          <p:nvPr/>
        </p:nvSpPr>
        <p:spPr>
          <a:xfrm rot="-5407237">
            <a:off x="3244678" y="1467425"/>
            <a:ext cx="142500" cy="2482799"/>
          </a:xfrm>
          <a:prstGeom prst="leftBrace">
            <a:avLst>
              <a:gd fmla="val 8333" name="adj1"/>
              <a:gd fmla="val 50000" name="adj2"/>
            </a:avLst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51" name="Shape 151"/>
          <p:cNvSpPr txBox="1"/>
          <p:nvPr/>
        </p:nvSpPr>
        <p:spPr>
          <a:xfrm>
            <a:off x="2184852" y="2754352"/>
            <a:ext cx="2239200" cy="4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i="1" lang="en" sz="1300">
                <a:solidFill>
                  <a:srgbClr val="FF0000"/>
                </a:solidFill>
              </a:rPr>
              <a:t>parent compute grid cell 12</a:t>
            </a:r>
          </a:p>
        </p:txBody>
      </p:sp>
      <p:sp>
        <p:nvSpPr>
          <p:cNvPr id="152" name="Shape 152"/>
          <p:cNvSpPr/>
          <p:nvPr/>
        </p:nvSpPr>
        <p:spPr>
          <a:xfrm rot="-5410023">
            <a:off x="6629316" y="2218341"/>
            <a:ext cx="102900" cy="824100"/>
          </a:xfrm>
          <a:prstGeom prst="leftBrace">
            <a:avLst>
              <a:gd fmla="val 8333" name="adj1"/>
              <a:gd fmla="val 50000" name="adj2"/>
            </a:avLst>
          </a:prstGeom>
          <a:noFill/>
          <a:ln cap="flat" cmpd="sng" w="952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3" name="Shape 153"/>
          <p:cNvSpPr txBox="1"/>
          <p:nvPr/>
        </p:nvSpPr>
        <p:spPr>
          <a:xfrm>
            <a:off x="6431167" y="2752375"/>
            <a:ext cx="561300" cy="3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i="1" lang="en">
                <a:solidFill>
                  <a:srgbClr val="0000FF"/>
                </a:solidFill>
              </a:rPr>
              <a:t>grid</a:t>
            </a:r>
          </a:p>
        </p:txBody>
      </p:sp>
      <p:sp>
        <p:nvSpPr>
          <p:cNvPr id="154" name="Shape 154"/>
          <p:cNvSpPr txBox="1"/>
          <p:nvPr/>
        </p:nvSpPr>
        <p:spPr>
          <a:xfrm>
            <a:off x="6384694" y="2922975"/>
            <a:ext cx="694800" cy="3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i="1" lang="en">
                <a:solidFill>
                  <a:srgbClr val="0000FF"/>
                </a:solidFill>
              </a:rPr>
              <a:t>c</a:t>
            </a:r>
            <a:r>
              <a:rPr i="1" lang="en">
                <a:solidFill>
                  <a:srgbClr val="0000FF"/>
                </a:solidFill>
              </a:rPr>
              <a:t>ell 1</a:t>
            </a:r>
          </a:p>
        </p:txBody>
      </p:sp>
      <p:sp>
        <p:nvSpPr>
          <p:cNvPr id="155" name="Shape 155"/>
          <p:cNvSpPr txBox="1"/>
          <p:nvPr/>
        </p:nvSpPr>
        <p:spPr>
          <a:xfrm>
            <a:off x="6431167" y="2599975"/>
            <a:ext cx="561300" cy="3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i="1" lang="en">
                <a:solidFill>
                  <a:srgbClr val="0000FF"/>
                </a:solidFill>
              </a:rPr>
              <a:t>nest</a:t>
            </a:r>
          </a:p>
        </p:txBody>
      </p:sp>
      <p:sp>
        <p:nvSpPr>
          <p:cNvPr id="156" name="Shape 156"/>
          <p:cNvSpPr txBox="1"/>
          <p:nvPr/>
        </p:nvSpPr>
        <p:spPr>
          <a:xfrm>
            <a:off x="1996075" y="892375"/>
            <a:ext cx="1424100" cy="3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i="1" lang="en">
                <a:solidFill>
                  <a:srgbClr val="FF0000"/>
                </a:solidFill>
              </a:rPr>
              <a:t> </a:t>
            </a:r>
            <a:r>
              <a:rPr i="1" lang="en">
                <a:solidFill>
                  <a:srgbClr val="FF9900"/>
                </a:solidFill>
              </a:rPr>
              <a:t>iend_nest=24</a:t>
            </a:r>
          </a:p>
        </p:txBody>
      </p:sp>
      <p:sp>
        <p:nvSpPr>
          <p:cNvPr id="157" name="Shape 157"/>
          <p:cNvSpPr txBox="1"/>
          <p:nvPr/>
        </p:nvSpPr>
        <p:spPr>
          <a:xfrm>
            <a:off x="7717031" y="2181225"/>
            <a:ext cx="694800" cy="3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>
                <a:solidFill>
                  <a:srgbClr val="0000FF"/>
                </a:solidFill>
              </a:rPr>
              <a:t>corners</a:t>
            </a:r>
          </a:p>
        </p:txBody>
      </p:sp>
      <p:cxnSp>
        <p:nvCxnSpPr>
          <p:cNvPr id="158" name="Shape 158"/>
          <p:cNvCxnSpPr/>
          <p:nvPr/>
        </p:nvCxnSpPr>
        <p:spPr>
          <a:xfrm rot="10797182">
            <a:off x="7338913" y="2297747"/>
            <a:ext cx="366000" cy="0"/>
          </a:xfrm>
          <a:prstGeom prst="straightConnector1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159" name="Shape 159"/>
          <p:cNvSpPr txBox="1"/>
          <p:nvPr/>
        </p:nvSpPr>
        <p:spPr>
          <a:xfrm>
            <a:off x="7685482" y="2028823"/>
            <a:ext cx="1067400" cy="3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>
                <a:solidFill>
                  <a:srgbClr val="0000FF"/>
                </a:solidFill>
              </a:rPr>
              <a:t>nest cell</a:t>
            </a:r>
          </a:p>
        </p:txBody>
      </p:sp>
      <p:sp>
        <p:nvSpPr>
          <p:cNvPr id="160" name="Shape 160"/>
          <p:cNvSpPr/>
          <p:nvPr/>
        </p:nvSpPr>
        <p:spPr>
          <a:xfrm rot="-5405170">
            <a:off x="4490099" y="894425"/>
            <a:ext cx="199500" cy="5018400"/>
          </a:xfrm>
          <a:prstGeom prst="leftBrace">
            <a:avLst>
              <a:gd fmla="val 8333" name="adj1"/>
              <a:gd fmla="val 50000" name="adj2"/>
            </a:avLst>
          </a:prstGeom>
          <a:noFill/>
          <a:ln cap="flat" cmpd="sng" w="952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1" name="Shape 161"/>
          <p:cNvSpPr txBox="1"/>
          <p:nvPr/>
        </p:nvSpPr>
        <p:spPr>
          <a:xfrm>
            <a:off x="3592700" y="3446275"/>
            <a:ext cx="1984200" cy="4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i="1" lang="en">
                <a:solidFill>
                  <a:srgbClr val="0000FF"/>
                </a:solidFill>
              </a:rPr>
              <a:t>full extent of nest in i</a:t>
            </a:r>
          </a:p>
        </p:txBody>
      </p:sp>
      <p:sp>
        <p:nvSpPr>
          <p:cNvPr id="162" name="Shape 162"/>
          <p:cNvSpPr txBox="1"/>
          <p:nvPr/>
        </p:nvSpPr>
        <p:spPr>
          <a:xfrm>
            <a:off x="974850" y="4055300"/>
            <a:ext cx="7194300" cy="47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i="1" lang="en"/>
              <a:t>npx</a:t>
            </a:r>
            <a:r>
              <a:rPr lang="en"/>
              <a:t> = (iend_nest - istart_nest + 1 ) * refine_ratio /2 +1 = (24 - 21 + 1 ) * 3 /2 + 1 = 7  </a:t>
            </a:r>
          </a:p>
        </p:txBody>
      </p:sp>
      <p:sp>
        <p:nvSpPr>
          <p:cNvPr id="163" name="Shape 163"/>
          <p:cNvSpPr txBox="1"/>
          <p:nvPr/>
        </p:nvSpPr>
        <p:spPr>
          <a:xfrm>
            <a:off x="2888700" y="4361250"/>
            <a:ext cx="3366600" cy="4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i="1" lang="en"/>
              <a:t>= number of nest grid cell corners in i</a:t>
            </a:r>
          </a:p>
        </p:txBody>
      </p:sp>
      <p:cxnSp>
        <p:nvCxnSpPr>
          <p:cNvPr id="164" name="Shape 164"/>
          <p:cNvCxnSpPr/>
          <p:nvPr/>
        </p:nvCxnSpPr>
        <p:spPr>
          <a:xfrm flipH="1">
            <a:off x="2061700" y="1181625"/>
            <a:ext cx="9600" cy="11229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65" name="Shape 165"/>
          <p:cNvCxnSpPr/>
          <p:nvPr/>
        </p:nvCxnSpPr>
        <p:spPr>
          <a:xfrm flipH="1">
            <a:off x="4559425" y="1446600"/>
            <a:ext cx="9000" cy="8574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66" name="Shape 166"/>
          <p:cNvCxnSpPr/>
          <p:nvPr/>
        </p:nvCxnSpPr>
        <p:spPr>
          <a:xfrm flipH="1">
            <a:off x="7091884" y="1438265"/>
            <a:ext cx="9000" cy="8574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67" name="Shape 167"/>
          <p:cNvCxnSpPr/>
          <p:nvPr/>
        </p:nvCxnSpPr>
        <p:spPr>
          <a:xfrm flipH="1" rot="10800000">
            <a:off x="2035967" y="2288825"/>
            <a:ext cx="2553900" cy="180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68" name="Shape 168"/>
          <p:cNvCxnSpPr/>
          <p:nvPr/>
        </p:nvCxnSpPr>
        <p:spPr>
          <a:xfrm flipH="1" rot="10800000">
            <a:off x="4550567" y="2274923"/>
            <a:ext cx="2553900" cy="180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69" name="Shape 169"/>
          <p:cNvSpPr txBox="1"/>
          <p:nvPr/>
        </p:nvSpPr>
        <p:spPr>
          <a:xfrm>
            <a:off x="4699950" y="805700"/>
            <a:ext cx="200100" cy="3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i="1" lang="en"/>
              <a:t>i</a:t>
            </a:r>
          </a:p>
        </p:txBody>
      </p:sp>
      <p:cxnSp>
        <p:nvCxnSpPr>
          <p:cNvPr id="170" name="Shape 170"/>
          <p:cNvCxnSpPr/>
          <p:nvPr/>
        </p:nvCxnSpPr>
        <p:spPr>
          <a:xfrm rot="10797182">
            <a:off x="4367113" y="1016436"/>
            <a:ext cx="3660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71" name="Shape 171"/>
          <p:cNvCxnSpPr>
            <a:endCxn id="143" idx="2"/>
          </p:cNvCxnSpPr>
          <p:nvPr/>
        </p:nvCxnSpPr>
        <p:spPr>
          <a:xfrm flipH="1">
            <a:off x="3314700" y="1334375"/>
            <a:ext cx="7800" cy="974400"/>
          </a:xfrm>
          <a:prstGeom prst="straightConnector1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72" name="Shape 172"/>
          <p:cNvCxnSpPr/>
          <p:nvPr/>
        </p:nvCxnSpPr>
        <p:spPr>
          <a:xfrm>
            <a:off x="4527206" y="1451375"/>
            <a:ext cx="0" cy="857400"/>
          </a:xfrm>
          <a:prstGeom prst="straightConnector1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73" name="Shape 173"/>
          <p:cNvCxnSpPr/>
          <p:nvPr/>
        </p:nvCxnSpPr>
        <p:spPr>
          <a:xfrm>
            <a:off x="4603198" y="1451375"/>
            <a:ext cx="0" cy="857400"/>
          </a:xfrm>
          <a:prstGeom prst="straightConnector1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74" name="Shape 174"/>
          <p:cNvCxnSpPr/>
          <p:nvPr/>
        </p:nvCxnSpPr>
        <p:spPr>
          <a:xfrm>
            <a:off x="2095500" y="1451375"/>
            <a:ext cx="0" cy="857400"/>
          </a:xfrm>
          <a:prstGeom prst="straightConnector1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75" name="Shape 175"/>
          <p:cNvCxnSpPr/>
          <p:nvPr/>
        </p:nvCxnSpPr>
        <p:spPr>
          <a:xfrm>
            <a:off x="7055193" y="1451375"/>
            <a:ext cx="0" cy="857400"/>
          </a:xfrm>
          <a:prstGeom prst="straightConnector1">
            <a:avLst/>
          </a:prstGeom>
          <a:noFill/>
          <a:ln cap="flat" cmpd="sng" w="28575">
            <a:solidFill>
              <a:srgbClr val="E69138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76" name="Shape 176"/>
          <p:cNvSpPr txBox="1"/>
          <p:nvPr/>
        </p:nvSpPr>
        <p:spPr>
          <a:xfrm>
            <a:off x="93325" y="728850"/>
            <a:ext cx="1984200" cy="4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i="1" lang="en" sz="1300">
                <a:solidFill>
                  <a:srgbClr val="FF9900"/>
                </a:solidFill>
              </a:rPr>
              <a:t>parent supergrid cell 24</a:t>
            </a:r>
          </a:p>
        </p:txBody>
      </p:sp>
      <p:cxnSp>
        <p:nvCxnSpPr>
          <p:cNvPr id="177" name="Shape 177"/>
          <p:cNvCxnSpPr/>
          <p:nvPr/>
        </p:nvCxnSpPr>
        <p:spPr>
          <a:xfrm>
            <a:off x="3977039" y="1205580"/>
            <a:ext cx="0" cy="258900"/>
          </a:xfrm>
          <a:prstGeom prst="straightConnector1">
            <a:avLst/>
          </a:prstGeom>
          <a:noFill/>
          <a:ln cap="flat" cmpd="sng" w="9525">
            <a:solidFill>
              <a:srgbClr val="FF9900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78" name="Shape 178"/>
          <p:cNvCxnSpPr/>
          <p:nvPr/>
        </p:nvCxnSpPr>
        <p:spPr>
          <a:xfrm>
            <a:off x="5244637" y="1205065"/>
            <a:ext cx="0" cy="258900"/>
          </a:xfrm>
          <a:prstGeom prst="straightConnector1">
            <a:avLst/>
          </a:prstGeom>
          <a:noFill/>
          <a:ln cap="flat" cmpd="sng" w="9525">
            <a:solidFill>
              <a:srgbClr val="FF9900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79" name="Shape 179"/>
          <p:cNvCxnSpPr/>
          <p:nvPr/>
        </p:nvCxnSpPr>
        <p:spPr>
          <a:xfrm>
            <a:off x="6477738" y="1204550"/>
            <a:ext cx="0" cy="258900"/>
          </a:xfrm>
          <a:prstGeom prst="straightConnector1">
            <a:avLst/>
          </a:prstGeom>
          <a:noFill/>
          <a:ln cap="flat" cmpd="sng" w="9525">
            <a:solidFill>
              <a:srgbClr val="FF9900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180" name="Shape 180"/>
          <p:cNvSpPr txBox="1"/>
          <p:nvPr/>
        </p:nvSpPr>
        <p:spPr>
          <a:xfrm>
            <a:off x="4948795" y="901300"/>
            <a:ext cx="561300" cy="3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i="1" lang="en">
                <a:solidFill>
                  <a:srgbClr val="FF9900"/>
                </a:solidFill>
              </a:rPr>
              <a:t>  22</a:t>
            </a:r>
          </a:p>
        </p:txBody>
      </p:sp>
      <p:sp>
        <p:nvSpPr>
          <p:cNvPr id="181" name="Shape 181"/>
          <p:cNvSpPr txBox="1"/>
          <p:nvPr/>
        </p:nvSpPr>
        <p:spPr>
          <a:xfrm>
            <a:off x="3681198" y="901300"/>
            <a:ext cx="561300" cy="3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i="1" lang="en">
                <a:solidFill>
                  <a:srgbClr val="FF9900"/>
                </a:solidFill>
              </a:rPr>
              <a:t>  23</a:t>
            </a:r>
          </a:p>
        </p:txBody>
      </p:sp>
      <p:sp>
        <p:nvSpPr>
          <p:cNvPr id="182" name="Shape 182"/>
          <p:cNvSpPr/>
          <p:nvPr/>
        </p:nvSpPr>
        <p:spPr>
          <a:xfrm rot="5383312">
            <a:off x="2639068" y="278760"/>
            <a:ext cx="61800" cy="1239300"/>
          </a:xfrm>
          <a:prstGeom prst="leftBrace">
            <a:avLst>
              <a:gd fmla="val 202284" name="adj1"/>
              <a:gd fmla="val 50000" name="adj2"/>
            </a:avLst>
          </a:prstGeom>
          <a:noFill/>
          <a:ln cap="flat" cmpd="sng" w="28575">
            <a:solidFill>
              <a:srgbClr val="FF99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183" name="Shape 183"/>
          <p:cNvCxnSpPr/>
          <p:nvPr/>
        </p:nvCxnSpPr>
        <p:spPr>
          <a:xfrm flipH="1" rot="10800000">
            <a:off x="4550566" y="2240428"/>
            <a:ext cx="2553900" cy="18000"/>
          </a:xfrm>
          <a:prstGeom prst="straightConnector1">
            <a:avLst/>
          </a:prstGeom>
          <a:noFill/>
          <a:ln cap="flat" cmpd="sng" w="38100">
            <a:solidFill>
              <a:srgbClr val="FF99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84" name="Shape 184"/>
          <p:cNvCxnSpPr/>
          <p:nvPr/>
        </p:nvCxnSpPr>
        <p:spPr>
          <a:xfrm flipH="1" rot="10800000">
            <a:off x="2039204" y="2254418"/>
            <a:ext cx="2550600" cy="13800"/>
          </a:xfrm>
          <a:prstGeom prst="straightConnector1">
            <a:avLst/>
          </a:prstGeom>
          <a:noFill/>
          <a:ln cap="flat" cmpd="sng" w="38100">
            <a:solidFill>
              <a:srgbClr val="FF99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85" name="Shape 185"/>
          <p:cNvCxnSpPr/>
          <p:nvPr/>
        </p:nvCxnSpPr>
        <p:spPr>
          <a:xfrm flipH="1">
            <a:off x="4562398" y="1181625"/>
            <a:ext cx="9600" cy="11229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86" name="Shape 186"/>
          <p:cNvCxnSpPr/>
          <p:nvPr/>
        </p:nvCxnSpPr>
        <p:spPr>
          <a:xfrm flipH="1">
            <a:off x="7076998" y="1167723"/>
            <a:ext cx="9600" cy="1122899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87" name="Shape 187"/>
          <p:cNvSpPr txBox="1"/>
          <p:nvPr/>
        </p:nvSpPr>
        <p:spPr>
          <a:xfrm>
            <a:off x="6091834" y="2106814"/>
            <a:ext cx="294600" cy="3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00FF"/>
                </a:solidFill>
              </a:rPr>
              <a:t>X</a:t>
            </a:r>
          </a:p>
        </p:txBody>
      </p:sp>
      <p:sp>
        <p:nvSpPr>
          <p:cNvPr id="188" name="Shape 188"/>
          <p:cNvSpPr txBox="1"/>
          <p:nvPr/>
        </p:nvSpPr>
        <p:spPr>
          <a:xfrm>
            <a:off x="6947893" y="2106814"/>
            <a:ext cx="294600" cy="3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00FF"/>
                </a:solidFill>
              </a:rPr>
              <a:t>X</a:t>
            </a:r>
          </a:p>
        </p:txBody>
      </p:sp>
      <p:sp>
        <p:nvSpPr>
          <p:cNvPr id="189" name="Shape 189"/>
          <p:cNvSpPr txBox="1"/>
          <p:nvPr/>
        </p:nvSpPr>
        <p:spPr>
          <a:xfrm>
            <a:off x="5244704" y="2106814"/>
            <a:ext cx="294600" cy="3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00FF"/>
                </a:solidFill>
              </a:rPr>
              <a:t>X</a:t>
            </a:r>
          </a:p>
        </p:txBody>
      </p:sp>
      <p:sp>
        <p:nvSpPr>
          <p:cNvPr id="190" name="Shape 190"/>
          <p:cNvSpPr txBox="1"/>
          <p:nvPr/>
        </p:nvSpPr>
        <p:spPr>
          <a:xfrm>
            <a:off x="4406504" y="2106814"/>
            <a:ext cx="294600" cy="3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00FF"/>
                </a:solidFill>
              </a:rPr>
              <a:t>X</a:t>
            </a:r>
          </a:p>
        </p:txBody>
      </p:sp>
      <p:sp>
        <p:nvSpPr>
          <p:cNvPr id="191" name="Shape 191"/>
          <p:cNvSpPr txBox="1"/>
          <p:nvPr/>
        </p:nvSpPr>
        <p:spPr>
          <a:xfrm>
            <a:off x="3568304" y="2106814"/>
            <a:ext cx="294600" cy="3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00FF"/>
                </a:solidFill>
              </a:rPr>
              <a:t>X</a:t>
            </a:r>
          </a:p>
        </p:txBody>
      </p:sp>
      <p:sp>
        <p:nvSpPr>
          <p:cNvPr id="192" name="Shape 192"/>
          <p:cNvSpPr txBox="1"/>
          <p:nvPr/>
        </p:nvSpPr>
        <p:spPr>
          <a:xfrm>
            <a:off x="2739034" y="2106814"/>
            <a:ext cx="294600" cy="3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rPr lang="en">
                <a:solidFill>
                  <a:srgbClr val="0000FF"/>
                </a:solidFill>
              </a:rPr>
              <a:t>X</a:t>
            </a:r>
          </a:p>
        </p:txBody>
      </p:sp>
      <p:sp>
        <p:nvSpPr>
          <p:cNvPr id="193" name="Shape 193"/>
          <p:cNvSpPr txBox="1"/>
          <p:nvPr/>
        </p:nvSpPr>
        <p:spPr>
          <a:xfrm>
            <a:off x="1891904" y="2106814"/>
            <a:ext cx="294600" cy="3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00FF"/>
                </a:solidFill>
              </a:rPr>
              <a:t>X</a:t>
            </a:r>
          </a:p>
        </p:txBody>
      </p:sp>
      <p:cxnSp>
        <p:nvCxnSpPr>
          <p:cNvPr id="194" name="Shape 194"/>
          <p:cNvCxnSpPr/>
          <p:nvPr/>
        </p:nvCxnSpPr>
        <p:spPr>
          <a:xfrm flipH="1">
            <a:off x="5829300" y="1292670"/>
            <a:ext cx="7800" cy="974400"/>
          </a:xfrm>
          <a:prstGeom prst="straightConnector1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95" name="Shape 19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/>
          <p:nvPr/>
        </p:nvSpPr>
        <p:spPr>
          <a:xfrm>
            <a:off x="2630100" y="792375"/>
            <a:ext cx="3883800" cy="5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/>
              <a:t>Output from the grid driver: </a:t>
            </a:r>
          </a:p>
        </p:txBody>
      </p:sp>
      <p:sp>
        <p:nvSpPr>
          <p:cNvPr id="201" name="Shape 201"/>
          <p:cNvSpPr/>
          <p:nvPr/>
        </p:nvSpPr>
        <p:spPr>
          <a:xfrm>
            <a:off x="1076200" y="1888925"/>
            <a:ext cx="83700" cy="88200"/>
          </a:xfrm>
          <a:prstGeom prst="flowChartConnector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Shape 202"/>
          <p:cNvSpPr txBox="1"/>
          <p:nvPr/>
        </p:nvSpPr>
        <p:spPr>
          <a:xfrm>
            <a:off x="1256825" y="1699025"/>
            <a:ext cx="76053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2000"/>
              <a:t>Grid details for the six faces of the cube plus the nest</a:t>
            </a:r>
            <a:r>
              <a:rPr lang="en" sz="2000"/>
              <a:t>.</a:t>
            </a:r>
          </a:p>
        </p:txBody>
      </p:sp>
      <p:sp>
        <p:nvSpPr>
          <p:cNvPr id="203" name="Shape 203"/>
          <p:cNvSpPr/>
          <p:nvPr/>
        </p:nvSpPr>
        <p:spPr>
          <a:xfrm>
            <a:off x="1076200" y="2498525"/>
            <a:ext cx="83700" cy="88200"/>
          </a:xfrm>
          <a:prstGeom prst="flowChartConnector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Shape 204"/>
          <p:cNvSpPr txBox="1"/>
          <p:nvPr/>
        </p:nvSpPr>
        <p:spPr>
          <a:xfrm>
            <a:off x="1256825" y="2308625"/>
            <a:ext cx="76053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2000"/>
              <a:t>Orography data for each face and the nest</a:t>
            </a:r>
            <a:r>
              <a:rPr lang="en" sz="2000"/>
              <a:t>.</a:t>
            </a:r>
          </a:p>
        </p:txBody>
      </p:sp>
      <p:sp>
        <p:nvSpPr>
          <p:cNvPr id="205" name="Shape 20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/>
          <p:nvPr/>
        </p:nvSpPr>
        <p:spPr>
          <a:xfrm>
            <a:off x="610650" y="360175"/>
            <a:ext cx="79227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Preprocessing for the </a:t>
            </a:r>
            <a:r>
              <a:rPr lang="en" sz="2400"/>
              <a:t>ICs</a:t>
            </a:r>
            <a:r>
              <a:rPr lang="en" sz="2400"/>
              <a:t>:  Chgres Driver</a:t>
            </a:r>
          </a:p>
        </p:txBody>
      </p:sp>
      <p:sp>
        <p:nvSpPr>
          <p:cNvPr id="211" name="Shape 211"/>
          <p:cNvSpPr txBox="1"/>
          <p:nvPr/>
        </p:nvSpPr>
        <p:spPr>
          <a:xfrm>
            <a:off x="658075" y="1185275"/>
            <a:ext cx="80025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Copy the prepared script and set key parameters for your forecast including:</a:t>
            </a:r>
          </a:p>
        </p:txBody>
      </p:sp>
      <p:sp>
        <p:nvSpPr>
          <p:cNvPr id="212" name="Shape 212"/>
          <p:cNvSpPr txBox="1"/>
          <p:nvPr/>
        </p:nvSpPr>
        <p:spPr>
          <a:xfrm>
            <a:off x="2132450" y="1682425"/>
            <a:ext cx="2015100" cy="3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/>
              <a:t>gtype = nest</a:t>
            </a:r>
          </a:p>
        </p:txBody>
      </p:sp>
      <p:sp>
        <p:nvSpPr>
          <p:cNvPr id="213" name="Shape 213"/>
          <p:cNvSpPr txBox="1"/>
          <p:nvPr/>
        </p:nvSpPr>
        <p:spPr>
          <a:xfrm>
            <a:off x="2132450" y="2063425"/>
            <a:ext cx="4899900" cy="3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machine</a:t>
            </a:r>
            <a:r>
              <a:rPr lang="en" sz="1800"/>
              <a:t> = WCOSS, WCOSS_C, or THEIA</a:t>
            </a:r>
          </a:p>
        </p:txBody>
      </p:sp>
      <p:sp>
        <p:nvSpPr>
          <p:cNvPr id="214" name="Shape 214"/>
          <p:cNvSpPr txBox="1"/>
          <p:nvPr/>
        </p:nvSpPr>
        <p:spPr>
          <a:xfrm>
            <a:off x="2132450" y="2444425"/>
            <a:ext cx="4899900" cy="3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CASE = C768</a:t>
            </a:r>
          </a:p>
        </p:txBody>
      </p:sp>
      <p:sp>
        <p:nvSpPr>
          <p:cNvPr id="215" name="Shape 215"/>
          <p:cNvSpPr txBox="1"/>
          <p:nvPr/>
        </p:nvSpPr>
        <p:spPr>
          <a:xfrm>
            <a:off x="2132450" y="2825425"/>
            <a:ext cx="4899900" cy="3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CDATE = yyyymmddhh</a:t>
            </a:r>
          </a:p>
        </p:txBody>
      </p:sp>
      <p:sp>
        <p:nvSpPr>
          <p:cNvPr id="216" name="Shape 216"/>
          <p:cNvSpPr txBox="1"/>
          <p:nvPr/>
        </p:nvSpPr>
        <p:spPr>
          <a:xfrm>
            <a:off x="658075" y="3547475"/>
            <a:ext cx="76233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Execution of the script will generate sfc_data and gfs_data files for each face of the cube and the nest.</a:t>
            </a:r>
          </a:p>
        </p:txBody>
      </p:sp>
      <p:sp>
        <p:nvSpPr>
          <p:cNvPr id="217" name="Shape 21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/>
          <p:nvPr/>
        </p:nvSpPr>
        <p:spPr>
          <a:xfrm>
            <a:off x="610650" y="283975"/>
            <a:ext cx="7922700" cy="4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2400"/>
              <a:t>Run a Forecast</a:t>
            </a:r>
          </a:p>
        </p:txBody>
      </p:sp>
      <p:sp>
        <p:nvSpPr>
          <p:cNvPr id="223" name="Shape 223"/>
          <p:cNvSpPr txBox="1"/>
          <p:nvPr/>
        </p:nvSpPr>
        <p:spPr>
          <a:xfrm>
            <a:off x="1191475" y="956675"/>
            <a:ext cx="76233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Populate your working directory with all necessary input files.</a:t>
            </a:r>
          </a:p>
        </p:txBody>
      </p:sp>
      <p:sp>
        <p:nvSpPr>
          <p:cNvPr id="224" name="Shape 224"/>
          <p:cNvSpPr txBox="1"/>
          <p:nvPr/>
        </p:nvSpPr>
        <p:spPr>
          <a:xfrm>
            <a:off x="1191475" y="1490075"/>
            <a:ext cx="76233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Set appropriate namelist values including:</a:t>
            </a:r>
          </a:p>
        </p:txBody>
      </p:sp>
      <p:sp>
        <p:nvSpPr>
          <p:cNvPr id="225" name="Shape 225"/>
          <p:cNvSpPr txBox="1"/>
          <p:nvPr/>
        </p:nvSpPr>
        <p:spPr>
          <a:xfrm>
            <a:off x="1191475" y="1871075"/>
            <a:ext cx="76233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spcBef>
                <a:spcPts val="0"/>
              </a:spcBef>
              <a:buSzPct val="100000"/>
              <a:buChar char="-"/>
            </a:pPr>
            <a:r>
              <a:rPr lang="en" sz="1800"/>
              <a:t>MPI task layout</a:t>
            </a:r>
          </a:p>
        </p:txBody>
      </p:sp>
      <p:sp>
        <p:nvSpPr>
          <p:cNvPr id="226" name="Shape 226"/>
          <p:cNvSpPr txBox="1"/>
          <p:nvPr/>
        </p:nvSpPr>
        <p:spPr>
          <a:xfrm>
            <a:off x="1191475" y="2175875"/>
            <a:ext cx="76233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spcBef>
                <a:spcPts val="0"/>
              </a:spcBef>
              <a:buSzPct val="100000"/>
              <a:buChar char="-"/>
            </a:pPr>
            <a:r>
              <a:rPr lang="en" sz="1800"/>
              <a:t>x and y dimensions + 1</a:t>
            </a:r>
          </a:p>
        </p:txBody>
      </p:sp>
      <p:sp>
        <p:nvSpPr>
          <p:cNvPr id="227" name="Shape 227"/>
          <p:cNvSpPr txBox="1"/>
          <p:nvPr/>
        </p:nvSpPr>
        <p:spPr>
          <a:xfrm>
            <a:off x="1191475" y="2508567"/>
            <a:ext cx="76233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spcBef>
                <a:spcPts val="0"/>
              </a:spcBef>
              <a:buSzPct val="100000"/>
              <a:buChar char="-"/>
            </a:pPr>
            <a:r>
              <a:rPr lang="en" sz="1800"/>
              <a:t>grid refinement (parent-to-nest grid increment ratio)</a:t>
            </a:r>
          </a:p>
        </p:txBody>
      </p:sp>
      <p:sp>
        <p:nvSpPr>
          <p:cNvPr id="228" name="Shape 228"/>
          <p:cNvSpPr txBox="1"/>
          <p:nvPr/>
        </p:nvSpPr>
        <p:spPr>
          <a:xfrm>
            <a:off x="1191475" y="2849310"/>
            <a:ext cx="81546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spcBef>
                <a:spcPts val="0"/>
              </a:spcBef>
              <a:buSzPct val="100000"/>
              <a:buChar char="-"/>
            </a:pPr>
            <a:r>
              <a:rPr b="1" i="1" lang="en" sz="1800">
                <a:solidFill>
                  <a:schemeClr val="dk1"/>
                </a:solidFill>
              </a:rPr>
              <a:t>ioffset</a:t>
            </a:r>
            <a:r>
              <a:rPr lang="en" sz="1800">
                <a:solidFill>
                  <a:schemeClr val="dk1"/>
                </a:solidFill>
              </a:rPr>
              <a:t> - starting i of nest on parent compute grid</a:t>
            </a:r>
          </a:p>
        </p:txBody>
      </p:sp>
      <p:sp>
        <p:nvSpPr>
          <p:cNvPr id="229" name="Shape 229"/>
          <p:cNvSpPr txBox="1"/>
          <p:nvPr/>
        </p:nvSpPr>
        <p:spPr>
          <a:xfrm>
            <a:off x="1191475" y="3168200"/>
            <a:ext cx="81546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spcBef>
                <a:spcPts val="0"/>
              </a:spcBef>
              <a:buSzPct val="100000"/>
              <a:buChar char="-"/>
            </a:pPr>
            <a:r>
              <a:rPr b="1" i="1" lang="en" sz="1800">
                <a:solidFill>
                  <a:schemeClr val="dk1"/>
                </a:solidFill>
              </a:rPr>
              <a:t>joffset</a:t>
            </a:r>
            <a:r>
              <a:rPr lang="en" sz="1800">
                <a:solidFill>
                  <a:schemeClr val="dk1"/>
                </a:solidFill>
              </a:rPr>
              <a:t> - starting j of nest on parent compute grid</a:t>
            </a:r>
          </a:p>
        </p:txBody>
      </p:sp>
      <p:sp>
        <p:nvSpPr>
          <p:cNvPr id="230" name="Shape 230"/>
          <p:cNvSpPr/>
          <p:nvPr/>
        </p:nvSpPr>
        <p:spPr>
          <a:xfrm>
            <a:off x="1076200" y="1126925"/>
            <a:ext cx="83700" cy="88200"/>
          </a:xfrm>
          <a:prstGeom prst="flowChartConnector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Shape 231"/>
          <p:cNvSpPr/>
          <p:nvPr/>
        </p:nvSpPr>
        <p:spPr>
          <a:xfrm>
            <a:off x="1076200" y="1660325"/>
            <a:ext cx="83700" cy="88200"/>
          </a:xfrm>
          <a:prstGeom prst="flowChartConnector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Shape 232"/>
          <p:cNvSpPr txBox="1"/>
          <p:nvPr/>
        </p:nvSpPr>
        <p:spPr>
          <a:xfrm>
            <a:off x="1191475" y="4233275"/>
            <a:ext cx="45729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Copy, edit, submit runscript</a:t>
            </a:r>
            <a:r>
              <a:rPr lang="en" sz="1800"/>
              <a:t>.</a:t>
            </a:r>
          </a:p>
        </p:txBody>
      </p:sp>
      <p:sp>
        <p:nvSpPr>
          <p:cNvPr id="233" name="Shape 233"/>
          <p:cNvSpPr/>
          <p:nvPr/>
        </p:nvSpPr>
        <p:spPr>
          <a:xfrm>
            <a:off x="1076200" y="4403525"/>
            <a:ext cx="83700" cy="88200"/>
          </a:xfrm>
          <a:prstGeom prst="flowChartConnector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Shape 234"/>
          <p:cNvSpPr txBox="1"/>
          <p:nvPr/>
        </p:nvSpPr>
        <p:spPr>
          <a:xfrm>
            <a:off x="1191475" y="3699875"/>
            <a:ext cx="76233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Build the NEMS FV3 executable</a:t>
            </a:r>
            <a:r>
              <a:rPr lang="en" sz="1800"/>
              <a:t>.</a:t>
            </a:r>
          </a:p>
        </p:txBody>
      </p:sp>
      <p:sp>
        <p:nvSpPr>
          <p:cNvPr id="235" name="Shape 235"/>
          <p:cNvSpPr/>
          <p:nvPr/>
        </p:nvSpPr>
        <p:spPr>
          <a:xfrm>
            <a:off x="1076200" y="3870125"/>
            <a:ext cx="83700" cy="88200"/>
          </a:xfrm>
          <a:prstGeom prst="flowChartConnector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Shape 236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/>
          <p:nvPr/>
        </p:nvSpPr>
        <p:spPr>
          <a:xfrm>
            <a:off x="2806950" y="129675"/>
            <a:ext cx="35301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Location of Nest on a Cube Face</a:t>
            </a:r>
          </a:p>
        </p:txBody>
      </p:sp>
      <p:sp>
        <p:nvSpPr>
          <p:cNvPr id="242" name="Shape 242"/>
          <p:cNvSpPr/>
          <p:nvPr/>
        </p:nvSpPr>
        <p:spPr>
          <a:xfrm>
            <a:off x="3119250" y="1164587"/>
            <a:ext cx="2905500" cy="2750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3" name="Shape 243"/>
          <p:cNvSpPr/>
          <p:nvPr/>
        </p:nvSpPr>
        <p:spPr>
          <a:xfrm>
            <a:off x="3588875" y="2138775"/>
            <a:ext cx="979800" cy="6624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244" name="Shape 244"/>
          <p:cNvCxnSpPr/>
          <p:nvPr/>
        </p:nvCxnSpPr>
        <p:spPr>
          <a:xfrm rot="10741049">
            <a:off x="4560930" y="2115957"/>
            <a:ext cx="1469616" cy="21608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245" name="Shape 245"/>
          <p:cNvSpPr txBox="1"/>
          <p:nvPr/>
        </p:nvSpPr>
        <p:spPr>
          <a:xfrm>
            <a:off x="4023300" y="3452006"/>
            <a:ext cx="1097400" cy="41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Cube Face</a:t>
            </a:r>
          </a:p>
        </p:txBody>
      </p:sp>
      <p:cxnSp>
        <p:nvCxnSpPr>
          <p:cNvPr id="246" name="Shape 246"/>
          <p:cNvCxnSpPr/>
          <p:nvPr/>
        </p:nvCxnSpPr>
        <p:spPr>
          <a:xfrm rot="-524770">
            <a:off x="4564871" y="1164855"/>
            <a:ext cx="3945" cy="972599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247" name="Shape 247"/>
          <p:cNvSpPr txBox="1"/>
          <p:nvPr/>
        </p:nvSpPr>
        <p:spPr>
          <a:xfrm>
            <a:off x="4876525" y="650152"/>
            <a:ext cx="814200" cy="365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>
                <a:solidFill>
                  <a:srgbClr val="FF0000"/>
                </a:solidFill>
              </a:rPr>
              <a:t>istart_nest</a:t>
            </a:r>
          </a:p>
        </p:txBody>
      </p:sp>
      <p:sp>
        <p:nvSpPr>
          <p:cNvPr id="248" name="Shape 248"/>
          <p:cNvSpPr txBox="1"/>
          <p:nvPr/>
        </p:nvSpPr>
        <p:spPr>
          <a:xfrm>
            <a:off x="4641586" y="788750"/>
            <a:ext cx="12399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>
                <a:solidFill>
                  <a:srgbClr val="FF0000"/>
                </a:solidFill>
              </a:rPr>
              <a:t>(parent supergrid)</a:t>
            </a:r>
          </a:p>
        </p:txBody>
      </p:sp>
      <p:sp>
        <p:nvSpPr>
          <p:cNvPr id="249" name="Shape 249"/>
          <p:cNvSpPr txBox="1"/>
          <p:nvPr/>
        </p:nvSpPr>
        <p:spPr>
          <a:xfrm>
            <a:off x="6276017" y="1322150"/>
            <a:ext cx="8142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i="1" lang="en" sz="1000">
                <a:solidFill>
                  <a:srgbClr val="FF0000"/>
                </a:solidFill>
              </a:rPr>
              <a:t>jstart_nest</a:t>
            </a:r>
          </a:p>
        </p:txBody>
      </p:sp>
      <p:sp>
        <p:nvSpPr>
          <p:cNvPr id="250" name="Shape 250"/>
          <p:cNvSpPr txBox="1"/>
          <p:nvPr/>
        </p:nvSpPr>
        <p:spPr>
          <a:xfrm>
            <a:off x="3827823" y="2756147"/>
            <a:ext cx="5727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/>
              <a:t>Nest</a:t>
            </a:r>
          </a:p>
        </p:txBody>
      </p:sp>
      <p:sp>
        <p:nvSpPr>
          <p:cNvPr id="251" name="Shape 251"/>
          <p:cNvSpPr txBox="1"/>
          <p:nvPr/>
        </p:nvSpPr>
        <p:spPr>
          <a:xfrm>
            <a:off x="6061782" y="1460460"/>
            <a:ext cx="12399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>
                <a:solidFill>
                  <a:srgbClr val="FF0000"/>
                </a:solidFill>
              </a:rPr>
              <a:t>(parent supergrid)</a:t>
            </a:r>
          </a:p>
        </p:txBody>
      </p:sp>
      <p:sp>
        <p:nvSpPr>
          <p:cNvPr id="252" name="Shape 252"/>
          <p:cNvSpPr txBox="1"/>
          <p:nvPr/>
        </p:nvSpPr>
        <p:spPr>
          <a:xfrm>
            <a:off x="5037834" y="2060570"/>
            <a:ext cx="572700" cy="3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i="1" lang="en" sz="1000">
                <a:solidFill>
                  <a:srgbClr val="FF0000"/>
                </a:solidFill>
              </a:rPr>
              <a:t>ioffset</a:t>
            </a:r>
          </a:p>
        </p:txBody>
      </p:sp>
      <p:sp>
        <p:nvSpPr>
          <p:cNvPr id="253" name="Shape 253"/>
          <p:cNvSpPr txBox="1"/>
          <p:nvPr/>
        </p:nvSpPr>
        <p:spPr>
          <a:xfrm>
            <a:off x="5015980" y="2192267"/>
            <a:ext cx="627900" cy="3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>
                <a:solidFill>
                  <a:srgbClr val="FF0000"/>
                </a:solidFill>
              </a:rPr>
              <a:t>(parent</a:t>
            </a:r>
          </a:p>
        </p:txBody>
      </p:sp>
      <p:sp>
        <p:nvSpPr>
          <p:cNvPr id="254" name="Shape 254"/>
          <p:cNvSpPr txBox="1"/>
          <p:nvPr/>
        </p:nvSpPr>
        <p:spPr>
          <a:xfrm>
            <a:off x="4981187" y="2309873"/>
            <a:ext cx="726300" cy="3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>
                <a:solidFill>
                  <a:srgbClr val="FF0000"/>
                </a:solidFill>
              </a:rPr>
              <a:t>compute</a:t>
            </a:r>
          </a:p>
        </p:txBody>
      </p:sp>
      <p:sp>
        <p:nvSpPr>
          <p:cNvPr id="255" name="Shape 255"/>
          <p:cNvSpPr txBox="1"/>
          <p:nvPr/>
        </p:nvSpPr>
        <p:spPr>
          <a:xfrm>
            <a:off x="5112883" y="2420867"/>
            <a:ext cx="440400" cy="3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>
                <a:solidFill>
                  <a:srgbClr val="FF0000"/>
                </a:solidFill>
              </a:rPr>
              <a:t>grid)</a:t>
            </a:r>
          </a:p>
        </p:txBody>
      </p:sp>
      <p:sp>
        <p:nvSpPr>
          <p:cNvPr id="256" name="Shape 256"/>
          <p:cNvSpPr txBox="1"/>
          <p:nvPr/>
        </p:nvSpPr>
        <p:spPr>
          <a:xfrm>
            <a:off x="4012153" y="1298570"/>
            <a:ext cx="572700" cy="3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i="1" lang="en" sz="1000">
                <a:solidFill>
                  <a:srgbClr val="FF0000"/>
                </a:solidFill>
              </a:rPr>
              <a:t>joffset</a:t>
            </a:r>
          </a:p>
        </p:txBody>
      </p:sp>
      <p:sp>
        <p:nvSpPr>
          <p:cNvPr id="257" name="Shape 257"/>
          <p:cNvSpPr txBox="1"/>
          <p:nvPr/>
        </p:nvSpPr>
        <p:spPr>
          <a:xfrm>
            <a:off x="3990299" y="1430267"/>
            <a:ext cx="627900" cy="3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>
                <a:solidFill>
                  <a:srgbClr val="FF0000"/>
                </a:solidFill>
              </a:rPr>
              <a:t>(parent</a:t>
            </a:r>
          </a:p>
        </p:txBody>
      </p:sp>
      <p:sp>
        <p:nvSpPr>
          <p:cNvPr id="258" name="Shape 258"/>
          <p:cNvSpPr txBox="1"/>
          <p:nvPr/>
        </p:nvSpPr>
        <p:spPr>
          <a:xfrm>
            <a:off x="3955506" y="1547873"/>
            <a:ext cx="726300" cy="3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>
                <a:solidFill>
                  <a:srgbClr val="FF0000"/>
                </a:solidFill>
              </a:rPr>
              <a:t>compute</a:t>
            </a:r>
          </a:p>
        </p:txBody>
      </p:sp>
      <p:sp>
        <p:nvSpPr>
          <p:cNvPr id="259" name="Shape 259"/>
          <p:cNvSpPr txBox="1"/>
          <p:nvPr/>
        </p:nvSpPr>
        <p:spPr>
          <a:xfrm>
            <a:off x="4087203" y="1658867"/>
            <a:ext cx="440400" cy="3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>
                <a:solidFill>
                  <a:srgbClr val="FF0000"/>
                </a:solidFill>
              </a:rPr>
              <a:t>grid)</a:t>
            </a:r>
          </a:p>
        </p:txBody>
      </p:sp>
      <p:cxnSp>
        <p:nvCxnSpPr>
          <p:cNvPr id="260" name="Shape 260"/>
          <p:cNvCxnSpPr/>
          <p:nvPr/>
        </p:nvCxnSpPr>
        <p:spPr>
          <a:xfrm rot="10739940">
            <a:off x="4553046" y="1073106"/>
            <a:ext cx="1476825" cy="20702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261" name="Shape 261"/>
          <p:cNvCxnSpPr/>
          <p:nvPr/>
        </p:nvCxnSpPr>
        <p:spPr>
          <a:xfrm rot="-311666">
            <a:off x="6114788" y="1146131"/>
            <a:ext cx="6627" cy="9726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262" name="Shape 262"/>
          <p:cNvSpPr txBox="1"/>
          <p:nvPr/>
        </p:nvSpPr>
        <p:spPr>
          <a:xfrm>
            <a:off x="5652331" y="1079448"/>
            <a:ext cx="476100" cy="3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>
                <a:solidFill>
                  <a:srgbClr val="FF0000"/>
                </a:solidFill>
              </a:rPr>
              <a:t>(1,1)</a:t>
            </a:r>
          </a:p>
        </p:txBody>
      </p:sp>
      <p:sp>
        <p:nvSpPr>
          <p:cNvPr id="263" name="Shape 263"/>
          <p:cNvSpPr txBox="1"/>
          <p:nvPr/>
        </p:nvSpPr>
        <p:spPr>
          <a:xfrm>
            <a:off x="4197050" y="2056542"/>
            <a:ext cx="476100" cy="3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>
                <a:solidFill>
                  <a:srgbClr val="0000FF"/>
                </a:solidFill>
              </a:rPr>
              <a:t>(1,1)</a:t>
            </a:r>
          </a:p>
        </p:txBody>
      </p:sp>
      <p:sp>
        <p:nvSpPr>
          <p:cNvPr id="264" name="Shape 264"/>
          <p:cNvSpPr txBox="1"/>
          <p:nvPr/>
        </p:nvSpPr>
        <p:spPr>
          <a:xfrm>
            <a:off x="3291900" y="4195600"/>
            <a:ext cx="25602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ioffset = ( istart_nest -1 ) /2 +1</a:t>
            </a:r>
          </a:p>
        </p:txBody>
      </p:sp>
      <p:sp>
        <p:nvSpPr>
          <p:cNvPr id="265" name="Shape 265"/>
          <p:cNvSpPr txBox="1"/>
          <p:nvPr/>
        </p:nvSpPr>
        <p:spPr>
          <a:xfrm>
            <a:off x="3291900" y="4500400"/>
            <a:ext cx="25602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joffset = ( jstart_nest -1 ) /2 +1</a:t>
            </a:r>
          </a:p>
        </p:txBody>
      </p:sp>
      <p:sp>
        <p:nvSpPr>
          <p:cNvPr id="266" name="Shape 266"/>
          <p:cNvSpPr txBox="1"/>
          <p:nvPr/>
        </p:nvSpPr>
        <p:spPr>
          <a:xfrm>
            <a:off x="785875" y="1589125"/>
            <a:ext cx="12984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i="1" lang="en"/>
              <a:t>ioffset, joffset</a:t>
            </a:r>
            <a:r>
              <a:rPr lang="en" sz="1100"/>
              <a:t> </a:t>
            </a:r>
          </a:p>
        </p:txBody>
      </p:sp>
      <p:sp>
        <p:nvSpPr>
          <p:cNvPr id="267" name="Shape 267"/>
          <p:cNvSpPr txBox="1"/>
          <p:nvPr/>
        </p:nvSpPr>
        <p:spPr>
          <a:xfrm>
            <a:off x="252475" y="1893925"/>
            <a:ext cx="2598000" cy="6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100"/>
              <a:t>are specified by the user in the nest namelist file in the forecast’s working directory.</a:t>
            </a:r>
          </a:p>
        </p:txBody>
      </p:sp>
      <p:sp>
        <p:nvSpPr>
          <p:cNvPr id="268" name="Shape 26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/>
          <p:nvPr/>
        </p:nvSpPr>
        <p:spPr>
          <a:xfrm>
            <a:off x="1652550" y="247975"/>
            <a:ext cx="58389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2400"/>
              <a:t>Test </a:t>
            </a: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Forecast Run Specs for a 3 km Nest</a:t>
            </a:r>
          </a:p>
        </p:txBody>
      </p:sp>
      <p:sp>
        <p:nvSpPr>
          <p:cNvPr id="274" name="Shape 274"/>
          <p:cNvSpPr txBox="1"/>
          <p:nvPr/>
        </p:nvSpPr>
        <p:spPr>
          <a:xfrm>
            <a:off x="1244401" y="3454025"/>
            <a:ext cx="71382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Nested run resources - 144 nodes / 2 threads </a:t>
            </a:r>
          </a:p>
        </p:txBody>
      </p:sp>
      <p:sp>
        <p:nvSpPr>
          <p:cNvPr id="275" name="Shape 275"/>
          <p:cNvSpPr txBox="1"/>
          <p:nvPr/>
        </p:nvSpPr>
        <p:spPr>
          <a:xfrm>
            <a:off x="1535300" y="3758825"/>
            <a:ext cx="46962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Parent:  </a:t>
            </a:r>
            <a:r>
              <a:rPr b="0" i="0" lang="en" sz="18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48 nodes</a:t>
            </a: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(576 MPI tasks)</a:t>
            </a:r>
          </a:p>
        </p:txBody>
      </p:sp>
      <p:sp>
        <p:nvSpPr>
          <p:cNvPr id="276" name="Shape 276"/>
          <p:cNvSpPr txBox="1"/>
          <p:nvPr/>
        </p:nvSpPr>
        <p:spPr>
          <a:xfrm>
            <a:off x="1535300" y="4063625"/>
            <a:ext cx="46962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Nest:     </a:t>
            </a:r>
            <a:r>
              <a:rPr b="0" i="0" lang="en" sz="18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96 nodes</a:t>
            </a: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(1152 MPI tasks)</a:t>
            </a:r>
          </a:p>
        </p:txBody>
      </p:sp>
      <p:sp>
        <p:nvSpPr>
          <p:cNvPr id="277" name="Shape 277"/>
          <p:cNvSpPr/>
          <p:nvPr/>
        </p:nvSpPr>
        <p:spPr>
          <a:xfrm>
            <a:off x="1076200" y="3641525"/>
            <a:ext cx="83700" cy="88200"/>
          </a:xfrm>
          <a:prstGeom prst="flowChartConnector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Shape 278"/>
          <p:cNvSpPr/>
          <p:nvPr/>
        </p:nvSpPr>
        <p:spPr>
          <a:xfrm rot="5400000">
            <a:off x="1383012" y="3959387"/>
            <a:ext cx="113975" cy="94700"/>
          </a:xfrm>
          <a:prstGeom prst="flowChartExtract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Shape 279"/>
          <p:cNvSpPr/>
          <p:nvPr/>
        </p:nvSpPr>
        <p:spPr>
          <a:xfrm rot="5400000">
            <a:off x="1383012" y="4264187"/>
            <a:ext cx="113975" cy="94700"/>
          </a:xfrm>
          <a:prstGeom prst="flowChartExtract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Shape 280"/>
          <p:cNvSpPr txBox="1"/>
          <p:nvPr/>
        </p:nvSpPr>
        <p:spPr>
          <a:xfrm>
            <a:off x="1230500" y="787025"/>
            <a:ext cx="7138200" cy="464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800"/>
              <a:t>C768 g</a:t>
            </a: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rid increments </a:t>
            </a:r>
          </a:p>
        </p:txBody>
      </p:sp>
      <p:sp>
        <p:nvSpPr>
          <p:cNvPr id="281" name="Shape 281"/>
          <p:cNvSpPr/>
          <p:nvPr/>
        </p:nvSpPr>
        <p:spPr>
          <a:xfrm>
            <a:off x="1076200" y="974525"/>
            <a:ext cx="83699" cy="88200"/>
          </a:xfrm>
          <a:prstGeom prst="flowChartConnector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Shape 282"/>
          <p:cNvSpPr txBox="1"/>
          <p:nvPr/>
        </p:nvSpPr>
        <p:spPr>
          <a:xfrm>
            <a:off x="1535300" y="1091825"/>
            <a:ext cx="4696200" cy="464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Tile 6:  </a:t>
            </a:r>
            <a:r>
              <a:rPr b="0" i="0" lang="en" sz="18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~9 km</a:t>
            </a:r>
          </a:p>
        </p:txBody>
      </p:sp>
      <p:sp>
        <p:nvSpPr>
          <p:cNvPr id="283" name="Shape 283"/>
          <p:cNvSpPr/>
          <p:nvPr/>
        </p:nvSpPr>
        <p:spPr>
          <a:xfrm rot="5400000">
            <a:off x="1383012" y="1292387"/>
            <a:ext cx="113975" cy="94700"/>
          </a:xfrm>
          <a:prstGeom prst="flowChartExtract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Shape 284"/>
          <p:cNvSpPr txBox="1"/>
          <p:nvPr/>
        </p:nvSpPr>
        <p:spPr>
          <a:xfrm>
            <a:off x="1535300" y="1396625"/>
            <a:ext cx="4696200" cy="464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Nest: </a:t>
            </a:r>
            <a:r>
              <a:rPr b="0" i="0" lang="en" sz="18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 ~3 km</a:t>
            </a:r>
          </a:p>
        </p:txBody>
      </p:sp>
      <p:sp>
        <p:nvSpPr>
          <p:cNvPr id="285" name="Shape 285"/>
          <p:cNvSpPr/>
          <p:nvPr/>
        </p:nvSpPr>
        <p:spPr>
          <a:xfrm rot="5400000">
            <a:off x="1383012" y="1597187"/>
            <a:ext cx="113975" cy="94700"/>
          </a:xfrm>
          <a:prstGeom prst="flowChartExtract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Shape 286"/>
          <p:cNvSpPr txBox="1"/>
          <p:nvPr/>
        </p:nvSpPr>
        <p:spPr>
          <a:xfrm>
            <a:off x="1230500" y="1853825"/>
            <a:ext cx="7138200" cy="464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Domains </a:t>
            </a:r>
          </a:p>
        </p:txBody>
      </p:sp>
      <p:sp>
        <p:nvSpPr>
          <p:cNvPr id="287" name="Shape 287"/>
          <p:cNvSpPr/>
          <p:nvPr/>
        </p:nvSpPr>
        <p:spPr>
          <a:xfrm>
            <a:off x="1076200" y="2041325"/>
            <a:ext cx="83699" cy="88200"/>
          </a:xfrm>
          <a:prstGeom prst="flowChartConnector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Shape 288"/>
          <p:cNvSpPr txBox="1"/>
          <p:nvPr/>
        </p:nvSpPr>
        <p:spPr>
          <a:xfrm>
            <a:off x="1535300" y="2158625"/>
            <a:ext cx="7235100" cy="464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Parent:  768 x 768 x 6 = </a:t>
            </a:r>
            <a:r>
              <a:rPr b="0" i="0" lang="en" sz="18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3538944 pts</a:t>
            </a: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;  dyn timestep = </a:t>
            </a:r>
            <a:r>
              <a:rPr b="0" i="0" lang="en" sz="18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12.857 sec</a:t>
            </a:r>
          </a:p>
        </p:txBody>
      </p:sp>
      <p:sp>
        <p:nvSpPr>
          <p:cNvPr id="289" name="Shape 289"/>
          <p:cNvSpPr/>
          <p:nvPr/>
        </p:nvSpPr>
        <p:spPr>
          <a:xfrm rot="5400000">
            <a:off x="1383012" y="2359186"/>
            <a:ext cx="113975" cy="94700"/>
          </a:xfrm>
          <a:prstGeom prst="flowChartExtract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Shape 290"/>
          <p:cNvSpPr txBox="1"/>
          <p:nvPr/>
        </p:nvSpPr>
        <p:spPr>
          <a:xfrm>
            <a:off x="1542225" y="2463425"/>
            <a:ext cx="7338900" cy="464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Nest:     1729 x 1441   = </a:t>
            </a:r>
            <a:r>
              <a:rPr b="0" i="0" lang="en" sz="18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2491489 pts</a:t>
            </a: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;  dyn timestep =</a:t>
            </a:r>
            <a:r>
              <a:rPr b="0" i="0" lang="en" sz="18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   4.5 sec</a:t>
            </a:r>
          </a:p>
        </p:txBody>
      </p:sp>
      <p:sp>
        <p:nvSpPr>
          <p:cNvPr id="291" name="Shape 291"/>
          <p:cNvSpPr/>
          <p:nvPr/>
        </p:nvSpPr>
        <p:spPr>
          <a:xfrm rot="5400000">
            <a:off x="1383012" y="2663986"/>
            <a:ext cx="113975" cy="94700"/>
          </a:xfrm>
          <a:prstGeom prst="flowChartExtract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Shape 292"/>
          <p:cNvSpPr txBox="1"/>
          <p:nvPr/>
        </p:nvSpPr>
        <p:spPr>
          <a:xfrm>
            <a:off x="2221062" y="2903376"/>
            <a:ext cx="548700" cy="4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⟹</a:t>
            </a:r>
          </a:p>
        </p:txBody>
      </p:sp>
      <p:sp>
        <p:nvSpPr>
          <p:cNvPr id="293" name="Shape 293"/>
          <p:cNvSpPr txBox="1"/>
          <p:nvPr/>
        </p:nvSpPr>
        <p:spPr>
          <a:xfrm>
            <a:off x="2654982" y="2958263"/>
            <a:ext cx="6335699" cy="4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b="0" i="0" lang="en" sz="18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 Nest  pts</a:t>
            </a:r>
            <a:r>
              <a:rPr b="0" i="0" lang="en" sz="1800" u="none" cap="none" strike="noStrike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b="0" i="0" lang="en" sz="1800" u="none" cap="none" strike="noStrike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" sz="1800" u="none" cap="none" strike="noStrike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Parent pts </a:t>
            </a: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r>
              <a:rPr b="0" i="0" lang="en" sz="1800" u="none" cap="none" strike="noStrike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r>
              <a:rPr b="0" i="0" lang="en" sz="1800" u="none" cap="none" strike="noStrike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b="0" i="0" lang="en" sz="1800" u="none" cap="none" strike="noStrike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 Parent dt / </a:t>
            </a:r>
            <a:r>
              <a:rPr b="0" i="0" lang="en" sz="18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Nest dt</a:t>
            </a:r>
            <a:r>
              <a:rPr b="0" i="0" lang="en" sz="1800" u="none" cap="none" strike="noStrike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r>
              <a:rPr b="0" i="0" lang="en" sz="1800" u="none" cap="none" strike="noStrike">
                <a:solidFill>
                  <a:srgbClr val="4A86E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 </a:t>
            </a:r>
            <a:r>
              <a:rPr b="1" i="0" lang="en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2.0</a:t>
            </a:r>
          </a:p>
        </p:txBody>
      </p:sp>
      <p:sp>
        <p:nvSpPr>
          <p:cNvPr id="294" name="Shape 294"/>
          <p:cNvSpPr txBox="1"/>
          <p:nvPr/>
        </p:nvSpPr>
        <p:spPr>
          <a:xfrm>
            <a:off x="2092500" y="4528225"/>
            <a:ext cx="4958999" cy="464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25000"/>
              <a:buFont typeface="Arial"/>
              <a:buNone/>
            </a:pPr>
            <a:r>
              <a:rPr b="0" i="1" lang="en" sz="16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NAM 3 km CONUS nest is larger than this FV3 nest.</a:t>
            </a:r>
          </a:p>
        </p:txBody>
      </p:sp>
      <p:sp>
        <p:nvSpPr>
          <p:cNvPr id="295" name="Shape 29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/>
              <a:t>‹#›</a:t>
            </a:fld>
          </a:p>
        </p:txBody>
      </p:sp>
      <p:sp>
        <p:nvSpPr>
          <p:cNvPr id="296" name="Shape 296"/>
          <p:cNvSpPr txBox="1"/>
          <p:nvPr/>
        </p:nvSpPr>
        <p:spPr>
          <a:xfrm>
            <a:off x="3059300" y="1091825"/>
            <a:ext cx="22233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i="1" lang="en" sz="1600"/>
              <a:t>stretch factor=1.5</a:t>
            </a:r>
            <a:r>
              <a:rPr b="0" i="1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297" name="Shape 297"/>
          <p:cNvSpPr txBox="1"/>
          <p:nvPr/>
        </p:nvSpPr>
        <p:spPr>
          <a:xfrm>
            <a:off x="3059300" y="1396625"/>
            <a:ext cx="22233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i="1" lang="en" sz="1600"/>
              <a:t>refinement=3</a:t>
            </a: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298" name="Shape 298"/>
          <p:cNvSpPr txBox="1"/>
          <p:nvPr/>
        </p:nvSpPr>
        <p:spPr>
          <a:xfrm>
            <a:off x="1112595" y="2969022"/>
            <a:ext cx="1302300" cy="464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1800"/>
              <a:t>Work ratio</a:t>
            </a: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299" name="Shape 299"/>
          <p:cNvSpPr txBox="1"/>
          <p:nvPr/>
        </p:nvSpPr>
        <p:spPr>
          <a:xfrm>
            <a:off x="1002900" y="2958723"/>
            <a:ext cx="7138200" cy="464699"/>
          </a:xfrm>
          <a:prstGeom prst="rect">
            <a:avLst/>
          </a:prstGeom>
          <a:noFill/>
          <a:ln cap="flat" cmpd="sng" w="19050">
            <a:solidFill>
              <a:srgbClr val="CC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