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6" r:id="rId2"/>
    <p:sldId id="366" r:id="rId3"/>
    <p:sldId id="326" r:id="rId4"/>
    <p:sldId id="351" r:id="rId5"/>
    <p:sldId id="347" r:id="rId6"/>
    <p:sldId id="349" r:id="rId7"/>
    <p:sldId id="348" r:id="rId8"/>
    <p:sldId id="352" r:id="rId9"/>
    <p:sldId id="365" r:id="rId10"/>
    <p:sldId id="363" r:id="rId11"/>
    <p:sldId id="364" r:id="rId12"/>
    <p:sldId id="361" r:id="rId13"/>
    <p:sldId id="358" r:id="rId14"/>
    <p:sldId id="360" r:id="rId15"/>
    <p:sldId id="362" r:id="rId16"/>
    <p:sldId id="343" r:id="rId17"/>
    <p:sldId id="35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1352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FD787-28F8-7E43-BA58-683309185FDE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588E9-E2A6-6746-9FFE-E1C9B1F16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09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6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1567" y="862029"/>
            <a:ext cx="8121672" cy="1754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smtClean="0"/>
              <a:t>IPDv4</a:t>
            </a:r>
            <a:endParaRPr lang="en-US" sz="5400" dirty="0" smtClean="0"/>
          </a:p>
          <a:p>
            <a:pPr algn="ctr"/>
            <a:r>
              <a:rPr lang="en-US" sz="5400" dirty="0" smtClean="0"/>
              <a:t>Interoperable Physics Driver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1332" y="5808184"/>
            <a:ext cx="70813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NEMS </a:t>
            </a:r>
            <a:r>
              <a:rPr lang="en-US" sz="2000" dirty="0"/>
              <a:t>FV3GFS Community Modeling System Training and Tutorial: </a:t>
            </a:r>
            <a:endParaRPr lang="en-US" sz="2000" dirty="0" smtClean="0"/>
          </a:p>
          <a:p>
            <a:pPr algn="ctr"/>
            <a:r>
              <a:rPr lang="en-US" sz="2000" dirty="0" smtClean="0"/>
              <a:t>Planning </a:t>
            </a:r>
            <a:r>
              <a:rPr lang="en-US" sz="2000" dirty="0"/>
              <a:t>and Preparation Meeting</a:t>
            </a:r>
          </a:p>
          <a:p>
            <a:pPr algn="ctr"/>
            <a:r>
              <a:rPr lang="en-US" sz="2000" dirty="0" smtClean="0"/>
              <a:t>19-20 July, 2017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709" y="2782588"/>
            <a:ext cx="2678011" cy="26780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7" y="2782588"/>
            <a:ext cx="2678011" cy="26780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024" y="3124643"/>
            <a:ext cx="3428109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GFS_abstraction</a:t>
            </a:r>
            <a:r>
              <a:rPr lang="en-US" dirty="0" smtClean="0"/>
              <a:t>_l</a:t>
            </a:r>
            <a:r>
              <a:rPr lang="en-US" dirty="0" smtClean="0"/>
              <a:t>ayer.F90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106146"/>
            <a:ext cx="8229601" cy="438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Defines a generically named module:</a:t>
            </a:r>
          </a:p>
          <a:p>
            <a:pPr marL="966788" indent="-966788">
              <a:lnSpc>
                <a:spcPct val="90000"/>
              </a:lnSpc>
              <a:spcAft>
                <a:spcPts val="500"/>
              </a:spcAft>
            </a:pPr>
            <a:r>
              <a:rPr lang="en-US" sz="2800" i="1" dirty="0">
                <a:cs typeface="Symbol" charset="2"/>
              </a:rPr>
              <a:t>	</a:t>
            </a:r>
            <a:r>
              <a:rPr lang="en-US" sz="2800" i="1" dirty="0" err="1" smtClean="0">
                <a:cs typeface="Symbol" charset="2"/>
              </a:rPr>
              <a:t>physics_abstraction</a:t>
            </a:r>
            <a:r>
              <a:rPr lang="en-US" sz="2800" i="1" dirty="0" err="1" smtClean="0">
                <a:cs typeface="Symbol" charset="2"/>
              </a:rPr>
              <a:t>_</a:t>
            </a:r>
            <a:r>
              <a:rPr lang="en-US" sz="2800" i="1" dirty="0" err="1" smtClean="0">
                <a:cs typeface="Symbol" charset="2"/>
              </a:rPr>
              <a:t>layer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6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6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i="1" dirty="0" smtClean="0">
                <a:cs typeface="Symbol" charset="2"/>
              </a:rPr>
              <a:t>use </a:t>
            </a:r>
            <a:r>
              <a:rPr lang="en-US" sz="2800" dirty="0" smtClean="0">
                <a:cs typeface="Symbol" charset="2"/>
              </a:rPr>
              <a:t>statement creates generically named routines via aliasing</a:t>
            </a:r>
            <a:r>
              <a:rPr lang="en-US" sz="2800" dirty="0">
                <a:cs typeface="Symbol" charset="2"/>
              </a:rPr>
              <a:t>:</a:t>
            </a:r>
            <a:endParaRPr lang="en-US" sz="800" dirty="0" smtClean="0">
              <a:cs typeface="Symbol" charset="2"/>
            </a:endParaRPr>
          </a:p>
          <a:p>
            <a:pPr marL="966788" indent="-966788"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</a:t>
            </a:r>
            <a:r>
              <a:rPr lang="en-US" sz="2400" dirty="0" smtClean="0">
                <a:cs typeface="Symbol" charset="2"/>
              </a:rPr>
              <a:t>initialize			</a:t>
            </a:r>
            <a:r>
              <a:rPr lang="en-US" sz="2400" dirty="0" smtClean="0">
                <a:cs typeface="Symbol" charset="2"/>
              </a:rPr>
              <a:t>=</a:t>
            </a:r>
            <a:r>
              <a:rPr lang="en-US" sz="2400" dirty="0" smtClean="0">
                <a:cs typeface="Symbol" charset="2"/>
              </a:rPr>
              <a:t>&gt;	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 err="1" smtClean="0">
                <a:cs typeface="Symbol" charset="2"/>
              </a:rPr>
              <a:t>GFS_initialize</a:t>
            </a:r>
            <a:endParaRPr lang="en-US" sz="2400" dirty="0">
              <a:cs typeface="Symbol" charset="2"/>
            </a:endParaRPr>
          </a:p>
          <a:p>
            <a:pPr marL="966788" indent="-966788">
              <a:lnSpc>
                <a:spcPct val="90000"/>
              </a:lnSpc>
              <a:spcAft>
                <a:spcPts val="500"/>
              </a:spcAft>
            </a:pPr>
            <a:r>
              <a:rPr lang="en-US" sz="2400" dirty="0" smtClean="0">
                <a:cs typeface="Symbol" charset="2"/>
              </a:rPr>
              <a:t>	</a:t>
            </a:r>
            <a:r>
              <a:rPr lang="en-US" sz="2400" dirty="0" err="1" smtClean="0">
                <a:cs typeface="Symbol" charset="2"/>
              </a:rPr>
              <a:t>time_vary_step</a:t>
            </a:r>
            <a:r>
              <a:rPr lang="en-US" sz="2400" dirty="0" smtClean="0">
                <a:cs typeface="Symbol" charset="2"/>
              </a:rPr>
              <a:t>	</a:t>
            </a:r>
            <a:r>
              <a:rPr lang="en-US" sz="2400" dirty="0" smtClean="0">
                <a:cs typeface="Symbol" charset="2"/>
              </a:rPr>
              <a:t>=</a:t>
            </a:r>
            <a:r>
              <a:rPr lang="en-US" sz="2400" dirty="0" smtClean="0">
                <a:cs typeface="Symbol" charset="2"/>
              </a:rPr>
              <a:t>&gt;	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 err="1" smtClean="0">
                <a:cs typeface="Symbol" charset="2"/>
              </a:rPr>
              <a:t>GFS_time_vary_step</a:t>
            </a:r>
            <a:endParaRPr lang="en-US" sz="2400" dirty="0" smtClean="0">
              <a:cs typeface="Symbol" charset="2"/>
            </a:endParaRPr>
          </a:p>
          <a:p>
            <a:pPr marL="966788" indent="-966788">
              <a:lnSpc>
                <a:spcPct val="90000"/>
              </a:lnSpc>
              <a:spcAft>
                <a:spcPts val="500"/>
              </a:spcAft>
            </a:pPr>
            <a:r>
              <a:rPr lang="en-US" sz="2400" dirty="0" smtClean="0">
                <a:cs typeface="Symbol" charset="2"/>
              </a:rPr>
              <a:t>	radiation_step1</a:t>
            </a:r>
            <a:r>
              <a:rPr lang="en-US" sz="2400" dirty="0">
                <a:cs typeface="Symbol" charset="2"/>
              </a:rPr>
              <a:t>	</a:t>
            </a:r>
            <a:r>
              <a:rPr lang="en-US" sz="2400" dirty="0" smtClean="0">
                <a:cs typeface="Symbol" charset="2"/>
              </a:rPr>
              <a:t>=</a:t>
            </a:r>
            <a:r>
              <a:rPr lang="en-US" sz="2400" dirty="0" smtClean="0">
                <a:cs typeface="Symbol" charset="2"/>
              </a:rPr>
              <a:t>&gt;	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 err="1" smtClean="0">
                <a:cs typeface="Symbol" charset="2"/>
              </a:rPr>
              <a:t>GFS_radiation_driver</a:t>
            </a:r>
            <a:endParaRPr lang="en-US" sz="2400" dirty="0" smtClean="0">
              <a:cs typeface="Symbol" charset="2"/>
            </a:endParaRPr>
          </a:p>
          <a:p>
            <a:pPr marL="966788" indent="-966788">
              <a:lnSpc>
                <a:spcPct val="90000"/>
              </a:lnSpc>
              <a:spcAft>
                <a:spcPts val="500"/>
              </a:spcAft>
            </a:pPr>
            <a:r>
              <a:rPr lang="en-US" sz="2400" dirty="0" smtClean="0">
                <a:cs typeface="Symbol" charset="2"/>
              </a:rPr>
              <a:t>	</a:t>
            </a:r>
            <a:r>
              <a:rPr lang="en-US" sz="2400" dirty="0" smtClean="0">
                <a:cs typeface="Symbol" charset="2"/>
              </a:rPr>
              <a:t>physics_step1</a:t>
            </a:r>
            <a:r>
              <a:rPr lang="en-US" sz="2400" dirty="0">
                <a:cs typeface="Symbol" charset="2"/>
              </a:rPr>
              <a:t>	</a:t>
            </a:r>
            <a:r>
              <a:rPr lang="en-US" sz="2400" dirty="0" smtClean="0">
                <a:cs typeface="Symbol" charset="2"/>
              </a:rPr>
              <a:t>	</a:t>
            </a:r>
            <a:r>
              <a:rPr lang="en-US" sz="2400" dirty="0" smtClean="0">
                <a:cs typeface="Symbol" charset="2"/>
              </a:rPr>
              <a:t>=</a:t>
            </a:r>
            <a:r>
              <a:rPr lang="en-US" sz="2400" dirty="0" smtClean="0">
                <a:cs typeface="Symbol" charset="2"/>
              </a:rPr>
              <a:t>&gt;	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 err="1" smtClean="0">
                <a:cs typeface="Symbol" charset="2"/>
              </a:rPr>
              <a:t>GFS_physics_driver</a:t>
            </a:r>
            <a:endParaRPr lang="en-US" sz="2400" dirty="0" smtClean="0">
              <a:cs typeface="Symbol" charset="2"/>
            </a:endParaRPr>
          </a:p>
          <a:p>
            <a:pPr marL="966788" indent="-966788">
              <a:lnSpc>
                <a:spcPct val="90000"/>
              </a:lnSpc>
              <a:spcAft>
                <a:spcPts val="500"/>
              </a:spcAft>
            </a:pPr>
            <a:r>
              <a:rPr lang="en-US" sz="2400" dirty="0" smtClean="0">
                <a:cs typeface="Symbol" charset="2"/>
              </a:rPr>
              <a:t>	physics_step2	</a:t>
            </a:r>
            <a:r>
              <a:rPr lang="en-US" sz="2400" dirty="0" smtClean="0">
                <a:cs typeface="Symbol" charset="2"/>
              </a:rPr>
              <a:t>	=</a:t>
            </a:r>
            <a:r>
              <a:rPr lang="en-US" sz="2400" dirty="0" smtClean="0">
                <a:cs typeface="Symbol" charset="2"/>
              </a:rPr>
              <a:t>&gt;	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 err="1" smtClean="0">
                <a:cs typeface="Symbol" charset="2"/>
              </a:rPr>
              <a:t>GFS_stochastic_physics</a:t>
            </a:r>
            <a:endParaRPr lang="en-US" sz="24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5728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GFS_a</a:t>
            </a:r>
            <a:r>
              <a:rPr lang="en-US" dirty="0" smtClean="0"/>
              <a:t>bstraction</a:t>
            </a:r>
            <a:r>
              <a:rPr lang="en-US" dirty="0" smtClean="0"/>
              <a:t>_l</a:t>
            </a:r>
            <a:r>
              <a:rPr lang="en-US" dirty="0" smtClean="0"/>
              <a:t>ayer.F90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52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Same concept for the </a:t>
            </a:r>
            <a:r>
              <a:rPr lang="en-US" sz="3200" dirty="0" err="1" smtClean="0">
                <a:cs typeface="Symbol" charset="2"/>
              </a:rPr>
              <a:t>typedefs</a:t>
            </a:r>
            <a:r>
              <a:rPr lang="en-US" sz="3200" dirty="0" smtClean="0">
                <a:cs typeface="Symbol" charset="2"/>
              </a:rPr>
              <a:t>: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Statein</a:t>
            </a:r>
            <a:r>
              <a:rPr lang="en-US" sz="2800" dirty="0" smtClean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GFS_statein_type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Stateout</a:t>
            </a:r>
            <a:r>
              <a:rPr lang="en-US" sz="2800" dirty="0" smtClean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GFS_stateout_type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Sfcprop</a:t>
            </a:r>
            <a:r>
              <a:rPr lang="en-US" sz="2800" dirty="0">
                <a:cs typeface="Symbol" charset="2"/>
              </a:rPr>
              <a:t>	</a:t>
            </a:r>
            <a:r>
              <a:rPr lang="en-US" sz="2800" dirty="0" smtClean="0">
                <a:cs typeface="Symbol" charset="2"/>
              </a:rPr>
              <a:t>	=&gt;		</a:t>
            </a:r>
            <a:r>
              <a:rPr lang="en-US" sz="2800" dirty="0" err="1" smtClean="0">
                <a:cs typeface="Symbol" charset="2"/>
              </a:rPr>
              <a:t>GFS_sfcprop_type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Coupling		=&gt;		</a:t>
            </a:r>
            <a:r>
              <a:rPr lang="en-US" sz="2800" dirty="0" err="1" smtClean="0">
                <a:cs typeface="Symbol" charset="2"/>
              </a:rPr>
              <a:t>GFS_coupling_type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Grid</a:t>
            </a:r>
            <a:r>
              <a:rPr lang="en-US" sz="2800" dirty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	=</a:t>
            </a:r>
            <a:r>
              <a:rPr lang="en-US" sz="2800" dirty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GFS_grid_type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Tbd</a:t>
            </a:r>
            <a:r>
              <a:rPr lang="en-US" sz="2800" dirty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	=</a:t>
            </a:r>
            <a:r>
              <a:rPr lang="en-US" sz="2800" dirty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GFS_tbd_type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CldProp</a:t>
            </a:r>
            <a:r>
              <a:rPr lang="en-US" sz="2800" dirty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GFS_cldprop_type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Radtend</a:t>
            </a:r>
            <a:r>
              <a:rPr lang="en-US" sz="2800" dirty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GFS_radtend_type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IntDiag</a:t>
            </a:r>
            <a:r>
              <a:rPr lang="en-US" sz="2800" dirty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GFS_diag_type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8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692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Using IPD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4540" y="970067"/>
            <a:ext cx="8573912" cy="5932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Courier"/>
                <a:cs typeface="Courier"/>
              </a:rPr>
              <a:t>Integration </a:t>
            </a:r>
            <a:r>
              <a:rPr lang="it-IT" sz="2000" dirty="0" err="1" smtClean="0">
                <a:latin typeface="Courier"/>
                <a:cs typeface="Courier"/>
              </a:rPr>
              <a:t>Loop</a:t>
            </a:r>
            <a:r>
              <a:rPr lang="it-IT" sz="2000" dirty="0" smtClean="0">
                <a:latin typeface="Courier"/>
                <a:cs typeface="Courier"/>
              </a:rPr>
              <a:t>:</a:t>
            </a:r>
          </a:p>
          <a:p>
            <a:endParaRPr lang="it-IT" sz="8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atmos_dynamics</a:t>
            </a:r>
            <a:r>
              <a:rPr lang="it-IT" sz="2000" dirty="0" smtClean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()</a:t>
            </a:r>
            <a:endParaRPr lang="it-IT" sz="20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populate_state</a:t>
            </a:r>
            <a:r>
              <a:rPr lang="it-IT" sz="2000" dirty="0" smtClean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 smtClean="0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>
              <a:latin typeface="Courier"/>
              <a:cs typeface="Courier"/>
            </a:endParaRPr>
          </a:p>
          <a:p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IPD_setup_step</a:t>
            </a:r>
            <a:r>
              <a:rPr lang="it-IT" sz="2000" dirty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 smtClean="0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,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 smtClean="0">
                <a:latin typeface="Courier"/>
                <a:cs typeface="Courier"/>
              </a:rPr>
              <a:t>, &amp; </a:t>
            </a:r>
          </a:p>
          <a:p>
            <a:pPr>
              <a:spcAft>
                <a:spcPts val="1500"/>
              </a:spcAft>
            </a:pPr>
            <a:r>
              <a:rPr lang="it-IT" sz="1600" dirty="0" smtClean="0">
                <a:latin typeface="Courier"/>
                <a:cs typeface="Courier"/>
              </a:rPr>
              <a:t>							   </a:t>
            </a:r>
            <a:r>
              <a:rPr lang="it-IT" sz="1600" dirty="0" err="1" smtClean="0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</a:p>
          <a:p>
            <a:r>
              <a:rPr lang="it-IT" sz="2000" dirty="0" smtClean="0">
                <a:latin typeface="Courier"/>
                <a:cs typeface="Courier"/>
              </a:rPr>
              <a:t>	call IPD_radiation_step1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, &amp;</a:t>
            </a:r>
            <a:endParaRPr lang="it-IT" sz="1600" dirty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	</a:t>
            </a:r>
            <a:r>
              <a:rPr lang="it-IT" sz="1600" dirty="0" smtClean="0">
                <a:latin typeface="Courier"/>
                <a:cs typeface="Courier"/>
              </a:rPr>
              <a:t>	                     		 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</a:p>
          <a:p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>
                <a:latin typeface="Courier"/>
                <a:cs typeface="Courier"/>
              </a:rPr>
              <a:t>IPD_physics_step1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 smtClean="0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, </a:t>
            </a:r>
            <a:r>
              <a:rPr lang="it-IT" sz="1600" dirty="0" smtClean="0">
                <a:latin typeface="Courier"/>
                <a:cs typeface="Courier"/>
              </a:rPr>
              <a:t>&amp;</a:t>
            </a:r>
            <a:endParaRPr lang="it-IT" sz="16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   	                    	  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 smtClean="0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1600" dirty="0">
              <a:latin typeface="Courier"/>
              <a:cs typeface="Courier"/>
            </a:endParaRPr>
          </a:p>
          <a:p>
            <a:r>
              <a:rPr lang="it-IT" sz="2000" dirty="0" smtClean="0">
                <a:latin typeface="Courier"/>
                <a:cs typeface="Courier"/>
              </a:rPr>
              <a:t>	call IPD_physics_step2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IPD_Data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smtClean="0">
                <a:latin typeface="Courier"/>
                <a:cs typeface="Courier"/>
              </a:rPr>
              <a:t>&amp;</a:t>
            </a:r>
            <a:endParaRPr lang="it-IT" sz="1600" dirty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    </a:t>
            </a:r>
            <a:r>
              <a:rPr lang="it-IT" sz="1600" dirty="0" smtClean="0">
                <a:latin typeface="Courier"/>
                <a:cs typeface="Courier"/>
              </a:rPr>
              <a:t>	                    	  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1600" dirty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1600" dirty="0" smtClean="0">
                <a:latin typeface="Courier"/>
                <a:cs typeface="Courier"/>
              </a:rPr>
              <a:t>	</a:t>
            </a:r>
            <a:r>
              <a:rPr lang="it-IT" sz="2000" dirty="0" smtClean="0">
                <a:latin typeface="Courier"/>
                <a:cs typeface="Courier"/>
              </a:rPr>
              <a:t>call </a:t>
            </a:r>
            <a:r>
              <a:rPr lang="it-IT" sz="2000" dirty="0" err="1" smtClean="0">
                <a:latin typeface="Courier"/>
                <a:cs typeface="Courier"/>
              </a:rPr>
              <a:t>update_prognostic_state</a:t>
            </a:r>
            <a:r>
              <a:rPr lang="it-IT" sz="2000" dirty="0" smtClean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 smtClean="0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en-US" sz="2000" dirty="0" smtClean="0">
              <a:latin typeface="Courier"/>
              <a:cs typeface="Courier"/>
            </a:endParaRPr>
          </a:p>
          <a:p>
            <a:r>
              <a:rPr lang="en-US" sz="2000" dirty="0" smtClean="0">
                <a:latin typeface="Courier"/>
                <a:cs typeface="Courier"/>
              </a:rPr>
              <a:t>	call </a:t>
            </a:r>
            <a:r>
              <a:rPr lang="en-US" sz="2000" dirty="0" err="1" smtClean="0">
                <a:latin typeface="Courier"/>
                <a:cs typeface="Courier"/>
              </a:rPr>
              <a:t>output_diagnostics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IPD_Diag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endParaRPr lang="en-US" sz="8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en-US" sz="2000" dirty="0" smtClean="0">
                <a:latin typeface="Courier"/>
                <a:cs typeface="Courier"/>
              </a:rPr>
              <a:t>End Integration Loop</a:t>
            </a:r>
          </a:p>
        </p:txBody>
      </p:sp>
    </p:spTree>
    <p:extLst>
      <p:ext uri="{BB962C8B-B14F-4D97-AF65-F5344CB8AC3E}">
        <p14:creationId xmlns:p14="http://schemas.microsoft.com/office/powerpoint/2010/main" val="353028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4204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Defines containers to abstract the the specific variables needed by a given physics suite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32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IPD_control_type</a:t>
            </a:r>
            <a:r>
              <a:rPr lang="en-US" sz="2800" dirty="0" smtClean="0">
                <a:cs typeface="Symbol" charset="2"/>
              </a:rPr>
              <a:t>) :: 				</a:t>
            </a:r>
            <a:r>
              <a:rPr lang="en-US" sz="2800" dirty="0" err="1" smtClean="0">
                <a:cs typeface="Symbol" charset="2"/>
              </a:rPr>
              <a:t>IPD_Control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IPD_data_type</a:t>
            </a:r>
            <a:r>
              <a:rPr lang="en-US" sz="2800" dirty="0" smtClean="0">
                <a:cs typeface="Symbol" charset="2"/>
              </a:rPr>
              <a:t>), </a:t>
            </a:r>
            <a:r>
              <a:rPr lang="en-US" sz="2800" dirty="0" err="1" smtClean="0">
                <a:cs typeface="Symbol" charset="2"/>
              </a:rPr>
              <a:t>allocatable</a:t>
            </a:r>
            <a:r>
              <a:rPr lang="en-US" sz="2800" dirty="0" smtClean="0">
                <a:cs typeface="Symbol" charset="2"/>
              </a:rPr>
              <a:t> :: 	</a:t>
            </a:r>
            <a:r>
              <a:rPr lang="en-US" sz="2800" dirty="0" err="1" smtClean="0">
                <a:cs typeface="Symbol" charset="2"/>
              </a:rPr>
              <a:t>IPD_Data</a:t>
            </a:r>
            <a:r>
              <a:rPr lang="en-US" sz="2800" dirty="0" smtClean="0">
                <a:cs typeface="Symbol" charset="2"/>
              </a:rPr>
              <a:t>(:)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IPD_diag_type</a:t>
            </a:r>
            <a:r>
              <a:rPr lang="en-US" sz="2800" dirty="0" smtClean="0">
                <a:cs typeface="Symbol" charset="2"/>
              </a:rPr>
              <a:t>), </a:t>
            </a:r>
            <a:r>
              <a:rPr lang="en-US" sz="2800" dirty="0" err="1" smtClean="0">
                <a:cs typeface="Symbol" charset="2"/>
              </a:rPr>
              <a:t>allocatable</a:t>
            </a:r>
            <a:r>
              <a:rPr lang="en-US" sz="2800" dirty="0" smtClean="0">
                <a:cs typeface="Symbol" charset="2"/>
              </a:rPr>
              <a:t> :: 	</a:t>
            </a:r>
            <a:r>
              <a:rPr lang="en-US" sz="2800" dirty="0" err="1" smtClean="0">
                <a:cs typeface="Symbol" charset="2"/>
              </a:rPr>
              <a:t>IPD_Diag</a:t>
            </a:r>
            <a:r>
              <a:rPr lang="en-US" sz="2800" dirty="0" smtClean="0">
                <a:cs typeface="Symbol" charset="2"/>
              </a:rPr>
              <a:t>(:)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IPD_restart_type</a:t>
            </a:r>
            <a:r>
              <a:rPr lang="en-US" sz="2800" dirty="0" smtClean="0">
                <a:cs typeface="Symbol" charset="2"/>
              </a:rPr>
              <a:t>) </a:t>
            </a:r>
            <a:r>
              <a:rPr lang="en-US" sz="2800" dirty="0">
                <a:cs typeface="Symbol" charset="2"/>
              </a:rPr>
              <a:t>:: 	</a:t>
            </a:r>
            <a:r>
              <a:rPr lang="en-US" sz="2800" dirty="0" smtClean="0">
                <a:cs typeface="Symbol" charset="2"/>
              </a:rPr>
              <a:t>			</a:t>
            </a:r>
            <a:r>
              <a:rPr lang="en-US" sz="2800" dirty="0" err="1" smtClean="0">
                <a:cs typeface="Symbol" charset="2"/>
              </a:rPr>
              <a:t>IPD_Restart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allocate (</a:t>
            </a:r>
            <a:r>
              <a:rPr lang="en-US" sz="2800" dirty="0" err="1" smtClean="0">
                <a:cs typeface="Symbol" charset="2"/>
              </a:rPr>
              <a:t>IPD_Data</a:t>
            </a:r>
            <a:r>
              <a:rPr lang="en-US" sz="2800" dirty="0" smtClean="0">
                <a:cs typeface="Symbol" charset="2"/>
              </a:rPr>
              <a:t>(</a:t>
            </a:r>
            <a:r>
              <a:rPr lang="en-US" sz="2800" dirty="0" err="1" smtClean="0">
                <a:cs typeface="Symbol" charset="2"/>
              </a:rPr>
              <a:t>nblks</a:t>
            </a:r>
            <a:r>
              <a:rPr lang="en-US" sz="2800" dirty="0" smtClean="0">
                <a:cs typeface="Symbol" charset="2"/>
              </a:rPr>
              <a:t>))</a:t>
            </a:r>
            <a:endParaRPr lang="en-US" sz="2800" dirty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651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309" y="1478459"/>
            <a:ext cx="8573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do 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 = 1,size(</a:t>
            </a:r>
            <a:r>
              <a:rPr lang="en-US" dirty="0" err="1" smtClean="0">
                <a:latin typeface="Courier"/>
                <a:cs typeface="Courier"/>
              </a:rPr>
              <a:t>Init_parm%blksz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call </a:t>
            </a:r>
            <a:r>
              <a:rPr lang="en-US" dirty="0" err="1">
                <a:latin typeface="Courier"/>
                <a:cs typeface="Courier"/>
              </a:rPr>
              <a:t>Statein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call </a:t>
            </a:r>
            <a:r>
              <a:rPr lang="en-US" dirty="0" err="1" smtClean="0">
                <a:latin typeface="Courier"/>
                <a:cs typeface="Courier"/>
              </a:rPr>
              <a:t>Stateout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Sfcprop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call </a:t>
            </a:r>
            <a:r>
              <a:rPr lang="en-US" dirty="0" smtClean="0">
                <a:latin typeface="Courier"/>
                <a:cs typeface="Courier"/>
              </a:rPr>
              <a:t>Coupling(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>
                <a:latin typeface="Courier"/>
                <a:cs typeface="Courier"/>
              </a:rPr>
              <a:t>Grid   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Tbd</a:t>
            </a:r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Cldprop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Radtend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  !--- internal representation of diagnostics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Diag</a:t>
            </a:r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 smtClean="0">
                <a:latin typeface="Courier"/>
                <a:cs typeface="Courier"/>
              </a:rPr>
              <a:t>enddo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22498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Blocking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Threading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309" y="1139795"/>
            <a:ext cx="85739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cs typeface="Courier"/>
              </a:rPr>
              <a:t>Serial</a:t>
            </a:r>
          </a:p>
          <a:p>
            <a:r>
              <a:rPr lang="it-IT" sz="1600" dirty="0" smtClean="0">
                <a:latin typeface="Courier"/>
                <a:cs typeface="Courier"/>
              </a:rPr>
              <a:t> </a:t>
            </a:r>
          </a:p>
          <a:p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</a:t>
            </a:r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call </a:t>
            </a:r>
            <a:r>
              <a:rPr lang="it-IT" dirty="0">
                <a:latin typeface="Courier"/>
                <a:cs typeface="Courier"/>
              </a:rPr>
              <a:t>IPD_physics_step1 (</a:t>
            </a:r>
            <a:r>
              <a:rPr lang="it-IT" dirty="0" err="1">
                <a:latin typeface="Courier"/>
                <a:cs typeface="Courier"/>
              </a:rPr>
              <a:t>IPD_Control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 smtClean="0">
                <a:latin typeface="Courier"/>
                <a:cs typeface="Courier"/>
              </a:rPr>
              <a:t>IPD_Data</a:t>
            </a:r>
            <a:r>
              <a:rPr lang="it-IT" dirty="0" smtClean="0">
                <a:latin typeface="Courier"/>
                <a:cs typeface="Courier"/>
              </a:rPr>
              <a:t>, &amp;</a:t>
            </a:r>
          </a:p>
          <a:p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                          </a:t>
            </a:r>
            <a:r>
              <a:rPr lang="it-IT" dirty="0" err="1" smtClean="0">
                <a:latin typeface="Courier"/>
                <a:cs typeface="Courier"/>
              </a:rPr>
              <a:t>IPD_Diag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 smtClean="0">
                <a:latin typeface="Courier"/>
                <a:cs typeface="Courier"/>
              </a:rPr>
              <a:t>IPD_Restart</a:t>
            </a:r>
            <a:r>
              <a:rPr lang="it-IT" dirty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3200" dirty="0" smtClean="0">
                <a:cs typeface="Courier"/>
              </a:rPr>
              <a:t>Becomes</a:t>
            </a:r>
            <a:endParaRPr lang="en-US" sz="3200" dirty="0">
              <a:cs typeface="Courier"/>
            </a:endParaRP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!</a:t>
            </a:r>
            <a:r>
              <a:rPr lang="en-US" dirty="0">
                <a:latin typeface="Courier"/>
                <a:cs typeface="Courier"/>
              </a:rPr>
              <a:t>$OMP parallel do default (none) &amp;</a:t>
            </a:r>
          </a:p>
          <a:p>
            <a:r>
              <a:rPr lang="nl-NL" dirty="0" smtClean="0">
                <a:latin typeface="Courier"/>
                <a:cs typeface="Courier"/>
              </a:rPr>
              <a:t>!</a:t>
            </a:r>
            <a:r>
              <a:rPr lang="nl-NL" dirty="0">
                <a:latin typeface="Courier"/>
                <a:cs typeface="Courier"/>
              </a:rPr>
              <a:t>$OMP            shared   (</a:t>
            </a:r>
            <a:r>
              <a:rPr lang="nl-NL" dirty="0" err="1">
                <a:latin typeface="Courier"/>
                <a:cs typeface="Courier"/>
              </a:rPr>
              <a:t>Atm_block</a:t>
            </a:r>
            <a:r>
              <a:rPr lang="nl-NL" dirty="0">
                <a:latin typeface="Courier"/>
                <a:cs typeface="Courier"/>
              </a:rPr>
              <a:t>, </a:t>
            </a:r>
            <a:r>
              <a:rPr lang="nl-NL" dirty="0" err="1" smtClean="0">
                <a:latin typeface="Courier"/>
                <a:cs typeface="Courier"/>
              </a:rPr>
              <a:t>IPD_Control</a:t>
            </a:r>
            <a:r>
              <a:rPr lang="nl-NL" dirty="0" smtClean="0">
                <a:latin typeface="Courier"/>
                <a:cs typeface="Courier"/>
              </a:rPr>
              <a:t>) &amp;</a:t>
            </a:r>
          </a:p>
          <a:p>
            <a:r>
              <a:rPr lang="nl-NL" dirty="0" smtClean="0">
                <a:latin typeface="Courier"/>
                <a:cs typeface="Courier"/>
              </a:rPr>
              <a:t>!$OMP            shared   (</a:t>
            </a:r>
            <a:r>
              <a:rPr lang="nl-NL" dirty="0" err="1" smtClean="0">
                <a:latin typeface="Courier"/>
                <a:cs typeface="Courier"/>
              </a:rPr>
              <a:t>IPD_Data</a:t>
            </a:r>
            <a:r>
              <a:rPr lang="nl-NL" dirty="0" smtClean="0">
                <a:latin typeface="Courier"/>
                <a:cs typeface="Courier"/>
              </a:rPr>
              <a:t>, </a:t>
            </a:r>
            <a:r>
              <a:rPr lang="nl-NL" dirty="0" err="1" smtClean="0">
                <a:latin typeface="Courier"/>
                <a:cs typeface="Courier"/>
              </a:rPr>
              <a:t>IPD_Diag</a:t>
            </a:r>
            <a:r>
              <a:rPr lang="nl-NL" dirty="0">
                <a:latin typeface="Courier"/>
                <a:cs typeface="Courier"/>
              </a:rPr>
              <a:t>, </a:t>
            </a:r>
            <a:r>
              <a:rPr lang="nl-NL" dirty="0" err="1">
                <a:latin typeface="Courier"/>
                <a:cs typeface="Courier"/>
              </a:rPr>
              <a:t>IPD_Restart</a:t>
            </a:r>
            <a:r>
              <a:rPr lang="nl-NL" dirty="0">
                <a:latin typeface="Courier"/>
                <a:cs typeface="Courier"/>
              </a:rPr>
              <a:t>) &amp;</a:t>
            </a:r>
          </a:p>
          <a:p>
            <a:r>
              <a:rPr lang="it-IT" dirty="0">
                <a:latin typeface="Courier"/>
                <a:cs typeface="Courier"/>
              </a:rPr>
              <a:t>!$OMP            private  (</a:t>
            </a:r>
            <a:r>
              <a:rPr lang="it-IT" dirty="0" err="1">
                <a:latin typeface="Courier"/>
                <a:cs typeface="Courier"/>
              </a:rPr>
              <a:t>nb</a:t>
            </a:r>
            <a:r>
              <a:rPr lang="it-IT" dirty="0">
                <a:latin typeface="Courier"/>
                <a:cs typeface="Courier"/>
              </a:rPr>
              <a:t>)</a:t>
            </a:r>
          </a:p>
          <a:p>
            <a:r>
              <a:rPr lang="it-IT" dirty="0">
                <a:latin typeface="Courier"/>
                <a:cs typeface="Courier"/>
              </a:rPr>
              <a:t>      do </a:t>
            </a:r>
            <a:r>
              <a:rPr lang="it-IT" dirty="0" err="1">
                <a:latin typeface="Courier"/>
                <a:cs typeface="Courier"/>
              </a:rPr>
              <a:t>nb</a:t>
            </a:r>
            <a:r>
              <a:rPr lang="it-IT" dirty="0">
                <a:latin typeface="Courier"/>
                <a:cs typeface="Courier"/>
              </a:rPr>
              <a:t> = 1,Atm_block%nblks</a:t>
            </a:r>
          </a:p>
          <a:p>
            <a:r>
              <a:rPr lang="it-IT" dirty="0">
                <a:latin typeface="Courier"/>
                <a:cs typeface="Courier"/>
              </a:rPr>
              <a:t>        call IPD_physics_step1 (</a:t>
            </a:r>
            <a:r>
              <a:rPr lang="it-IT" dirty="0" err="1">
                <a:latin typeface="Courier"/>
                <a:cs typeface="Courier"/>
              </a:rPr>
              <a:t>IPD_Control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>
                <a:latin typeface="Courier"/>
                <a:cs typeface="Courier"/>
              </a:rPr>
              <a:t>IPD_Data</a:t>
            </a:r>
            <a:r>
              <a:rPr lang="it-IT" dirty="0">
                <a:latin typeface="Courier"/>
                <a:cs typeface="Courier"/>
              </a:rPr>
              <a:t>(</a:t>
            </a:r>
            <a:r>
              <a:rPr lang="it-IT" dirty="0" err="1">
                <a:latin typeface="Courier"/>
                <a:cs typeface="Courier"/>
              </a:rPr>
              <a:t>nb</a:t>
            </a:r>
            <a:r>
              <a:rPr lang="it-IT" dirty="0">
                <a:latin typeface="Courier"/>
                <a:cs typeface="Courier"/>
              </a:rPr>
              <a:t>), </a:t>
            </a:r>
            <a:r>
              <a:rPr lang="it-IT" dirty="0" smtClean="0">
                <a:latin typeface="Courier"/>
                <a:cs typeface="Courier"/>
              </a:rPr>
              <a:t>&amp;</a:t>
            </a:r>
          </a:p>
          <a:p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                              </a:t>
            </a:r>
            <a:r>
              <a:rPr lang="it-IT" dirty="0" err="1" smtClean="0">
                <a:latin typeface="Courier"/>
                <a:cs typeface="Courier"/>
              </a:rPr>
              <a:t>IPD_Diag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>
                <a:latin typeface="Courier"/>
                <a:cs typeface="Courier"/>
              </a:rPr>
              <a:t>IPD_Restart</a:t>
            </a:r>
            <a:r>
              <a:rPr lang="it-IT" dirty="0">
                <a:latin typeface="Courier"/>
                <a:cs typeface="Courier"/>
              </a:rPr>
              <a:t>)</a:t>
            </a:r>
          </a:p>
          <a:p>
            <a:r>
              <a:rPr lang="da-DK" dirty="0">
                <a:latin typeface="Courier"/>
                <a:cs typeface="Courier"/>
              </a:rPr>
              <a:t>      </a:t>
            </a:r>
            <a:r>
              <a:rPr lang="da-DK" dirty="0" err="1">
                <a:latin typeface="Courier"/>
                <a:cs typeface="Courier"/>
              </a:rPr>
              <a:t>enddo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1365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GFS physics library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64133"/>
            <a:ext cx="833887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IPD: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IPD_typedefs.F90					IPD_driver.F90</a:t>
            </a:r>
          </a:p>
          <a:p>
            <a:endParaRPr lang="en-US" sz="2800" dirty="0"/>
          </a:p>
          <a:p>
            <a:r>
              <a:rPr lang="en-US" sz="3200" dirty="0" smtClean="0"/>
              <a:t>GFS physics: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GFS_typedefs.F90					GFS_driver.F90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GFS_diagnostics.F90				</a:t>
            </a:r>
            <a:r>
              <a:rPr lang="en-US" sz="2400" dirty="0" smtClean="0"/>
              <a:t>GFS_restart.F90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GFS_abstraction_layer.F90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3200" dirty="0" smtClean="0"/>
              <a:t>Modeling </a:t>
            </a:r>
            <a:r>
              <a:rPr lang="en-US" sz="3200" dirty="0" smtClean="0"/>
              <a:t>System: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&lt;system&gt;_io.F90</a:t>
            </a:r>
          </a:p>
          <a:p>
            <a:endParaRPr lang="en-US" sz="2400" dirty="0"/>
          </a:p>
          <a:p>
            <a:r>
              <a:rPr lang="en-US" sz="3200" i="1" dirty="0" err="1" smtClean="0"/>
              <a:t>IPD_Data%Statein</a:t>
            </a:r>
            <a:r>
              <a:rPr lang="en-US" sz="3200" dirty="0" smtClean="0"/>
              <a:t> population may need to be customized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763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GFDL-AM4 physics library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64133"/>
            <a:ext cx="8338875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IPD: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IPD_typedefs.F90					IPD_driver.F90</a:t>
            </a:r>
          </a:p>
          <a:p>
            <a:endParaRPr lang="en-US" sz="2800" dirty="0"/>
          </a:p>
          <a:p>
            <a:r>
              <a:rPr lang="en-US" sz="3200" dirty="0" smtClean="0"/>
              <a:t>GFDL-AM4 physics: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GFDL_AM4_typedefs.F90			GFDL_AM4_driver.F90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GFDL_AM4_diagnostics.F90		</a:t>
            </a:r>
            <a:r>
              <a:rPr lang="en-US" sz="2400" dirty="0" smtClean="0"/>
              <a:t>GFDL_AM4_restart.F90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GFDL_AM4_abstraction_layer.F90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3200" dirty="0" smtClean="0"/>
              <a:t>Modeling </a:t>
            </a:r>
            <a:r>
              <a:rPr lang="en-US" sz="3200" dirty="0" smtClean="0"/>
              <a:t>System: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&lt;system&gt;_io.F90</a:t>
            </a:r>
          </a:p>
          <a:p>
            <a:endParaRPr lang="en-US" sz="2400" dirty="0"/>
          </a:p>
          <a:p>
            <a:r>
              <a:rPr lang="en-US" sz="3200" i="1" dirty="0" err="1"/>
              <a:t>IPD_Data%Statein</a:t>
            </a:r>
            <a:r>
              <a:rPr lang="en-US" sz="3200" dirty="0"/>
              <a:t> population may need to be customized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430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7010400" y="64926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2E0205-E792-D04F-A8DF-26D1D3DF741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IPDv4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1210350"/>
            <a:ext cx="8229601" cy="557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>
                <a:solidFill>
                  <a:srgbClr val="000000"/>
                </a:solidFill>
                <a:cs typeface="Symbol" charset="2"/>
              </a:rPr>
              <a:t>Designed to be lightweight and </a:t>
            </a: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simple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Works with different physics packages</a:t>
            </a:r>
            <a:endParaRPr lang="en-US" sz="3200" dirty="0">
              <a:solidFill>
                <a:srgbClr val="000000"/>
              </a:solidFill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>
                <a:solidFill>
                  <a:srgbClr val="000000"/>
                </a:solidFill>
                <a:cs typeface="Symbol" charset="2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ame is a bit of a misnomer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>
                <a:solidFill>
                  <a:srgbClr val="000000"/>
                </a:solidFill>
                <a:cs typeface="Symbol" charset="2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ot </a:t>
            </a: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really a </a:t>
            </a: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driver, but an aliasing layer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radiation and physics aliased to generic “steps”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2800" dirty="0">
                <a:solidFill>
                  <a:srgbClr val="000000"/>
                </a:solidFill>
                <a:cs typeface="Symbol" charset="2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data grouped into containers based on purpose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Self-describing data for I/O-related elements</a:t>
            </a:r>
          </a:p>
          <a:p>
            <a:pPr lvl="1">
              <a:lnSpc>
                <a:spcPct val="90000"/>
              </a:lnSpc>
              <a:spcAft>
                <a:spcPts val="1500"/>
              </a:spcAft>
            </a:pP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diagnostic data</a:t>
            </a:r>
          </a:p>
          <a:p>
            <a:pPr lvl="1">
              <a:lnSpc>
                <a:spcPct val="90000"/>
              </a:lnSpc>
              <a:spcAft>
                <a:spcPts val="1500"/>
              </a:spcAft>
            </a:pP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restart data</a:t>
            </a:r>
          </a:p>
        </p:txBody>
      </p:sp>
    </p:spTree>
    <p:extLst>
      <p:ext uri="{BB962C8B-B14F-4D97-AF65-F5344CB8AC3E}">
        <p14:creationId xmlns:p14="http://schemas.microsoft.com/office/powerpoint/2010/main" val="429191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/>
              </a:rPr>
              <a:t>IPDv4.0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53947" y="1516373"/>
            <a:ext cx="3836107" cy="1771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u="sng" dirty="0" smtClean="0">
                <a:solidFill>
                  <a:srgbClr val="000000"/>
                </a:solidFill>
              </a:rPr>
              <a:t>IPD_typdefs.F90</a:t>
            </a:r>
          </a:p>
          <a:p>
            <a:pPr marL="228600" algn="ctr"/>
            <a:endParaRPr lang="en-US" sz="1200" b="1" i="1" u="sng" dirty="0">
              <a:solidFill>
                <a:srgbClr val="000000"/>
              </a:solidFill>
            </a:endParaRPr>
          </a:p>
          <a:p>
            <a:pPr marL="228600"/>
            <a:r>
              <a:rPr lang="en-US" sz="2400" dirty="0" smtClean="0">
                <a:solidFill>
                  <a:srgbClr val="000000"/>
                </a:solidFill>
              </a:rPr>
              <a:t>     container definitions</a:t>
            </a:r>
          </a:p>
        </p:txBody>
      </p:sp>
      <p:sp>
        <p:nvSpPr>
          <p:cNvPr id="22" name="Slide Number Placeholder 1"/>
          <p:cNvSpPr txBox="1">
            <a:spLocks/>
          </p:cNvSpPr>
          <p:nvPr/>
        </p:nvSpPr>
        <p:spPr>
          <a:xfrm>
            <a:off x="7017142" y="64880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2E0205-E792-D04F-A8DF-26D1D3DF741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21442" y="4061183"/>
            <a:ext cx="4701116" cy="18482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u="sng" dirty="0" smtClean="0">
                <a:solidFill>
                  <a:srgbClr val="000000"/>
                </a:solidFill>
              </a:rPr>
              <a:t>IPD_driver.F90</a:t>
            </a:r>
          </a:p>
          <a:p>
            <a:pPr marL="287338"/>
            <a:endParaRPr lang="en-US" sz="1200" dirty="0">
              <a:solidFill>
                <a:srgbClr val="000000"/>
              </a:solidFill>
            </a:endParaRPr>
          </a:p>
          <a:p>
            <a:pPr marL="169863"/>
            <a:r>
              <a:rPr lang="en-US" sz="2400" dirty="0" smtClean="0">
                <a:solidFill>
                  <a:srgbClr val="000000"/>
                </a:solidFill>
              </a:rPr>
              <a:t>     interface to physics routines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7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IPD_typedefs.F90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330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Defines containers to abstract the the specific variables needed by a given physics suite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32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IPD_control_type</a:t>
            </a:r>
            <a:r>
              <a:rPr lang="en-US" sz="2800" dirty="0" smtClean="0">
                <a:cs typeface="Symbol" charset="2"/>
              </a:rPr>
              <a:t>) :: 				</a:t>
            </a:r>
            <a:r>
              <a:rPr lang="en-US" sz="2800" dirty="0" err="1" smtClean="0">
                <a:cs typeface="Symbol" charset="2"/>
              </a:rPr>
              <a:t>IPD_Control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IPD_data_type</a:t>
            </a:r>
            <a:r>
              <a:rPr lang="en-US" sz="2800" dirty="0" smtClean="0">
                <a:cs typeface="Symbol" charset="2"/>
              </a:rPr>
              <a:t>) :: 					</a:t>
            </a:r>
            <a:r>
              <a:rPr lang="en-US" sz="2800" dirty="0" err="1" smtClean="0">
                <a:cs typeface="Symbol" charset="2"/>
              </a:rPr>
              <a:t>IPD_Data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IPD_diag_type</a:t>
            </a:r>
            <a:r>
              <a:rPr lang="en-US" sz="2800" dirty="0" smtClean="0">
                <a:cs typeface="Symbol" charset="2"/>
              </a:rPr>
              <a:t>), </a:t>
            </a:r>
            <a:r>
              <a:rPr lang="en-US" sz="2800" dirty="0" err="1" smtClean="0">
                <a:cs typeface="Symbol" charset="2"/>
              </a:rPr>
              <a:t>allocatable</a:t>
            </a:r>
            <a:r>
              <a:rPr lang="en-US" sz="2800" dirty="0" smtClean="0">
                <a:cs typeface="Symbol" charset="2"/>
              </a:rPr>
              <a:t> :: 	</a:t>
            </a:r>
            <a:r>
              <a:rPr lang="en-US" sz="2800" dirty="0" err="1" smtClean="0">
                <a:cs typeface="Symbol" charset="2"/>
              </a:rPr>
              <a:t>IPD_Diag</a:t>
            </a:r>
            <a:r>
              <a:rPr lang="en-US" sz="2800" dirty="0" smtClean="0">
                <a:cs typeface="Symbol" charset="2"/>
              </a:rPr>
              <a:t>(:)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IPD_restart_type</a:t>
            </a:r>
            <a:r>
              <a:rPr lang="en-US" sz="2800" dirty="0" smtClean="0">
                <a:cs typeface="Symbol" charset="2"/>
              </a:rPr>
              <a:t>) </a:t>
            </a:r>
            <a:r>
              <a:rPr lang="en-US" sz="2800" dirty="0">
                <a:cs typeface="Symbol" charset="2"/>
              </a:rPr>
              <a:t>:: 	</a:t>
            </a:r>
            <a:r>
              <a:rPr lang="en-US" sz="2800" dirty="0" smtClean="0">
                <a:cs typeface="Symbol" charset="2"/>
              </a:rPr>
              <a:t>			</a:t>
            </a:r>
            <a:r>
              <a:rPr lang="en-US" sz="2800" dirty="0" err="1" smtClean="0">
                <a:cs typeface="Symbol" charset="2"/>
              </a:rPr>
              <a:t>IPD_Restart</a:t>
            </a:r>
            <a:endParaRPr lang="en-US" sz="2800" dirty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201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9331" y="1188877"/>
            <a:ext cx="83253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 type </a:t>
            </a:r>
            <a:r>
              <a:rPr lang="en-US" sz="2000" dirty="0" err="1">
                <a:latin typeface="Courier"/>
                <a:cs typeface="Courier"/>
              </a:rPr>
              <a:t>IPD_data_type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public</a:t>
            </a: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statein_type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Statein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stateout_type</a:t>
            </a:r>
            <a:r>
              <a:rPr lang="en-US" sz="2000" dirty="0">
                <a:latin typeface="Courier"/>
                <a:cs typeface="Courier"/>
              </a:rPr>
              <a:t>) :: </a:t>
            </a:r>
            <a:r>
              <a:rPr lang="en-US" sz="2000" dirty="0" err="1" smtClean="0">
                <a:latin typeface="Courier"/>
                <a:cs typeface="Courier"/>
              </a:rPr>
              <a:t>Stateout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sfcprop_type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Sfcprop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coupling_type</a:t>
            </a:r>
            <a:r>
              <a:rPr lang="en-US" sz="2000" dirty="0">
                <a:latin typeface="Courier"/>
                <a:cs typeface="Courier"/>
              </a:rPr>
              <a:t>) :: Coupling</a:t>
            </a: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grid_type</a:t>
            </a:r>
            <a:r>
              <a:rPr lang="en-US" sz="2000" dirty="0">
                <a:latin typeface="Courier"/>
                <a:cs typeface="Courier"/>
              </a:rPr>
              <a:t>)     :: Grid</a:t>
            </a: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tbd_type</a:t>
            </a:r>
            <a:r>
              <a:rPr lang="en-US" sz="2000" dirty="0">
                <a:latin typeface="Courier"/>
                <a:cs typeface="Courier"/>
              </a:rPr>
              <a:t>)      :: </a:t>
            </a:r>
            <a:r>
              <a:rPr lang="en-US" sz="2000" dirty="0" err="1" smtClean="0">
                <a:latin typeface="Courier"/>
                <a:cs typeface="Courier"/>
              </a:rPr>
              <a:t>Tbd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cldprop_type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Cldprop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radtend_type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Radtend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diag_type</a:t>
            </a:r>
            <a:r>
              <a:rPr lang="en-US" sz="2000" dirty="0">
                <a:latin typeface="Courier"/>
                <a:cs typeface="Courier"/>
              </a:rPr>
              <a:t>)     :: </a:t>
            </a:r>
            <a:r>
              <a:rPr lang="en-US" sz="2000" dirty="0" err="1" smtClean="0">
                <a:latin typeface="Courier"/>
                <a:cs typeface="Courier"/>
              </a:rPr>
              <a:t>Intdiag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end type </a:t>
            </a:r>
            <a:r>
              <a:rPr lang="en-US" sz="2000" dirty="0" err="1" smtClean="0">
                <a:latin typeface="Courier"/>
                <a:cs typeface="Courier"/>
              </a:rPr>
              <a:t>IPD_data_type</a:t>
            </a:r>
            <a:endParaRPr lang="en-US" sz="2000" dirty="0" smtClean="0">
              <a:latin typeface="Courier"/>
              <a:cs typeface="Courier"/>
            </a:endParaRPr>
          </a:p>
          <a:p>
            <a:endParaRPr lang="en-US" sz="2000" dirty="0">
              <a:latin typeface="Courier"/>
              <a:cs typeface="Courier"/>
            </a:endParaRPr>
          </a:p>
          <a:p>
            <a:endParaRPr lang="en-US" sz="3200" dirty="0" smtClean="0">
              <a:cs typeface="Courier"/>
            </a:endParaRPr>
          </a:p>
          <a:p>
            <a:r>
              <a:rPr lang="en-US" sz="3200" dirty="0" smtClean="0">
                <a:cs typeface="Courier"/>
              </a:rPr>
              <a:t>Subtypes </a:t>
            </a:r>
            <a:r>
              <a:rPr lang="en-US" sz="3200" dirty="0" smtClean="0">
                <a:cs typeface="Courier"/>
              </a:rPr>
              <a:t>defined </a:t>
            </a:r>
            <a:r>
              <a:rPr lang="en-US" sz="3200" dirty="0" smtClean="0">
                <a:cs typeface="Courier"/>
              </a:rPr>
              <a:t>by the specific physics library</a:t>
            </a:r>
            <a:endParaRPr lang="en-US" sz="32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6306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Restart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990" y="1328872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type </a:t>
            </a:r>
            <a:r>
              <a:rPr lang="en-US" dirty="0" err="1">
                <a:latin typeface="Courier"/>
                <a:cs typeface="Courier"/>
              </a:rPr>
              <a:t>IPD_restart_type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public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integer           :: </a:t>
            </a:r>
            <a:r>
              <a:rPr lang="en-US" dirty="0" smtClean="0">
                <a:latin typeface="Courier"/>
                <a:cs typeface="Courier"/>
              </a:rPr>
              <a:t>num2d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         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smtClean="0">
                <a:latin typeface="Courier"/>
                <a:cs typeface="Courier"/>
              </a:rPr>
              <a:t>num3d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allocatable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:: name2d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: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smtClean="0">
                <a:latin typeface="Courier"/>
                <a:cs typeface="Courier"/>
              </a:rPr>
              <a:t>32), </a:t>
            </a:r>
            <a:r>
              <a:rPr lang="en-US" dirty="0" err="1" smtClean="0">
                <a:latin typeface="Courier"/>
                <a:cs typeface="Courier"/>
              </a:rPr>
              <a:t>allocatable</a:t>
            </a:r>
            <a:r>
              <a:rPr lang="en-US" dirty="0" smtClean="0">
                <a:latin typeface="Courier"/>
                <a:cs typeface="Courier"/>
              </a:rPr>
              <a:t> :</a:t>
            </a:r>
            <a:r>
              <a:rPr lang="en-US" dirty="0">
                <a:latin typeface="Courier"/>
                <a:cs typeface="Courier"/>
              </a:rPr>
              <a:t>: name3d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: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smtClean="0">
                <a:latin typeface="Courier"/>
                <a:cs typeface="Courier"/>
              </a:rPr>
              <a:t>    type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var_subtype</a:t>
            </a:r>
            <a:r>
              <a:rPr lang="en-US" dirty="0">
                <a:latin typeface="Courier"/>
                <a:cs typeface="Courier"/>
              </a:rPr>
              <a:t>), </a:t>
            </a:r>
            <a:r>
              <a:rPr lang="en-US" dirty="0" err="1">
                <a:latin typeface="Courier"/>
                <a:cs typeface="Courier"/>
              </a:rPr>
              <a:t>allocatable</a:t>
            </a:r>
            <a:r>
              <a:rPr lang="en-US" dirty="0">
                <a:latin typeface="Courier"/>
                <a:cs typeface="Courier"/>
              </a:rPr>
              <a:t> :: data(:</a:t>
            </a:r>
            <a:r>
              <a:rPr lang="en-US" dirty="0" smtClean="0">
                <a:latin typeface="Courier"/>
                <a:cs typeface="Courier"/>
              </a:rPr>
              <a:t>,:)</a:t>
            </a:r>
          </a:p>
          <a:p>
            <a:r>
              <a:rPr lang="en-US" dirty="0" smtClean="0">
                <a:latin typeface="Courier"/>
                <a:cs typeface="Courier"/>
              </a:rPr>
              <a:t> end type </a:t>
            </a:r>
            <a:r>
              <a:rPr lang="en-US" dirty="0" err="1" smtClean="0">
                <a:latin typeface="Courier"/>
                <a:cs typeface="Courier"/>
              </a:rPr>
              <a:t>IPD_restart_type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type </a:t>
            </a:r>
            <a:r>
              <a:rPr lang="en-US" dirty="0" err="1">
                <a:latin typeface="Courier"/>
                <a:cs typeface="Courier"/>
              </a:rPr>
              <a:t>var_subtype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fld2d</a:t>
            </a:r>
            <a:r>
              <a:rPr lang="en-US" dirty="0" smtClean="0">
                <a:latin typeface="Courier"/>
                <a:cs typeface="Courier"/>
              </a:rPr>
              <a:t>(:)   =</a:t>
            </a:r>
            <a:r>
              <a:rPr lang="en-US" dirty="0">
                <a:latin typeface="Courier"/>
                <a:cs typeface="Courier"/>
              </a:rPr>
              <a:t>&gt; null()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</a:t>
            </a:r>
            <a:r>
              <a:rPr lang="en-US" dirty="0" smtClean="0">
                <a:latin typeface="Courier"/>
                <a:cs typeface="Courier"/>
              </a:rPr>
              <a:t>fld23(:,:) =</a:t>
            </a:r>
            <a:r>
              <a:rPr lang="en-US" dirty="0">
                <a:latin typeface="Courier"/>
                <a:cs typeface="Courier"/>
              </a:rPr>
              <a:t>&gt; null(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end type </a:t>
            </a:r>
            <a:r>
              <a:rPr lang="en-US" dirty="0" err="1" smtClean="0">
                <a:latin typeface="Courier"/>
                <a:cs typeface="Courier"/>
              </a:rPr>
              <a:t>var_subtype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04592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</a:t>
            </a:r>
            <a:r>
              <a:rPr lang="en-US" dirty="0" err="1" smtClean="0"/>
              <a:t>Diag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0233" y="1090557"/>
            <a:ext cx="8647447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type </a:t>
            </a:r>
            <a:r>
              <a:rPr lang="en-US" dirty="0" err="1">
                <a:latin typeface="Courier"/>
                <a:cs typeface="Courier"/>
              </a:rPr>
              <a:t>IPD_diag_type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public</a:t>
            </a:r>
          </a:p>
          <a:p>
            <a:r>
              <a:rPr lang="en-US" dirty="0">
                <a:latin typeface="Courier"/>
                <a:cs typeface="Courier"/>
              </a:rPr>
              <a:t>    character(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name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output_name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mod_name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character(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file_name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=128)    :: </a:t>
            </a:r>
            <a:r>
              <a:rPr lang="en-US" dirty="0" err="1">
                <a:latin typeface="Courier"/>
                <a:cs typeface="Courier"/>
              </a:rPr>
              <a:t>desc</a:t>
            </a:r>
            <a:r>
              <a:rPr lang="en-US" dirty="0">
                <a:latin typeface="Courier"/>
                <a:cs typeface="Courier"/>
              </a:rPr>
              <a:t>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smtClean="0">
                <a:latin typeface="Courier"/>
                <a:cs typeface="Courier"/>
              </a:rPr>
              <a:t>unit</a:t>
            </a:r>
          </a:p>
          <a:p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character(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type_stat_proc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level_type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integer              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smtClean="0">
                <a:latin typeface="Courier"/>
                <a:cs typeface="Courier"/>
              </a:rPr>
              <a:t>level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  :: </a:t>
            </a:r>
            <a:r>
              <a:rPr lang="en-US" dirty="0" err="1" smtClean="0">
                <a:latin typeface="Courier"/>
                <a:cs typeface="Courier"/>
              </a:rPr>
              <a:t>cnvfac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  :: </a:t>
            </a:r>
            <a:r>
              <a:rPr lang="en-US" dirty="0" err="1" smtClean="0">
                <a:latin typeface="Courier"/>
                <a:cs typeface="Courier"/>
              </a:rPr>
              <a:t>zhour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  :</a:t>
            </a:r>
            <a:r>
              <a:rPr lang="en-US" dirty="0" smtClean="0">
                <a:latin typeface="Courier"/>
                <a:cs typeface="Courier"/>
              </a:rPr>
              <a:t>: </a:t>
            </a:r>
            <a:r>
              <a:rPr lang="en-US" dirty="0" err="1" smtClean="0">
                <a:latin typeface="Courier"/>
                <a:cs typeface="Courier"/>
              </a:rPr>
              <a:t>fcst_hour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type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var_subtype</a:t>
            </a:r>
            <a:r>
              <a:rPr lang="en-US" dirty="0">
                <a:latin typeface="Courier"/>
                <a:cs typeface="Courier"/>
              </a:rPr>
              <a:t>), </a:t>
            </a:r>
            <a:r>
              <a:rPr lang="en-US" dirty="0" err="1">
                <a:latin typeface="Courier"/>
                <a:cs typeface="Courier"/>
              </a:rPr>
              <a:t>allocatable</a:t>
            </a:r>
            <a:r>
              <a:rPr lang="en-US" dirty="0">
                <a:latin typeface="Courier"/>
                <a:cs typeface="Courier"/>
              </a:rPr>
              <a:t> :: data</a:t>
            </a:r>
            <a:r>
              <a:rPr lang="en-US" dirty="0" smtClean="0">
                <a:latin typeface="Courier"/>
                <a:cs typeface="Courier"/>
              </a:rPr>
              <a:t>(:)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end </a:t>
            </a:r>
            <a:r>
              <a:rPr lang="en-US" dirty="0">
                <a:latin typeface="Courier"/>
                <a:cs typeface="Courier"/>
              </a:rPr>
              <a:t>type </a:t>
            </a:r>
            <a:r>
              <a:rPr lang="en-US" dirty="0" err="1">
                <a:latin typeface="Courier"/>
                <a:cs typeface="Courier"/>
              </a:rPr>
              <a:t>IPD_diag_type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0459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IPD_driver.F90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4001" y="1210350"/>
            <a:ext cx="8675078" cy="3995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/>
              <a:t>subroutine </a:t>
            </a:r>
            <a:r>
              <a:rPr lang="en-US" sz="3200" dirty="0" err="1" smtClean="0"/>
              <a:t>IPD_initialize</a:t>
            </a:r>
            <a:r>
              <a:rPr lang="en-US" sz="32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/>
              <a:t>IPD_Control</a:t>
            </a:r>
            <a:r>
              <a:rPr lang="en-US" sz="2400" dirty="0"/>
              <a:t>, </a:t>
            </a:r>
            <a:r>
              <a:rPr lang="en-US" sz="2400" dirty="0" err="1"/>
              <a:t>IPD_Data</a:t>
            </a:r>
            <a:r>
              <a:rPr lang="en-US" sz="2400" dirty="0"/>
              <a:t>, </a:t>
            </a:r>
            <a:r>
              <a:rPr lang="en-US" sz="2400" dirty="0" err="1"/>
              <a:t>IPD_Diag</a:t>
            </a:r>
            <a:r>
              <a:rPr lang="en-US" sz="2400" dirty="0" smtClean="0"/>
              <a:t>,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</a:t>
            </a:r>
            <a:r>
              <a:rPr lang="en-US" sz="2400" dirty="0" smtClean="0"/>
              <a:t>				</a:t>
            </a:r>
            <a:r>
              <a:rPr lang="en-US" sz="2400" dirty="0"/>
              <a:t>	</a:t>
            </a:r>
            <a:r>
              <a:rPr lang="en-US" sz="2400" dirty="0" smtClean="0"/>
              <a:t>	 </a:t>
            </a:r>
            <a:r>
              <a:rPr lang="en-US" sz="2400" dirty="0" smtClean="0"/>
              <a:t>		 </a:t>
            </a:r>
            <a:r>
              <a:rPr lang="en-US" sz="2400" dirty="0" err="1" smtClean="0"/>
              <a:t>IPD_Restart</a:t>
            </a:r>
            <a:r>
              <a:rPr lang="en-US" sz="2400" dirty="0" smtClean="0"/>
              <a:t>, </a:t>
            </a:r>
            <a:r>
              <a:rPr lang="en-US" sz="2400" dirty="0" err="1" smtClean="0"/>
              <a:t>Init_parm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4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/>
              <a:t>call </a:t>
            </a:r>
            <a:r>
              <a:rPr lang="en-US" sz="3200" dirty="0" smtClean="0"/>
              <a:t>initialize  </a:t>
            </a:r>
            <a:r>
              <a:rPr lang="en-US" sz="2400" dirty="0" smtClean="0"/>
              <a:t>(</a:t>
            </a:r>
            <a:r>
              <a:rPr lang="en-US" sz="2400" dirty="0" err="1"/>
              <a:t>IPD_Control</a:t>
            </a:r>
            <a:r>
              <a:rPr lang="en-US" sz="2400" dirty="0"/>
              <a:t>,              	</a:t>
            </a:r>
            <a:r>
              <a:rPr lang="en-US" sz="2400" dirty="0" err="1" smtClean="0"/>
              <a:t>IPD_Data%Statein</a:t>
            </a:r>
            <a:r>
              <a:rPr lang="en-US" sz="2400" dirty="0" smtClean="0"/>
              <a:t>,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      				</a:t>
            </a:r>
            <a:r>
              <a:rPr lang="en-US" sz="2400" dirty="0" smtClean="0"/>
              <a:t>	</a:t>
            </a:r>
            <a:r>
              <a:rPr lang="en-US" sz="2400" dirty="0" err="1" smtClean="0"/>
              <a:t>IPD_Data%</a:t>
            </a:r>
            <a:r>
              <a:rPr lang="en-US" sz="2400" dirty="0" err="1"/>
              <a:t>Stateout</a:t>
            </a:r>
            <a:r>
              <a:rPr lang="en-US" sz="2400" dirty="0"/>
              <a:t>,	</a:t>
            </a:r>
            <a:r>
              <a:rPr lang="en-US" sz="2400" dirty="0" err="1" smtClean="0"/>
              <a:t>IPD_Data%</a:t>
            </a:r>
            <a:r>
              <a:rPr lang="en-US" sz="2400" dirty="0" err="1"/>
              <a:t>Sfcprop</a:t>
            </a:r>
            <a:r>
              <a:rPr lang="en-US" sz="2400" dirty="0" smtClean="0"/>
              <a:t>,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</a:t>
            </a:r>
            <a:r>
              <a:rPr lang="en-US" sz="2400" dirty="0" err="1" smtClean="0"/>
              <a:t>IPD_Data%</a:t>
            </a:r>
            <a:r>
              <a:rPr lang="en-US" sz="2400" dirty="0" err="1"/>
              <a:t>Coupling</a:t>
            </a:r>
            <a:r>
              <a:rPr lang="en-US" sz="2400" dirty="0"/>
              <a:t>,	</a:t>
            </a:r>
            <a:r>
              <a:rPr lang="en-US" sz="2400" dirty="0" err="1" smtClean="0"/>
              <a:t>IPD_Data%</a:t>
            </a:r>
            <a:r>
              <a:rPr lang="en-US" sz="2400" dirty="0" err="1"/>
              <a:t>Grid</a:t>
            </a:r>
            <a:r>
              <a:rPr lang="en-US" sz="2400" dirty="0"/>
              <a:t>, </a:t>
            </a:r>
            <a:r>
              <a:rPr lang="en-US" sz="2400" dirty="0" smtClean="0"/>
              <a:t>	  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</a:t>
            </a:r>
            <a:r>
              <a:rPr lang="en-US" sz="2400" dirty="0" err="1" smtClean="0"/>
              <a:t>IPD_Data%</a:t>
            </a:r>
            <a:r>
              <a:rPr lang="en-US" sz="2400" dirty="0" err="1"/>
              <a:t>Tbd</a:t>
            </a:r>
            <a:r>
              <a:rPr lang="en-US" sz="2400" dirty="0"/>
              <a:t>,         	</a:t>
            </a:r>
            <a:r>
              <a:rPr lang="en-US" sz="2400" dirty="0" err="1" smtClean="0"/>
              <a:t>IPD_Data%</a:t>
            </a:r>
            <a:r>
              <a:rPr lang="en-US" sz="2400" dirty="0" err="1"/>
              <a:t>Cldprop</a:t>
            </a:r>
            <a:r>
              <a:rPr lang="en-US" sz="2400" dirty="0" smtClean="0"/>
              <a:t>,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</a:t>
            </a:r>
            <a:r>
              <a:rPr lang="en-US" sz="2400" dirty="0" err="1" smtClean="0"/>
              <a:t>IPD_Data%</a:t>
            </a:r>
            <a:r>
              <a:rPr lang="en-US" sz="2400" dirty="0" err="1"/>
              <a:t>Radtend</a:t>
            </a:r>
            <a:r>
              <a:rPr lang="en-US" sz="2400" dirty="0"/>
              <a:t>,	</a:t>
            </a:r>
            <a:r>
              <a:rPr lang="en-US" sz="2400" dirty="0" err="1" smtClean="0"/>
              <a:t>IPD_Data%</a:t>
            </a:r>
            <a:r>
              <a:rPr lang="en-US" sz="2400" dirty="0" err="1"/>
              <a:t>IntDiag</a:t>
            </a:r>
            <a:r>
              <a:rPr lang="en-US" sz="2400" dirty="0" smtClean="0"/>
              <a:t>, 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</a:t>
            </a:r>
            <a:r>
              <a:rPr lang="en-US" sz="2400" dirty="0" err="1" smtClean="0"/>
              <a:t>IPD_Diag</a:t>
            </a:r>
            <a:r>
              <a:rPr lang="en-US" sz="2400" dirty="0"/>
              <a:t>,		</a:t>
            </a:r>
            <a:r>
              <a:rPr lang="en-US" sz="2400" dirty="0" err="1"/>
              <a:t>IPD_Restart</a:t>
            </a:r>
            <a:r>
              <a:rPr lang="en-US" sz="2400" dirty="0"/>
              <a:t>,	     </a:t>
            </a:r>
            <a:r>
              <a:rPr lang="en-US" sz="2400" dirty="0" err="1"/>
              <a:t>Init_parm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8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201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IPD_driver.F90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4000" y="1027994"/>
            <a:ext cx="8538309" cy="514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0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>
                <a:cs typeface="Symbol" charset="2"/>
              </a:rPr>
              <a:t>subroutine IPD_&lt;stage</a:t>
            </a:r>
            <a:r>
              <a:rPr lang="en-US" sz="3200" dirty="0" smtClean="0">
                <a:cs typeface="Symbol" charset="2"/>
              </a:rPr>
              <a:t>&gt;</a:t>
            </a:r>
            <a:r>
              <a:rPr lang="en-US" sz="2400" dirty="0"/>
              <a:t>	(</a:t>
            </a:r>
            <a:r>
              <a:rPr lang="en-US" sz="2400" dirty="0" err="1" smtClean="0"/>
              <a:t>IPD_Control</a:t>
            </a:r>
            <a:r>
              <a:rPr lang="en-US" sz="2400" dirty="0"/>
              <a:t>, </a:t>
            </a:r>
            <a:r>
              <a:rPr lang="en-US" sz="2400" dirty="0" err="1"/>
              <a:t>IPD_Data</a:t>
            </a:r>
            <a:r>
              <a:rPr lang="en-US" sz="2400" dirty="0"/>
              <a:t>, </a:t>
            </a:r>
            <a:r>
              <a:rPr lang="en-US" sz="2400" dirty="0" err="1"/>
              <a:t>IPD_Diag</a:t>
            </a:r>
            <a:r>
              <a:rPr lang="en-US" sz="2400" dirty="0"/>
              <a:t>,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		 		 </a:t>
            </a:r>
            <a:r>
              <a:rPr lang="en-US" sz="2400" dirty="0" err="1"/>
              <a:t>IPD_Restart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4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call &lt;stage&gt;  	</a:t>
            </a:r>
            <a:r>
              <a:rPr lang="en-US" sz="2400" dirty="0" smtClean="0"/>
              <a:t>(</a:t>
            </a:r>
            <a:r>
              <a:rPr lang="en-US" sz="2400" dirty="0" err="1"/>
              <a:t>IPD_Control</a:t>
            </a:r>
            <a:r>
              <a:rPr lang="en-US" sz="2400" dirty="0"/>
              <a:t>,              	</a:t>
            </a:r>
            <a:r>
              <a:rPr lang="en-US" sz="2400" dirty="0" err="1"/>
              <a:t>IPD_Data%Statein</a:t>
            </a:r>
            <a:r>
              <a:rPr lang="en-US" sz="2400" dirty="0" smtClean="0"/>
              <a:t>, </a:t>
            </a:r>
            <a:r>
              <a:rPr lang="en-US" sz="2400" dirty="0" smtClean="0"/>
              <a:t>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      					 </a:t>
            </a:r>
            <a:r>
              <a:rPr lang="en-US" sz="2400" dirty="0" err="1"/>
              <a:t>IPD_Data%Stateout</a:t>
            </a:r>
            <a:r>
              <a:rPr lang="en-US" sz="2400" dirty="0"/>
              <a:t>,	</a:t>
            </a:r>
            <a:r>
              <a:rPr lang="en-US" sz="2400" dirty="0" err="1"/>
              <a:t>IPD_Data%Sfcprop</a:t>
            </a:r>
            <a:r>
              <a:rPr lang="en-US" sz="2400" dirty="0" smtClean="0"/>
              <a:t>,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 </a:t>
            </a:r>
            <a:r>
              <a:rPr lang="en-US" sz="2400" dirty="0" err="1"/>
              <a:t>IPD_Data%Coupling</a:t>
            </a:r>
            <a:r>
              <a:rPr lang="en-US" sz="2400" dirty="0"/>
              <a:t>,	</a:t>
            </a:r>
            <a:r>
              <a:rPr lang="en-US" sz="2400" dirty="0" err="1"/>
              <a:t>IPD_Data%Grid</a:t>
            </a:r>
            <a:r>
              <a:rPr lang="en-US" sz="2400" dirty="0" smtClean="0"/>
              <a:t>,	  </a:t>
            </a:r>
            <a:r>
              <a:rPr lang="en-US" sz="2400" dirty="0" smtClean="0"/>
              <a:t>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 </a:t>
            </a:r>
            <a:r>
              <a:rPr lang="en-US" sz="2400" dirty="0" err="1"/>
              <a:t>IPD_data%Tbd</a:t>
            </a:r>
            <a:r>
              <a:rPr lang="en-US" sz="2400" dirty="0"/>
              <a:t>,         	</a:t>
            </a:r>
            <a:r>
              <a:rPr lang="en-US" sz="2400" dirty="0" err="1"/>
              <a:t>IPD_Data%Cldprop</a:t>
            </a:r>
            <a:r>
              <a:rPr lang="en-US" sz="2400" dirty="0" smtClean="0"/>
              <a:t>,	&amp;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 </a:t>
            </a:r>
            <a:r>
              <a:rPr lang="en-US" sz="2400" dirty="0" err="1"/>
              <a:t>IPD_Data%Radtend</a:t>
            </a:r>
            <a:r>
              <a:rPr lang="en-US" sz="2400" dirty="0"/>
              <a:t>,	</a:t>
            </a:r>
            <a:r>
              <a:rPr lang="en-US" sz="2400" dirty="0" err="1"/>
              <a:t>IPD_Data%</a:t>
            </a:r>
            <a:r>
              <a:rPr lang="en-US" sz="2400" dirty="0" err="1" smtClean="0"/>
              <a:t>IntDiag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000" dirty="0" smtClean="0"/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0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0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w</a:t>
            </a:r>
            <a:r>
              <a:rPr lang="en-US" sz="2400" dirty="0" smtClean="0"/>
              <a:t>here </a:t>
            </a:r>
            <a:r>
              <a:rPr lang="en-US" sz="2400" dirty="0" smtClean="0"/>
              <a:t>stage is:  	</a:t>
            </a:r>
            <a:r>
              <a:rPr lang="en-US" sz="2400" dirty="0" err="1" smtClean="0"/>
              <a:t>time_vary_step</a:t>
            </a:r>
            <a:r>
              <a:rPr lang="en-US" sz="2400" dirty="0" smtClean="0"/>
              <a:t>, radiation_step1, 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</a:t>
            </a:r>
            <a:r>
              <a:rPr lang="en-US" sz="2400" dirty="0" smtClean="0"/>
              <a:t>				</a:t>
            </a:r>
            <a:r>
              <a:rPr lang="en-US" sz="2400" dirty="0" smtClean="0"/>
              <a:t>physics_step1</a:t>
            </a:r>
            <a:r>
              <a:rPr lang="en-US" sz="2400" dirty="0" smtClean="0"/>
              <a:t>, physics_step2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220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11894</TotalTime>
  <Words>783</Words>
  <Application>Microsoft Macintosh PowerPoint</Application>
  <PresentationFormat>On-screen Show (4:3)</PresentationFormat>
  <Paragraphs>223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323</cp:revision>
  <dcterms:created xsi:type="dcterms:W3CDTF">2012-05-14T17:15:32Z</dcterms:created>
  <dcterms:modified xsi:type="dcterms:W3CDTF">2017-07-20T04:07:41Z</dcterms:modified>
</cp:coreProperties>
</file>