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6" r:id="rId2"/>
    <p:sldId id="324" r:id="rId3"/>
    <p:sldId id="333" r:id="rId4"/>
    <p:sldId id="330" r:id="rId5"/>
    <p:sldId id="33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DD294-D74B-9B43-BA97-FBF411DC3B0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03386-7E6E-064A-B330-0A2628F2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545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8C3E6-5275-9B43-B799-610286E5286B}" type="datetimeFigureOut">
              <a:rPr lang="en-US" smtClean="0"/>
              <a:t>7/18/17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48737-E37F-2240-8DF4-84D097994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39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2E0205-E792-D04F-A8DF-26D1D3DF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2E0205-E792-D04F-A8DF-26D1D3DF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0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2E0205-E792-D04F-A8DF-26D1D3DF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1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95779"/>
            <a:ext cx="2133600" cy="2622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32E0205-E792-D04F-A8DF-26D1D3DF74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0225" y="42018"/>
            <a:ext cx="880021" cy="88002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90014" y="970030"/>
            <a:ext cx="8410230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22" y="42018"/>
            <a:ext cx="880021" cy="88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5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2E0205-E792-D04F-A8DF-26D1D3DF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8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2E0205-E792-D04F-A8DF-26D1D3DF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5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2E0205-E792-D04F-A8DF-26D1D3DF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1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2E0205-E792-D04F-A8DF-26D1D3DF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3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2E0205-E792-D04F-A8DF-26D1D3DF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1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2E0205-E792-D04F-A8DF-26D1D3DF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9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2E0205-E792-D04F-A8DF-26D1D3DF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3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709" y="2782588"/>
            <a:ext cx="2678011" cy="2678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7" y="2782588"/>
            <a:ext cx="2678011" cy="26780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638" y="768896"/>
            <a:ext cx="4626725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 smtClean="0"/>
              <a:t>fregrid</a:t>
            </a:r>
            <a:r>
              <a:rPr lang="en-US" sz="5400" dirty="0" smtClean="0"/>
              <a:t> </a:t>
            </a:r>
          </a:p>
          <a:p>
            <a:pPr algn="ctr"/>
            <a:r>
              <a:rPr lang="en-US" sz="5400" dirty="0" smtClean="0"/>
              <a:t>post-processing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1332" y="5808184"/>
            <a:ext cx="70813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NEMS </a:t>
            </a:r>
            <a:r>
              <a:rPr lang="en-US" sz="2000" dirty="0"/>
              <a:t>FV3GFS Community Modeling System Training and Tutorial: </a:t>
            </a:r>
            <a:endParaRPr lang="en-US" sz="2000" dirty="0" smtClean="0"/>
          </a:p>
          <a:p>
            <a:pPr algn="ctr"/>
            <a:r>
              <a:rPr lang="en-US" sz="2000" dirty="0" smtClean="0"/>
              <a:t>Planning </a:t>
            </a:r>
            <a:r>
              <a:rPr lang="en-US" sz="2000" dirty="0"/>
              <a:t>and Preparation Meeting</a:t>
            </a:r>
          </a:p>
          <a:p>
            <a:pPr algn="ctr"/>
            <a:r>
              <a:rPr lang="en-US" sz="2000" dirty="0" smtClean="0"/>
              <a:t>19-20 July, 2017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024" y="3124643"/>
            <a:ext cx="3428109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9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2E0205-E792-D04F-A8DF-26D1D3DF74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27687"/>
            <a:ext cx="8229600" cy="636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err="1" smtClean="0"/>
              <a:t>fregrid</a:t>
            </a:r>
            <a:endParaRPr lang="en-US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65603"/>
            <a:ext cx="8229600" cy="50974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Remaps scalar data from native grid to target grid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I</a:t>
            </a:r>
            <a:r>
              <a:rPr lang="en-US" sz="2800" dirty="0" smtClean="0"/>
              <a:t>nterpolation algorithms available: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		</a:t>
            </a:r>
            <a:r>
              <a:rPr lang="en-US" sz="2400" dirty="0" smtClean="0"/>
              <a:t>conserve_order1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 (default)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conserve_order2</a:t>
            </a:r>
            <a:r>
              <a:rPr lang="en-US" sz="2400" baseline="30000" dirty="0" smtClean="0"/>
              <a:t>1,2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bilinear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Can create reusable </a:t>
            </a:r>
            <a:r>
              <a:rPr lang="en-US" sz="2800" i="1" dirty="0" smtClean="0"/>
              <a:t>weight </a:t>
            </a:r>
            <a:r>
              <a:rPr lang="en-US" sz="2800" dirty="0" smtClean="0"/>
              <a:t>files for common re-mappings between two grid representations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Source can be built two ways: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		</a:t>
            </a:r>
            <a:r>
              <a:rPr lang="en-US" sz="2400" dirty="0" err="1" smtClean="0"/>
              <a:t>OpenMP</a:t>
            </a:r>
            <a:r>
              <a:rPr lang="en-US" sz="2400" dirty="0" smtClean="0"/>
              <a:t> capable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hybrid MPI-</a:t>
            </a:r>
            <a:r>
              <a:rPr lang="en-US" sz="2400" dirty="0" err="1" smtClean="0"/>
              <a:t>OpenMP</a:t>
            </a:r>
            <a:r>
              <a:rPr lang="en-US" sz="2400" dirty="0" smtClean="0"/>
              <a:t> capable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214426"/>
            <a:ext cx="81630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 smtClean="0"/>
              <a:t>1</a:t>
            </a:r>
            <a:r>
              <a:rPr lang="en-US" sz="1600" dirty="0" smtClean="0"/>
              <a:t> conservation requires cell areas in the presence of land-sea masked quantities</a:t>
            </a:r>
          </a:p>
          <a:p>
            <a:r>
              <a:rPr lang="en-US" sz="1600" baseline="30000" dirty="0" smtClean="0"/>
              <a:t>2</a:t>
            </a:r>
            <a:r>
              <a:rPr lang="en-US" sz="1600" dirty="0" smtClean="0"/>
              <a:t> smoother results, but overshoots may result in negatives in quantities with near-zero values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294556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le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84" y="114724"/>
            <a:ext cx="2176736" cy="2176736"/>
          </a:xfrm>
          <a:prstGeom prst="rect">
            <a:avLst/>
          </a:prstGeom>
        </p:spPr>
      </p:pic>
      <p:pic>
        <p:nvPicPr>
          <p:cNvPr id="3" name="Picture 2" descr="til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9" y="4517195"/>
            <a:ext cx="2171750" cy="2171750"/>
          </a:xfrm>
          <a:prstGeom prst="rect">
            <a:avLst/>
          </a:prstGeom>
        </p:spPr>
      </p:pic>
      <p:pic>
        <p:nvPicPr>
          <p:cNvPr id="4" name="Picture 3" descr="til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71" y="4517195"/>
            <a:ext cx="2172190" cy="2172190"/>
          </a:xfrm>
          <a:prstGeom prst="rect">
            <a:avLst/>
          </a:prstGeom>
        </p:spPr>
      </p:pic>
      <p:pic>
        <p:nvPicPr>
          <p:cNvPr id="5" name="Picture 4" descr="tile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95" y="2318982"/>
            <a:ext cx="2174166" cy="2174166"/>
          </a:xfrm>
          <a:prstGeom prst="rect">
            <a:avLst/>
          </a:prstGeom>
        </p:spPr>
      </p:pic>
      <p:pic>
        <p:nvPicPr>
          <p:cNvPr id="6" name="Picture 5" descr="tile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75" y="2318982"/>
            <a:ext cx="2176737" cy="2174166"/>
          </a:xfrm>
          <a:prstGeom prst="rect">
            <a:avLst/>
          </a:prstGeom>
        </p:spPr>
      </p:pic>
      <p:pic>
        <p:nvPicPr>
          <p:cNvPr id="7" name="Picture 6" descr="tile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74" y="117292"/>
            <a:ext cx="2176737" cy="2174168"/>
          </a:xfrm>
          <a:prstGeom prst="rect">
            <a:avLst/>
          </a:prstGeom>
        </p:spPr>
      </p:pic>
      <p:pic>
        <p:nvPicPr>
          <p:cNvPr id="68" name="Picture 67" descr="tile5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852" r="59320" b="51852"/>
          <a:stretch/>
        </p:blipFill>
        <p:spPr>
          <a:xfrm rot="5400000">
            <a:off x="1932465" y="-492709"/>
            <a:ext cx="1014984" cy="2492099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1185729" y="247149"/>
            <a:ext cx="1216646" cy="101368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5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2E0205-E792-D04F-A8DF-26D1D3DF741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27687"/>
            <a:ext cx="8229600" cy="636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Re-gridding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6970" y="1041395"/>
            <a:ext cx="5654974" cy="4241799"/>
            <a:chOff x="169334" y="2048934"/>
            <a:chExt cx="5654974" cy="4241799"/>
          </a:xfrm>
        </p:grpSpPr>
        <p:pic>
          <p:nvPicPr>
            <p:cNvPr id="4" name="Picture 3" descr="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4" y="4880883"/>
              <a:ext cx="1413175" cy="1409850"/>
            </a:xfrm>
            <a:prstGeom prst="rect">
              <a:avLst/>
            </a:prstGeom>
          </p:spPr>
        </p:pic>
        <p:pic>
          <p:nvPicPr>
            <p:cNvPr id="5" name="Picture 4" descr="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509" y="4876800"/>
              <a:ext cx="1412268" cy="1413933"/>
            </a:xfrm>
            <a:prstGeom prst="rect">
              <a:avLst/>
            </a:prstGeom>
          </p:spPr>
        </p:pic>
        <p:pic>
          <p:nvPicPr>
            <p:cNvPr id="6" name="Picture 5" descr="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509" y="3462867"/>
              <a:ext cx="1413933" cy="1413933"/>
            </a:xfrm>
            <a:prstGeom prst="rect">
              <a:avLst/>
            </a:prstGeom>
          </p:spPr>
        </p:pic>
        <p:pic>
          <p:nvPicPr>
            <p:cNvPr id="7" name="Picture 6" descr="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442" y="3462867"/>
              <a:ext cx="1413933" cy="1413933"/>
            </a:xfrm>
            <a:prstGeom prst="rect">
              <a:avLst/>
            </a:prstGeom>
          </p:spPr>
        </p:pic>
        <p:pic>
          <p:nvPicPr>
            <p:cNvPr id="8" name="Picture 7" descr="5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105" y="2048934"/>
              <a:ext cx="1412270" cy="1413933"/>
            </a:xfrm>
            <a:prstGeom prst="rect">
              <a:avLst/>
            </a:prstGeom>
          </p:spPr>
        </p:pic>
        <p:pic>
          <p:nvPicPr>
            <p:cNvPr id="9" name="Picture 8" descr="6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0375" y="2048934"/>
              <a:ext cx="1413933" cy="1413933"/>
            </a:xfrm>
            <a:prstGeom prst="rect">
              <a:avLst/>
            </a:prstGeom>
          </p:spPr>
        </p:pic>
      </p:grpSp>
      <p:pic>
        <p:nvPicPr>
          <p:cNvPr id="11" name="Picture 10" descr="ful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33" y="3960282"/>
            <a:ext cx="5384800" cy="27114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28729" y="3543889"/>
            <a:ext cx="3324009" cy="364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Total precipitation rate (kg/m2/s)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2E0205-E792-D04F-A8DF-26D1D3DF74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27687"/>
            <a:ext cx="8229600" cy="636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err="1" smtClean="0"/>
              <a:t>ESMF_regrid</a:t>
            </a:r>
            <a:endParaRPr lang="en-US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65603"/>
            <a:ext cx="8321782" cy="56301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Engaged with ESMF team to match </a:t>
            </a:r>
            <a:r>
              <a:rPr lang="en-US" sz="2800" i="1" dirty="0" err="1" smtClean="0"/>
              <a:t>fregrid</a:t>
            </a:r>
            <a:r>
              <a:rPr lang="en-US" sz="2800" dirty="0" smtClean="0"/>
              <a:t> capabilities</a:t>
            </a:r>
          </a:p>
          <a:p>
            <a:pPr>
              <a:spcBef>
                <a:spcPts val="1100"/>
              </a:spcBef>
            </a:pPr>
            <a:r>
              <a:rPr lang="en-US" sz="2400" dirty="0" smtClean="0"/>
              <a:t>read </a:t>
            </a:r>
            <a:r>
              <a:rPr lang="en-US" sz="2400" dirty="0"/>
              <a:t>GRIDSPEC Mosaic files </a:t>
            </a:r>
            <a:r>
              <a:rPr lang="en-US" sz="2400" dirty="0" smtClean="0"/>
              <a:t>using </a:t>
            </a:r>
            <a:r>
              <a:rPr lang="en-US" sz="2400" dirty="0"/>
              <a:t>existing ESMF </a:t>
            </a:r>
            <a:r>
              <a:rPr lang="en-US" sz="2400" dirty="0" smtClean="0"/>
              <a:t>API      </a:t>
            </a:r>
            <a:r>
              <a:rPr lang="en-US" sz="2000" dirty="0" smtClean="0"/>
              <a:t>(prerequisite </a:t>
            </a:r>
            <a:r>
              <a:rPr lang="en-US" sz="2000" dirty="0"/>
              <a:t>for reading weights into </a:t>
            </a:r>
            <a:r>
              <a:rPr lang="en-US" sz="2000" dirty="0" err="1" smtClean="0"/>
              <a:t>ESMF_Regrid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Bef>
                <a:spcPts val="1100"/>
              </a:spcBef>
            </a:pPr>
            <a:r>
              <a:rPr lang="en-US" sz="2400" dirty="0" smtClean="0"/>
              <a:t>input </a:t>
            </a:r>
            <a:r>
              <a:rPr lang="en-US" sz="2400" dirty="0"/>
              <a:t>field and grid data from separate </a:t>
            </a:r>
            <a:r>
              <a:rPr lang="en-US" sz="2400" dirty="0" smtClean="0"/>
              <a:t>files</a:t>
            </a:r>
          </a:p>
          <a:p>
            <a:pPr>
              <a:spcBef>
                <a:spcPts val="1100"/>
              </a:spcBef>
            </a:pPr>
            <a:r>
              <a:rPr lang="en-US" sz="2400" dirty="0" smtClean="0"/>
              <a:t>output interpolated </a:t>
            </a:r>
            <a:r>
              <a:rPr lang="en-US" sz="2400" dirty="0"/>
              <a:t>data into separate data </a:t>
            </a:r>
            <a:r>
              <a:rPr lang="en-US" sz="2400" dirty="0" smtClean="0"/>
              <a:t>files</a:t>
            </a:r>
          </a:p>
          <a:p>
            <a:pPr>
              <a:spcBef>
                <a:spcPts val="1100"/>
              </a:spcBef>
            </a:pPr>
            <a:r>
              <a:rPr lang="en-US" sz="2400" dirty="0"/>
              <a:t>input pre-computed weights from a </a:t>
            </a:r>
            <a:r>
              <a:rPr lang="en-US" sz="2400" dirty="0" smtClean="0"/>
              <a:t>file</a:t>
            </a:r>
          </a:p>
          <a:p>
            <a:pPr>
              <a:spcBef>
                <a:spcPts val="1100"/>
              </a:spcBef>
            </a:pPr>
            <a:r>
              <a:rPr lang="en-US" sz="2400" dirty="0" smtClean="0"/>
              <a:t>translate </a:t>
            </a:r>
            <a:r>
              <a:rPr lang="en-US" sz="2400" dirty="0" err="1" smtClean="0"/>
              <a:t>NetCDF</a:t>
            </a:r>
            <a:r>
              <a:rPr lang="en-US" sz="2400" dirty="0" smtClean="0"/>
              <a:t> attributes into ESMF </a:t>
            </a:r>
            <a:r>
              <a:rPr lang="en-US" sz="2400" dirty="0"/>
              <a:t>attributes </a:t>
            </a:r>
            <a:endParaRPr lang="en-US" sz="2400" dirty="0" smtClean="0"/>
          </a:p>
          <a:p>
            <a:pPr>
              <a:spcBef>
                <a:spcPts val="1100"/>
              </a:spcBef>
            </a:pPr>
            <a:r>
              <a:rPr lang="en-US" sz="2400" dirty="0" smtClean="0"/>
              <a:t>add stream of operations, with timestamp, as global attributes</a:t>
            </a:r>
            <a:endParaRPr lang="en-US" sz="2800" dirty="0"/>
          </a:p>
          <a:p>
            <a:pPr>
              <a:spcBef>
                <a:spcPts val="1100"/>
              </a:spcBef>
            </a:pPr>
            <a:r>
              <a:rPr lang="en-US" sz="2400" dirty="0" smtClean="0"/>
              <a:t>remap to </a:t>
            </a:r>
            <a:r>
              <a:rPr lang="en-US" sz="2400" dirty="0" err="1" smtClean="0"/>
              <a:t>lat</a:t>
            </a:r>
            <a:r>
              <a:rPr lang="en-US" sz="2400" dirty="0" err="1"/>
              <a:t>-</a:t>
            </a:r>
            <a:r>
              <a:rPr lang="en-US" sz="2400" dirty="0" err="1" smtClean="0"/>
              <a:t>lon</a:t>
            </a:r>
            <a:r>
              <a:rPr lang="en-US" sz="2400" dirty="0" smtClean="0"/>
              <a:t> representation via command line options</a:t>
            </a:r>
          </a:p>
          <a:p>
            <a:pPr>
              <a:spcBef>
                <a:spcPts val="1100"/>
              </a:spcBef>
            </a:pPr>
            <a:r>
              <a:rPr lang="en-US" sz="2400" dirty="0" smtClean="0"/>
              <a:t>support for operations on fields </a:t>
            </a:r>
            <a:r>
              <a:rPr lang="en-US" sz="2400" dirty="0"/>
              <a:t>defined by </a:t>
            </a:r>
            <a:r>
              <a:rPr lang="en-US" sz="2400" dirty="0" smtClean="0"/>
              <a:t>attributes  </a:t>
            </a:r>
            <a:r>
              <a:rPr lang="en-US" sz="2000" dirty="0" smtClean="0"/>
              <a:t>(</a:t>
            </a:r>
            <a:r>
              <a:rPr lang="en-US" sz="2000" dirty="0" err="1" smtClean="0"/>
              <a:t>cell_methods</a:t>
            </a:r>
            <a:r>
              <a:rPr lang="en-US" sz="2000" dirty="0" smtClean="0"/>
              <a:t>, </a:t>
            </a:r>
            <a:r>
              <a:rPr lang="en-US" sz="2000" dirty="0" err="1" smtClean="0"/>
              <a:t>cell_measures</a:t>
            </a:r>
            <a:r>
              <a:rPr lang="en-US" sz="2000" dirty="0" smtClean="0"/>
              <a:t>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>
              <a:spcBef>
                <a:spcPts val="1100"/>
              </a:spcBef>
            </a:pPr>
            <a:r>
              <a:rPr lang="en-US" sz="2400" dirty="0" smtClean="0"/>
              <a:t>support for additional interpolation algorithms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4410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6867</TotalTime>
  <Words>179</Words>
  <Application>Microsoft Macintosh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Geophysical Fluid Dynamics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Rusty</cp:lastModifiedBy>
  <cp:revision>243</cp:revision>
  <dcterms:created xsi:type="dcterms:W3CDTF">2012-05-14T17:15:32Z</dcterms:created>
  <dcterms:modified xsi:type="dcterms:W3CDTF">2017-07-19T02:23:19Z</dcterms:modified>
</cp:coreProperties>
</file>