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16" r:id="rId2"/>
    <p:sldId id="269" r:id="rId3"/>
    <p:sldId id="304" r:id="rId4"/>
    <p:sldId id="305" r:id="rId5"/>
    <p:sldId id="318" r:id="rId6"/>
    <p:sldId id="323" r:id="rId7"/>
    <p:sldId id="319" r:id="rId8"/>
    <p:sldId id="324" r:id="rId9"/>
    <p:sldId id="320" r:id="rId10"/>
    <p:sldId id="313" r:id="rId11"/>
    <p:sldId id="325" r:id="rId12"/>
    <p:sldId id="326" r:id="rId13"/>
    <p:sldId id="321" r:id="rId14"/>
    <p:sldId id="322" r:id="rId15"/>
    <p:sldId id="327" r:id="rId16"/>
    <p:sldId id="328" r:id="rId17"/>
    <p:sldId id="306" r:id="rId18"/>
    <p:sldId id="307" r:id="rId19"/>
    <p:sldId id="308" r:id="rId20"/>
    <p:sldId id="314" r:id="rId21"/>
    <p:sldId id="317" r:id="rId22"/>
    <p:sldId id="315" r:id="rId23"/>
    <p:sldId id="310" r:id="rId24"/>
    <p:sldId id="32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2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D68C5-0C2E-4B4F-8A11-67BDE27ADAF8}" type="datetimeFigureOut">
              <a:rPr lang="en-US" smtClean="0"/>
              <a:t>7/19/17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D82DE-86E4-A549-BBC3-B258C8E14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24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8C3E6-5275-9B43-B799-610286E5286B}" type="datetimeFigureOut">
              <a:rPr lang="en-US" smtClean="0"/>
              <a:t>7/19/17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48737-E37F-2240-8DF4-84D097994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392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0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1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20225" y="42018"/>
            <a:ext cx="880021" cy="880021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390014" y="970030"/>
            <a:ext cx="8410230" cy="0"/>
          </a:xfrm>
          <a:prstGeom prst="line">
            <a:avLst/>
          </a:prstGeom>
          <a:ln/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722" y="42018"/>
            <a:ext cx="880021" cy="88002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578533"/>
            <a:ext cx="2133600" cy="279468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132E0205-E792-D04F-A8DF-26D1D3DF74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5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8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5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1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3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10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9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7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053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8709" y="2782588"/>
            <a:ext cx="2678011" cy="26780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37" y="2782588"/>
            <a:ext cx="2678011" cy="267801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712585" y="763252"/>
            <a:ext cx="37188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dirty="0" smtClean="0"/>
              <a:t>FMS Utilities</a:t>
            </a:r>
            <a:endParaRPr lang="en-US" sz="54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9024" y="3124643"/>
            <a:ext cx="3428109" cy="19939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31332" y="5808184"/>
            <a:ext cx="708133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NEMS </a:t>
            </a:r>
            <a:r>
              <a:rPr lang="en-US" sz="2000" dirty="0"/>
              <a:t>FV3GFS Community Modeling System Training and Tutorial: </a:t>
            </a:r>
            <a:endParaRPr lang="en-US" sz="2000" dirty="0" smtClean="0"/>
          </a:p>
          <a:p>
            <a:pPr algn="ctr"/>
            <a:r>
              <a:rPr lang="en-US" sz="2000" dirty="0" smtClean="0"/>
              <a:t>Planning </a:t>
            </a:r>
            <a:r>
              <a:rPr lang="en-US" sz="2000" dirty="0"/>
              <a:t>and Preparation Meeting</a:t>
            </a:r>
          </a:p>
          <a:p>
            <a:pPr algn="ctr"/>
            <a:r>
              <a:rPr lang="en-US" sz="2000" dirty="0" smtClean="0"/>
              <a:t>19-20 July, 2017 </a:t>
            </a:r>
          </a:p>
        </p:txBody>
      </p:sp>
    </p:spTree>
    <p:extLst>
      <p:ext uri="{BB962C8B-B14F-4D97-AF65-F5344CB8AC3E}">
        <p14:creationId xmlns:p14="http://schemas.microsoft.com/office/powerpoint/2010/main" val="3093296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I/O Subset Example 1</a:t>
            </a:r>
            <a:endParaRPr lang="en-US" dirty="0"/>
          </a:p>
        </p:txBody>
      </p:sp>
      <p:sp>
        <p:nvSpPr>
          <p:cNvPr id="71" name="Slide Number Placeholder 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162" name="Group 161"/>
          <p:cNvGrpSpPr/>
          <p:nvPr/>
        </p:nvGrpSpPr>
        <p:grpSpPr>
          <a:xfrm>
            <a:off x="3151325" y="4305695"/>
            <a:ext cx="2841350" cy="2189015"/>
            <a:chOff x="681367" y="1176249"/>
            <a:chExt cx="3623763" cy="2553644"/>
          </a:xfrm>
        </p:grpSpPr>
        <p:cxnSp>
          <p:nvCxnSpPr>
            <p:cNvPr id="163" name="Straight Connector 162"/>
            <p:cNvCxnSpPr/>
            <p:nvPr/>
          </p:nvCxnSpPr>
          <p:spPr>
            <a:xfrm>
              <a:off x="3400348" y="1176249"/>
              <a:ext cx="0" cy="25536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>
              <a:off x="4305130" y="1176249"/>
              <a:ext cx="0" cy="2553644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1590784" y="1176249"/>
              <a:ext cx="0" cy="25536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686002" y="1176249"/>
              <a:ext cx="0" cy="2553644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2495566" y="1176249"/>
              <a:ext cx="0" cy="25536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681367" y="1176249"/>
              <a:ext cx="3623763" cy="0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>
              <a:off x="681367" y="3729893"/>
              <a:ext cx="3623763" cy="0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681367" y="3091482"/>
              <a:ext cx="3623763" cy="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681367" y="2453071"/>
              <a:ext cx="3623763" cy="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681367" y="1814660"/>
              <a:ext cx="3623763" cy="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87"/>
          <p:cNvGrpSpPr/>
          <p:nvPr/>
        </p:nvGrpSpPr>
        <p:grpSpPr>
          <a:xfrm>
            <a:off x="1153767" y="1039073"/>
            <a:ext cx="2841350" cy="2605460"/>
            <a:chOff x="1191235" y="1039073"/>
            <a:chExt cx="2841350" cy="2605460"/>
          </a:xfrm>
        </p:grpSpPr>
        <p:grpSp>
          <p:nvGrpSpPr>
            <p:cNvPr id="150" name="Group 149"/>
            <p:cNvGrpSpPr/>
            <p:nvPr/>
          </p:nvGrpSpPr>
          <p:grpSpPr>
            <a:xfrm>
              <a:off x="1191235" y="1455518"/>
              <a:ext cx="2841350" cy="2189015"/>
              <a:chOff x="681367" y="1176249"/>
              <a:chExt cx="3623763" cy="2553644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>
                <a:off x="3400348" y="1176249"/>
                <a:ext cx="0" cy="25536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4305130" y="1176249"/>
                <a:ext cx="0" cy="25536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1590784" y="1176249"/>
                <a:ext cx="0" cy="25536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686002" y="1176249"/>
                <a:ext cx="0" cy="25536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2495566" y="1176249"/>
                <a:ext cx="0" cy="25536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681367" y="1176249"/>
                <a:ext cx="3623763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681367" y="3729893"/>
                <a:ext cx="3623763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681367" y="3091482"/>
                <a:ext cx="3623763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681367" y="2453071"/>
                <a:ext cx="3623763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681367" y="1814660"/>
                <a:ext cx="3623763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4" name="TextBox 183"/>
            <p:cNvSpPr txBox="1"/>
            <p:nvPr/>
          </p:nvSpPr>
          <p:spPr>
            <a:xfrm>
              <a:off x="1555097" y="1039073"/>
              <a:ext cx="21136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4 x 4 decomposition</a:t>
              </a:r>
              <a:endParaRPr lang="en-US" dirty="0"/>
            </a:p>
          </p:txBody>
        </p:sp>
      </p:grpSp>
      <p:cxnSp>
        <p:nvCxnSpPr>
          <p:cNvPr id="153" name="Straight Connector 152"/>
          <p:cNvCxnSpPr/>
          <p:nvPr/>
        </p:nvCxnSpPr>
        <p:spPr>
          <a:xfrm>
            <a:off x="7990234" y="1455518"/>
            <a:ext cx="0" cy="218901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5152518" y="1455518"/>
            <a:ext cx="0" cy="218901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5148884" y="1455518"/>
            <a:ext cx="284135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5148884" y="3644533"/>
            <a:ext cx="284135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" name="TextBox 184"/>
          <p:cNvSpPr txBox="1"/>
          <p:nvPr/>
        </p:nvSpPr>
        <p:spPr>
          <a:xfrm>
            <a:off x="5596178" y="1039073"/>
            <a:ext cx="2113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 x 1 </a:t>
            </a:r>
            <a:r>
              <a:rPr lang="en-US" dirty="0" err="1" smtClean="0">
                <a:solidFill>
                  <a:srgbClr val="008000"/>
                </a:solidFill>
              </a:rPr>
              <a:t>io_subset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3276418" y="604449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8000"/>
                </a:solidFill>
              </a:rPr>
              <a:t>R/W</a:t>
            </a:r>
            <a:endParaRPr lang="en-US" sz="1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366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I/O Subset Example 2</a:t>
            </a:r>
            <a:endParaRPr lang="en-US" dirty="0"/>
          </a:p>
        </p:txBody>
      </p:sp>
      <p:sp>
        <p:nvSpPr>
          <p:cNvPr id="71" name="Slide Number Placeholder 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162" name="Group 161"/>
          <p:cNvGrpSpPr/>
          <p:nvPr/>
        </p:nvGrpSpPr>
        <p:grpSpPr>
          <a:xfrm>
            <a:off x="3151325" y="4305695"/>
            <a:ext cx="2841350" cy="2189015"/>
            <a:chOff x="681367" y="1176249"/>
            <a:chExt cx="3623763" cy="2553644"/>
          </a:xfrm>
        </p:grpSpPr>
        <p:cxnSp>
          <p:nvCxnSpPr>
            <p:cNvPr id="163" name="Straight Connector 162"/>
            <p:cNvCxnSpPr/>
            <p:nvPr/>
          </p:nvCxnSpPr>
          <p:spPr>
            <a:xfrm>
              <a:off x="3400348" y="1176249"/>
              <a:ext cx="0" cy="2553644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>
              <a:off x="4305130" y="1176249"/>
              <a:ext cx="0" cy="2553644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1590784" y="1176249"/>
              <a:ext cx="0" cy="2553644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686002" y="1176249"/>
              <a:ext cx="0" cy="2553644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2495566" y="1176249"/>
              <a:ext cx="0" cy="2553644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681367" y="1176249"/>
              <a:ext cx="3623763" cy="0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>
              <a:off x="681367" y="3729893"/>
              <a:ext cx="3623763" cy="0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681367" y="3091482"/>
              <a:ext cx="3623763" cy="0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681367" y="2453071"/>
              <a:ext cx="3623763" cy="0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681367" y="1814660"/>
              <a:ext cx="3623763" cy="0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87"/>
          <p:cNvGrpSpPr/>
          <p:nvPr/>
        </p:nvGrpSpPr>
        <p:grpSpPr>
          <a:xfrm>
            <a:off x="1153767" y="1039073"/>
            <a:ext cx="2841350" cy="2605460"/>
            <a:chOff x="1191235" y="1039073"/>
            <a:chExt cx="2841350" cy="2605460"/>
          </a:xfrm>
        </p:grpSpPr>
        <p:grpSp>
          <p:nvGrpSpPr>
            <p:cNvPr id="150" name="Group 149"/>
            <p:cNvGrpSpPr/>
            <p:nvPr/>
          </p:nvGrpSpPr>
          <p:grpSpPr>
            <a:xfrm>
              <a:off x="1191235" y="1455518"/>
              <a:ext cx="2841350" cy="2189015"/>
              <a:chOff x="681367" y="1176249"/>
              <a:chExt cx="3623763" cy="2553644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>
                <a:off x="3400348" y="1176249"/>
                <a:ext cx="0" cy="25536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4305130" y="1176249"/>
                <a:ext cx="0" cy="25536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1590784" y="1176249"/>
                <a:ext cx="0" cy="25536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686002" y="1176249"/>
                <a:ext cx="0" cy="25536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2495566" y="1176249"/>
                <a:ext cx="0" cy="25536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681367" y="1176249"/>
                <a:ext cx="3623763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681367" y="3729893"/>
                <a:ext cx="3623763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681367" y="3091482"/>
                <a:ext cx="3623763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681367" y="2453071"/>
                <a:ext cx="3623763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681367" y="1814660"/>
                <a:ext cx="3623763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4" name="TextBox 183"/>
            <p:cNvSpPr txBox="1"/>
            <p:nvPr/>
          </p:nvSpPr>
          <p:spPr>
            <a:xfrm>
              <a:off x="1555097" y="1039073"/>
              <a:ext cx="21136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4 x 4 decomposition</a:t>
              </a:r>
              <a:endParaRPr lang="en-US" dirty="0"/>
            </a:p>
          </p:txBody>
        </p:sp>
      </p:grpSp>
      <p:cxnSp>
        <p:nvCxnSpPr>
          <p:cNvPr id="152" name="Straight Connector 151"/>
          <p:cNvCxnSpPr/>
          <p:nvPr/>
        </p:nvCxnSpPr>
        <p:spPr>
          <a:xfrm>
            <a:off x="7280805" y="1455518"/>
            <a:ext cx="0" cy="218901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7990234" y="1455518"/>
            <a:ext cx="0" cy="218901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5861947" y="1455518"/>
            <a:ext cx="0" cy="218901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5152518" y="1455518"/>
            <a:ext cx="0" cy="218901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6571376" y="1455518"/>
            <a:ext cx="0" cy="218901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5148884" y="1455518"/>
            <a:ext cx="284135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5148884" y="3644533"/>
            <a:ext cx="284135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5148884" y="3097279"/>
            <a:ext cx="284135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5148884" y="2550026"/>
            <a:ext cx="284135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5148884" y="2002772"/>
            <a:ext cx="284135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" name="TextBox 184"/>
          <p:cNvSpPr txBox="1"/>
          <p:nvPr/>
        </p:nvSpPr>
        <p:spPr>
          <a:xfrm>
            <a:off x="5596178" y="1039073"/>
            <a:ext cx="2113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8000"/>
                </a:solidFill>
              </a:rPr>
              <a:t>4 x 4 </a:t>
            </a:r>
            <a:r>
              <a:rPr lang="en-US" dirty="0" err="1" smtClean="0">
                <a:solidFill>
                  <a:srgbClr val="008000"/>
                </a:solidFill>
              </a:rPr>
              <a:t>io_subset</a:t>
            </a:r>
            <a:endParaRPr lang="en-US" dirty="0">
              <a:solidFill>
                <a:srgbClr val="008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276418" y="4425055"/>
            <a:ext cx="466794" cy="1896438"/>
            <a:chOff x="3239338" y="4425055"/>
            <a:chExt cx="466794" cy="1896438"/>
          </a:xfrm>
        </p:grpSpPr>
        <p:sp>
          <p:nvSpPr>
            <p:cNvPr id="39" name="TextBox 38"/>
            <p:cNvSpPr txBox="1"/>
            <p:nvPr/>
          </p:nvSpPr>
          <p:spPr>
            <a:xfrm>
              <a:off x="3239338" y="6044494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239338" y="5504681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39338" y="4964868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239338" y="4425055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004387" y="4425055"/>
            <a:ext cx="466794" cy="1896438"/>
            <a:chOff x="3967307" y="4438955"/>
            <a:chExt cx="466794" cy="1896438"/>
          </a:xfrm>
        </p:grpSpPr>
        <p:sp>
          <p:nvSpPr>
            <p:cNvPr id="43" name="TextBox 42"/>
            <p:cNvSpPr txBox="1"/>
            <p:nvPr/>
          </p:nvSpPr>
          <p:spPr>
            <a:xfrm>
              <a:off x="3967307" y="6058394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967307" y="5518581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967307" y="4978768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967307" y="4438955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674412" y="4425055"/>
            <a:ext cx="466794" cy="1896438"/>
            <a:chOff x="4637332" y="4452855"/>
            <a:chExt cx="466794" cy="1896438"/>
          </a:xfrm>
        </p:grpSpPr>
        <p:sp>
          <p:nvSpPr>
            <p:cNvPr id="47" name="TextBox 46"/>
            <p:cNvSpPr txBox="1"/>
            <p:nvPr/>
          </p:nvSpPr>
          <p:spPr>
            <a:xfrm>
              <a:off x="4637332" y="6072294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637332" y="5532481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637332" y="4992668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637332" y="4452855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381402" y="4425055"/>
            <a:ext cx="466794" cy="1896438"/>
            <a:chOff x="5344322" y="4469114"/>
            <a:chExt cx="466794" cy="1896438"/>
          </a:xfrm>
        </p:grpSpPr>
        <p:sp>
          <p:nvSpPr>
            <p:cNvPr id="51" name="TextBox 50"/>
            <p:cNvSpPr txBox="1"/>
            <p:nvPr/>
          </p:nvSpPr>
          <p:spPr>
            <a:xfrm>
              <a:off x="5344322" y="6088553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344322" y="5548740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344322" y="5008927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44322" y="4469114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8824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I/O Subset Example 3</a:t>
            </a:r>
            <a:endParaRPr lang="en-US" dirty="0"/>
          </a:p>
        </p:txBody>
      </p:sp>
      <p:sp>
        <p:nvSpPr>
          <p:cNvPr id="71" name="Slide Number Placeholder 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162" name="Group 161"/>
          <p:cNvGrpSpPr/>
          <p:nvPr/>
        </p:nvGrpSpPr>
        <p:grpSpPr>
          <a:xfrm>
            <a:off x="3151325" y="4305695"/>
            <a:ext cx="2841350" cy="2189015"/>
            <a:chOff x="681367" y="1176249"/>
            <a:chExt cx="3623763" cy="2553644"/>
          </a:xfrm>
        </p:grpSpPr>
        <p:cxnSp>
          <p:nvCxnSpPr>
            <p:cNvPr id="163" name="Straight Connector 162"/>
            <p:cNvCxnSpPr/>
            <p:nvPr/>
          </p:nvCxnSpPr>
          <p:spPr>
            <a:xfrm>
              <a:off x="3400348" y="1176249"/>
              <a:ext cx="0" cy="25536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>
              <a:off x="4305130" y="1176249"/>
              <a:ext cx="0" cy="2553644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1590784" y="1176249"/>
              <a:ext cx="0" cy="25536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686002" y="1176249"/>
              <a:ext cx="0" cy="2553644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2495566" y="1176249"/>
              <a:ext cx="0" cy="25536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681367" y="1176249"/>
              <a:ext cx="3623763" cy="0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>
              <a:off x="681367" y="3729893"/>
              <a:ext cx="3623763" cy="0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681367" y="3091482"/>
              <a:ext cx="3623763" cy="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681367" y="2453071"/>
              <a:ext cx="3623763" cy="0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681367" y="1814660"/>
              <a:ext cx="3623763" cy="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87"/>
          <p:cNvGrpSpPr/>
          <p:nvPr/>
        </p:nvGrpSpPr>
        <p:grpSpPr>
          <a:xfrm>
            <a:off x="1153767" y="1039073"/>
            <a:ext cx="2841350" cy="2605460"/>
            <a:chOff x="1191235" y="1039073"/>
            <a:chExt cx="2841350" cy="2605460"/>
          </a:xfrm>
        </p:grpSpPr>
        <p:grpSp>
          <p:nvGrpSpPr>
            <p:cNvPr id="150" name="Group 149"/>
            <p:cNvGrpSpPr/>
            <p:nvPr/>
          </p:nvGrpSpPr>
          <p:grpSpPr>
            <a:xfrm>
              <a:off x="1191235" y="1455518"/>
              <a:ext cx="2841350" cy="2189015"/>
              <a:chOff x="681367" y="1176249"/>
              <a:chExt cx="3623763" cy="2553644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>
                <a:off x="3400348" y="1176249"/>
                <a:ext cx="0" cy="25536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4305130" y="1176249"/>
                <a:ext cx="0" cy="25536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1590784" y="1176249"/>
                <a:ext cx="0" cy="25536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686002" y="1176249"/>
                <a:ext cx="0" cy="25536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2495566" y="1176249"/>
                <a:ext cx="0" cy="25536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681367" y="1176249"/>
                <a:ext cx="3623763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681367" y="3729893"/>
                <a:ext cx="3623763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681367" y="3091482"/>
                <a:ext cx="3623763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681367" y="2453071"/>
                <a:ext cx="3623763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681367" y="1814660"/>
                <a:ext cx="3623763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4" name="TextBox 183"/>
            <p:cNvSpPr txBox="1"/>
            <p:nvPr/>
          </p:nvSpPr>
          <p:spPr>
            <a:xfrm>
              <a:off x="1555097" y="1039073"/>
              <a:ext cx="21136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4 x 4 decomposition</a:t>
              </a:r>
              <a:endParaRPr lang="en-US" dirty="0"/>
            </a:p>
          </p:txBody>
        </p:sp>
      </p:grpSp>
      <p:cxnSp>
        <p:nvCxnSpPr>
          <p:cNvPr id="153" name="Straight Connector 152"/>
          <p:cNvCxnSpPr/>
          <p:nvPr/>
        </p:nvCxnSpPr>
        <p:spPr>
          <a:xfrm>
            <a:off x="7990234" y="1455518"/>
            <a:ext cx="0" cy="218901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5152518" y="1455518"/>
            <a:ext cx="0" cy="218901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5148884" y="1455518"/>
            <a:ext cx="284135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5148884" y="3644533"/>
            <a:ext cx="284135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5148884" y="2550026"/>
            <a:ext cx="2841350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" name="TextBox 184"/>
          <p:cNvSpPr txBox="1"/>
          <p:nvPr/>
        </p:nvSpPr>
        <p:spPr>
          <a:xfrm>
            <a:off x="5596178" y="1039073"/>
            <a:ext cx="2113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 x 2 </a:t>
            </a:r>
            <a:r>
              <a:rPr lang="en-US" dirty="0" err="1" smtClean="0">
                <a:solidFill>
                  <a:srgbClr val="008000"/>
                </a:solidFill>
              </a:rPr>
              <a:t>io_subset</a:t>
            </a:r>
            <a:endParaRPr lang="en-US" dirty="0">
              <a:solidFill>
                <a:srgbClr val="008000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3276418" y="4425055"/>
            <a:ext cx="466794" cy="1896438"/>
            <a:chOff x="3239338" y="4425055"/>
            <a:chExt cx="466794" cy="1896438"/>
          </a:xfrm>
        </p:grpSpPr>
        <p:sp>
          <p:nvSpPr>
            <p:cNvPr id="40" name="TextBox 39"/>
            <p:cNvSpPr txBox="1"/>
            <p:nvPr/>
          </p:nvSpPr>
          <p:spPr>
            <a:xfrm>
              <a:off x="3239338" y="6044494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39338" y="5504681"/>
              <a:ext cx="1846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1200" dirty="0">
                <a:solidFill>
                  <a:srgbClr val="008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239338" y="4964868"/>
              <a:ext cx="4667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8000"/>
                  </a:solidFill>
                </a:rPr>
                <a:t>R/W</a:t>
              </a:r>
              <a:endParaRPr lang="en-US" sz="1200" dirty="0">
                <a:solidFill>
                  <a:srgbClr val="00800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239338" y="4425055"/>
              <a:ext cx="1846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1200" dirty="0">
                <a:solidFill>
                  <a:srgbClr val="008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8824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3885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MPP:  Clocks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599" y="1157557"/>
            <a:ext cx="8229601" cy="5277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Uses </a:t>
            </a:r>
            <a:r>
              <a:rPr lang="en-US" sz="2800" i="1" dirty="0" err="1" smtClean="0"/>
              <a:t>wtime</a:t>
            </a:r>
            <a:r>
              <a:rPr lang="en-US" sz="2800" i="1" dirty="0" smtClean="0"/>
              <a:t> </a:t>
            </a:r>
            <a:r>
              <a:rPr lang="en-US" sz="2400" i="1" dirty="0" smtClean="0"/>
              <a:t>(default)</a:t>
            </a:r>
            <a:r>
              <a:rPr lang="en-US" sz="2400" dirty="0" smtClean="0"/>
              <a:t> </a:t>
            </a:r>
            <a:r>
              <a:rPr lang="en-US" sz="2800" dirty="0" smtClean="0"/>
              <a:t>or </a:t>
            </a:r>
            <a:r>
              <a:rPr lang="en-US" sz="2800" i="1" dirty="0" err="1" smtClean="0"/>
              <a:t>system_clock</a:t>
            </a: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Error checks to ensure begin/end pairs are matched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D</a:t>
            </a:r>
            <a:r>
              <a:rPr lang="en-US" sz="2800" dirty="0" smtClean="0"/>
              <a:t>efined with differing granularities:  </a:t>
            </a:r>
            <a:r>
              <a:rPr lang="en-US" sz="2400" i="1" dirty="0" smtClean="0"/>
              <a:t>component, subcomponent, driver, module, routine, loop, infrastructure</a:t>
            </a:r>
            <a:endParaRPr lang="en-US" sz="2800" dirty="0" smtClean="0"/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Global summary output at end of run:  </a:t>
            </a:r>
            <a:r>
              <a:rPr lang="en-US" sz="2400" i="1" dirty="0" smtClean="0"/>
              <a:t>min</a:t>
            </a:r>
            <a:r>
              <a:rPr lang="en-US" sz="2400" i="1" dirty="0"/>
              <a:t>/max/</a:t>
            </a:r>
            <a:r>
              <a:rPr lang="en-US" sz="2400" i="1" dirty="0" err="1"/>
              <a:t>avg</a:t>
            </a:r>
            <a:endParaRPr lang="en-US" sz="2400" i="1" dirty="0" smtClean="0"/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Per MPI-rank summary available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Verbosity of summary granularity is configurable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Clocks can be “</a:t>
            </a:r>
            <a:r>
              <a:rPr lang="en-US" sz="2800" dirty="0" err="1" smtClean="0"/>
              <a:t>sync’ed</a:t>
            </a:r>
            <a:r>
              <a:rPr lang="en-US" sz="2800" dirty="0" smtClean="0"/>
              <a:t>” -</a:t>
            </a:r>
            <a:r>
              <a:rPr lang="en-US" sz="2400" i="1" dirty="0" smtClean="0"/>
              <a:t> timer doesn’t begin until all members of the </a:t>
            </a:r>
            <a:r>
              <a:rPr lang="en-US" sz="2400" i="1" dirty="0" err="1" smtClean="0"/>
              <a:t>pelist</a:t>
            </a:r>
            <a:r>
              <a:rPr lang="en-US" sz="2400" i="1" dirty="0" smtClean="0"/>
              <a:t> have checked in 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144417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3885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MPP:  Miscellaneous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599" y="1120473"/>
            <a:ext cx="8229601" cy="5638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Error handling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NOTE</a:t>
            </a:r>
            <a:r>
              <a:rPr lang="en-US" sz="2000" dirty="0" smtClean="0"/>
              <a:t>	 		message to </a:t>
            </a:r>
            <a:r>
              <a:rPr lang="en-US" sz="2000" dirty="0" err="1" smtClean="0"/>
              <a:t>stdout</a:t>
            </a:r>
            <a:r>
              <a:rPr lang="en-US" sz="2000" dirty="0" smtClean="0"/>
              <a:t> by root-</a:t>
            </a:r>
            <a:r>
              <a:rPr lang="en-US" sz="2000" dirty="0" err="1" smtClean="0"/>
              <a:t>pe</a:t>
            </a: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/>
              <a:t>	</a:t>
            </a:r>
            <a:r>
              <a:rPr lang="en-US" sz="2400" dirty="0" smtClean="0"/>
              <a:t>WARNING</a:t>
            </a:r>
            <a:r>
              <a:rPr lang="en-US" sz="2000" dirty="0" smtClean="0"/>
              <a:t>	 	NOTE by every member of </a:t>
            </a:r>
            <a:r>
              <a:rPr lang="en-US" sz="2000" dirty="0" err="1" smtClean="0"/>
              <a:t>pelist</a:t>
            </a: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/>
              <a:t>	</a:t>
            </a:r>
            <a:r>
              <a:rPr lang="en-US" sz="2400" dirty="0" smtClean="0"/>
              <a:t>FATAL</a:t>
            </a:r>
            <a:r>
              <a:rPr lang="en-US" sz="2000" dirty="0" smtClean="0"/>
              <a:t>	 		WARNING plus program termination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Global sums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	</a:t>
            </a:r>
            <a:r>
              <a:rPr lang="en-US" sz="2400" dirty="0" smtClean="0"/>
              <a:t>fast sum</a:t>
            </a:r>
          </a:p>
          <a:p>
            <a:pPr marL="973138" indent="-176213">
              <a:lnSpc>
                <a:spcPct val="90000"/>
              </a:lnSpc>
              <a:buFont typeface="Arial"/>
              <a:buChar char="•"/>
            </a:pPr>
            <a:r>
              <a:rPr lang="en-US" sz="2000" dirty="0" smtClean="0"/>
              <a:t>sum of local sums -&gt; </a:t>
            </a:r>
            <a:r>
              <a:rPr lang="en-US" sz="2000" dirty="0" err="1" smtClean="0"/>
              <a:t>allreduce</a:t>
            </a:r>
            <a:endParaRPr lang="en-US" sz="2000" dirty="0" smtClean="0"/>
          </a:p>
          <a:p>
            <a:pPr marL="973138" indent="-176213">
              <a:lnSpc>
                <a:spcPct val="90000"/>
              </a:lnSpc>
              <a:buFont typeface="Arial"/>
              <a:buChar char="•"/>
            </a:pPr>
            <a:r>
              <a:rPr lang="en-US" sz="2000" dirty="0" smtClean="0"/>
              <a:t>not reproducible across decompositions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bitwise exact</a:t>
            </a:r>
          </a:p>
          <a:p>
            <a:pPr marL="973138" indent="-176213">
              <a:lnSpc>
                <a:spcPct val="90000"/>
              </a:lnSpc>
              <a:buFont typeface="Arial"/>
              <a:buChar char="•"/>
            </a:pPr>
            <a:r>
              <a:rPr lang="en-US" sz="2000" dirty="0" smtClean="0"/>
              <a:t>Standard - gather to root-</a:t>
            </a:r>
            <a:r>
              <a:rPr lang="en-US" sz="2000" dirty="0" err="1" smtClean="0"/>
              <a:t>pe</a:t>
            </a:r>
            <a:r>
              <a:rPr lang="en-US" sz="2000" dirty="0"/>
              <a:t> </a:t>
            </a:r>
            <a:r>
              <a:rPr lang="en-US" sz="2000" dirty="0" smtClean="0"/>
              <a:t>-&gt; in order sum -&gt; </a:t>
            </a:r>
            <a:r>
              <a:rPr lang="en-US" sz="2000" dirty="0" err="1" smtClean="0"/>
              <a:t>bcast</a:t>
            </a:r>
            <a:r>
              <a:rPr lang="en-US" sz="2000" dirty="0" smtClean="0"/>
              <a:t> to </a:t>
            </a:r>
            <a:r>
              <a:rPr lang="en-US" sz="2000" dirty="0" err="1" smtClean="0"/>
              <a:t>pelist</a:t>
            </a:r>
            <a:endParaRPr lang="en-US" sz="2000" dirty="0"/>
          </a:p>
          <a:p>
            <a:pPr marL="973138" indent="-176213">
              <a:lnSpc>
                <a:spcPct val="90000"/>
              </a:lnSpc>
              <a:buFont typeface="Arial"/>
              <a:buChar char="•"/>
            </a:pPr>
            <a:r>
              <a:rPr lang="en-US" sz="2000" dirty="0" smtClean="0"/>
              <a:t>EFP sum - convert to </a:t>
            </a:r>
            <a:r>
              <a:rPr lang="en-US" sz="2000" dirty="0" err="1" smtClean="0"/>
              <a:t>int</a:t>
            </a:r>
            <a:r>
              <a:rPr lang="en-US" sz="2000" dirty="0"/>
              <a:t> </a:t>
            </a:r>
            <a:r>
              <a:rPr lang="en-US" sz="2000" dirty="0" smtClean="0"/>
              <a:t>-&gt; </a:t>
            </a:r>
            <a:r>
              <a:rPr lang="en-US" sz="2000" dirty="0" err="1" smtClean="0"/>
              <a:t>mpp_fast_sum</a:t>
            </a:r>
            <a:r>
              <a:rPr lang="en-US" sz="2000" dirty="0" smtClean="0"/>
              <a:t> -&gt; convert to real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Checksums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	</a:t>
            </a:r>
            <a:r>
              <a:rPr lang="en-US" sz="2400" dirty="0" smtClean="0"/>
              <a:t>restart integrity checks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	global, </a:t>
            </a:r>
            <a:r>
              <a:rPr lang="en-US" sz="2400" dirty="0" err="1" smtClean="0"/>
              <a:t>pelist</a:t>
            </a:r>
            <a:r>
              <a:rPr lang="en-US" sz="2400" dirty="0" smtClean="0"/>
              <a:t>, or local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	aid in debugging</a:t>
            </a:r>
          </a:p>
        </p:txBody>
      </p:sp>
    </p:spTree>
    <p:extLst>
      <p:ext uri="{BB962C8B-B14F-4D97-AF65-F5344CB8AC3E}">
        <p14:creationId xmlns:p14="http://schemas.microsoft.com/office/powerpoint/2010/main" val="2036554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FMS_IO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210350"/>
            <a:ext cx="8229601" cy="3451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Most of the IO is mediated through this layer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Wraps the </a:t>
            </a:r>
            <a:r>
              <a:rPr lang="en-US" sz="2800" dirty="0" err="1" smtClean="0"/>
              <a:t>mpp_io</a:t>
            </a:r>
            <a:r>
              <a:rPr lang="en-US" sz="2800" dirty="0" smtClean="0"/>
              <a:t> layer to extend basic functionality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Provides simplified data access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	</a:t>
            </a:r>
            <a:r>
              <a:rPr lang="en-US" sz="2400" dirty="0" smtClean="0"/>
              <a:t>queries, open/close, reads/writes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	reduces need to fully express metadata for all variables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IO subsets and mosaic (tile) transparent to user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Complete restart functionality</a:t>
            </a:r>
            <a:endParaRPr lang="en-US" sz="2800" dirty="0"/>
          </a:p>
        </p:txBody>
      </p:sp>
      <p:sp>
        <p:nvSpPr>
          <p:cNvPr id="5" name="Shape 112"/>
          <p:cNvSpPr txBox="1"/>
          <p:nvPr/>
        </p:nvSpPr>
        <p:spPr>
          <a:xfrm>
            <a:off x="457200" y="4732984"/>
            <a:ext cx="8229600" cy="1846629"/>
          </a:xfrm>
          <a:prstGeom prst="rect">
            <a:avLst/>
          </a:prstGeom>
          <a:solidFill>
            <a:srgbClr val="D9EAD3"/>
          </a:solidFill>
          <a:ln w="28575" cap="flat">
            <a:solidFill>
              <a:srgbClr val="6AA84F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square" lIns="91425" tIns="91425" rIns="91425" bIns="91425" anchor="t" anchorCtr="0">
            <a:spAutoFit/>
          </a:bodyPr>
          <a:lstStyle/>
          <a:p>
            <a:r>
              <a:rPr lang="en-US" dirty="0"/>
              <a:t>	</a:t>
            </a:r>
            <a:r>
              <a:rPr lang="en-US" dirty="0" err="1" smtClean="0"/>
              <a:t>id_restart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register_restart_field</a:t>
            </a:r>
            <a:r>
              <a:rPr lang="en-US" dirty="0" smtClean="0"/>
              <a:t>(</a:t>
            </a:r>
            <a:r>
              <a:rPr lang="en-US" dirty="0" err="1" smtClean="0"/>
              <a:t>Tra_restart</a:t>
            </a:r>
            <a:r>
              <a:rPr lang="en-US" dirty="0" smtClean="0"/>
              <a:t>, </a:t>
            </a:r>
            <a:r>
              <a:rPr lang="en-US" dirty="0" err="1" smtClean="0"/>
              <a:t>fname_nd</a:t>
            </a:r>
            <a:r>
              <a:rPr lang="en-US" dirty="0" smtClean="0"/>
              <a:t>, </a:t>
            </a:r>
            <a:r>
              <a:rPr lang="en-US" dirty="0"/>
              <a:t>'u', </a:t>
            </a:r>
            <a:r>
              <a:rPr lang="en-US" dirty="0" err="1"/>
              <a:t>Atm</a:t>
            </a:r>
            <a:r>
              <a:rPr lang="en-US" dirty="0"/>
              <a:t>(n)%u, </a:t>
            </a:r>
            <a:r>
              <a:rPr lang="en-US" dirty="0" smtClean="0"/>
              <a:t>&amp;</a:t>
            </a:r>
          </a:p>
          <a:p>
            <a:r>
              <a:rPr lang="en-US" dirty="0" smtClean="0"/>
              <a:t> 								domain</a:t>
            </a:r>
            <a:r>
              <a:rPr lang="en-US" dirty="0"/>
              <a:t>=</a:t>
            </a:r>
            <a:r>
              <a:rPr lang="en-US" dirty="0" err="1"/>
              <a:t>fv_domain</a:t>
            </a:r>
            <a:r>
              <a:rPr lang="en-US" dirty="0"/>
              <a:t>, m</a:t>
            </a:r>
            <a:r>
              <a:rPr lang="en-US" dirty="0" smtClean="0"/>
              <a:t>andatory=.true.)</a:t>
            </a:r>
          </a:p>
          <a:p>
            <a:endParaRPr lang="en-US" dirty="0" smtClean="0"/>
          </a:p>
          <a:p>
            <a:r>
              <a:rPr lang="en-US" dirty="0" smtClean="0"/>
              <a:t>	call </a:t>
            </a:r>
            <a:r>
              <a:rPr lang="en-US" dirty="0" err="1"/>
              <a:t>save_restart</a:t>
            </a:r>
            <a:r>
              <a:rPr lang="en-US" dirty="0"/>
              <a:t>(</a:t>
            </a:r>
            <a:r>
              <a:rPr lang="en-US" dirty="0" err="1" smtClean="0"/>
              <a:t>Tra_restart</a:t>
            </a:r>
            <a:r>
              <a:rPr lang="en-US" dirty="0" smtClean="0"/>
              <a:t>, </a:t>
            </a:r>
            <a:r>
              <a:rPr lang="en-US" dirty="0"/>
              <a:t>timestamp) </a:t>
            </a:r>
            <a:endParaRPr lang="en-US" dirty="0" smtClean="0"/>
          </a:p>
          <a:p>
            <a:endParaRPr lang="en-US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dirty="0" smtClean="0"/>
              <a:t>	call </a:t>
            </a:r>
            <a:r>
              <a:rPr lang="en-US" dirty="0" err="1"/>
              <a:t>restore_state</a:t>
            </a:r>
            <a:r>
              <a:rPr lang="en-US" dirty="0" smtClean="0"/>
              <a:t>(</a:t>
            </a:r>
            <a:r>
              <a:rPr lang="en-US" dirty="0" err="1" smtClean="0"/>
              <a:t>Tra_restart</a:t>
            </a:r>
            <a:r>
              <a:rPr lang="en-US" dirty="0" smtClean="0"/>
              <a:t>)</a:t>
            </a:r>
            <a:endParaRPr lang="en-US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9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FMS_IO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210350"/>
            <a:ext cx="8229601" cy="4919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Files expressed in basic format, “</a:t>
            </a:r>
            <a:r>
              <a:rPr lang="en-US" sz="2800" dirty="0" err="1" smtClean="0"/>
              <a:t>tile</a:t>
            </a:r>
            <a:r>
              <a:rPr lang="en-US" sz="2800" i="1" dirty="0" err="1" smtClean="0"/>
              <a:t>n</a:t>
            </a:r>
            <a:r>
              <a:rPr lang="en-US" sz="2800" dirty="0" smtClean="0"/>
              <a:t>” added by </a:t>
            </a:r>
            <a:r>
              <a:rPr lang="en-US" sz="2800" i="1" dirty="0" smtClean="0"/>
              <a:t>MPP</a:t>
            </a:r>
            <a:r>
              <a:rPr lang="en-US" sz="2800" dirty="0" smtClean="0"/>
              <a:t> layer based on domain information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Query, Set, and Nullify: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	</a:t>
            </a:r>
            <a:r>
              <a:rPr lang="en-US" sz="2400" dirty="0" smtClean="0"/>
              <a:t>active domain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	</a:t>
            </a:r>
            <a:r>
              <a:rPr lang="en-US" sz="2400" dirty="0" smtClean="0"/>
              <a:t>filename appendix </a:t>
            </a:r>
            <a:r>
              <a:rPr lang="en-US" sz="2000" dirty="0" smtClean="0"/>
              <a:t>(used for ensembles, nests, </a:t>
            </a:r>
            <a:r>
              <a:rPr lang="en-US" sz="2000" dirty="0" err="1" smtClean="0"/>
              <a:t>etc</a:t>
            </a:r>
            <a:r>
              <a:rPr lang="en-US" sz="2000" dirty="0" smtClean="0"/>
              <a:t>)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Query: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	</a:t>
            </a:r>
            <a:r>
              <a:rPr lang="en-US" sz="2400" dirty="0" smtClean="0"/>
              <a:t>Global and variable attributes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field size and name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mosaic (tile) number and filename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read/write data using only filename, fieldname, data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	</a:t>
            </a:r>
            <a:r>
              <a:rPr lang="en-US" sz="2400" dirty="0" smtClean="0"/>
              <a:t>optionally specify time-level and/or region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64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Time Manager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199" y="1062014"/>
            <a:ext cx="8229601" cy="5722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S</a:t>
            </a:r>
            <a:r>
              <a:rPr lang="en-US" sz="2800" dirty="0" smtClean="0"/>
              <a:t>upports multiple calendars</a:t>
            </a:r>
            <a:r>
              <a:rPr lang="en-US" dirty="0" smtClean="0"/>
              <a:t> 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i="1" dirty="0" err="1" smtClean="0"/>
              <a:t>YY.MM.DD.hh.mm.ss.ticks</a:t>
            </a:r>
            <a:r>
              <a:rPr lang="en-US" sz="2800" dirty="0" smtClean="0"/>
              <a:t> stored as an abstract type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1600" dirty="0"/>
              <a:t>	</a:t>
            </a:r>
            <a:r>
              <a:rPr lang="en-US" sz="2400" i="1" dirty="0" smtClean="0"/>
              <a:t>ticks</a:t>
            </a:r>
            <a:r>
              <a:rPr lang="en-US" sz="2400" dirty="0" smtClean="0"/>
              <a:t> is a configurable fraction of a second</a:t>
            </a:r>
            <a:r>
              <a:rPr lang="en-US" sz="2400" i="1" dirty="0" smtClean="0"/>
              <a:t> </a:t>
            </a:r>
            <a:r>
              <a:rPr lang="en-US" sz="2000" i="1" dirty="0" smtClean="0"/>
              <a:t>(1000 =&gt; milliseconds)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Operators to perform “math” on the </a:t>
            </a:r>
            <a:r>
              <a:rPr lang="en-US" sz="2800" dirty="0" smtClean="0"/>
              <a:t>type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Query and Set the calendar, date, and time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Alarm to alert you when an interval has been reached</a:t>
            </a:r>
            <a:r>
              <a:rPr lang="en-US" sz="2800" dirty="0"/>
              <a:t>	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Function that returns seconds for a </a:t>
            </a:r>
            <a:r>
              <a:rPr lang="en-US" sz="2800" dirty="0"/>
              <a:t>time interval – </a:t>
            </a:r>
            <a:r>
              <a:rPr lang="en-US" sz="2800" dirty="0" smtClean="0"/>
              <a:t>or optionally </a:t>
            </a:r>
            <a:r>
              <a:rPr lang="en-US" sz="2800" dirty="0"/>
              <a:t>days &amp; </a:t>
            </a:r>
            <a:r>
              <a:rPr lang="en-US" sz="2800" dirty="0" smtClean="0"/>
              <a:t>seconds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387762"/>
            <a:ext cx="8322751" cy="101566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744538" lvl="2"/>
            <a:r>
              <a:rPr lang="en-US" sz="2000" dirty="0" err="1"/>
              <a:t>j</a:t>
            </a:r>
            <a:r>
              <a:rPr lang="en-US" sz="2000" dirty="0" err="1" smtClean="0"/>
              <a:t>ulian</a:t>
            </a:r>
            <a:endParaRPr lang="en-US" sz="2000" dirty="0" smtClean="0"/>
          </a:p>
          <a:p>
            <a:pPr marL="744538" lvl="2"/>
            <a:r>
              <a:rPr lang="en-US" sz="2000" dirty="0" err="1"/>
              <a:t>g</a:t>
            </a:r>
            <a:r>
              <a:rPr lang="en-US" sz="2000" dirty="0" err="1" smtClean="0"/>
              <a:t>regorian</a:t>
            </a:r>
            <a:endParaRPr lang="en-US" sz="2000" dirty="0" smtClean="0"/>
          </a:p>
          <a:p>
            <a:pPr marL="744538" lvl="2"/>
            <a:r>
              <a:rPr lang="en-US" sz="2000" dirty="0" smtClean="0"/>
              <a:t>30-day months</a:t>
            </a:r>
          </a:p>
          <a:p>
            <a:pPr marL="744538" lvl="2"/>
            <a:r>
              <a:rPr lang="en-US" sz="2000" dirty="0" smtClean="0"/>
              <a:t>no-leap</a:t>
            </a:r>
          </a:p>
          <a:p>
            <a:pPr marL="744538" lvl="2"/>
            <a:r>
              <a:rPr lang="en-US" sz="2000" dirty="0" smtClean="0"/>
              <a:t>no-calendar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7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Block Manager</a:t>
            </a:r>
            <a:endParaRPr lang="en-US" dirty="0"/>
          </a:p>
        </p:txBody>
      </p:sp>
      <p:grpSp>
        <p:nvGrpSpPr>
          <p:cNvPr id="6" name="Shape 100"/>
          <p:cNvGrpSpPr/>
          <p:nvPr/>
        </p:nvGrpSpPr>
        <p:grpSpPr>
          <a:xfrm>
            <a:off x="4990934" y="2843054"/>
            <a:ext cx="3832023" cy="3916098"/>
            <a:chOff x="4409312" y="1227402"/>
            <a:chExt cx="3832023" cy="3916098"/>
          </a:xfrm>
        </p:grpSpPr>
        <p:sp>
          <p:nvSpPr>
            <p:cNvPr id="7" name="Shape 101"/>
            <p:cNvSpPr/>
            <p:nvPr/>
          </p:nvSpPr>
          <p:spPr>
            <a:xfrm>
              <a:off x="5967140" y="1227402"/>
              <a:ext cx="568500" cy="2842200"/>
            </a:xfrm>
            <a:prstGeom prst="cube">
              <a:avLst>
                <a:gd name="adj" fmla="val 25000"/>
              </a:avLst>
            </a:prstGeom>
            <a:solidFill>
              <a:srgbClr val="E06666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102"/>
            <p:cNvSpPr/>
            <p:nvPr/>
          </p:nvSpPr>
          <p:spPr>
            <a:xfrm>
              <a:off x="6535705" y="1227402"/>
              <a:ext cx="568500" cy="2842200"/>
            </a:xfrm>
            <a:prstGeom prst="cube">
              <a:avLst>
                <a:gd name="adj" fmla="val 25000"/>
              </a:avLst>
            </a:prstGeom>
            <a:solidFill>
              <a:srgbClr val="E06666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103"/>
            <p:cNvSpPr/>
            <p:nvPr/>
          </p:nvSpPr>
          <p:spPr>
            <a:xfrm>
              <a:off x="7104270" y="1227402"/>
              <a:ext cx="568500" cy="2842200"/>
            </a:xfrm>
            <a:prstGeom prst="cube">
              <a:avLst>
                <a:gd name="adj" fmla="val 25000"/>
              </a:avLst>
            </a:prstGeom>
            <a:solidFill>
              <a:srgbClr val="E06666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104"/>
            <p:cNvSpPr/>
            <p:nvPr/>
          </p:nvSpPr>
          <p:spPr>
            <a:xfrm>
              <a:off x="7672835" y="1227402"/>
              <a:ext cx="568500" cy="2842200"/>
            </a:xfrm>
            <a:prstGeom prst="cube">
              <a:avLst>
                <a:gd name="adj" fmla="val 25000"/>
              </a:avLst>
            </a:prstGeom>
            <a:solidFill>
              <a:srgbClr val="E06666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105"/>
            <p:cNvSpPr/>
            <p:nvPr/>
          </p:nvSpPr>
          <p:spPr>
            <a:xfrm>
              <a:off x="5682857" y="1502120"/>
              <a:ext cx="568500" cy="2842200"/>
            </a:xfrm>
            <a:prstGeom prst="cube">
              <a:avLst>
                <a:gd name="adj" fmla="val 25000"/>
              </a:avLst>
            </a:prstGeom>
            <a:solidFill>
              <a:srgbClr val="6D9EEB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06"/>
            <p:cNvSpPr/>
            <p:nvPr/>
          </p:nvSpPr>
          <p:spPr>
            <a:xfrm>
              <a:off x="6251422" y="1502120"/>
              <a:ext cx="568500" cy="2842200"/>
            </a:xfrm>
            <a:prstGeom prst="cube">
              <a:avLst>
                <a:gd name="adj" fmla="val 25000"/>
              </a:avLst>
            </a:prstGeom>
            <a:solidFill>
              <a:srgbClr val="6D9EEB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07"/>
            <p:cNvSpPr/>
            <p:nvPr/>
          </p:nvSpPr>
          <p:spPr>
            <a:xfrm>
              <a:off x="6819987" y="1502120"/>
              <a:ext cx="568500" cy="2842200"/>
            </a:xfrm>
            <a:prstGeom prst="cube">
              <a:avLst>
                <a:gd name="adj" fmla="val 25000"/>
              </a:avLst>
            </a:prstGeom>
            <a:solidFill>
              <a:srgbClr val="6D9EEB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08"/>
            <p:cNvSpPr/>
            <p:nvPr/>
          </p:nvSpPr>
          <p:spPr>
            <a:xfrm>
              <a:off x="7388552" y="1502120"/>
              <a:ext cx="568500" cy="2842200"/>
            </a:xfrm>
            <a:prstGeom prst="cube">
              <a:avLst>
                <a:gd name="adj" fmla="val 25000"/>
              </a:avLst>
            </a:prstGeom>
            <a:solidFill>
              <a:srgbClr val="6D9EEB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09"/>
            <p:cNvSpPr/>
            <p:nvPr/>
          </p:nvSpPr>
          <p:spPr>
            <a:xfrm>
              <a:off x="5398575" y="1817480"/>
              <a:ext cx="568500" cy="2842199"/>
            </a:xfrm>
            <a:prstGeom prst="cube">
              <a:avLst>
                <a:gd name="adj" fmla="val 25000"/>
              </a:avLst>
            </a:prstGeom>
            <a:solidFill>
              <a:srgbClr val="A2C4C9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110"/>
            <p:cNvSpPr/>
            <p:nvPr/>
          </p:nvSpPr>
          <p:spPr>
            <a:xfrm>
              <a:off x="5967140" y="1817480"/>
              <a:ext cx="568500" cy="2842199"/>
            </a:xfrm>
            <a:prstGeom prst="cube">
              <a:avLst>
                <a:gd name="adj" fmla="val 25000"/>
              </a:avLst>
            </a:prstGeom>
            <a:solidFill>
              <a:srgbClr val="A2C4C9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111"/>
            <p:cNvSpPr/>
            <p:nvPr/>
          </p:nvSpPr>
          <p:spPr>
            <a:xfrm>
              <a:off x="6535705" y="1817480"/>
              <a:ext cx="568500" cy="2842199"/>
            </a:xfrm>
            <a:prstGeom prst="cube">
              <a:avLst>
                <a:gd name="adj" fmla="val 25000"/>
              </a:avLst>
            </a:prstGeom>
            <a:solidFill>
              <a:srgbClr val="A2C4C9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112"/>
            <p:cNvSpPr/>
            <p:nvPr/>
          </p:nvSpPr>
          <p:spPr>
            <a:xfrm>
              <a:off x="7104270" y="1817480"/>
              <a:ext cx="568500" cy="2842199"/>
            </a:xfrm>
            <a:prstGeom prst="cube">
              <a:avLst>
                <a:gd name="adj" fmla="val 25000"/>
              </a:avLst>
            </a:prstGeom>
            <a:solidFill>
              <a:srgbClr val="A2C4C9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cxnSp>
          <p:nvCxnSpPr>
            <p:cNvPr id="19" name="Shape 113"/>
            <p:cNvCxnSpPr/>
            <p:nvPr/>
          </p:nvCxnSpPr>
          <p:spPr>
            <a:xfrm>
              <a:off x="4713375" y="4795000"/>
              <a:ext cx="852000" cy="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20" name="Shape 114"/>
            <p:cNvCxnSpPr/>
            <p:nvPr/>
          </p:nvCxnSpPr>
          <p:spPr>
            <a:xfrm rot="10800000">
              <a:off x="4727102" y="4069600"/>
              <a:ext cx="0" cy="7254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21" name="Shape 115"/>
            <p:cNvCxnSpPr/>
            <p:nvPr/>
          </p:nvCxnSpPr>
          <p:spPr>
            <a:xfrm rot="10800000" flipH="1">
              <a:off x="4740829" y="4444900"/>
              <a:ext cx="357300" cy="3501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22" name="Shape 116"/>
            <p:cNvSpPr txBox="1"/>
            <p:nvPr/>
          </p:nvSpPr>
          <p:spPr>
            <a:xfrm>
              <a:off x="5314325" y="4738500"/>
              <a:ext cx="303600" cy="405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lang="en"/>
                <a:t>x</a:t>
              </a:r>
            </a:p>
          </p:txBody>
        </p:sp>
        <p:sp>
          <p:nvSpPr>
            <p:cNvPr id="23" name="Shape 117"/>
            <p:cNvSpPr txBox="1"/>
            <p:nvPr/>
          </p:nvSpPr>
          <p:spPr>
            <a:xfrm>
              <a:off x="4819092" y="4080780"/>
              <a:ext cx="303600" cy="405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dirty="0"/>
                <a:t>y</a:t>
              </a:r>
            </a:p>
          </p:txBody>
        </p:sp>
        <p:sp>
          <p:nvSpPr>
            <p:cNvPr id="24" name="Shape 118"/>
            <p:cNvSpPr txBox="1"/>
            <p:nvPr/>
          </p:nvSpPr>
          <p:spPr>
            <a:xfrm>
              <a:off x="4409312" y="3939325"/>
              <a:ext cx="303600" cy="405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z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57199" y="1136182"/>
            <a:ext cx="8084727" cy="5527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D</a:t>
            </a:r>
            <a:r>
              <a:rPr lang="en-US" sz="2400" dirty="0" smtClean="0"/>
              <a:t>istributed computing can be abstracted away from scientists and developers - </a:t>
            </a:r>
            <a:r>
              <a:rPr lang="en-US" sz="2400" dirty="0" err="1" smtClean="0"/>
              <a:t>OpenMP</a:t>
            </a:r>
            <a:r>
              <a:rPr lang="en-US" sz="2400" dirty="0" smtClean="0"/>
              <a:t> requires tight interaction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MPI-rank domains are further decomposed to aid with </a:t>
            </a:r>
            <a:r>
              <a:rPr lang="en-US" sz="2400" dirty="0" err="1" smtClean="0"/>
              <a:t>OpenMP</a:t>
            </a:r>
            <a:r>
              <a:rPr lang="en-US" sz="2400" dirty="0" smtClean="0"/>
              <a:t> threading and populates a type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Stores extent for the MPI-rank domain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and for each block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Includes per-block translation from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MPI-rank domain to block </a:t>
            </a:r>
            <a:r>
              <a:rPr lang="en-US" sz="2000" dirty="0" smtClean="0"/>
              <a:t>(indexing)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Blocks expressed in packed </a:t>
            </a:r>
            <a:r>
              <a:rPr lang="en-US" sz="2000" i="1" dirty="0" smtClean="0"/>
              <a:t>(</a:t>
            </a:r>
            <a:r>
              <a:rPr lang="en-US" sz="2000" i="1" dirty="0" err="1" smtClean="0"/>
              <a:t>ix,k</a:t>
            </a:r>
            <a:r>
              <a:rPr lang="en-US" sz="2000" i="1" dirty="0" smtClean="0"/>
              <a:t>)</a:t>
            </a:r>
            <a:r>
              <a:rPr lang="en-US" sz="2400" dirty="0" smtClean="0"/>
              <a:t> or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rectilinear </a:t>
            </a:r>
            <a:r>
              <a:rPr lang="en-US" sz="2000" i="1" dirty="0" smtClean="0"/>
              <a:t>(</a:t>
            </a:r>
            <a:r>
              <a:rPr lang="en-US" sz="2000" i="1" dirty="0" err="1" smtClean="0"/>
              <a:t>ib,jb,k</a:t>
            </a:r>
            <a:r>
              <a:rPr lang="en-US" sz="2000" i="1" dirty="0" smtClean="0"/>
              <a:t>)</a:t>
            </a:r>
            <a:r>
              <a:rPr lang="en-US" sz="2400" dirty="0"/>
              <a:t> </a:t>
            </a:r>
            <a:r>
              <a:rPr lang="en-US" sz="2400" dirty="0" smtClean="0"/>
              <a:t>format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Blocks are not required to be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uniform in size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75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Field/Tracer Manager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199" y="1024930"/>
            <a:ext cx="8229601" cy="5749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Reads in field descriptions from a flat file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800" dirty="0"/>
              <a:t>Tracks fields by component and classification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APIs for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	</a:t>
            </a:r>
            <a:r>
              <a:rPr lang="en-US" sz="2400" dirty="0" smtClean="0"/>
              <a:t>initialization of the field from metadata information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	querying array location mapping from tracer “name”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querying generic attributes for specific purposes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Tracers can be added mid-run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diagnostic tracers no impact on solution </a:t>
            </a:r>
            <a:r>
              <a:rPr lang="en-US" sz="2000" dirty="0" smtClean="0"/>
              <a:t>(e.g. particle traces)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prognostic tracers may require equilibration or relaxation</a:t>
            </a:r>
          </a:p>
        </p:txBody>
      </p:sp>
      <p:sp>
        <p:nvSpPr>
          <p:cNvPr id="4" name="Shape 112"/>
          <p:cNvSpPr txBox="1"/>
          <p:nvPr/>
        </p:nvSpPr>
        <p:spPr>
          <a:xfrm>
            <a:off x="460619" y="1619213"/>
            <a:ext cx="8222763" cy="1292631"/>
          </a:xfrm>
          <a:prstGeom prst="rect">
            <a:avLst/>
          </a:prstGeom>
          <a:solidFill>
            <a:srgbClr val="D9EAD3"/>
          </a:solidFill>
          <a:ln w="28575" cap="flat">
            <a:solidFill>
              <a:srgbClr val="6AA84F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square" lIns="91425" tIns="91425" rIns="91425" bIns="91425" anchor="t" anchorCtr="0">
            <a:spAutoFit/>
          </a:bodyPr>
          <a:lstStyle/>
          <a:p>
            <a:pPr marL="855663" lvl="1"/>
            <a:r>
              <a:rPr lang="en-US" dirty="0"/>
              <a:t> "TRACER", "</a:t>
            </a:r>
            <a:r>
              <a:rPr lang="en-US" dirty="0" err="1"/>
              <a:t>atmos_mod</a:t>
            </a:r>
            <a:r>
              <a:rPr lang="en-US" dirty="0"/>
              <a:t>", "o3mr"</a:t>
            </a:r>
          </a:p>
          <a:p>
            <a:pPr marL="855663" lvl="1"/>
            <a:r>
              <a:rPr lang="hr-HR" dirty="0"/>
              <a:t>       </a:t>
            </a:r>
            <a:r>
              <a:rPr lang="hr-HR" dirty="0" smtClean="0"/>
              <a:t>    "</a:t>
            </a:r>
            <a:r>
              <a:rPr lang="hr-HR" dirty="0"/>
              <a:t>longname",     "ozone mixing ratio"</a:t>
            </a:r>
          </a:p>
          <a:p>
            <a:pPr marL="855663" lvl="1"/>
            <a:r>
              <a:rPr lang="hr-HR" dirty="0"/>
              <a:t>           "units",        "kg/kg"</a:t>
            </a:r>
          </a:p>
          <a:p>
            <a:pPr marL="855663" lvl="1"/>
            <a:r>
              <a:rPr lang="en-US" dirty="0"/>
              <a:t>       </a:t>
            </a:r>
            <a:r>
              <a:rPr lang="en-US" dirty="0" smtClean="0"/>
              <a:t>    "</a:t>
            </a:r>
            <a:r>
              <a:rPr lang="en-US" dirty="0" err="1"/>
              <a:t>profile_type</a:t>
            </a:r>
            <a:r>
              <a:rPr lang="en-US" dirty="0"/>
              <a:t>", "fixed", "</a:t>
            </a:r>
            <a:r>
              <a:rPr lang="en-US" dirty="0" err="1"/>
              <a:t>surface_value</a:t>
            </a:r>
            <a:r>
              <a:rPr lang="en-US" dirty="0"/>
              <a:t>=1.e30" /</a:t>
            </a:r>
            <a:r>
              <a:rPr lang="en" b="1" dirty="0" smtClean="0">
                <a:latin typeface="courier new"/>
                <a:ea typeface="courier new"/>
                <a:cs typeface="courier new"/>
                <a:sym typeface="courier new"/>
              </a:rPr>
              <a:t> </a:t>
            </a:r>
            <a:endParaRPr lang="en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45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711199" y="1189859"/>
            <a:ext cx="3314297" cy="46113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FMS Superstructure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52522" y="1189860"/>
            <a:ext cx="3314297" cy="46113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Coupler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50047" y="1650998"/>
            <a:ext cx="3314297" cy="45720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Model </a:t>
            </a:r>
            <a:r>
              <a:rPr lang="en-US" dirty="0">
                <a:solidFill>
                  <a:srgbClr val="000000"/>
                </a:solidFill>
              </a:rPr>
              <a:t>C</a:t>
            </a:r>
            <a:r>
              <a:rPr lang="en-US" dirty="0" smtClean="0">
                <a:solidFill>
                  <a:srgbClr val="000000"/>
                </a:solidFill>
              </a:rPr>
              <a:t>omponent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50047" y="2108199"/>
            <a:ext cx="3314297" cy="44936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 Abstraction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47572" y="2557562"/>
            <a:ext cx="3314297" cy="45548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Machine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05442" y="1657128"/>
            <a:ext cx="1925811" cy="45107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User Code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1199" y="2108199"/>
            <a:ext cx="3314297" cy="91083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FMS Infrastructure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What is FMS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3319224"/>
            <a:ext cx="8229600" cy="317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Flexible Modeling System effort </a:t>
            </a:r>
            <a:r>
              <a:rPr lang="en-US" sz="2400" dirty="0"/>
              <a:t>began in 1998, </a:t>
            </a:r>
            <a:r>
              <a:rPr lang="en-US" sz="2400" dirty="0" smtClean="0"/>
              <a:t>with GFDL’s first distributed </a:t>
            </a:r>
            <a:r>
              <a:rPr lang="en-US" sz="2400" dirty="0"/>
              <a:t>memory </a:t>
            </a:r>
            <a:r>
              <a:rPr lang="en-US" sz="2400" dirty="0" smtClean="0"/>
              <a:t>machine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400" dirty="0"/>
              <a:t>S</a:t>
            </a:r>
            <a:r>
              <a:rPr lang="en-US" sz="2400" dirty="0" smtClean="0"/>
              <a:t>uperstructure design allows the building of multiple models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Supports multiple dynamical cores, components (ocean, ice, land, </a:t>
            </a:r>
            <a:r>
              <a:rPr lang="en-US" sz="2400" dirty="0" err="1" smtClean="0"/>
              <a:t>etc</a:t>
            </a:r>
            <a:r>
              <a:rPr lang="en-US" sz="2400" dirty="0" smtClean="0"/>
              <a:t>) and atmospheric physics packages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Infrastructure comprised of common utilities needed by model components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803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Diagnostic Manager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199" y="1210350"/>
            <a:ext cx="8229601" cy="4836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Set of </a:t>
            </a:r>
            <a:r>
              <a:rPr lang="en-US" sz="2800" dirty="0"/>
              <a:t>simple calls for parallel diagnostics on distributed </a:t>
            </a:r>
            <a:r>
              <a:rPr lang="en-US" sz="2800" dirty="0" smtClean="0"/>
              <a:t>systems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" sz="2800" dirty="0" smtClean="0"/>
              <a:t>Buil</a:t>
            </a:r>
            <a:r>
              <a:rPr lang="en-US" sz="2800" dirty="0" smtClean="0"/>
              <a:t>t</a:t>
            </a:r>
            <a:r>
              <a:rPr lang="en" sz="2800" dirty="0" smtClean="0"/>
              <a:t> </a:t>
            </a:r>
            <a:r>
              <a:rPr lang="en" sz="2800" dirty="0"/>
              <a:t>on the parallel I/O </a:t>
            </a:r>
            <a:r>
              <a:rPr lang="en" sz="2800" dirty="0" smtClean="0"/>
              <a:t>interface</a:t>
            </a:r>
            <a:r>
              <a:rPr lang="en-US" sz="2800" dirty="0" smtClean="0"/>
              <a:t>s</a:t>
            </a:r>
            <a:r>
              <a:rPr lang="en" sz="2800" dirty="0" smtClean="0"/>
              <a:t> </a:t>
            </a:r>
            <a:r>
              <a:rPr lang="en-US" sz="2800" dirty="0" smtClean="0"/>
              <a:t>from</a:t>
            </a:r>
            <a:r>
              <a:rPr lang="en" sz="2800" dirty="0" smtClean="0"/>
              <a:t> </a:t>
            </a:r>
            <a:r>
              <a:rPr lang="en" sz="2800" i="1" dirty="0" smtClean="0"/>
              <a:t>FMS</a:t>
            </a:r>
            <a:r>
              <a:rPr lang="en-US" sz="2800" i="1" dirty="0" smtClean="0"/>
              <a:t>_IO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Capable of multiple sampling </a:t>
            </a:r>
            <a:r>
              <a:rPr lang="en-US" sz="2800" dirty="0"/>
              <a:t>and/or averaging intervals specified at run-</a:t>
            </a:r>
            <a:r>
              <a:rPr lang="en-US" sz="2800" dirty="0" smtClean="0"/>
              <a:t>time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 lvl="0">
              <a:lnSpc>
                <a:spcPct val="90000"/>
              </a:lnSpc>
            </a:pPr>
            <a:r>
              <a:rPr lang="en-US" sz="2800" dirty="0" err="1" smtClean="0"/>
              <a:t>Ouput</a:t>
            </a:r>
            <a:r>
              <a:rPr lang="en" sz="2800" dirty="0" smtClean="0"/>
              <a:t> scalar</a:t>
            </a:r>
            <a:r>
              <a:rPr lang="en-US" sz="2800" dirty="0" smtClean="0"/>
              <a:t>s up </a:t>
            </a:r>
            <a:r>
              <a:rPr lang="en" sz="2800" dirty="0" smtClean="0"/>
              <a:t>to </a:t>
            </a:r>
            <a:r>
              <a:rPr lang="en" sz="2800" dirty="0"/>
              <a:t>3D </a:t>
            </a:r>
            <a:r>
              <a:rPr lang="en" sz="2800" dirty="0" smtClean="0"/>
              <a:t>fields</a:t>
            </a:r>
            <a:endParaRPr lang="en-US" sz="2800" dirty="0" smtClean="0"/>
          </a:p>
          <a:p>
            <a:pPr lvl="0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/>
              <a:t>S</a:t>
            </a:r>
            <a:r>
              <a:rPr lang="en-US" sz="2800" dirty="0" smtClean="0"/>
              <a:t>upport for limited-area extents (regional)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Run</a:t>
            </a:r>
            <a:r>
              <a:rPr lang="en-US" sz="2800" dirty="0"/>
              <a:t>-time specification of diagnostics controlled through the </a:t>
            </a:r>
            <a:r>
              <a:rPr lang="en-US" sz="2800" i="1" dirty="0" err="1"/>
              <a:t>diag_table</a:t>
            </a:r>
            <a:r>
              <a:rPr lang="en-US" sz="2800" dirty="0"/>
              <a:t> </a:t>
            </a:r>
            <a:r>
              <a:rPr lang="en-US" sz="2800" dirty="0" smtClean="0"/>
              <a:t>file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06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Diagnostic Manager</a:t>
            </a:r>
            <a:endParaRPr lang="en-US" dirty="0"/>
          </a:p>
        </p:txBody>
      </p:sp>
      <p:sp>
        <p:nvSpPr>
          <p:cNvPr id="4" name="Shape 220"/>
          <p:cNvSpPr txBox="1"/>
          <p:nvPr/>
        </p:nvSpPr>
        <p:spPr>
          <a:xfrm>
            <a:off x="472901" y="1115598"/>
            <a:ext cx="8240700" cy="4708951"/>
          </a:xfrm>
          <a:prstGeom prst="rect">
            <a:avLst/>
          </a:prstGeom>
          <a:solidFill>
            <a:srgbClr val="D9EAD3"/>
          </a:solidFill>
          <a:ln w="28575" cap="flat">
            <a:solidFill>
              <a:srgbClr val="6AA84F"/>
            </a:solidFill>
            <a:prstDash val="solid"/>
            <a:bevel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n-US" sz="1400" dirty="0" smtClean="0">
                <a:ea typeface="courier new"/>
                <a:cs typeface="Arial"/>
                <a:sym typeface="courier new"/>
              </a:rPr>
              <a:t>fvGFS_20150801.18Z</a:t>
            </a:r>
            <a:endParaRPr lang="en" sz="1400" dirty="0" smtClean="0">
              <a:ea typeface="courier new"/>
              <a:cs typeface="Arial"/>
              <a:sym typeface="courier new"/>
            </a:endParaRP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n-US" sz="1400" dirty="0" smtClean="0">
                <a:ea typeface="courier new"/>
                <a:cs typeface="Arial"/>
                <a:sym typeface="courier new"/>
              </a:rPr>
              <a:t>2015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 </a:t>
            </a:r>
            <a:r>
              <a:rPr lang="en-US" sz="1400" dirty="0">
                <a:ea typeface="courier new"/>
                <a:cs typeface="Arial"/>
                <a:sym typeface="courier new"/>
              </a:rPr>
              <a:t>8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 1 </a:t>
            </a:r>
            <a:r>
              <a:rPr lang="en-US" sz="1400" dirty="0" smtClean="0">
                <a:ea typeface="courier new"/>
                <a:cs typeface="Arial"/>
                <a:sym typeface="courier new"/>
              </a:rPr>
              <a:t>18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 0 0</a:t>
            </a: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endParaRPr lang="en" sz="1400" dirty="0" smtClean="0">
              <a:ea typeface="courier new"/>
              <a:cs typeface="Arial"/>
              <a:sym typeface="courier new"/>
            </a:endParaRP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 dirty="0" smtClean="0">
                <a:ea typeface="courier new"/>
                <a:cs typeface="Arial"/>
                <a:sym typeface="courier new"/>
              </a:rPr>
              <a:t># Output files</a:t>
            </a:r>
            <a:endParaRPr lang="en-US" sz="1400" dirty="0" smtClean="0">
              <a:ea typeface="courier new"/>
              <a:cs typeface="Arial"/>
              <a:sym typeface="courier new"/>
            </a:endParaRPr>
          </a:p>
          <a:p>
            <a:pPr>
              <a:buClr>
                <a:srgbClr val="000000"/>
              </a:buClr>
              <a:buSzPct val="78571"/>
            </a:pPr>
            <a:r>
              <a:rPr lang="en-US" sz="1400" dirty="0">
                <a:cs typeface="Arial"/>
              </a:rPr>
              <a:t>"</a:t>
            </a:r>
            <a:r>
              <a:rPr lang="en-US" sz="1400" dirty="0" err="1">
                <a:cs typeface="Arial"/>
              </a:rPr>
              <a:t>grid_spec</a:t>
            </a:r>
            <a:r>
              <a:rPr lang="en-US" sz="1400" dirty="0">
                <a:cs typeface="Arial"/>
              </a:rPr>
              <a:t>",              	-1,  "months",   1, "days",  "</a:t>
            </a:r>
            <a:r>
              <a:rPr lang="en-US" sz="1400" dirty="0" smtClean="0">
                <a:cs typeface="Arial"/>
              </a:rPr>
              <a:t>time”</a:t>
            </a:r>
            <a:endParaRPr lang="en" sz="1400" dirty="0" smtClean="0">
              <a:ea typeface="courier new"/>
              <a:cs typeface="Arial"/>
              <a:sym typeface="courier new"/>
            </a:endParaRPr>
          </a:p>
          <a:p>
            <a:r>
              <a:rPr lang="en-US" sz="1400" dirty="0" smtClean="0">
                <a:cs typeface="Arial"/>
              </a:rPr>
              <a:t>"</a:t>
            </a:r>
            <a:r>
              <a:rPr lang="en-US" sz="1400" dirty="0">
                <a:cs typeface="Arial"/>
              </a:rPr>
              <a:t>atmos_4xdaily",          </a:t>
            </a:r>
            <a:r>
              <a:rPr lang="en-US" sz="1400" dirty="0" smtClean="0">
                <a:cs typeface="Arial"/>
              </a:rPr>
              <a:t>	 </a:t>
            </a:r>
            <a:r>
              <a:rPr lang="en-US" sz="1400" dirty="0">
                <a:cs typeface="Arial"/>
              </a:rPr>
              <a:t>6,  "hours",    1, "days",  "time"</a:t>
            </a:r>
          </a:p>
          <a:p>
            <a:r>
              <a:rPr lang="en-US" sz="1400" dirty="0">
                <a:cs typeface="Arial"/>
              </a:rPr>
              <a:t>"</a:t>
            </a:r>
            <a:r>
              <a:rPr lang="en-US" sz="1400" dirty="0" err="1">
                <a:cs typeface="Arial"/>
              </a:rPr>
              <a:t>atmos_daily</a:t>
            </a:r>
            <a:r>
              <a:rPr lang="en-US" sz="1400" dirty="0">
                <a:cs typeface="Arial"/>
              </a:rPr>
              <a:t>",            </a:t>
            </a:r>
            <a:r>
              <a:rPr lang="en-US" sz="1400" dirty="0" smtClean="0">
                <a:cs typeface="Arial"/>
              </a:rPr>
              <a:t>	24</a:t>
            </a:r>
            <a:r>
              <a:rPr lang="en-US" sz="1400" dirty="0">
                <a:cs typeface="Arial"/>
              </a:rPr>
              <a:t>,  "hours",    1, "days",  "time"</a:t>
            </a:r>
          </a:p>
          <a:p>
            <a:r>
              <a:rPr lang="en-US" sz="1400" dirty="0">
                <a:cs typeface="Arial"/>
              </a:rPr>
              <a:t>"</a:t>
            </a:r>
            <a:r>
              <a:rPr lang="en-US" sz="1400" dirty="0" err="1">
                <a:cs typeface="Arial"/>
              </a:rPr>
              <a:t>atmos_static</a:t>
            </a:r>
            <a:r>
              <a:rPr lang="en-US" sz="1400" dirty="0">
                <a:cs typeface="Arial"/>
              </a:rPr>
              <a:t>",          </a:t>
            </a:r>
            <a:r>
              <a:rPr lang="en-US" sz="1400" dirty="0" smtClean="0">
                <a:cs typeface="Arial"/>
              </a:rPr>
              <a:t>	 </a:t>
            </a:r>
            <a:r>
              <a:rPr lang="en-US" sz="1400" dirty="0">
                <a:cs typeface="Arial"/>
              </a:rPr>
              <a:t>-1,  "hours",    1, "hours", "</a:t>
            </a:r>
            <a:r>
              <a:rPr lang="en-US" sz="1400" dirty="0" smtClean="0">
                <a:cs typeface="Arial"/>
              </a:rPr>
              <a:t>time”</a:t>
            </a:r>
          </a:p>
          <a:p>
            <a:r>
              <a:rPr lang="fr-FR" sz="1400" dirty="0" smtClean="0">
                <a:cs typeface="Arial"/>
              </a:rPr>
              <a:t># </a:t>
            </a:r>
            <a:r>
              <a:rPr lang="fr-FR" sz="1400" dirty="0">
                <a:cs typeface="Arial"/>
              </a:rPr>
              <a:t>files </a:t>
            </a:r>
            <a:r>
              <a:rPr lang="fr-FR" sz="1400" dirty="0" err="1">
                <a:cs typeface="Arial"/>
              </a:rPr>
              <a:t>needed</a:t>
            </a:r>
            <a:r>
              <a:rPr lang="fr-FR" sz="1400" dirty="0">
                <a:cs typeface="Arial"/>
              </a:rPr>
              <a:t> for NGGPS </a:t>
            </a:r>
            <a:r>
              <a:rPr lang="fr-FR" sz="1400" dirty="0" err="1">
                <a:cs typeface="Arial"/>
              </a:rPr>
              <a:t>evaluation</a:t>
            </a:r>
            <a:endParaRPr lang="fr-FR" sz="1400" dirty="0">
              <a:cs typeface="Arial"/>
            </a:endParaRPr>
          </a:p>
          <a:p>
            <a:r>
              <a:rPr lang="en-US" sz="1400" dirty="0">
                <a:cs typeface="Arial"/>
              </a:rPr>
              <a:t>"nggps3d_4xdaily",    </a:t>
            </a:r>
            <a:r>
              <a:rPr lang="en-US" sz="1400" dirty="0" smtClean="0">
                <a:cs typeface="Arial"/>
              </a:rPr>
              <a:t>	6</a:t>
            </a:r>
            <a:r>
              <a:rPr lang="en-US" sz="1400" dirty="0">
                <a:cs typeface="Arial"/>
              </a:rPr>
              <a:t>,  "hours",    1, "days",  "</a:t>
            </a:r>
            <a:r>
              <a:rPr lang="en-US" sz="1400" smtClean="0">
                <a:cs typeface="Arial"/>
              </a:rPr>
              <a:t>time” </a:t>
            </a:r>
          </a:p>
          <a:p>
            <a:r>
              <a:rPr lang="fr-FR" sz="1400" smtClean="0">
                <a:cs typeface="Arial"/>
              </a:rPr>
              <a:t>"</a:t>
            </a:r>
            <a:r>
              <a:rPr lang="fr-FR" sz="1400" dirty="0" smtClean="0">
                <a:cs typeface="Arial"/>
              </a:rPr>
              <a:t>nggps2d",                 	0,  "</a:t>
            </a:r>
            <a:r>
              <a:rPr lang="fr-FR" sz="1400" dirty="0" err="1" smtClean="0">
                <a:cs typeface="Arial"/>
              </a:rPr>
              <a:t>hours</a:t>
            </a:r>
            <a:r>
              <a:rPr lang="fr-FR" sz="1400" dirty="0" smtClean="0">
                <a:cs typeface="Arial"/>
              </a:rPr>
              <a:t>",    1, "</a:t>
            </a:r>
            <a:r>
              <a:rPr lang="fr-FR" sz="1400" dirty="0" err="1" smtClean="0">
                <a:cs typeface="Arial"/>
              </a:rPr>
              <a:t>hours</a:t>
            </a:r>
            <a:r>
              <a:rPr lang="fr-FR" sz="1400" dirty="0" smtClean="0">
                <a:cs typeface="Arial"/>
              </a:rPr>
              <a:t>", "time</a:t>
            </a:r>
            <a:r>
              <a:rPr lang="en-US" sz="1400" dirty="0" smtClean="0">
                <a:cs typeface="Arial"/>
              </a:rPr>
              <a:t>”</a:t>
            </a:r>
          </a:p>
          <a:p>
            <a:endParaRPr lang="fr-FR" sz="1400" dirty="0">
              <a:cs typeface="Arial"/>
            </a:endParaRP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 dirty="0" smtClean="0">
                <a:ea typeface="courier new"/>
                <a:cs typeface="Arial"/>
                <a:sym typeface="courier new"/>
              </a:rPr>
              <a:t># Output fields</a:t>
            </a:r>
            <a:endParaRPr lang="en-US" sz="1400" dirty="0">
              <a:ea typeface="courier new"/>
              <a:cs typeface="Arial"/>
              <a:sym typeface="courier new"/>
            </a:endParaRPr>
          </a:p>
          <a:p>
            <a:pPr lvl="0" rtl="0">
              <a:buClr>
                <a:srgbClr val="000000"/>
              </a:buClr>
              <a:buSzPct val="78571"/>
              <a:buFont typeface="Arial"/>
              <a:buNone/>
            </a:pPr>
            <a:r>
              <a:rPr lang="en-US" sz="1400" dirty="0" smtClean="0"/>
              <a:t>"</a:t>
            </a:r>
            <a:r>
              <a:rPr lang="en-US" sz="1400" dirty="0"/>
              <a:t>dynamics", "</a:t>
            </a:r>
            <a:r>
              <a:rPr lang="en-US" sz="1400" dirty="0" err="1"/>
              <a:t>grid_lon</a:t>
            </a:r>
            <a:r>
              <a:rPr lang="en-US" sz="1400" dirty="0"/>
              <a:t>", </a:t>
            </a:r>
            <a:r>
              <a:rPr lang="en-US" sz="1400" dirty="0" smtClean="0"/>
              <a:t>	"</a:t>
            </a:r>
            <a:r>
              <a:rPr lang="en-US" sz="1400" dirty="0" err="1"/>
              <a:t>grid_lon</a:t>
            </a:r>
            <a:r>
              <a:rPr lang="en-US" sz="1400" dirty="0"/>
              <a:t>", </a:t>
            </a:r>
            <a:r>
              <a:rPr lang="en-US" sz="1400" dirty="0" smtClean="0"/>
              <a:t>	"</a:t>
            </a:r>
            <a:r>
              <a:rPr lang="en-US" sz="1400" dirty="0" err="1"/>
              <a:t>grid_spec</a:t>
            </a:r>
            <a:r>
              <a:rPr lang="en-US" sz="1400" dirty="0"/>
              <a:t>", </a:t>
            </a:r>
            <a:r>
              <a:rPr lang="en-US" sz="1400" dirty="0" smtClean="0"/>
              <a:t>	"</a:t>
            </a:r>
            <a:r>
              <a:rPr lang="en-US" sz="1400" dirty="0"/>
              <a:t>all", .false.</a:t>
            </a:r>
            <a:r>
              <a:rPr lang="en-US" sz="1400" dirty="0" smtClean="0"/>
              <a:t>, "</a:t>
            </a:r>
            <a:r>
              <a:rPr lang="en-US" sz="1400" dirty="0"/>
              <a:t>none", </a:t>
            </a:r>
            <a:r>
              <a:rPr lang="en-US" sz="1400" dirty="0" smtClean="0"/>
              <a:t>2</a:t>
            </a:r>
            <a:endParaRPr lang="en-US" sz="1400" dirty="0"/>
          </a:p>
          <a:p>
            <a:r>
              <a:rPr lang="en-US" sz="1400" dirty="0" smtClean="0"/>
              <a:t>"</a:t>
            </a:r>
            <a:r>
              <a:rPr lang="en-US" sz="1400" dirty="0"/>
              <a:t>dynamics", "</a:t>
            </a:r>
            <a:r>
              <a:rPr lang="en-US" sz="1400" dirty="0" err="1"/>
              <a:t>grid_lat</a:t>
            </a:r>
            <a:r>
              <a:rPr lang="en-US" sz="1400" dirty="0"/>
              <a:t>", </a:t>
            </a:r>
            <a:r>
              <a:rPr lang="en-US" sz="1400" dirty="0" smtClean="0"/>
              <a:t>	"</a:t>
            </a:r>
            <a:r>
              <a:rPr lang="en-US" sz="1400" dirty="0" err="1"/>
              <a:t>grid_lat</a:t>
            </a:r>
            <a:r>
              <a:rPr lang="en-US" sz="1400" dirty="0"/>
              <a:t>", </a:t>
            </a:r>
            <a:r>
              <a:rPr lang="en-US" sz="1400" dirty="0" smtClean="0"/>
              <a:t>	"</a:t>
            </a:r>
            <a:r>
              <a:rPr lang="en-US" sz="1400" dirty="0" err="1"/>
              <a:t>grid_spec</a:t>
            </a:r>
            <a:r>
              <a:rPr lang="en-US" sz="1400" dirty="0"/>
              <a:t>", </a:t>
            </a:r>
            <a:r>
              <a:rPr lang="en-US" sz="1400" dirty="0" smtClean="0"/>
              <a:t>	"</a:t>
            </a:r>
            <a:r>
              <a:rPr lang="en-US" sz="1400" dirty="0"/>
              <a:t>all", .false.</a:t>
            </a:r>
            <a:r>
              <a:rPr lang="en-US" sz="1400" dirty="0" smtClean="0"/>
              <a:t>, "</a:t>
            </a:r>
            <a:r>
              <a:rPr lang="en-US" sz="1400" dirty="0"/>
              <a:t>none", </a:t>
            </a:r>
            <a:r>
              <a:rPr lang="en-US" sz="1400" dirty="0" smtClean="0"/>
              <a:t>2</a:t>
            </a:r>
          </a:p>
          <a:p>
            <a:r>
              <a:rPr lang="hu-HU" sz="1400" dirty="0"/>
              <a:t>"</a:t>
            </a:r>
            <a:r>
              <a:rPr lang="hu-HU" sz="1400" dirty="0" smtClean="0"/>
              <a:t>dynamics”, </a:t>
            </a:r>
            <a:r>
              <a:rPr lang="hu-HU" sz="1400" dirty="0"/>
              <a:t>"zsurf", 	</a:t>
            </a:r>
            <a:r>
              <a:rPr lang="hu-HU" sz="1400" dirty="0" smtClean="0"/>
              <a:t>"</a:t>
            </a:r>
            <a:r>
              <a:rPr lang="hu-HU" sz="1400" dirty="0"/>
              <a:t>zsurf",       </a:t>
            </a:r>
            <a:r>
              <a:rPr lang="hu-HU" sz="1400" dirty="0" smtClean="0"/>
              <a:t>	 </a:t>
            </a:r>
            <a:r>
              <a:rPr lang="hu-HU" sz="1400" dirty="0"/>
              <a:t>"atmos_static",      "all", .false.</a:t>
            </a:r>
            <a:r>
              <a:rPr lang="hu-HU" sz="1400" dirty="0" smtClean="0"/>
              <a:t>, "</a:t>
            </a:r>
            <a:r>
              <a:rPr lang="hu-HU" sz="1400" dirty="0"/>
              <a:t>none", 2</a:t>
            </a:r>
            <a:endParaRPr lang="en" sz="1400" dirty="0" smtClean="0">
              <a:ea typeface="courier new"/>
              <a:cs typeface="Arial"/>
              <a:sym typeface="courier new"/>
            </a:endParaRPr>
          </a:p>
          <a:p>
            <a:pPr lvl="0">
              <a:buClr>
                <a:srgbClr val="000000"/>
              </a:buClr>
              <a:buSzPct val="78571"/>
            </a:pPr>
            <a:r>
              <a:rPr lang="en" sz="1400" dirty="0">
                <a:ea typeface="courier new"/>
                <a:cs typeface="Arial"/>
                <a:sym typeface="courier new"/>
              </a:rPr>
              <a:t>"dynamics", "ps",    </a:t>
            </a:r>
            <a:r>
              <a:rPr lang="en-US" sz="1400" dirty="0" smtClean="0">
                <a:ea typeface="courier new"/>
                <a:cs typeface="Arial"/>
                <a:sym typeface="courier new"/>
              </a:rPr>
              <a:t>	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”</a:t>
            </a:r>
            <a:r>
              <a:rPr lang="en-US" sz="1400" dirty="0" smtClean="0">
                <a:ea typeface="courier new"/>
                <a:cs typeface="Arial"/>
                <a:sym typeface="courier new"/>
              </a:rPr>
              <a:t>SLP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",</a:t>
            </a:r>
            <a:r>
              <a:rPr lang="en" sz="1400" dirty="0">
                <a:ea typeface="courier new"/>
                <a:cs typeface="Arial"/>
                <a:sym typeface="courier new"/>
              </a:rPr>
              <a:t>    </a:t>
            </a:r>
            <a:r>
              <a:rPr lang="en-US" sz="1400" dirty="0" smtClean="0">
                <a:ea typeface="courier new"/>
                <a:cs typeface="Arial"/>
                <a:sym typeface="courier new"/>
              </a:rPr>
              <a:t>	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"</a:t>
            </a:r>
            <a:r>
              <a:rPr lang="en" sz="1400" dirty="0">
                <a:ea typeface="courier new"/>
                <a:cs typeface="Arial"/>
                <a:sym typeface="courier new"/>
              </a:rPr>
              <a:t>atmos_daily", </a:t>
            </a:r>
            <a:r>
              <a:rPr lang="en-US" sz="1400" dirty="0" smtClean="0">
                <a:ea typeface="courier new"/>
                <a:cs typeface="Arial"/>
                <a:sym typeface="courier new"/>
              </a:rPr>
              <a:t>	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"</a:t>
            </a:r>
            <a:r>
              <a:rPr lang="en" sz="1400" dirty="0">
                <a:ea typeface="courier new"/>
                <a:cs typeface="Arial"/>
                <a:sym typeface="courier new"/>
              </a:rPr>
              <a:t>all", .true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.,</a:t>
            </a:r>
            <a:r>
              <a:rPr lang="en-US" sz="1400" dirty="0" smtClean="0">
                <a:ea typeface="courier new"/>
                <a:cs typeface="Arial"/>
                <a:sym typeface="courier new"/>
              </a:rPr>
              <a:t> 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"</a:t>
            </a:r>
            <a:r>
              <a:rPr lang="en" sz="1400" dirty="0">
                <a:ea typeface="courier new"/>
                <a:cs typeface="Arial"/>
                <a:sym typeface="courier new"/>
              </a:rPr>
              <a:t>none", 2</a:t>
            </a:r>
          </a:p>
          <a:p>
            <a:pPr>
              <a:buClr>
                <a:srgbClr val="000000"/>
              </a:buClr>
              <a:buSzPct val="78571"/>
            </a:pPr>
            <a:r>
              <a:rPr lang="en" sz="1400" dirty="0">
                <a:ea typeface="courier new"/>
                <a:cs typeface="Arial"/>
                <a:sym typeface="courier new"/>
              </a:rPr>
              <a:t>"dynamics", "ps",    </a:t>
            </a:r>
            <a:r>
              <a:rPr lang="en-US" sz="1400" dirty="0" smtClean="0">
                <a:ea typeface="courier new"/>
                <a:cs typeface="Arial"/>
                <a:sym typeface="courier new"/>
              </a:rPr>
              <a:t>	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”</a:t>
            </a:r>
            <a:r>
              <a:rPr lang="en-US" sz="1400" dirty="0" smtClean="0">
                <a:ea typeface="courier new"/>
                <a:cs typeface="Arial"/>
                <a:sym typeface="courier new"/>
              </a:rPr>
              <a:t>SLP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",</a:t>
            </a:r>
            <a:r>
              <a:rPr lang="en" sz="1400" dirty="0">
                <a:ea typeface="courier new"/>
                <a:cs typeface="Arial"/>
                <a:sym typeface="courier new"/>
              </a:rPr>
              <a:t>    </a:t>
            </a:r>
            <a:r>
              <a:rPr lang="en-US" sz="1400" dirty="0" smtClean="0">
                <a:ea typeface="courier new"/>
                <a:cs typeface="Arial"/>
                <a:sym typeface="courier new"/>
              </a:rPr>
              <a:t>	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"</a:t>
            </a:r>
            <a:r>
              <a:rPr lang="en" sz="1400" dirty="0">
                <a:ea typeface="courier new"/>
                <a:cs typeface="Arial"/>
                <a:sym typeface="courier new"/>
              </a:rPr>
              <a:t>atmos_</a:t>
            </a:r>
            <a:r>
              <a:rPr lang="en-US" sz="1400" dirty="0">
                <a:ea typeface="courier new"/>
                <a:cs typeface="Arial"/>
                <a:sym typeface="courier new"/>
              </a:rPr>
              <a:t>4x</a:t>
            </a:r>
            <a:r>
              <a:rPr lang="en" sz="1400" dirty="0">
                <a:ea typeface="courier new"/>
                <a:cs typeface="Arial"/>
                <a:sym typeface="courier new"/>
              </a:rPr>
              <a:t>daily", </a:t>
            </a:r>
            <a:r>
              <a:rPr lang="en-US" sz="1400" dirty="0" smtClean="0">
                <a:ea typeface="courier new"/>
                <a:cs typeface="Arial"/>
                <a:sym typeface="courier new"/>
              </a:rPr>
              <a:t>	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"</a:t>
            </a:r>
            <a:r>
              <a:rPr lang="en" sz="1400" dirty="0">
                <a:ea typeface="courier new"/>
                <a:cs typeface="Arial"/>
                <a:sym typeface="courier new"/>
              </a:rPr>
              <a:t>all", .true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., </a:t>
            </a:r>
            <a:r>
              <a:rPr lang="en" sz="1400" dirty="0">
                <a:ea typeface="courier new"/>
                <a:cs typeface="Arial"/>
                <a:sym typeface="courier new"/>
              </a:rPr>
              <a:t>"none", 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2</a:t>
            </a:r>
            <a:endParaRPr lang="en-US" sz="1400" dirty="0" smtClean="0">
              <a:ea typeface="courier new"/>
              <a:cs typeface="Arial"/>
              <a:sym typeface="courier new"/>
            </a:endParaRPr>
          </a:p>
          <a:p>
            <a:pPr>
              <a:buClr>
                <a:srgbClr val="000000"/>
              </a:buClr>
              <a:buSzPct val="78571"/>
            </a:pPr>
            <a:r>
              <a:rPr lang="da-DK" sz="1400" dirty="0" smtClean="0"/>
              <a:t>"</a:t>
            </a:r>
            <a:r>
              <a:rPr lang="da-DK" sz="1400" dirty="0" err="1"/>
              <a:t>dynamics</a:t>
            </a:r>
            <a:r>
              <a:rPr lang="da-DK" sz="1400" dirty="0"/>
              <a:t>",  "vort850", </a:t>
            </a:r>
            <a:r>
              <a:rPr lang="da-DK" sz="1400" dirty="0" smtClean="0"/>
              <a:t>	"</a:t>
            </a:r>
            <a:r>
              <a:rPr lang="da-DK" sz="1400" dirty="0"/>
              <a:t>vort850"</a:t>
            </a:r>
            <a:r>
              <a:rPr lang="da-DK" sz="1400" dirty="0" smtClean="0"/>
              <a:t>,	"</a:t>
            </a:r>
            <a:r>
              <a:rPr lang="da-DK" sz="1400" dirty="0"/>
              <a:t>atmos_4xdaily", </a:t>
            </a:r>
            <a:r>
              <a:rPr lang="da-DK" sz="1400" dirty="0" smtClean="0"/>
              <a:t>	"</a:t>
            </a:r>
            <a:r>
              <a:rPr lang="da-DK" sz="1400" dirty="0"/>
              <a:t>all", .false.</a:t>
            </a:r>
            <a:r>
              <a:rPr lang="da-DK" sz="1400" dirty="0" smtClean="0"/>
              <a:t>, "</a:t>
            </a:r>
            <a:r>
              <a:rPr lang="da-DK" sz="1400" dirty="0"/>
              <a:t>none", </a:t>
            </a:r>
            <a:r>
              <a:rPr lang="da-DK" sz="1400" dirty="0" smtClean="0"/>
              <a:t>2</a:t>
            </a:r>
            <a:endParaRPr lang="en" sz="1400" dirty="0">
              <a:ea typeface="courier new"/>
              <a:cs typeface="Arial"/>
              <a:sym typeface="courier new"/>
            </a:endParaRPr>
          </a:p>
          <a:p>
            <a:r>
              <a:rPr lang="en" sz="1400" dirty="0" smtClean="0">
                <a:ea typeface="courier new"/>
                <a:cs typeface="Arial"/>
                <a:sym typeface="courier new"/>
              </a:rPr>
              <a:t>"dynamics", ”p</a:t>
            </a:r>
            <a:r>
              <a:rPr lang="en-US" sz="1400" dirty="0" smtClean="0">
                <a:ea typeface="courier new"/>
                <a:cs typeface="Arial"/>
                <a:sym typeface="courier new"/>
              </a:rPr>
              <a:t>t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",    </a:t>
            </a:r>
            <a:r>
              <a:rPr lang="en-US" sz="1400" dirty="0" smtClean="0">
                <a:ea typeface="courier new"/>
                <a:cs typeface="Arial"/>
                <a:sym typeface="courier new"/>
              </a:rPr>
              <a:t>	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”</a:t>
            </a:r>
            <a:r>
              <a:rPr lang="en-US" sz="1400" dirty="0" smtClean="0">
                <a:ea typeface="courier new"/>
                <a:cs typeface="Arial"/>
                <a:sym typeface="courier new"/>
              </a:rPr>
              <a:t>temp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",    </a:t>
            </a:r>
            <a:r>
              <a:rPr lang="en-US" sz="1400" dirty="0" smtClean="0">
                <a:ea typeface="courier new"/>
                <a:cs typeface="Arial"/>
                <a:sym typeface="courier new"/>
              </a:rPr>
              <a:t>	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”</a:t>
            </a:r>
            <a:r>
              <a:rPr lang="en-US" sz="1400" dirty="0" smtClean="0">
                <a:ea typeface="courier new"/>
                <a:cs typeface="Arial"/>
                <a:sym typeface="courier new"/>
              </a:rPr>
              <a:t>nggps3d_4xdaily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”, "all", .true.,</a:t>
            </a:r>
            <a:r>
              <a:rPr lang="en-US" sz="1400" dirty="0" smtClean="0">
                <a:cs typeface="Arial"/>
              </a:rPr>
              <a:t>"</a:t>
            </a:r>
            <a:r>
              <a:rPr lang="en-US" sz="1400" dirty="0">
                <a:cs typeface="Arial"/>
              </a:rPr>
              <a:t>236.0, 295.0, -25.0, 49.5,-1,-1</a:t>
            </a:r>
            <a:r>
              <a:rPr lang="en-US" sz="1400" dirty="0" smtClean="0">
                <a:cs typeface="Arial"/>
              </a:rPr>
              <a:t>”,</a:t>
            </a:r>
            <a:r>
              <a:rPr lang="en" sz="1400" dirty="0" smtClean="0">
                <a:ea typeface="courier new"/>
                <a:cs typeface="Arial"/>
                <a:sym typeface="courier new"/>
              </a:rPr>
              <a:t>2</a:t>
            </a:r>
            <a:endParaRPr lang="en-US" sz="1400" dirty="0" smtClean="0">
              <a:ea typeface="courier new"/>
              <a:cs typeface="Arial"/>
              <a:sym typeface="courier new"/>
            </a:endParaRPr>
          </a:p>
          <a:p>
            <a:r>
              <a:rPr lang="hr-HR" sz="1400" dirty="0" smtClean="0">
                <a:ea typeface="courier new"/>
                <a:cs typeface="Arial"/>
                <a:sym typeface="courier new"/>
              </a:rPr>
              <a:t>"</a:t>
            </a:r>
            <a:r>
              <a:rPr lang="hr-HR" sz="1400" dirty="0">
                <a:ea typeface="courier new"/>
                <a:cs typeface="Arial"/>
                <a:sym typeface="courier new"/>
              </a:rPr>
              <a:t>gfs_phys",  "</a:t>
            </a:r>
            <a:r>
              <a:rPr lang="hr-HR" sz="1400" dirty="0" smtClean="0">
                <a:ea typeface="courier new"/>
                <a:cs typeface="Arial"/>
                <a:sym typeface="courier new"/>
              </a:rPr>
              <a:t>totprcp”,	"PRATEsfc”,	 </a:t>
            </a:r>
            <a:r>
              <a:rPr lang="hr-HR" sz="1400" dirty="0">
                <a:ea typeface="courier new"/>
                <a:cs typeface="Arial"/>
                <a:sym typeface="courier new"/>
              </a:rPr>
              <a:t>"nggps2d",         </a:t>
            </a:r>
            <a:r>
              <a:rPr lang="hr-HR" sz="1400" dirty="0" smtClean="0">
                <a:ea typeface="courier new"/>
                <a:cs typeface="Arial"/>
                <a:sym typeface="courier new"/>
              </a:rPr>
              <a:t>	"</a:t>
            </a:r>
            <a:r>
              <a:rPr lang="hr-HR" sz="1400" dirty="0">
                <a:ea typeface="courier new"/>
                <a:cs typeface="Arial"/>
                <a:sym typeface="courier new"/>
              </a:rPr>
              <a:t>all",  .false.</a:t>
            </a:r>
            <a:r>
              <a:rPr lang="hr-HR" sz="1400" dirty="0" smtClean="0">
                <a:ea typeface="courier new"/>
                <a:cs typeface="Arial"/>
                <a:sym typeface="courier new"/>
              </a:rPr>
              <a:t>, "</a:t>
            </a:r>
            <a:r>
              <a:rPr lang="hr-HR" sz="1400" dirty="0">
                <a:ea typeface="courier new"/>
                <a:cs typeface="Arial"/>
                <a:sym typeface="courier new"/>
              </a:rPr>
              <a:t>none",  </a:t>
            </a:r>
            <a:r>
              <a:rPr lang="hr-HR" sz="1400" dirty="0" smtClean="0">
                <a:ea typeface="courier new"/>
                <a:cs typeface="Arial"/>
                <a:sym typeface="courier new"/>
              </a:rPr>
              <a:t>2</a:t>
            </a:r>
            <a:endParaRPr lang="hr-HR" sz="1400" dirty="0">
              <a:ea typeface="courier new"/>
              <a:cs typeface="Arial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5833017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Diagnostic Manager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199" y="1024930"/>
            <a:ext cx="8229601" cy="734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Similar format to that used by restarts 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Shape 112"/>
          <p:cNvSpPr txBox="1"/>
          <p:nvPr/>
        </p:nvSpPr>
        <p:spPr>
          <a:xfrm>
            <a:off x="460621" y="1514831"/>
            <a:ext cx="8222759" cy="1938962"/>
          </a:xfrm>
          <a:prstGeom prst="rect">
            <a:avLst/>
          </a:prstGeom>
          <a:solidFill>
            <a:srgbClr val="D9EAD3"/>
          </a:solidFill>
          <a:ln w="28575" cap="flat">
            <a:solidFill>
              <a:srgbClr val="6AA84F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square" lIns="91425" tIns="91425" rIns="91425" bIns="91425" anchor="t" anchorCtr="0">
            <a:spAutoFit/>
          </a:bodyPr>
          <a:lstStyle/>
          <a:p>
            <a:pPr lvl="0"/>
            <a:r>
              <a:rPr lang="en-US" dirty="0" smtClean="0">
                <a:sym typeface="courier new"/>
              </a:rPr>
              <a:t>	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id_</a:t>
            </a:r>
            <a:r>
              <a:rPr lang="en-US" sz="1600" dirty="0" err="1" smtClean="0">
                <a:ea typeface="courier new"/>
                <a:cs typeface="courier new"/>
                <a:sym typeface="courier new"/>
              </a:rPr>
              <a:t>swdn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(1,i</a:t>
            </a:r>
            <a:r>
              <a:rPr lang="en" sz="1600" dirty="0">
                <a:ea typeface="courier new"/>
                <a:cs typeface="courier new"/>
                <a:sym typeface="courier new"/>
              </a:rPr>
              <a:t>) = register_diag_field (mod_name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, </a:t>
            </a:r>
            <a:r>
              <a:rPr lang="en" sz="1600" dirty="0">
                <a:ea typeface="courier new"/>
                <a:cs typeface="courier new"/>
                <a:sym typeface="courier new"/>
              </a:rPr>
              <a:t>'swdn_200hPa_clr', </a:t>
            </a:r>
            <a:r>
              <a:rPr lang="en-US" sz="1600" dirty="0" smtClean="0">
                <a:ea typeface="courier new"/>
                <a:cs typeface="courier new"/>
                <a:sym typeface="courier new"/>
              </a:rPr>
              <a:t>&amp; </a:t>
            </a:r>
          </a:p>
          <a:p>
            <a:pPr lvl="0"/>
            <a:r>
              <a:rPr lang="en-US" sz="1600" dirty="0">
                <a:ea typeface="courier new"/>
                <a:cs typeface="courier new"/>
                <a:sym typeface="courier new"/>
              </a:rPr>
              <a:t>	</a:t>
            </a:r>
            <a:r>
              <a:rPr lang="en-US" sz="1600" dirty="0" smtClean="0">
                <a:ea typeface="courier new"/>
                <a:cs typeface="courier new"/>
                <a:sym typeface="courier new"/>
              </a:rPr>
              <a:t>			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axes(1:2),</a:t>
            </a:r>
            <a:r>
              <a:rPr lang="en-US" sz="1600" dirty="0" smtClean="0">
                <a:ea typeface="courier new"/>
                <a:cs typeface="courier new"/>
                <a:sym typeface="courier new"/>
              </a:rPr>
              <a:t> 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Time</a:t>
            </a:r>
            <a:r>
              <a:rPr lang="en" sz="1600" dirty="0">
                <a:ea typeface="courier new"/>
                <a:cs typeface="courier new"/>
                <a:sym typeface="courier new"/>
              </a:rPr>
              <a:t>, 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'clear </a:t>
            </a:r>
            <a:r>
              <a:rPr lang="en" sz="1600" dirty="0">
                <a:ea typeface="courier new"/>
                <a:cs typeface="courier new"/>
                <a:sym typeface="courier new"/>
              </a:rPr>
              <a:t>sky SW flux down at 200 hPa', </a:t>
            </a:r>
            <a:r>
              <a:rPr lang="en-US" sz="1600" dirty="0" smtClean="0">
                <a:ea typeface="courier new"/>
                <a:cs typeface="courier new"/>
                <a:sym typeface="courier new"/>
              </a:rPr>
              <a:t>&amp;</a:t>
            </a:r>
          </a:p>
          <a:p>
            <a:pPr lvl="0"/>
            <a:r>
              <a:rPr lang="en-US" sz="1600" dirty="0">
                <a:ea typeface="courier new"/>
                <a:cs typeface="courier new"/>
                <a:sym typeface="courier new"/>
              </a:rPr>
              <a:t>	</a:t>
            </a:r>
            <a:r>
              <a:rPr lang="en-US" sz="1600" dirty="0" smtClean="0">
                <a:ea typeface="courier new"/>
                <a:cs typeface="courier new"/>
                <a:sym typeface="courier new"/>
              </a:rPr>
              <a:t>			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'watts/m2',</a:t>
            </a:r>
            <a:r>
              <a:rPr lang="en-US" sz="1600" dirty="0" smtClean="0">
                <a:ea typeface="courier new"/>
                <a:cs typeface="courier new"/>
                <a:sym typeface="courier new"/>
              </a:rPr>
              <a:t> 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missing_value=missing_value)</a:t>
            </a:r>
            <a:endParaRPr lang="en-US" sz="1600" dirty="0" smtClean="0">
              <a:ea typeface="courier new"/>
              <a:cs typeface="courier new"/>
              <a:sym typeface="courier new"/>
            </a:endParaRPr>
          </a:p>
          <a:p>
            <a:endParaRPr lang="en-US" sz="800" dirty="0" smtClean="0"/>
          </a:p>
          <a:p>
            <a:pPr lvl="0"/>
            <a:r>
              <a:rPr lang="en-US" sz="1600" dirty="0" smtClean="0"/>
              <a:t>	used = 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send_data </a:t>
            </a:r>
            <a:r>
              <a:rPr lang="en" sz="1600" dirty="0">
                <a:ea typeface="courier new"/>
                <a:cs typeface="courier new"/>
                <a:sym typeface="courier new"/>
              </a:rPr>
              <a:t>(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id_</a:t>
            </a:r>
            <a:r>
              <a:rPr lang="en-US" sz="1600" dirty="0" err="1" smtClean="0">
                <a:ea typeface="courier new"/>
                <a:cs typeface="courier new"/>
                <a:sym typeface="courier new"/>
              </a:rPr>
              <a:t>swdn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, </a:t>
            </a:r>
            <a:r>
              <a:rPr lang="en-US" sz="1600" dirty="0" err="1" smtClean="0">
                <a:ea typeface="courier new"/>
                <a:cs typeface="courier new"/>
                <a:sym typeface="courier new"/>
              </a:rPr>
              <a:t>swdn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, </a:t>
            </a:r>
            <a:r>
              <a:rPr lang="en" sz="1600" dirty="0">
                <a:ea typeface="courier new"/>
                <a:cs typeface="courier new"/>
                <a:sym typeface="courier new"/>
              </a:rPr>
              <a:t>Time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)</a:t>
            </a:r>
            <a:endParaRPr lang="en-US" sz="1600" dirty="0" smtClean="0">
              <a:ea typeface="courier new"/>
              <a:cs typeface="courier new"/>
              <a:sym typeface="courier new"/>
            </a:endParaRPr>
          </a:p>
          <a:p>
            <a:pPr lvl="0"/>
            <a:endParaRPr lang="en-US" sz="800" dirty="0">
              <a:ea typeface="courier new"/>
              <a:cs typeface="courier new"/>
              <a:sym typeface="courier new"/>
            </a:endParaRPr>
          </a:p>
          <a:p>
            <a:pPr lvl="0">
              <a:buClr>
                <a:srgbClr val="000000"/>
              </a:buClr>
              <a:buSzPct val="78571"/>
            </a:pPr>
            <a:r>
              <a:rPr lang="en" sz="1600" dirty="0">
                <a:ea typeface="courier new"/>
                <a:cs typeface="courier new"/>
                <a:sym typeface="courier new"/>
              </a:rPr>
              <a:t>  </a:t>
            </a:r>
            <a:r>
              <a:rPr lang="en-US" sz="1600" dirty="0">
                <a:ea typeface="courier new"/>
                <a:cs typeface="courier new"/>
                <a:sym typeface="courier new"/>
              </a:rPr>
              <a:t>	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used </a:t>
            </a:r>
            <a:r>
              <a:rPr lang="en" sz="1600" dirty="0">
                <a:ea typeface="courier new"/>
                <a:cs typeface="courier new"/>
                <a:sym typeface="courier new"/>
              </a:rPr>
              <a:t>= send_data (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id_</a:t>
            </a:r>
            <a:r>
              <a:rPr lang="en-US" sz="1600" dirty="0" err="1" smtClean="0">
                <a:ea typeface="courier new"/>
                <a:cs typeface="courier new"/>
                <a:sym typeface="courier new"/>
              </a:rPr>
              <a:t>swdb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, </a:t>
            </a:r>
            <a:r>
              <a:rPr lang="en-US" sz="1600" dirty="0" err="1" smtClean="0">
                <a:ea typeface="courier new"/>
                <a:cs typeface="courier new"/>
                <a:sym typeface="courier new"/>
              </a:rPr>
              <a:t>swdn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,</a:t>
            </a:r>
            <a:r>
              <a:rPr lang="en-US" sz="1600" dirty="0" smtClean="0">
                <a:ea typeface="courier new"/>
                <a:cs typeface="courier new"/>
                <a:sym typeface="courier new"/>
              </a:rPr>
              <a:t> 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Time, rmask=Grd%tmask, </a:t>
            </a:r>
            <a:r>
              <a:rPr lang="en-US" sz="1600" dirty="0" smtClean="0">
                <a:ea typeface="courier new"/>
                <a:cs typeface="courier new"/>
                <a:sym typeface="courier new"/>
              </a:rPr>
              <a:t>&amp;</a:t>
            </a:r>
          </a:p>
          <a:p>
            <a:pPr lvl="0">
              <a:buClr>
                <a:srgbClr val="000000"/>
              </a:buClr>
              <a:buSzPct val="78571"/>
            </a:pPr>
            <a:r>
              <a:rPr lang="en-US" sz="1600" dirty="0">
                <a:ea typeface="courier new"/>
                <a:cs typeface="courier new"/>
                <a:sym typeface="courier new"/>
              </a:rPr>
              <a:t>	</a:t>
            </a:r>
            <a:r>
              <a:rPr lang="en-US" sz="1600" dirty="0" smtClean="0">
                <a:ea typeface="courier new"/>
                <a:cs typeface="courier new"/>
                <a:sym typeface="courier new"/>
              </a:rPr>
              <a:t>			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is_in=isc,</a:t>
            </a:r>
            <a:r>
              <a:rPr lang="en-US" sz="1600" dirty="0" smtClean="0">
                <a:ea typeface="courier new"/>
                <a:cs typeface="courier new"/>
                <a:sym typeface="courier new"/>
              </a:rPr>
              <a:t> 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js_in=jsc</a:t>
            </a:r>
            <a:r>
              <a:rPr lang="en" sz="1600" dirty="0">
                <a:ea typeface="courier new"/>
                <a:cs typeface="courier new"/>
                <a:sym typeface="courier new"/>
              </a:rPr>
              <a:t>, ks_in=1, ie_in=iec, je_in=jec, ke_in=nk</a:t>
            </a:r>
            <a:r>
              <a:rPr lang="en" sz="1600" dirty="0" smtClean="0">
                <a:ea typeface="courier new"/>
                <a:cs typeface="courier new"/>
                <a:sym typeface="courier new"/>
              </a:rPr>
              <a:t>)</a:t>
            </a:r>
            <a:endParaRPr lang="en" sz="1600" dirty="0">
              <a:ea typeface="courier new"/>
              <a:cs typeface="courier new"/>
              <a:sym typeface="courier new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3671144"/>
            <a:ext cx="8229601" cy="2591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Multi-entry variables in the </a:t>
            </a:r>
            <a:r>
              <a:rPr lang="en-US" sz="2800" i="1" dirty="0" err="1" smtClean="0"/>
              <a:t>diag_table</a:t>
            </a:r>
            <a:r>
              <a:rPr lang="en-US" sz="2800" dirty="0" smtClean="0"/>
              <a:t> require a single </a:t>
            </a:r>
            <a:r>
              <a:rPr lang="en-US" sz="2800" dirty="0" err="1" smtClean="0"/>
              <a:t>send_data</a:t>
            </a:r>
            <a:r>
              <a:rPr lang="en-US" sz="2800" dirty="0"/>
              <a:t> </a:t>
            </a:r>
            <a:r>
              <a:rPr lang="en-US" sz="2800" dirty="0" smtClean="0"/>
              <a:t>call, </a:t>
            </a:r>
            <a:r>
              <a:rPr lang="en-US" sz="2800" dirty="0" err="1" smtClean="0"/>
              <a:t>diag_manager</a:t>
            </a:r>
            <a:r>
              <a:rPr lang="en-US" sz="2800" dirty="0" smtClean="0"/>
              <a:t> will manage all variations 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800" dirty="0" err="1" smtClean="0"/>
              <a:t>send_data</a:t>
            </a:r>
            <a:r>
              <a:rPr lang="en-US" sz="2800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	</a:t>
            </a:r>
            <a:r>
              <a:rPr lang="en-US" sz="2400" dirty="0" smtClean="0"/>
              <a:t>called every </a:t>
            </a:r>
            <a:r>
              <a:rPr lang="en-US" sz="2400" dirty="0" err="1" smtClean="0"/>
              <a:t>timestep</a:t>
            </a:r>
            <a:r>
              <a:rPr lang="en-US" sz="2400" dirty="0" smtClean="0"/>
              <a:t> </a:t>
            </a:r>
            <a:r>
              <a:rPr lang="en-US" sz="2000" dirty="0" smtClean="0"/>
              <a:t>(for time averaging and accumulating)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	alarms used to trigger output</a:t>
            </a:r>
            <a:r>
              <a:rPr lang="en-US" sz="2400" baseline="30000" dirty="0" smtClean="0"/>
              <a:t>1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optional index arguments for </a:t>
            </a:r>
            <a:r>
              <a:rPr lang="en-US" sz="2400" dirty="0" err="1" smtClean="0"/>
              <a:t>OpenMP</a:t>
            </a:r>
            <a:r>
              <a:rPr lang="en-US" sz="2400" dirty="0" smtClean="0"/>
              <a:t>/blocked 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6952" y="6488668"/>
            <a:ext cx="6335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(1) data sent to </a:t>
            </a:r>
            <a:r>
              <a:rPr lang="en-US" sz="1400" dirty="0" err="1" smtClean="0"/>
              <a:t>NetCDF</a:t>
            </a:r>
            <a:r>
              <a:rPr lang="en-US" sz="1400" dirty="0" smtClean="0"/>
              <a:t>-managed buffers - actual flush of data controlled separately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23891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Data Override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199" y="998675"/>
            <a:ext cx="8229601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Similar capability to </a:t>
            </a:r>
            <a:r>
              <a:rPr lang="en-US" sz="2800" i="1" dirty="0" err="1" smtClean="0"/>
              <a:t>gcycle</a:t>
            </a:r>
            <a:r>
              <a:rPr lang="en-US" sz="2800" dirty="0" smtClean="0"/>
              <a:t> in GFS physics</a:t>
            </a:r>
          </a:p>
          <a:p>
            <a:endParaRPr lang="en-US" dirty="0"/>
          </a:p>
          <a:p>
            <a:r>
              <a:rPr lang="en-US" sz="2800" dirty="0" smtClean="0"/>
              <a:t>Using information in the </a:t>
            </a:r>
            <a:r>
              <a:rPr lang="en-US" sz="2800" i="1" dirty="0" err="1" smtClean="0">
                <a:cs typeface="Courier New" pitchFamily="49" charset="0"/>
              </a:rPr>
              <a:t>data_table</a:t>
            </a:r>
            <a:r>
              <a:rPr lang="en-US" sz="2800" dirty="0"/>
              <a:t>, </a:t>
            </a:r>
            <a:r>
              <a:rPr lang="en-US" sz="2800" dirty="0" smtClean="0"/>
              <a:t>perform </a:t>
            </a:r>
            <a:r>
              <a:rPr lang="en-US" sz="2800" dirty="0"/>
              <a:t>spatial and temporal </a:t>
            </a:r>
            <a:r>
              <a:rPr lang="en-US" sz="2800" dirty="0" smtClean="0"/>
              <a:t>interpolation to replace a prognostic field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Overrides </a:t>
            </a:r>
            <a:r>
              <a:rPr lang="en-US" sz="2800" dirty="0"/>
              <a:t>done on cyclical </a:t>
            </a:r>
            <a:r>
              <a:rPr lang="en-US" sz="2800" dirty="0" smtClean="0"/>
              <a:t>basis</a:t>
            </a:r>
          </a:p>
        </p:txBody>
      </p:sp>
      <p:sp>
        <p:nvSpPr>
          <p:cNvPr id="5" name="Shape 220"/>
          <p:cNvSpPr txBox="1"/>
          <p:nvPr/>
        </p:nvSpPr>
        <p:spPr>
          <a:xfrm>
            <a:off x="403027" y="5882250"/>
            <a:ext cx="8240700" cy="738633"/>
          </a:xfrm>
          <a:prstGeom prst="rect">
            <a:avLst/>
          </a:prstGeom>
          <a:solidFill>
            <a:srgbClr val="D9EAD3"/>
          </a:solidFill>
          <a:ln w="28575" cap="flat">
            <a:solidFill>
              <a:srgbClr val="6AA84F"/>
            </a:solidFill>
            <a:prstDash val="solid"/>
            <a:bevel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spAutoFit/>
          </a:bodyPr>
          <a:lstStyle/>
          <a:p>
            <a:pPr lvl="2"/>
            <a:r>
              <a:rPr lang="en-US" dirty="0" smtClean="0">
                <a:ea typeface="courier new"/>
                <a:cs typeface="courier new"/>
                <a:sym typeface="courier new"/>
              </a:rPr>
              <a:t>call </a:t>
            </a:r>
            <a:r>
              <a:rPr lang="en-US" dirty="0" err="1" smtClean="0">
                <a:ea typeface="courier new"/>
                <a:cs typeface="courier new"/>
                <a:sym typeface="courier new"/>
              </a:rPr>
              <a:t>data_override</a:t>
            </a:r>
            <a:r>
              <a:rPr lang="en-US" dirty="0" smtClean="0">
                <a:ea typeface="courier new"/>
                <a:cs typeface="courier new"/>
                <a:sym typeface="courier new"/>
              </a:rPr>
              <a:t> (‘ATM’, ‘</a:t>
            </a:r>
            <a:r>
              <a:rPr lang="en-US" dirty="0" err="1" smtClean="0">
                <a:ea typeface="courier new"/>
                <a:cs typeface="courier new"/>
                <a:sym typeface="courier new"/>
              </a:rPr>
              <a:t>u_obs</a:t>
            </a:r>
            <a:r>
              <a:rPr lang="en-US" dirty="0" smtClean="0">
                <a:ea typeface="courier new"/>
                <a:cs typeface="courier new"/>
                <a:sym typeface="courier new"/>
              </a:rPr>
              <a:t>’, </a:t>
            </a:r>
            <a:r>
              <a:rPr lang="en-US" dirty="0" err="1" smtClean="0">
                <a:ea typeface="courier new"/>
                <a:cs typeface="courier new"/>
                <a:sym typeface="courier new"/>
              </a:rPr>
              <a:t>obs</a:t>
            </a:r>
            <a:r>
              <a:rPr lang="en-US" dirty="0" smtClean="0">
                <a:ea typeface="courier new"/>
                <a:cs typeface="courier new"/>
                <a:sym typeface="courier new"/>
              </a:rPr>
              <a:t>, Time, override=done)</a:t>
            </a:r>
          </a:p>
          <a:p>
            <a:pPr lvl="2"/>
            <a:r>
              <a:rPr lang="en-US" dirty="0" smtClean="0">
                <a:ea typeface="courier new"/>
                <a:cs typeface="courier new"/>
                <a:sym typeface="courier new"/>
              </a:rPr>
              <a:t>call </a:t>
            </a:r>
            <a:r>
              <a:rPr lang="en-US" dirty="0" err="1" smtClean="0">
                <a:ea typeface="courier new"/>
                <a:cs typeface="courier new"/>
                <a:sym typeface="courier new"/>
              </a:rPr>
              <a:t>data_override</a:t>
            </a:r>
            <a:r>
              <a:rPr lang="en-US" dirty="0" smtClean="0">
                <a:ea typeface="courier new"/>
                <a:cs typeface="courier new"/>
                <a:sym typeface="courier new"/>
              </a:rPr>
              <a:t> (‘ATM’, ‘</a:t>
            </a:r>
            <a:r>
              <a:rPr lang="en-US" dirty="0" err="1" smtClean="0">
                <a:ea typeface="courier new"/>
                <a:cs typeface="courier new"/>
                <a:sym typeface="courier new"/>
              </a:rPr>
              <a:t>v_obs</a:t>
            </a:r>
            <a:r>
              <a:rPr lang="en-US" dirty="0" smtClean="0">
                <a:ea typeface="courier new"/>
                <a:cs typeface="courier new"/>
                <a:sym typeface="courier new"/>
              </a:rPr>
              <a:t>’, </a:t>
            </a:r>
            <a:r>
              <a:rPr lang="en-US" dirty="0" err="1" smtClean="0">
                <a:ea typeface="courier new"/>
                <a:cs typeface="courier new"/>
                <a:sym typeface="courier new"/>
              </a:rPr>
              <a:t>obs</a:t>
            </a:r>
            <a:r>
              <a:rPr lang="en-US" dirty="0" smtClean="0">
                <a:ea typeface="courier new"/>
                <a:cs typeface="courier new"/>
                <a:sym typeface="courier new"/>
              </a:rPr>
              <a:t>, Time, override=done)</a:t>
            </a:r>
            <a:endParaRPr lang="en" dirty="0">
              <a:ea typeface="courier new"/>
              <a:cs typeface="courier new"/>
              <a:sym typeface="courier new"/>
            </a:endParaRPr>
          </a:p>
        </p:txBody>
      </p:sp>
      <p:sp>
        <p:nvSpPr>
          <p:cNvPr id="6" name="Shape 220"/>
          <p:cNvSpPr txBox="1"/>
          <p:nvPr/>
        </p:nvSpPr>
        <p:spPr>
          <a:xfrm>
            <a:off x="403027" y="2643036"/>
            <a:ext cx="8240700" cy="2462182"/>
          </a:xfrm>
          <a:prstGeom prst="rect">
            <a:avLst/>
          </a:prstGeom>
          <a:solidFill>
            <a:srgbClr val="D9EAD3"/>
          </a:solidFill>
          <a:ln w="28575" cap="flat">
            <a:solidFill>
              <a:srgbClr val="6AA84F"/>
            </a:solidFill>
            <a:prstDash val="solid"/>
            <a:bevel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spAutoFit/>
          </a:bodyPr>
          <a:lstStyle/>
          <a:p>
            <a:pPr lvl="2"/>
            <a:r>
              <a:rPr lang="en" sz="1600" dirty="0" smtClean="0">
                <a:ea typeface="courier new"/>
                <a:cs typeface="courier new"/>
                <a:sym typeface="courier new"/>
              </a:rPr>
              <a:t># Ice overrides (Old Format)</a:t>
            </a:r>
          </a:p>
          <a:p>
            <a:pPr lvl="2"/>
            <a:r>
              <a:rPr lang="en" sz="1600" dirty="0" smtClean="0">
                <a:ea typeface="courier new"/>
                <a:cs typeface="courier new"/>
                <a:sym typeface="courier new"/>
              </a:rPr>
              <a:t>“ICE”, “sic_obs”, “SIC”, “INPUT/sst_ice_clim.nc”, .FALSE., 0.01</a:t>
            </a:r>
          </a:p>
          <a:p>
            <a:pPr lvl="2"/>
            <a:r>
              <a:rPr lang="en" sz="1600" dirty="0" smtClean="0">
                <a:ea typeface="courier new"/>
                <a:cs typeface="courier new"/>
                <a:sym typeface="courier new"/>
              </a:rPr>
              <a:t>“ICE”, “sit_obs”, “SIC”, “INPUT/sst_ice_clim.nc”, .FALSE., 1.06</a:t>
            </a:r>
          </a:p>
          <a:p>
            <a:pPr lvl="2"/>
            <a:r>
              <a:rPr lang="en" sz="1600" dirty="0" smtClean="0">
                <a:ea typeface="courier new"/>
                <a:cs typeface="courier new"/>
                <a:sym typeface="courier new"/>
              </a:rPr>
              <a:t>“ICE”, “sst_obs”, “SST”, “INPUT/sst_ice_clim.nc”, .FALSE., 1.0</a:t>
            </a:r>
            <a:endParaRPr lang="en-US" sz="1600" dirty="0" smtClean="0">
              <a:ea typeface="courier new"/>
              <a:cs typeface="courier new"/>
              <a:sym typeface="courier new"/>
            </a:endParaRPr>
          </a:p>
          <a:p>
            <a:pPr lvl="2"/>
            <a:endParaRPr lang="en" sz="1000" dirty="0">
              <a:ea typeface="courier new"/>
              <a:cs typeface="courier new"/>
              <a:sym typeface="courier new"/>
            </a:endParaRPr>
          </a:p>
          <a:p>
            <a:pPr lvl="2"/>
            <a:r>
              <a:rPr lang="en" sz="1600" dirty="0" smtClean="0">
                <a:ea typeface="courier new"/>
                <a:cs typeface="courier new"/>
                <a:sym typeface="courier new"/>
              </a:rPr>
              <a:t># Atmosphere overrides (New Format)</a:t>
            </a:r>
          </a:p>
          <a:p>
            <a:pPr lvl="2"/>
            <a:r>
              <a:rPr lang="en" sz="1600" dirty="0" smtClean="0">
                <a:ea typeface="courier new"/>
                <a:cs typeface="courier new"/>
                <a:sym typeface="courier new"/>
              </a:rPr>
              <a:t>“ATM”, “dust1_aerosol”, “dust1”, “INPUT/aerosol_month.nc”, “none”, 1.0</a:t>
            </a:r>
            <a:endParaRPr lang="en-US" sz="1600" dirty="0" smtClean="0">
              <a:ea typeface="courier new"/>
              <a:cs typeface="courier new"/>
              <a:sym typeface="courier new"/>
            </a:endParaRPr>
          </a:p>
          <a:p>
            <a:pPr lvl="2"/>
            <a:endParaRPr lang="en" sz="1000" dirty="0">
              <a:ea typeface="courier new"/>
              <a:cs typeface="courier new"/>
              <a:sym typeface="courier new"/>
            </a:endParaRPr>
          </a:p>
          <a:p>
            <a:pPr lvl="2"/>
            <a:r>
              <a:rPr lang="en" sz="1600" dirty="0" smtClean="0">
                <a:ea typeface="courier new"/>
                <a:cs typeface="courier new"/>
                <a:sym typeface="courier new"/>
              </a:rPr>
              <a:t># Land overrides (New Format)</a:t>
            </a:r>
          </a:p>
          <a:p>
            <a:pPr lvl="2"/>
            <a:r>
              <a:rPr lang="en" sz="1600" dirty="0" smtClean="0">
                <a:ea typeface="courier new"/>
                <a:cs typeface="courier new"/>
                <a:sym typeface="courier new"/>
              </a:rPr>
              <a:t>“LND”, phot_co2, “co2”, “INPUT/co2_data.nc”, “bilinear”, 1.0e-6</a:t>
            </a:r>
            <a:endParaRPr lang="en" sz="1600" dirty="0"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644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FMS:  Miscellaneous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199" y="1071285"/>
            <a:ext cx="8229601" cy="5521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Astronomy: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astronomical variables and properties 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used mainly by shortwave radiation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3200" dirty="0" err="1" smtClean="0"/>
              <a:t>Sat_vapor_pres</a:t>
            </a:r>
            <a:r>
              <a:rPr lang="en-US" sz="3200" dirty="0" smtClean="0"/>
              <a:t>:</a:t>
            </a:r>
          </a:p>
          <a:p>
            <a:r>
              <a:rPr lang="en-US" sz="2400" dirty="0"/>
              <a:t>	</a:t>
            </a:r>
            <a:r>
              <a:rPr lang="en-US" sz="2800" dirty="0" smtClean="0"/>
              <a:t>initializes the lookup tables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given the relative humidity, calculates: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	saturation vapor pressure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	specific humidity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	vapor mixing ratio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compute derivatives with respect to temperature of: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	</a:t>
            </a:r>
            <a:r>
              <a:rPr lang="en-US" sz="2400" dirty="0" smtClean="0"/>
              <a:t>saturation </a:t>
            </a:r>
            <a:r>
              <a:rPr lang="en-US" sz="2400" dirty="0"/>
              <a:t>vapor pressure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	specific humidity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	vapor mixing </a:t>
            </a:r>
            <a:r>
              <a:rPr lang="en-US" sz="2400" dirty="0" smtClean="0"/>
              <a:t>ratio</a:t>
            </a:r>
            <a:r>
              <a:rPr lang="en-US" sz="2400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8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Infrastructure Layer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199" y="2172329"/>
            <a:ext cx="8590621" cy="370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Two logical layers:  machine &amp; abstraction</a:t>
            </a:r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Machine layer basic </a:t>
            </a:r>
            <a:r>
              <a:rPr lang="en-US" sz="2800" dirty="0"/>
              <a:t>interface to parallelism and I/</a:t>
            </a:r>
            <a:r>
              <a:rPr lang="en-US" sz="2800" dirty="0" smtClean="0"/>
              <a:t>O:  </a:t>
            </a:r>
            <a:r>
              <a:rPr lang="en-US" sz="2800" i="1" dirty="0" smtClean="0"/>
              <a:t>MPP</a:t>
            </a:r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FMS is a high-level functional layer built upon </a:t>
            </a:r>
            <a:r>
              <a:rPr lang="en-US" sz="2800" i="1" dirty="0" smtClean="0"/>
              <a:t>MPP</a:t>
            </a:r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Abstraction layer contains multiple </a:t>
            </a:r>
            <a:r>
              <a:rPr lang="en-US" sz="2800" i="1" dirty="0" smtClean="0"/>
              <a:t>“managers”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and other utilities/APIs:</a:t>
            </a:r>
          </a:p>
        </p:txBody>
      </p:sp>
      <p:sp>
        <p:nvSpPr>
          <p:cNvPr id="7" name="Rectangle 6"/>
          <p:cNvSpPr/>
          <p:nvPr/>
        </p:nvSpPr>
        <p:spPr>
          <a:xfrm>
            <a:off x="5150047" y="1159895"/>
            <a:ext cx="3314297" cy="44936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 Abstraction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47572" y="1609258"/>
            <a:ext cx="3314297" cy="45548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Machine Layer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1199" y="1159895"/>
            <a:ext cx="3314297" cy="91083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FMS Infrastructure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382" y="4291363"/>
            <a:ext cx="8322751" cy="101566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744538" lvl="2"/>
            <a:r>
              <a:rPr lang="en-US" sz="2000" dirty="0"/>
              <a:t>t</a:t>
            </a:r>
            <a:r>
              <a:rPr lang="en-US" sz="2000" dirty="0" smtClean="0"/>
              <a:t>ime manager</a:t>
            </a:r>
          </a:p>
          <a:p>
            <a:pPr marL="744538" lvl="2"/>
            <a:r>
              <a:rPr lang="en-US" sz="2000" dirty="0"/>
              <a:t>d</a:t>
            </a:r>
            <a:r>
              <a:rPr lang="en-US" sz="2000" dirty="0" smtClean="0"/>
              <a:t>iagnostic manager</a:t>
            </a:r>
          </a:p>
          <a:p>
            <a:pPr marL="744538" lvl="2"/>
            <a:r>
              <a:rPr lang="en-US" sz="2000" dirty="0"/>
              <a:t>b</a:t>
            </a:r>
            <a:r>
              <a:rPr lang="en-US" sz="2000" dirty="0" smtClean="0"/>
              <a:t>lock manager</a:t>
            </a:r>
          </a:p>
          <a:p>
            <a:pPr marL="744538" lvl="2"/>
            <a:r>
              <a:rPr lang="en-US" sz="2000" dirty="0" smtClean="0"/>
              <a:t> field manager</a:t>
            </a:r>
          </a:p>
          <a:p>
            <a:pPr marL="744538" lvl="2"/>
            <a:r>
              <a:rPr lang="en-US" sz="2000" dirty="0" smtClean="0"/>
              <a:t> tracer manager</a:t>
            </a:r>
          </a:p>
          <a:p>
            <a:pPr marL="744538" lvl="2"/>
            <a:r>
              <a:rPr lang="en-US" sz="2000" dirty="0"/>
              <a:t> </a:t>
            </a:r>
            <a:r>
              <a:rPr lang="en-US" sz="2000" dirty="0" err="1" smtClean="0"/>
              <a:t>fms_io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30550" y="5677616"/>
            <a:ext cx="8438968" cy="101566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28600" lvl="2"/>
            <a:r>
              <a:rPr lang="en-US" sz="2000" dirty="0" smtClean="0"/>
              <a:t>data override</a:t>
            </a:r>
          </a:p>
          <a:p>
            <a:pPr marL="228600" lvl="2"/>
            <a:r>
              <a:rPr lang="en-US" sz="2000" dirty="0" smtClean="0"/>
              <a:t>constants</a:t>
            </a:r>
          </a:p>
          <a:p>
            <a:pPr marL="228600" lvl="2"/>
            <a:r>
              <a:rPr lang="en-US" sz="2000" dirty="0" smtClean="0"/>
              <a:t>interpolators</a:t>
            </a:r>
          </a:p>
          <a:p>
            <a:pPr marL="228600" lvl="2"/>
            <a:r>
              <a:rPr lang="en-US" sz="2000" dirty="0" smtClean="0"/>
              <a:t>exchange grid</a:t>
            </a:r>
          </a:p>
          <a:p>
            <a:pPr marL="228600" lvl="2"/>
            <a:r>
              <a:rPr lang="en-US" sz="2000" dirty="0" smtClean="0"/>
              <a:t>astronomy functions</a:t>
            </a:r>
          </a:p>
          <a:p>
            <a:pPr marL="228600" lvl="2"/>
            <a:r>
              <a:rPr lang="en-US" sz="2000" dirty="0" smtClean="0"/>
              <a:t>math functions (</a:t>
            </a:r>
            <a:r>
              <a:rPr lang="en-US" sz="2000" dirty="0" err="1" smtClean="0"/>
              <a:t>ffts</a:t>
            </a:r>
            <a:r>
              <a:rPr lang="en-US" sz="2000" dirty="0" smtClean="0"/>
              <a:t>, tri-di solver, </a:t>
            </a:r>
            <a:r>
              <a:rPr lang="en-US" sz="2000" dirty="0" err="1" smtClean="0"/>
              <a:t>etc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7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361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MPP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199" y="1125680"/>
            <a:ext cx="8229601" cy="5528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Communication Layer </a:t>
            </a:r>
            <a:r>
              <a:rPr lang="en-US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provides fundamental point-to-point and asynchronous, non-blocking communication</a:t>
            </a:r>
            <a:endParaRPr lang="en-US" sz="2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smtClean="0"/>
              <a:t>Domains Layer </a:t>
            </a:r>
            <a:r>
              <a:rPr lang="en-US" sz="2800" dirty="0" smtClean="0">
                <a:solidFill>
                  <a:srgbClr val="595959"/>
                </a:solidFill>
              </a:rPr>
              <a:t>– </a:t>
            </a:r>
            <a:r>
              <a:rPr lang="en-US" sz="2800" i="1" dirty="0" smtClean="0">
                <a:solidFill>
                  <a:srgbClr val="595959"/>
                </a:solidFill>
              </a:rPr>
              <a:t>handles decompositions and tracks which ranks are “connected” for halo updates, I/O, and nesting</a:t>
            </a:r>
            <a:endParaRPr lang="en-US" sz="2800" i="1" dirty="0">
              <a:solidFill>
                <a:srgbClr val="595959"/>
              </a:solidFill>
            </a:endParaRP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I/O Layer </a:t>
            </a:r>
            <a:r>
              <a:rPr lang="en-US" sz="2800" dirty="0" smtClean="0">
                <a:solidFill>
                  <a:srgbClr val="595959"/>
                </a:solidFill>
              </a:rPr>
              <a:t>- </a:t>
            </a:r>
            <a:r>
              <a:rPr lang="en-US" sz="2800" i="1" dirty="0" smtClean="0">
                <a:solidFill>
                  <a:srgbClr val="595959"/>
                </a:solidFill>
              </a:rPr>
              <a:t>handles all file types including direct interface to </a:t>
            </a:r>
            <a:r>
              <a:rPr lang="en-US" sz="2800" i="1" dirty="0" err="1" smtClean="0">
                <a:solidFill>
                  <a:srgbClr val="595959"/>
                </a:solidFill>
              </a:rPr>
              <a:t>NetCDF</a:t>
            </a:r>
            <a:r>
              <a:rPr lang="en-US" sz="2800" i="1" dirty="0" smtClean="0">
                <a:solidFill>
                  <a:srgbClr val="595959"/>
                </a:solidFill>
              </a:rPr>
              <a:t>/HDF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Clocks </a:t>
            </a:r>
            <a:r>
              <a:rPr lang="en-US" sz="2800" dirty="0" smtClean="0">
                <a:solidFill>
                  <a:srgbClr val="595959"/>
                </a:solidFill>
              </a:rPr>
              <a:t>- </a:t>
            </a:r>
            <a:r>
              <a:rPr lang="en-US" sz="2800" i="1" dirty="0">
                <a:solidFill>
                  <a:srgbClr val="595959"/>
                </a:solidFill>
              </a:rPr>
              <a:t>allow high-resolution timing of </a:t>
            </a:r>
            <a:r>
              <a:rPr lang="en-US" sz="2800" i="1" dirty="0" smtClean="0">
                <a:solidFill>
                  <a:srgbClr val="595959"/>
                </a:solidFill>
              </a:rPr>
              <a:t>code segments</a:t>
            </a:r>
            <a:endParaRPr lang="en-US" sz="2800" dirty="0">
              <a:solidFill>
                <a:srgbClr val="595959"/>
              </a:solidFill>
            </a:endParaRPr>
          </a:p>
          <a:p>
            <a:pPr>
              <a:lnSpc>
                <a:spcPct val="90000"/>
              </a:lnSpc>
            </a:pPr>
            <a:endParaRPr lang="en-US" sz="2800" dirty="0" smtClean="0">
              <a:solidFill>
                <a:srgbClr val="59595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smtClean="0"/>
              <a:t>Miscellaneous</a:t>
            </a:r>
            <a:r>
              <a:rPr lang="en-US" sz="2800" dirty="0" smtClean="0">
                <a:solidFill>
                  <a:srgbClr val="595959"/>
                </a:solidFill>
              </a:rPr>
              <a:t> </a:t>
            </a:r>
            <a:r>
              <a:rPr lang="en-US" sz="2800" i="1" dirty="0" smtClean="0">
                <a:solidFill>
                  <a:srgbClr val="595959"/>
                </a:solidFill>
              </a:rPr>
              <a:t>- </a:t>
            </a:r>
            <a:r>
              <a:rPr lang="en-US" sz="2800" i="1" dirty="0" err="1" smtClean="0">
                <a:solidFill>
                  <a:srgbClr val="595959"/>
                </a:solidFill>
              </a:rPr>
              <a:t>pelists</a:t>
            </a:r>
            <a:r>
              <a:rPr lang="en-US" sz="2800" i="1" dirty="0" smtClean="0">
                <a:solidFill>
                  <a:srgbClr val="595959"/>
                </a:solidFill>
              </a:rPr>
              <a:t>, error handling, reductions, unit tests (functionality and performance), </a:t>
            </a:r>
            <a:r>
              <a:rPr lang="en-US" sz="2800" i="1" dirty="0" err="1" smtClean="0">
                <a:solidFill>
                  <a:srgbClr val="595959"/>
                </a:solidFill>
              </a:rPr>
              <a:t>etc</a:t>
            </a:r>
            <a:endParaRPr lang="en-US" sz="2800" i="1" dirty="0" smtClean="0">
              <a:solidFill>
                <a:srgbClr val="59595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1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3885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MPP:  </a:t>
            </a:r>
            <a:r>
              <a:rPr lang="en-US" dirty="0" err="1" smtClean="0"/>
              <a:t>pelists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278080"/>
            <a:ext cx="8229600" cy="4365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Group of MPI-ranks all working on a specific task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Stored as a sorted, one-dimensional array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Lowest order MPI-rank is considered the “root-</a:t>
            </a:r>
            <a:r>
              <a:rPr lang="en-US" sz="2800" dirty="0" err="1" smtClean="0"/>
              <a:t>pe</a:t>
            </a:r>
            <a:r>
              <a:rPr lang="en-US" sz="2800" dirty="0" smtClean="0"/>
              <a:t>”</a:t>
            </a:r>
          </a:p>
          <a:p>
            <a:pPr>
              <a:lnSpc>
                <a:spcPct val="90000"/>
              </a:lnSpc>
            </a:pP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All </a:t>
            </a:r>
            <a:r>
              <a:rPr lang="en-US" sz="2800" dirty="0" err="1"/>
              <a:t>pelists</a:t>
            </a:r>
            <a:r>
              <a:rPr lang="en-US" sz="2800" dirty="0"/>
              <a:t> are a subset of the global </a:t>
            </a:r>
            <a:r>
              <a:rPr lang="en-US" sz="2800" dirty="0" err="1" smtClean="0"/>
              <a:t>pelist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Used </a:t>
            </a:r>
            <a:r>
              <a:rPr lang="en-US" sz="2800" dirty="0"/>
              <a:t>to create </a:t>
            </a:r>
            <a:r>
              <a:rPr lang="en-US" sz="2800" dirty="0" smtClean="0"/>
              <a:t>an </a:t>
            </a:r>
            <a:r>
              <a:rPr lang="en-US" sz="2800" dirty="0"/>
              <a:t>MPI group </a:t>
            </a:r>
            <a:r>
              <a:rPr lang="en-US" sz="2800" dirty="0" smtClean="0"/>
              <a:t>and unique communicator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An MPI-rank can belong to multiple </a:t>
            </a:r>
            <a:r>
              <a:rPr lang="en-US" sz="2800" dirty="0" err="1" smtClean="0"/>
              <a:t>pelists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33992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3885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MPP:  Communication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599" y="1157560"/>
            <a:ext cx="8229601" cy="5277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Default is asynchronous and non-blocking:  </a:t>
            </a:r>
            <a:r>
              <a:rPr lang="en-US" sz="2400" i="1" dirty="0" err="1" smtClean="0"/>
              <a:t>isend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irecv</a:t>
            </a: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Synchronization </a:t>
            </a:r>
            <a:r>
              <a:rPr lang="en-US" sz="2800" dirty="0"/>
              <a:t>functions </a:t>
            </a:r>
            <a:r>
              <a:rPr lang="en-US" sz="2800" dirty="0" smtClean="0"/>
              <a:t>based on </a:t>
            </a:r>
            <a:r>
              <a:rPr lang="en-US" sz="2800" dirty="0" err="1" smtClean="0"/>
              <a:t>mpi_wait</a:t>
            </a:r>
            <a:r>
              <a:rPr lang="en-US" sz="2800" dirty="0" smtClean="0"/>
              <a:t> to </a:t>
            </a:r>
            <a:r>
              <a:rPr lang="en-US" sz="2800" dirty="0"/>
              <a:t>ensure </a:t>
            </a:r>
            <a:r>
              <a:rPr lang="en-US" sz="2800" dirty="0" smtClean="0"/>
              <a:t>no outstanding messages on an MPI-rank</a:t>
            </a: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MPP functions to:  </a:t>
            </a:r>
            <a:r>
              <a:rPr lang="en-US" sz="2400" i="1" dirty="0" smtClean="0"/>
              <a:t>send</a:t>
            </a:r>
            <a:r>
              <a:rPr lang="en-US" sz="2400" i="1" dirty="0"/>
              <a:t>, </a:t>
            </a:r>
            <a:r>
              <a:rPr lang="en-US" sz="2400" i="1" dirty="0" err="1"/>
              <a:t>recv</a:t>
            </a:r>
            <a:r>
              <a:rPr lang="en-US" sz="2400" i="1" dirty="0"/>
              <a:t>, transmit, </a:t>
            </a:r>
            <a:r>
              <a:rPr lang="en-US" sz="2400" i="1" dirty="0" err="1" smtClean="0"/>
              <a:t>bcast</a:t>
            </a:r>
            <a:r>
              <a:rPr lang="en-US" sz="2400" i="1" dirty="0"/>
              <a:t>, gather, scatter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Uses </a:t>
            </a:r>
            <a:r>
              <a:rPr lang="en-US" sz="2800" dirty="0"/>
              <a:t>current </a:t>
            </a:r>
            <a:r>
              <a:rPr lang="en-US" sz="2800" dirty="0" smtClean="0"/>
              <a:t>active </a:t>
            </a:r>
            <a:r>
              <a:rPr lang="en-US" sz="2800" dirty="0" err="1" smtClean="0"/>
              <a:t>pelist</a:t>
            </a:r>
            <a:r>
              <a:rPr lang="en-US" sz="2800" dirty="0" smtClean="0"/>
              <a:t> </a:t>
            </a:r>
            <a:r>
              <a:rPr lang="en-US" sz="2800" dirty="0"/>
              <a:t>or </a:t>
            </a:r>
            <a:r>
              <a:rPr lang="en-US" sz="2800" dirty="0" smtClean="0"/>
              <a:t>optional </a:t>
            </a:r>
            <a:r>
              <a:rPr lang="en-US" sz="2800" dirty="0" err="1" smtClean="0"/>
              <a:t>pelist</a:t>
            </a:r>
            <a:r>
              <a:rPr lang="en-US" sz="2800" dirty="0" smtClean="0"/>
              <a:t> argument </a:t>
            </a: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MPI tags to ensure proper message delivery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 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F</a:t>
            </a:r>
            <a:r>
              <a:rPr lang="en-US" sz="2800" dirty="0" smtClean="0"/>
              <a:t>unctions based on collectives exist, for performance reasons their use is discouraged </a:t>
            </a:r>
            <a:r>
              <a:rPr lang="en-US" sz="2400" dirty="0" smtClean="0"/>
              <a:t>(exception </a:t>
            </a:r>
            <a:r>
              <a:rPr lang="en-US" sz="2400" i="1" dirty="0" err="1" smtClean="0"/>
              <a:t>allreduce</a:t>
            </a:r>
            <a:r>
              <a:rPr lang="en-US" sz="2400" dirty="0" smtClean="0"/>
              <a:t>)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All </a:t>
            </a:r>
            <a:r>
              <a:rPr lang="en-US" sz="2800" dirty="0" err="1" smtClean="0"/>
              <a:t>datatypes</a:t>
            </a:r>
            <a:r>
              <a:rPr lang="en-US" sz="2800" dirty="0" smtClean="0"/>
              <a:t> supported:  </a:t>
            </a:r>
            <a:r>
              <a:rPr lang="en-US" sz="2400" i="1" dirty="0" smtClean="0"/>
              <a:t>real, integer, character, complex</a:t>
            </a:r>
          </a:p>
        </p:txBody>
      </p:sp>
    </p:spTree>
    <p:extLst>
      <p:ext uri="{BB962C8B-B14F-4D97-AF65-F5344CB8AC3E}">
        <p14:creationId xmlns:p14="http://schemas.microsoft.com/office/powerpoint/2010/main" val="1777640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3885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MPP:  Domains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599" y="1278080"/>
            <a:ext cx="8229601" cy="5196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Responsible for domain decomposition of: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	</a:t>
            </a:r>
            <a:r>
              <a:rPr lang="en-US" sz="2400" dirty="0"/>
              <a:t>t</a:t>
            </a:r>
            <a:r>
              <a:rPr lang="en-US" sz="2400" dirty="0" smtClean="0"/>
              <a:t>iled grids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unstructured grids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rectilinear grids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tri-polar grids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Creates an internal data structure containing: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halo update communication mapping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directional data orientation and rotations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tile information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Domain data structure is unique to a halo width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Manages nested grid &lt;-&gt; coarse grid boundary updates</a:t>
            </a:r>
          </a:p>
        </p:txBody>
      </p:sp>
    </p:spTree>
    <p:extLst>
      <p:ext uri="{BB962C8B-B14F-4D97-AF65-F5344CB8AC3E}">
        <p14:creationId xmlns:p14="http://schemas.microsoft.com/office/powerpoint/2010/main" val="3144417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3885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MPP:  Domains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599" y="1278080"/>
            <a:ext cx="822960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Domain updates via: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	pre-defined groups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message aggregation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asynchronous (start/complete)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Gather decomposed data into a global field array: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	memory intensive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not recommended</a:t>
            </a:r>
          </a:p>
        </p:txBody>
      </p:sp>
    </p:spTree>
    <p:extLst>
      <p:ext uri="{BB962C8B-B14F-4D97-AF65-F5344CB8AC3E}">
        <p14:creationId xmlns:p14="http://schemas.microsoft.com/office/powerpoint/2010/main" val="356010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388554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MPP:  I/O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599" y="1120473"/>
            <a:ext cx="8229601" cy="5694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Abstracts the calls to </a:t>
            </a:r>
            <a:r>
              <a:rPr lang="en-US" sz="2800" dirty="0" err="1" smtClean="0"/>
              <a:t>NetCDF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Provides basic functionality used </a:t>
            </a:r>
            <a:r>
              <a:rPr lang="en-US" sz="2800" dirty="0"/>
              <a:t>to build higher level  abstraction layer known as </a:t>
            </a:r>
            <a:r>
              <a:rPr lang="en-US" sz="2800" i="1" dirty="0" err="1" smtClean="0"/>
              <a:t>FMS_io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Manages open/close of files and file units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Uses </a:t>
            </a:r>
            <a:r>
              <a:rPr lang="en-US" sz="2800" i="1" dirty="0" smtClean="0"/>
              <a:t>domains</a:t>
            </a:r>
            <a:r>
              <a:rPr lang="en-US" sz="2800" dirty="0" smtClean="0"/>
              <a:t> logic to create a special I/O domain that can be configured at runtime </a:t>
            </a:r>
            <a:r>
              <a:rPr lang="en-US" sz="2400" dirty="0" smtClean="0"/>
              <a:t>(see I/O Subset examples)</a:t>
            </a:r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I/O domain can read from a single file 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Automatically includes extra metadata buffer space</a:t>
            </a:r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Can read “regions” of data to reduce memory bloat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ASCII files can be read by root-</a:t>
            </a:r>
            <a:r>
              <a:rPr lang="en-US" sz="2800" dirty="0" err="1" smtClean="0"/>
              <a:t>pe</a:t>
            </a:r>
            <a:r>
              <a:rPr lang="en-US" sz="2800" dirty="0" smtClean="0"/>
              <a:t> and broadcast</a:t>
            </a:r>
          </a:p>
        </p:txBody>
      </p:sp>
    </p:spTree>
    <p:extLst>
      <p:ext uri="{BB962C8B-B14F-4D97-AF65-F5344CB8AC3E}">
        <p14:creationId xmlns:p14="http://schemas.microsoft.com/office/powerpoint/2010/main" val="3144417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15199</TotalTime>
  <Words>1261</Words>
  <Application>Microsoft Macintosh PowerPoint</Application>
  <PresentationFormat>On-screen Show (4:3)</PresentationFormat>
  <Paragraphs>388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Geophysical Fluid Dynamics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Rusty</cp:lastModifiedBy>
  <cp:revision>260</cp:revision>
  <dcterms:created xsi:type="dcterms:W3CDTF">2012-05-14T17:15:32Z</dcterms:created>
  <dcterms:modified xsi:type="dcterms:W3CDTF">2017-07-19T06:00:27Z</dcterms:modified>
</cp:coreProperties>
</file>