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16" r:id="rId2"/>
    <p:sldId id="269" r:id="rId3"/>
    <p:sldId id="303" r:id="rId4"/>
    <p:sldId id="317" r:id="rId5"/>
    <p:sldId id="319" r:id="rId6"/>
    <p:sldId id="321" r:id="rId7"/>
    <p:sldId id="320" r:id="rId8"/>
    <p:sldId id="325" r:id="rId9"/>
    <p:sldId id="324" r:id="rId10"/>
    <p:sldId id="312" r:id="rId11"/>
    <p:sldId id="32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12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0D68C5-0C2E-4B4F-8A11-67BDE27ADAF8}" type="datetimeFigureOut">
              <a:rPr lang="en-US" smtClean="0"/>
              <a:t>7/18/17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1D82DE-86E4-A549-BBC3-B258C8E14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524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98C3E6-5275-9B43-B799-610286E5286B}" type="datetimeFigureOut">
              <a:rPr lang="en-US" smtClean="0"/>
              <a:t>7/18/17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48737-E37F-2240-8DF4-84D097994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3392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9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00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19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20225" y="42018"/>
            <a:ext cx="880021" cy="880021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390014" y="970030"/>
            <a:ext cx="8410230" cy="0"/>
          </a:xfrm>
          <a:prstGeom prst="line">
            <a:avLst/>
          </a:prstGeom>
          <a:ln/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722" y="42018"/>
            <a:ext cx="880021" cy="880021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578533"/>
            <a:ext cx="2133600" cy="279468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132E0205-E792-D04F-A8DF-26D1D3DF74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57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980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5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611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63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710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899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77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0537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8709" y="2782588"/>
            <a:ext cx="2678011" cy="267801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37" y="2782588"/>
            <a:ext cx="2678011" cy="267801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40511" y="763252"/>
            <a:ext cx="7462988" cy="17543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dirty="0" smtClean="0"/>
              <a:t>FMS Superstructure Layer </a:t>
            </a:r>
          </a:p>
          <a:p>
            <a:pPr algn="ctr"/>
            <a:endParaRPr lang="en-US" sz="5400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9024" y="3124643"/>
            <a:ext cx="3428109" cy="19939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031332" y="5808184"/>
            <a:ext cx="708133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NEMS </a:t>
            </a:r>
            <a:r>
              <a:rPr lang="en-US" sz="2000" dirty="0"/>
              <a:t>FV3GFS Community Modeling System Training and Tutorial: </a:t>
            </a:r>
            <a:endParaRPr lang="en-US" sz="2000" dirty="0" smtClean="0"/>
          </a:p>
          <a:p>
            <a:pPr algn="ctr"/>
            <a:r>
              <a:rPr lang="en-US" sz="2000" dirty="0" smtClean="0"/>
              <a:t>Planning </a:t>
            </a:r>
            <a:r>
              <a:rPr lang="en-US" sz="2000" dirty="0"/>
              <a:t>and Preparation Meeting</a:t>
            </a:r>
          </a:p>
          <a:p>
            <a:pPr algn="ctr"/>
            <a:r>
              <a:rPr lang="en-US" sz="2000" dirty="0" smtClean="0"/>
              <a:t>19-20 July, 2017 </a:t>
            </a:r>
          </a:p>
        </p:txBody>
      </p:sp>
    </p:spTree>
    <p:extLst>
      <p:ext uri="{BB962C8B-B14F-4D97-AF65-F5344CB8AC3E}">
        <p14:creationId xmlns:p14="http://schemas.microsoft.com/office/powerpoint/2010/main" val="3093296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361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Exchange Grid</a:t>
            </a:r>
            <a:endParaRPr lang="en-US" dirty="0"/>
          </a:p>
        </p:txBody>
      </p:sp>
      <p:pic>
        <p:nvPicPr>
          <p:cNvPr id="3" name="Picture 2" descr="Screen Shot 2016-10-13 at 9.51.2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75224"/>
            <a:ext cx="9144000" cy="515104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70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361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Exchange Grid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062850"/>
            <a:ext cx="82296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Each cell on exchange grid “belongs” to one cell on each parent </a:t>
            </a:r>
            <a:r>
              <a:rPr lang="en-US" sz="2800" dirty="0" smtClean="0"/>
              <a:t>grid</a:t>
            </a:r>
            <a:endParaRPr lang="en-US" sz="2800" dirty="0"/>
          </a:p>
          <a:p>
            <a:endParaRPr lang="en-US" sz="1600" dirty="0"/>
          </a:p>
          <a:p>
            <a:r>
              <a:rPr lang="en-US" sz="2800" dirty="0"/>
              <a:t>Conservative interpolation up to second </a:t>
            </a:r>
            <a:r>
              <a:rPr lang="en-US" sz="2800" dirty="0" smtClean="0"/>
              <a:t>order</a:t>
            </a:r>
            <a:endParaRPr lang="en-US" sz="2800" dirty="0"/>
          </a:p>
          <a:p>
            <a:endParaRPr lang="en-US" sz="1600" dirty="0"/>
          </a:p>
          <a:p>
            <a:r>
              <a:rPr lang="en-US" sz="2800" dirty="0"/>
              <a:t>All calls exchange local </a:t>
            </a:r>
            <a:r>
              <a:rPr lang="en-US" sz="2800" dirty="0" smtClean="0"/>
              <a:t>data</a:t>
            </a:r>
          </a:p>
          <a:p>
            <a:endParaRPr lang="en-US" sz="1600" dirty="0"/>
          </a:p>
          <a:p>
            <a:r>
              <a:rPr lang="en-US" sz="2800" dirty="0" smtClean="0"/>
              <a:t>data</a:t>
            </a:r>
            <a:r>
              <a:rPr lang="en-US" sz="2800" dirty="0"/>
              <a:t>-sharing among processors is internal to the exchange software, and non-</a:t>
            </a:r>
            <a:r>
              <a:rPr lang="en-US" sz="2800" dirty="0" smtClean="0"/>
              <a:t>blocking</a:t>
            </a:r>
            <a:endParaRPr lang="en-US" sz="2800" dirty="0"/>
          </a:p>
          <a:p>
            <a:endParaRPr lang="en-US" sz="1600" dirty="0"/>
          </a:p>
          <a:p>
            <a:r>
              <a:rPr lang="en-US" sz="2800" dirty="0"/>
              <a:t>Physically identical grids (</a:t>
            </a:r>
            <a:r>
              <a:rPr lang="en-US" sz="2800" dirty="0" err="1"/>
              <a:t>e.g</a:t>
            </a:r>
            <a:r>
              <a:rPr lang="en-US" sz="2800" dirty="0"/>
              <a:t> ocean and sea ice) exchange data without </a:t>
            </a:r>
            <a:r>
              <a:rPr lang="en-US" sz="2800" dirty="0" smtClean="0"/>
              <a:t>interpolation</a:t>
            </a:r>
          </a:p>
          <a:p>
            <a:endParaRPr lang="en-US" sz="1600" dirty="0"/>
          </a:p>
          <a:p>
            <a:r>
              <a:rPr lang="en-US" sz="2800" dirty="0"/>
              <a:t>Exchange grid is computed and stored </a:t>
            </a:r>
            <a:r>
              <a:rPr lang="en-US" sz="2800" dirty="0" smtClean="0"/>
              <a:t>offline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938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711199" y="1189859"/>
            <a:ext cx="3314297" cy="46113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FMS Superstructure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52522" y="1189860"/>
            <a:ext cx="3314297" cy="46113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Coupler Layer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50047" y="1650998"/>
            <a:ext cx="3314297" cy="45720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Model </a:t>
            </a:r>
            <a:r>
              <a:rPr lang="en-US" dirty="0">
                <a:solidFill>
                  <a:srgbClr val="000000"/>
                </a:solidFill>
              </a:rPr>
              <a:t>C</a:t>
            </a:r>
            <a:r>
              <a:rPr lang="en-US" dirty="0" smtClean="0">
                <a:solidFill>
                  <a:srgbClr val="000000"/>
                </a:solidFill>
              </a:rPr>
              <a:t>omponent Layer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50047" y="2108199"/>
            <a:ext cx="3314297" cy="449363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 Abstraction Layer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47572" y="2557562"/>
            <a:ext cx="3314297" cy="45548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Machine Layer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05442" y="1657128"/>
            <a:ext cx="1925811" cy="45107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User Code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11199" y="2108199"/>
            <a:ext cx="3314297" cy="91083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FMS Infrastructure</a:t>
            </a:r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57200" y="2361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What is FMS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3319224"/>
            <a:ext cx="8229600" cy="317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Flexible Modeling System effort </a:t>
            </a:r>
            <a:r>
              <a:rPr lang="en-US" sz="2400" dirty="0"/>
              <a:t>began in 1998, </a:t>
            </a:r>
            <a:r>
              <a:rPr lang="en-US" sz="2400" dirty="0" smtClean="0"/>
              <a:t>with GFDL’s first distributed </a:t>
            </a:r>
            <a:r>
              <a:rPr lang="en-US" sz="2400" dirty="0"/>
              <a:t>memory </a:t>
            </a:r>
            <a:r>
              <a:rPr lang="en-US" sz="2400" dirty="0" smtClean="0"/>
              <a:t>machine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sz="2400" dirty="0"/>
              <a:t>S</a:t>
            </a:r>
            <a:r>
              <a:rPr lang="en-US" sz="2400" dirty="0" smtClean="0"/>
              <a:t>uperstructure design allows the building of multiple models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2400" dirty="0" smtClean="0"/>
              <a:t>Supports multiple dynamical cores, components (ocean, ice, land, </a:t>
            </a:r>
            <a:r>
              <a:rPr lang="en-US" sz="2400" dirty="0" err="1" smtClean="0"/>
              <a:t>etc</a:t>
            </a:r>
            <a:r>
              <a:rPr lang="en-US" sz="2400" dirty="0" smtClean="0"/>
              <a:t>) and atmospheric physics packages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2400" dirty="0" smtClean="0"/>
              <a:t>Infrastructure comprised of common utilities needed by model components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803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361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Superstructure Layer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01915"/>
            <a:ext cx="8229600" cy="5002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Consists of: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System driver performs </a:t>
            </a:r>
            <a:r>
              <a:rPr lang="en-US" sz="2800" i="1" dirty="0" err="1" smtClean="0"/>
              <a:t>init</a:t>
            </a:r>
            <a:r>
              <a:rPr lang="en-US" sz="2800" dirty="0" smtClean="0"/>
              <a:t>, </a:t>
            </a:r>
            <a:r>
              <a:rPr lang="en-US" sz="2800" i="1" dirty="0" smtClean="0"/>
              <a:t>integrate</a:t>
            </a:r>
            <a:r>
              <a:rPr lang="en-US" sz="2800" dirty="0" smtClean="0"/>
              <a:t>, and </a:t>
            </a:r>
            <a:r>
              <a:rPr lang="en-US" sz="2800" i="1" dirty="0" smtClean="0"/>
              <a:t>end</a:t>
            </a:r>
            <a:r>
              <a:rPr lang="en-US" sz="2800" dirty="0" smtClean="0"/>
              <a:t> phases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By default, all models run as ensembles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Abstracted types hold fluxes and properties to be exchanged between model components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/>
              <a:t>C</a:t>
            </a:r>
            <a:r>
              <a:rPr lang="en-US" sz="2800" dirty="0" smtClean="0"/>
              <a:t>omponent drivers provide unified interfaces between system driver and user code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5382" y="1532070"/>
            <a:ext cx="8322751" cy="81984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lvl="2"/>
            <a:r>
              <a:rPr lang="en-US" sz="2400" dirty="0" smtClean="0"/>
              <a:t>system driver</a:t>
            </a:r>
          </a:p>
          <a:p>
            <a:pPr lvl="2"/>
            <a:r>
              <a:rPr lang="en-US" sz="2400" dirty="0"/>
              <a:t>f</a:t>
            </a:r>
            <a:r>
              <a:rPr lang="en-US" sz="2400" dirty="0" smtClean="0"/>
              <a:t>lux exchange</a:t>
            </a:r>
          </a:p>
          <a:p>
            <a:pPr lvl="2"/>
            <a:r>
              <a:rPr lang="en-US" sz="2400" dirty="0" smtClean="0"/>
              <a:t>ensemble manager</a:t>
            </a:r>
            <a:endParaRPr lang="en-US" sz="2400" dirty="0"/>
          </a:p>
          <a:p>
            <a:pPr lvl="2"/>
            <a:r>
              <a:rPr lang="en-US" sz="2400" dirty="0" smtClean="0"/>
              <a:t>component drivers </a:t>
            </a:r>
            <a:endParaRPr lang="en-US" sz="2400" dirty="0"/>
          </a:p>
          <a:p>
            <a:pPr marL="285750" indent="-285750">
              <a:buFont typeface="Arial"/>
              <a:buChar char="•"/>
            </a:pP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204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361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System Driver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035037"/>
            <a:ext cx="8229600" cy="5417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Template</a:t>
            </a:r>
            <a:r>
              <a:rPr lang="en-US" sz="2800" dirty="0"/>
              <a:t>-based driver allows for agile transformations as coupling science </a:t>
            </a:r>
            <a:r>
              <a:rPr lang="en-US" sz="2800" dirty="0" smtClean="0"/>
              <a:t>evolves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Static interfaces ensure support for component drivers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Components can be</a:t>
            </a:r>
            <a:r>
              <a:rPr lang="en-US" sz="2800" dirty="0" smtClean="0"/>
              <a:t> prognostic, data, or null</a:t>
            </a:r>
            <a:endParaRPr lang="en-US" sz="2800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2800" dirty="0"/>
              <a:t>Hybrid MPI-</a:t>
            </a:r>
            <a:r>
              <a:rPr lang="en-US" sz="2800" dirty="0" err="1"/>
              <a:t>OpenMP</a:t>
            </a:r>
            <a:r>
              <a:rPr lang="en-US" sz="2800" dirty="0"/>
              <a:t> with support for nested </a:t>
            </a:r>
            <a:r>
              <a:rPr lang="en-US" sz="2800" dirty="0" err="1"/>
              <a:t>OpenMP</a:t>
            </a:r>
            <a:endParaRPr lang="en-US" sz="2800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Dynamic </a:t>
            </a:r>
            <a:r>
              <a:rPr lang="en-US" sz="2800" dirty="0" err="1" smtClean="0"/>
              <a:t>OpenMP</a:t>
            </a:r>
            <a:r>
              <a:rPr lang="en-US" sz="2800" dirty="0" smtClean="0"/>
              <a:t> under certain conditions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Process placement </a:t>
            </a:r>
            <a:r>
              <a:rPr lang="en-US" sz="2800" dirty="0" smtClean="0"/>
              <a:t>handled explicitly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understands multiple levels of Hyper-Threading</a:t>
            </a:r>
            <a:endParaRPr lang="en-US" sz="2800" dirty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Highest level of coupling broken up into “ATM” and “OCN” segments that can run serially or concurrently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923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361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Concurrent </a:t>
            </a:r>
            <a:r>
              <a:rPr lang="en-US" sz="3600" dirty="0" smtClean="0"/>
              <a:t>Coupling/Serial Radiation</a:t>
            </a:r>
            <a:endParaRPr lang="en-US" sz="3600" dirty="0"/>
          </a:p>
        </p:txBody>
      </p:sp>
      <p:sp>
        <p:nvSpPr>
          <p:cNvPr id="6" name="Alternate Process 5"/>
          <p:cNvSpPr/>
          <p:nvPr/>
        </p:nvSpPr>
        <p:spPr>
          <a:xfrm>
            <a:off x="1077657" y="1066962"/>
            <a:ext cx="4708304" cy="379268"/>
          </a:xfrm>
          <a:prstGeom prst="flowChartAlternateProcess">
            <a:avLst/>
          </a:prstGeom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ATM </a:t>
            </a:r>
            <a:r>
              <a:rPr lang="en-US" sz="2400" dirty="0" err="1" smtClean="0">
                <a:solidFill>
                  <a:schemeClr val="tx1"/>
                </a:solidFill>
              </a:rPr>
              <a:t>Pelist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Alternate Process 6"/>
          <p:cNvSpPr/>
          <p:nvPr/>
        </p:nvSpPr>
        <p:spPr>
          <a:xfrm>
            <a:off x="5927082" y="1077064"/>
            <a:ext cx="2155310" cy="369166"/>
          </a:xfrm>
          <a:prstGeom prst="flowChartAlternateProcess">
            <a:avLst/>
          </a:prstGeom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OCN </a:t>
            </a:r>
            <a:r>
              <a:rPr lang="en-US" sz="2400" dirty="0" err="1" smtClean="0">
                <a:solidFill>
                  <a:schemeClr val="tx1"/>
                </a:solidFill>
              </a:rPr>
              <a:t>Pelist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Alternate Process 7"/>
          <p:cNvSpPr/>
          <p:nvPr/>
        </p:nvSpPr>
        <p:spPr>
          <a:xfrm>
            <a:off x="1071245" y="1584224"/>
            <a:ext cx="4721129" cy="433342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Atmos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D</a:t>
            </a:r>
            <a:r>
              <a:rPr lang="en-US" sz="2400" dirty="0" smtClean="0">
                <a:solidFill>
                  <a:schemeClr val="tx1"/>
                </a:solidFill>
              </a:rPr>
              <a:t>ynamics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9" name="Alternate Process 8"/>
          <p:cNvSpPr/>
          <p:nvPr/>
        </p:nvSpPr>
        <p:spPr>
          <a:xfrm>
            <a:off x="1071245" y="3111188"/>
            <a:ext cx="4721129" cy="408437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Land fast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Alternate Process 9"/>
          <p:cNvSpPr/>
          <p:nvPr/>
        </p:nvSpPr>
        <p:spPr>
          <a:xfrm>
            <a:off x="1071245" y="3595271"/>
            <a:ext cx="4721129" cy="423120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Ice fast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11" name="Alternate Process 10"/>
          <p:cNvSpPr/>
          <p:nvPr/>
        </p:nvSpPr>
        <p:spPr>
          <a:xfrm>
            <a:off x="1077660" y="4094037"/>
            <a:ext cx="4708298" cy="449284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Atmos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Up</a:t>
            </a:r>
          </a:p>
        </p:txBody>
      </p:sp>
      <p:sp>
        <p:nvSpPr>
          <p:cNvPr id="12" name="Alternate Process 11"/>
          <p:cNvSpPr/>
          <p:nvPr/>
        </p:nvSpPr>
        <p:spPr>
          <a:xfrm>
            <a:off x="5964020" y="1584224"/>
            <a:ext cx="2142467" cy="4555116"/>
          </a:xfrm>
          <a:prstGeom prst="flowChartAlternate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Ocean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5" name="Alternate Process 14"/>
          <p:cNvSpPr/>
          <p:nvPr/>
        </p:nvSpPr>
        <p:spPr>
          <a:xfrm>
            <a:off x="5069026" y="6465230"/>
            <a:ext cx="1688688" cy="315190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OpenMP</a:t>
            </a:r>
            <a:r>
              <a:rPr lang="en-US" sz="1400" dirty="0" smtClean="0">
                <a:solidFill>
                  <a:schemeClr val="tx1"/>
                </a:solidFill>
              </a:rPr>
              <a:t> capable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Alternate Process 15"/>
          <p:cNvSpPr/>
          <p:nvPr/>
        </p:nvSpPr>
        <p:spPr>
          <a:xfrm>
            <a:off x="6860728" y="6461985"/>
            <a:ext cx="990850" cy="315190"/>
          </a:xfrm>
          <a:prstGeom prst="flowChartAlternateProcess">
            <a:avLst/>
          </a:prstGeom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MPI rank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Alternate Process 17"/>
          <p:cNvSpPr/>
          <p:nvPr/>
        </p:nvSpPr>
        <p:spPr>
          <a:xfrm>
            <a:off x="1071245" y="5143897"/>
            <a:ext cx="4721129" cy="451121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Land slow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9" name="Alternate Process 18"/>
          <p:cNvSpPr/>
          <p:nvPr/>
        </p:nvSpPr>
        <p:spPr>
          <a:xfrm>
            <a:off x="1071245" y="5670662"/>
            <a:ext cx="4721129" cy="468678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Ice slow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20" name="Alternate Process 19"/>
          <p:cNvSpPr/>
          <p:nvPr/>
        </p:nvSpPr>
        <p:spPr>
          <a:xfrm>
            <a:off x="1077660" y="4618967"/>
            <a:ext cx="4708298" cy="449284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Update State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21" name="Left Brace 20"/>
          <p:cNvSpPr/>
          <p:nvPr/>
        </p:nvSpPr>
        <p:spPr>
          <a:xfrm>
            <a:off x="834321" y="1584224"/>
            <a:ext cx="243336" cy="3484027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143446" y="3074215"/>
            <a:ext cx="1071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fast loop</a:t>
            </a:r>
            <a:endParaRPr lang="en-US" i="1" dirty="0"/>
          </a:p>
        </p:txBody>
      </p:sp>
      <p:sp>
        <p:nvSpPr>
          <p:cNvPr id="23" name="Alternate Process 22"/>
          <p:cNvSpPr/>
          <p:nvPr/>
        </p:nvSpPr>
        <p:spPr>
          <a:xfrm>
            <a:off x="1064832" y="2093212"/>
            <a:ext cx="4721129" cy="433342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Atmos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Radiation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24" name="Alternate Process 23"/>
          <p:cNvSpPr/>
          <p:nvPr/>
        </p:nvSpPr>
        <p:spPr>
          <a:xfrm>
            <a:off x="1071245" y="2602200"/>
            <a:ext cx="4721129" cy="433342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Atmos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Down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428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361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Fast Process Coupling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 descr="Screen Shot 2017-07-19 at 1.39.0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990" y="2621466"/>
            <a:ext cx="8686800" cy="384057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78663" y="1062850"/>
            <a:ext cx="838667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Implicit coupling between tightly coupled components</a:t>
            </a:r>
          </a:p>
          <a:p>
            <a:endParaRPr lang="en-US" sz="1400" dirty="0"/>
          </a:p>
          <a:p>
            <a:r>
              <a:rPr lang="en-US" sz="2800" dirty="0" err="1" smtClean="0"/>
              <a:t>Tridiagonal</a:t>
            </a:r>
            <a:r>
              <a:rPr lang="en-US" sz="2800" dirty="0" smtClean="0"/>
              <a:t> solver across multiple components and grids </a:t>
            </a:r>
            <a:endParaRPr lang="en-US" sz="28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76374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Alternate Process 5"/>
          <p:cNvSpPr/>
          <p:nvPr/>
        </p:nvSpPr>
        <p:spPr>
          <a:xfrm>
            <a:off x="694032" y="1066962"/>
            <a:ext cx="5600507" cy="379268"/>
          </a:xfrm>
          <a:prstGeom prst="flowChartAlternateProcess">
            <a:avLst/>
          </a:prstGeom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ATM </a:t>
            </a:r>
            <a:r>
              <a:rPr lang="en-US" sz="2400" dirty="0" err="1" smtClean="0">
                <a:solidFill>
                  <a:schemeClr val="tx1"/>
                </a:solidFill>
              </a:rPr>
              <a:t>Pelist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Alternate Process 6"/>
          <p:cNvSpPr/>
          <p:nvPr/>
        </p:nvSpPr>
        <p:spPr>
          <a:xfrm>
            <a:off x="6427662" y="1077064"/>
            <a:ext cx="2155310" cy="369166"/>
          </a:xfrm>
          <a:prstGeom prst="flowChartAlternateProcess">
            <a:avLst/>
          </a:prstGeom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OCN </a:t>
            </a:r>
            <a:r>
              <a:rPr lang="en-US" sz="2400" dirty="0" err="1" smtClean="0">
                <a:solidFill>
                  <a:schemeClr val="tx1"/>
                </a:solidFill>
              </a:rPr>
              <a:t>Pelist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Alternate Process 7"/>
          <p:cNvSpPr/>
          <p:nvPr/>
        </p:nvSpPr>
        <p:spPr>
          <a:xfrm>
            <a:off x="700446" y="1584224"/>
            <a:ext cx="3035488" cy="433342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Atmos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D</a:t>
            </a:r>
            <a:r>
              <a:rPr lang="en-US" sz="2400" dirty="0" smtClean="0">
                <a:solidFill>
                  <a:schemeClr val="tx1"/>
                </a:solidFill>
              </a:rPr>
              <a:t>ynamics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9" name="Alternate Process 8"/>
          <p:cNvSpPr/>
          <p:nvPr/>
        </p:nvSpPr>
        <p:spPr>
          <a:xfrm>
            <a:off x="700445" y="2747624"/>
            <a:ext cx="3035489" cy="408437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Land fast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Alternate Process 9"/>
          <p:cNvSpPr/>
          <p:nvPr/>
        </p:nvSpPr>
        <p:spPr>
          <a:xfrm>
            <a:off x="700445" y="3304419"/>
            <a:ext cx="3035489" cy="423120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Ice fast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11" name="Alternate Process 10"/>
          <p:cNvSpPr/>
          <p:nvPr/>
        </p:nvSpPr>
        <p:spPr>
          <a:xfrm>
            <a:off x="706860" y="3875897"/>
            <a:ext cx="3029074" cy="449284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Atmos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Up</a:t>
            </a:r>
          </a:p>
        </p:txBody>
      </p:sp>
      <p:sp>
        <p:nvSpPr>
          <p:cNvPr id="12" name="Alternate Process 11"/>
          <p:cNvSpPr/>
          <p:nvPr/>
        </p:nvSpPr>
        <p:spPr>
          <a:xfrm>
            <a:off x="6464600" y="1584224"/>
            <a:ext cx="2142467" cy="4555116"/>
          </a:xfrm>
          <a:prstGeom prst="flowChartAlternate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Ocean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5" name="Alternate Process 14"/>
          <p:cNvSpPr/>
          <p:nvPr/>
        </p:nvSpPr>
        <p:spPr>
          <a:xfrm>
            <a:off x="5069026" y="6465230"/>
            <a:ext cx="1688688" cy="315190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OpenMP</a:t>
            </a:r>
            <a:r>
              <a:rPr lang="en-US" sz="1400" dirty="0" smtClean="0">
                <a:solidFill>
                  <a:schemeClr val="tx1"/>
                </a:solidFill>
              </a:rPr>
              <a:t> capable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Alternate Process 15"/>
          <p:cNvSpPr/>
          <p:nvPr/>
        </p:nvSpPr>
        <p:spPr>
          <a:xfrm>
            <a:off x="6860728" y="6461985"/>
            <a:ext cx="990850" cy="315190"/>
          </a:xfrm>
          <a:prstGeom prst="flowChartAlternateProcess">
            <a:avLst/>
          </a:prstGeom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MPI rank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Alternate Process 17"/>
          <p:cNvSpPr/>
          <p:nvPr/>
        </p:nvSpPr>
        <p:spPr>
          <a:xfrm>
            <a:off x="700445" y="5071181"/>
            <a:ext cx="5594094" cy="451121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Land slow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9" name="Alternate Process 18"/>
          <p:cNvSpPr/>
          <p:nvPr/>
        </p:nvSpPr>
        <p:spPr>
          <a:xfrm>
            <a:off x="700445" y="5670662"/>
            <a:ext cx="5594094" cy="468678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Ice slow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20" name="Alternate Process 19"/>
          <p:cNvSpPr/>
          <p:nvPr/>
        </p:nvSpPr>
        <p:spPr>
          <a:xfrm>
            <a:off x="706859" y="4473539"/>
            <a:ext cx="5587679" cy="449284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Update State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21" name="Left Brace 20"/>
          <p:cNvSpPr/>
          <p:nvPr/>
        </p:nvSpPr>
        <p:spPr>
          <a:xfrm>
            <a:off x="463521" y="1584224"/>
            <a:ext cx="230511" cy="3338599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-227354" y="3074215"/>
            <a:ext cx="1071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fast loop</a:t>
            </a:r>
            <a:endParaRPr lang="en-US" i="1" dirty="0"/>
          </a:p>
        </p:txBody>
      </p:sp>
      <p:sp>
        <p:nvSpPr>
          <p:cNvPr id="24" name="Alternate Process 23"/>
          <p:cNvSpPr/>
          <p:nvPr/>
        </p:nvSpPr>
        <p:spPr>
          <a:xfrm>
            <a:off x="700446" y="2165924"/>
            <a:ext cx="3035488" cy="433342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Atmos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Down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26" name="Alternate Process 25"/>
          <p:cNvSpPr/>
          <p:nvPr/>
        </p:nvSpPr>
        <p:spPr>
          <a:xfrm>
            <a:off x="3825240" y="1584224"/>
            <a:ext cx="2469299" cy="2740957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Atmos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Radiation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457200" y="2361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Concurrent </a:t>
            </a:r>
            <a:r>
              <a:rPr lang="en-US" sz="3600" dirty="0" smtClean="0"/>
              <a:t>Coupling &amp; Radiation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8428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361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Component</a:t>
            </a:r>
            <a:r>
              <a:rPr lang="en-US" dirty="0" smtClean="0"/>
              <a:t> Driver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035037"/>
            <a:ext cx="8229600" cy="4420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Like System Driver, template</a:t>
            </a:r>
            <a:r>
              <a:rPr lang="en-US" sz="2800" dirty="0"/>
              <a:t>-based </a:t>
            </a:r>
            <a:r>
              <a:rPr lang="en-US" sz="2800" dirty="0" smtClean="0"/>
              <a:t>to allow </a:t>
            </a:r>
            <a:r>
              <a:rPr lang="en-US" sz="2800" dirty="0"/>
              <a:t>for agile </a:t>
            </a:r>
            <a:r>
              <a:rPr lang="en-US" sz="2800" dirty="0" smtClean="0"/>
              <a:t>transformations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Static interfaces ensures direct support for multiple component subtypes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	</a:t>
            </a:r>
            <a:r>
              <a:rPr lang="en-US" sz="2400" dirty="0" err="1" smtClean="0"/>
              <a:t>dycore</a:t>
            </a:r>
            <a:r>
              <a:rPr lang="en-US" sz="2400" dirty="0" smtClean="0"/>
              <a:t>:	FV3, FV-LL, B-grid, </a:t>
            </a:r>
            <a:r>
              <a:rPr lang="en-US" sz="2400" dirty="0" err="1" smtClean="0"/>
              <a:t>Zetac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physics:	AM2, AM3, </a:t>
            </a:r>
            <a:r>
              <a:rPr lang="en-US" sz="2400" dirty="0" err="1" smtClean="0"/>
              <a:t>HiRAM</a:t>
            </a:r>
            <a:r>
              <a:rPr lang="en-US" sz="2400" dirty="0" smtClean="0"/>
              <a:t>, AM4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land:		LM2, LM3, LM4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ice:			CICE, SIS, SIS2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ocean:		GOLD, MOM5, MOM6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Derived types hold flux data for exchange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242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361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Flux Exchange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997953"/>
            <a:ext cx="8460836" cy="5283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0"/>
              </a:spcBef>
            </a:pPr>
            <a:r>
              <a:rPr lang="en-US" sz="2400" dirty="0"/>
              <a:t>Used for data exchange between models. Key features include</a:t>
            </a:r>
            <a:r>
              <a:rPr lang="en-US" sz="2400" dirty="0" smtClean="0"/>
              <a:t>: </a:t>
            </a:r>
            <a:endParaRPr lang="en-US" sz="2400" dirty="0"/>
          </a:p>
          <a:p>
            <a:pPr>
              <a:spcBef>
                <a:spcPts val="2000"/>
              </a:spcBef>
            </a:pPr>
            <a:r>
              <a:rPr lang="en-US" sz="2400" dirty="0">
                <a:solidFill>
                  <a:srgbClr val="0000FF"/>
                </a:solidFill>
              </a:rPr>
              <a:t>Conservation: </a:t>
            </a:r>
            <a:r>
              <a:rPr lang="en-US" sz="2200" dirty="0"/>
              <a:t>required for long </a:t>
            </a:r>
            <a:r>
              <a:rPr lang="en-US" sz="2200" dirty="0" smtClean="0"/>
              <a:t>runs</a:t>
            </a:r>
          </a:p>
          <a:p>
            <a:pPr marL="509588" indent="-509588">
              <a:spcBef>
                <a:spcPts val="2000"/>
              </a:spcBef>
              <a:tabLst>
                <a:tab pos="574675" algn="l"/>
              </a:tabLst>
            </a:pPr>
            <a:r>
              <a:rPr lang="en-US" sz="2400" dirty="0" smtClean="0">
                <a:solidFill>
                  <a:srgbClr val="0000FF"/>
                </a:solidFill>
              </a:rPr>
              <a:t>Resolution</a:t>
            </a:r>
            <a:r>
              <a:rPr lang="en-US" sz="2400" dirty="0">
                <a:solidFill>
                  <a:srgbClr val="0000FF"/>
                </a:solidFill>
              </a:rPr>
              <a:t>: </a:t>
            </a:r>
            <a:r>
              <a:rPr lang="en-US" sz="2200" dirty="0" smtClean="0"/>
              <a:t>imposes no </a:t>
            </a:r>
            <a:r>
              <a:rPr lang="en-US" sz="2200" dirty="0"/>
              <a:t>constraints on component model </a:t>
            </a:r>
            <a:r>
              <a:rPr lang="en-US" sz="2200" dirty="0" err="1"/>
              <a:t>timesteps</a:t>
            </a:r>
            <a:r>
              <a:rPr lang="en-US" sz="2200" dirty="0"/>
              <a:t> and spatial </a:t>
            </a:r>
            <a:r>
              <a:rPr lang="en-US" sz="2200" dirty="0" smtClean="0"/>
              <a:t>grid</a:t>
            </a:r>
            <a:r>
              <a:rPr lang="en-US" sz="2200" dirty="0"/>
              <a:t>. Supports both explicit and implicit </a:t>
            </a:r>
            <a:r>
              <a:rPr lang="en-US" sz="2200" dirty="0" err="1" smtClean="0"/>
              <a:t>timestepping</a:t>
            </a:r>
            <a:endParaRPr lang="en-US" sz="2200" dirty="0"/>
          </a:p>
          <a:p>
            <a:pPr marL="509588" indent="-509588">
              <a:spcBef>
                <a:spcPts val="2000"/>
              </a:spcBef>
            </a:pPr>
            <a:r>
              <a:rPr lang="en-US" sz="2400" dirty="0">
                <a:solidFill>
                  <a:srgbClr val="0000FF"/>
                </a:solidFill>
              </a:rPr>
              <a:t>Exchange grid: </a:t>
            </a:r>
            <a:r>
              <a:rPr lang="en-US" sz="2200" dirty="0"/>
              <a:t>union of component model grids, where detailed flux computations are performed (</a:t>
            </a:r>
            <a:r>
              <a:rPr lang="en-US" sz="2200" dirty="0" err="1"/>
              <a:t>Monin-Obukhov</a:t>
            </a:r>
            <a:r>
              <a:rPr lang="en-US" sz="2200" dirty="0"/>
              <a:t>, </a:t>
            </a:r>
            <a:r>
              <a:rPr lang="en-US" sz="2200" dirty="0" err="1"/>
              <a:t>tridiagonal</a:t>
            </a:r>
            <a:r>
              <a:rPr lang="en-US" sz="2200" dirty="0"/>
              <a:t> solver for implicit diffusion, ...) </a:t>
            </a:r>
            <a:endParaRPr lang="en-US" sz="2200" dirty="0"/>
          </a:p>
          <a:p>
            <a:pPr marL="509588" indent="-509588">
              <a:spcBef>
                <a:spcPts val="2000"/>
              </a:spcBef>
            </a:pPr>
            <a:r>
              <a:rPr lang="en-US" sz="2400" dirty="0">
                <a:solidFill>
                  <a:srgbClr val="0000FF"/>
                </a:solidFill>
              </a:rPr>
              <a:t>Fully parallel: </a:t>
            </a:r>
            <a:r>
              <a:rPr lang="en-US" sz="2200" dirty="0"/>
              <a:t>Calls are entirely processor-local: exchange software will perform all inter-processor </a:t>
            </a:r>
            <a:r>
              <a:rPr lang="en-US" sz="2200" dirty="0" smtClean="0"/>
              <a:t>communication</a:t>
            </a:r>
            <a:endParaRPr lang="en-US" sz="2200" dirty="0"/>
          </a:p>
          <a:p>
            <a:pPr marL="509588" indent="-509588">
              <a:spcBef>
                <a:spcPts val="2000"/>
              </a:spcBef>
            </a:pPr>
            <a:r>
              <a:rPr lang="en-US" sz="2400" dirty="0" smtClean="0">
                <a:solidFill>
                  <a:srgbClr val="0000FF"/>
                </a:solidFill>
              </a:rPr>
              <a:t>Highly </a:t>
            </a:r>
            <a:r>
              <a:rPr lang="en-US" sz="2400" dirty="0">
                <a:solidFill>
                  <a:srgbClr val="0000FF"/>
                </a:solidFill>
              </a:rPr>
              <a:t>efficient: </a:t>
            </a:r>
            <a:r>
              <a:rPr lang="en-US" sz="2200" dirty="0"/>
              <a:t>currently able to couple </a:t>
            </a:r>
            <a:r>
              <a:rPr lang="en-US" sz="2200" dirty="0" err="1"/>
              <a:t>atmos</a:t>
            </a:r>
            <a:r>
              <a:rPr lang="en-US" sz="2200" dirty="0"/>
              <a:t>/ocean explicitly at each ocean </a:t>
            </a:r>
            <a:r>
              <a:rPr lang="en-US" sz="2200" dirty="0" err="1"/>
              <a:t>timestep</a:t>
            </a:r>
            <a:r>
              <a:rPr lang="en-US" sz="2200" dirty="0"/>
              <a:t>, </a:t>
            </a:r>
            <a:r>
              <a:rPr lang="en-US" sz="2200" dirty="0" err="1"/>
              <a:t>atmos</a:t>
            </a:r>
            <a:r>
              <a:rPr lang="en-US" sz="2200" dirty="0"/>
              <a:t>/land/ice implicitly at each </a:t>
            </a:r>
            <a:r>
              <a:rPr lang="en-US" sz="2200" dirty="0" smtClean="0"/>
              <a:t>fast </a:t>
            </a:r>
            <a:r>
              <a:rPr lang="en-US" sz="2200" dirty="0" err="1" smtClean="0"/>
              <a:t>timestep</a:t>
            </a:r>
            <a:endParaRPr lang="en-US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19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15359</TotalTime>
  <Words>489</Words>
  <Application>Microsoft Macintosh PowerPoint</Application>
  <PresentationFormat>On-screen Show (4:3)</PresentationFormat>
  <Paragraphs>128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Geophysical Fluid Dynamics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Rusty</cp:lastModifiedBy>
  <cp:revision>274</cp:revision>
  <dcterms:created xsi:type="dcterms:W3CDTF">2012-05-14T17:15:32Z</dcterms:created>
  <dcterms:modified xsi:type="dcterms:W3CDTF">2017-07-19T05:58:13Z</dcterms:modified>
</cp:coreProperties>
</file>