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2.xml" ContentType="application/vnd.openxmlformats-officedocument.drawingml.chart+xml"/>
  <Override PartName="/ppt/slideLayouts/slideLayout35.xml" ContentType="application/vnd.openxmlformats-officedocument.presentationml.slideLayout+xml"/>
  <Override PartName="/ppt/slides/slide72.xml" ContentType="application/vnd.openxmlformats-officedocument.presentationml.slide+xml"/>
  <Override PartName="/ppt/slides/slide66.xml" ContentType="application/vnd.openxmlformats-officedocument.presentationml.slide+xml"/>
  <Override PartName="/ppt/slideMasters/slideMaster9.xml" ContentType="application/vnd.openxmlformats-officedocument.presentationml.slideMaster+xml"/>
  <Override PartName="/ppt/slideLayouts/slideLayout77.xml" ContentType="application/vnd.openxmlformats-officedocument.presentationml.slideLayout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44.xml" ContentType="application/vnd.openxmlformats-officedocument.presentationml.slide+xml"/>
  <Override PartName="/ppt/slideLayouts/slideLayout55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64.xml" ContentType="application/vnd.openxmlformats-officedocument.presentationml.slide+xml"/>
  <Override PartName="/ppt/slideMasters/slideMaster7.xml" ContentType="application/vnd.openxmlformats-officedocument.presentationml.slideMaster+xml"/>
  <Override PartName="/ppt/slideLayouts/slideLayout75.xml" ContentType="application/vnd.openxmlformats-officedocument.presentationml.slideLayout+xml"/>
  <Default Extension="xml" ContentType="application/xml"/>
  <Override PartName="/ppt/slideLayouts/slideLayout1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62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7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7.xml" ContentType="application/vnd.openxmlformats-officedocument.presentationml.notesSlide+xml"/>
  <Override PartName="/ppt/slideLayouts/slideLayout101.xml" ContentType="application/vnd.openxmlformats-officedocument.presentationml.slideLayout+xml"/>
  <Override PartName="/ppt/slides/slide9.xml" ContentType="application/vnd.openxmlformats-officedocument.presentationml.slide+xml"/>
  <Default Extension="jpeg" ContentType="image/jpeg"/>
  <Override PartName="/ppt/slideLayouts/slideLayout5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7.xml" ContentType="application/vnd.openxmlformats-officedocument.presentationml.slideLayout+xml"/>
  <Override PartName="/docProps/app.xml" ContentType="application/vnd.openxmlformats-officedocument.extended-properties+xml"/>
  <Override PartName="/ppt/notesSlides/notesSlide41.xml" ContentType="application/vnd.openxmlformats-officedocument.presentationml.notesSlide+xml"/>
  <Override PartName="/ppt/slides/slide60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33.xml" ContentType="application/vnd.openxmlformats-officedocument.presentationml.notesSlide+xml"/>
  <Override PartName="/ppt/slideLayouts/slideLayout6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59.xml" ContentType="application/vnd.openxmlformats-officedocument.presentationml.slide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notesSlides/notesSlide18.xml" ContentType="application/vnd.openxmlformats-officedocument.presentationml.notesSlide+xml"/>
  <Override PartName="/ppt/slides/slide3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Layouts/slideLayout2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57.xml" ContentType="application/vnd.openxmlformats-officedocument.presentationml.slide+xml"/>
  <Override PartName="/ppt/slides/slide70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5.xml" ContentType="application/vnd.openxmlformats-officedocument.them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24.xml" ContentType="application/vnd.openxmlformats-officedocument.presentationml.slideLayout+xml"/>
  <Override PartName="/ppt/notesSlides/notesSlide36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notesSlides/notesSlide14.xml" ContentType="application/vnd.openxmlformats-officedocument.presentationml.notesSlide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slideLayouts/slideLayout44.xml" ContentType="application/vnd.openxmlformats-officedocument.presentationml.slideLayout+xml"/>
  <Override PartName="/ppt/slides/slide2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69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73.xml" ContentType="application/vnd.openxmlformats-officedocument.presentationml.slide+xml"/>
  <Override PartName="/ppt/slideLayouts/slideLayout36.xml" ContentType="application/vnd.openxmlformats-officedocument.presentationml.slideLayout+xml"/>
  <Override PartName="/ppt/slides/slide67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s/slide45.xml" ContentType="application/vnd.openxmlformats-officedocument.presentationml.slide+xml"/>
  <Override PartName="/ppt/slideLayouts/slideLayout56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slideLayouts/slideLayout34.xml" ContentType="application/vnd.openxmlformats-officedocument.presentationml.slideLayout+xml"/>
  <Override PartName="/ppt/slides/slide65.xml" ContentType="application/vnd.openxmlformats-officedocument.presentationml.slide+xml"/>
  <Override PartName="/ppt/slideMasters/slideMaster8.xml" ContentType="application/vnd.openxmlformats-officedocument.presentationml.slideMaster+xml"/>
  <Override PartName="/ppt/slideLayouts/slideLayout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54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96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44.xml" ContentType="application/vnd.openxmlformats-officedocument.presentationml.notesSlide+xml"/>
  <Override PartName="/ppt/slides/slide63.xml" ContentType="application/vnd.openxmlformats-officedocument.presentationml.slide+xml"/>
  <Override PartName="/ppt/slideMasters/slideMaster6.xml" ContentType="application/vnd.openxmlformats-officedocument.presentationml.slideMaster+xml"/>
  <Default Extension="gif" ContentType="image/gif"/>
  <Override PartName="/ppt/slideLayouts/slideLayout74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61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4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Layouts/slideLayout6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Layouts/slideLayout2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notesSlides/notesSlide1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32.xml" ContentType="application/vnd.openxmlformats-officedocument.presentationml.notesSlide+xml"/>
  <Override PartName="/ppt/slideLayouts/slideLayout49.xml" ContentType="application/vnd.openxmlformats-officedocument.presentationml.slideLayout+xml"/>
  <Override PartName="/ppt/slideLayouts/slideLayout62.xml" ContentType="application/vnd.openxmlformats-officedocument.presentationml.slideLayout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2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58.xml" ContentType="application/vnd.openxmlformats-officedocument.presentationml.slide+xml"/>
  <Override PartName="/ppt/slides/slide71.xml" ContentType="application/vnd.openxmlformats-officedocument.presentationml.slide+xml"/>
  <Override PartName="/ppt/slideLayouts/slideLayout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9.xml" ContentType="application/vnd.openxmlformats-officedocument.presentationml.notesSlide+xml"/>
  <Override PartName="/ppt/theme/theme6.xml" ContentType="application/vnd.openxmlformats-officedocument.theme+xml"/>
  <Override PartName="/ppt/notesSlides/notesSlide1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notesSlides/notesSlide30.xml" ContentType="application/vnd.openxmlformats-officedocument.presentationml.notesSlide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Layouts/slideLayout89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56.xml" ContentType="application/vnd.openxmlformats-officedocument.presentationml.slide+xml"/>
  <Override PartName="/ppt/slideLayouts/slideLayout1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Layouts/slideLayout45.xml" ContentType="application/vnd.openxmlformats-officedocument.presentationml.slideLayout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54.xml" ContentType="application/vnd.openxmlformats-officedocument.presentationml.slide+xml"/>
  <Override PartName="/ppt/slideLayouts/slideLayout17.xml" ContentType="application/vnd.openxmlformats-officedocument.presentationml.slideLayout+xml"/>
  <Default Extension="rels" ContentType="application/vnd.openxmlformats-package.relationships+xml"/>
  <Override PartName="/ppt/notesSlides/notesSlide29.xml" ContentType="application/vnd.openxmlformats-officedocument.presentationml.notesSlide+xml"/>
  <Override PartName="/ppt/slides/slide48.xml" ContentType="application/vnd.openxmlformats-officedocument.presentationml.slide+xml"/>
  <Override PartName="/ppt/slideLayouts/slideLayout65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3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3.xml" ContentType="application/vnd.openxmlformats-officedocument.presentationml.slideLayout+xml"/>
  <Override PartName="/ppt/slides/slide26.xml" ContentType="application/vnd.openxmlformats-officedocument.presentationml.slide+xml"/>
  <Override PartName="/ppt/slides/slide74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10.xml" ContentType="application/vnd.openxmlformats-officedocument.presentationml.slide+xml"/>
  <Override PartName="/ppt/slides/slide68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7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  <p:sldMasterId r:id="rId2"/>
    <p:sldMasterId r:id="rId3"/>
    <p:sldMasterId r:id="rId4"/>
    <p:sldMasterId r:id="rId5"/>
    <p:sldMasterId r:id="rId6"/>
    <p:sldMasterId r:id="rId7"/>
    <p:sldMasterId r:id="rId8"/>
    <p:sldMasterId r:id="rId9"/>
  </p:sldMasterIdLst>
  <p:notesMasterIdLst>
    <p:notesMasterId r:id="rId86"/>
  </p:notesMasterIdLst>
  <p:handoutMasterIdLst>
    <p:handoutMasterId r:id="rId87"/>
  </p:handoutMasterIdLst>
  <p:sldIdLst>
    <p:sldId id="260" r:id="rId10"/>
    <p:sldId id="329" r:id="rId11"/>
    <p:sldId id="287" r:id="rId12"/>
    <p:sldId id="256" r:id="rId13"/>
    <p:sldId id="258" r:id="rId14"/>
    <p:sldId id="257" r:id="rId15"/>
    <p:sldId id="259" r:id="rId16"/>
    <p:sldId id="318" r:id="rId17"/>
    <p:sldId id="263" r:id="rId18"/>
    <p:sldId id="265" r:id="rId19"/>
    <p:sldId id="290" r:id="rId20"/>
    <p:sldId id="291" r:id="rId21"/>
    <p:sldId id="293" r:id="rId22"/>
    <p:sldId id="267" r:id="rId23"/>
    <p:sldId id="294" r:id="rId24"/>
    <p:sldId id="299" r:id="rId25"/>
    <p:sldId id="300" r:id="rId26"/>
    <p:sldId id="295" r:id="rId27"/>
    <p:sldId id="330" r:id="rId28"/>
    <p:sldId id="271" r:id="rId29"/>
    <p:sldId id="383" r:id="rId30"/>
    <p:sldId id="302" r:id="rId31"/>
    <p:sldId id="369" r:id="rId32"/>
    <p:sldId id="327" r:id="rId33"/>
    <p:sldId id="325" r:id="rId34"/>
    <p:sldId id="332" r:id="rId35"/>
    <p:sldId id="334" r:id="rId36"/>
    <p:sldId id="335" r:id="rId37"/>
    <p:sldId id="336" r:id="rId38"/>
    <p:sldId id="368" r:id="rId39"/>
    <p:sldId id="384" r:id="rId40"/>
    <p:sldId id="339" r:id="rId41"/>
    <p:sldId id="341" r:id="rId42"/>
    <p:sldId id="342" r:id="rId43"/>
    <p:sldId id="343" r:id="rId44"/>
    <p:sldId id="344" r:id="rId45"/>
    <p:sldId id="345" r:id="rId46"/>
    <p:sldId id="348" r:id="rId47"/>
    <p:sldId id="349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67" r:id="rId71"/>
    <p:sldId id="321" r:id="rId72"/>
    <p:sldId id="320" r:id="rId73"/>
    <p:sldId id="312" r:id="rId74"/>
    <p:sldId id="313" r:id="rId75"/>
    <p:sldId id="314" r:id="rId76"/>
    <p:sldId id="315" r:id="rId77"/>
    <p:sldId id="317" r:id="rId78"/>
    <p:sldId id="340" r:id="rId79"/>
    <p:sldId id="365" r:id="rId80"/>
    <p:sldId id="347" r:id="rId81"/>
    <p:sldId id="364" r:id="rId82"/>
    <p:sldId id="366" r:id="rId83"/>
    <p:sldId id="382" r:id="rId84"/>
    <p:sldId id="346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0000"/>
    <a:srgbClr val="CC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20016" autoAdjust="0"/>
    <p:restoredTop sz="94660"/>
  </p:normalViewPr>
  <p:slideViewPr>
    <p:cSldViewPr snapToGrid="0">
      <p:cViewPr>
        <p:scale>
          <a:sx n="57" d="100"/>
          <a:sy n="57" d="100"/>
        </p:scale>
        <p:origin x="-1608" y="-1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70" Type="http://schemas.openxmlformats.org/officeDocument/2006/relationships/slide" Target="slides/slide61.xml"/><Relationship Id="rId71" Type="http://schemas.openxmlformats.org/officeDocument/2006/relationships/slide" Target="slides/slide62.xml"/><Relationship Id="rId72" Type="http://schemas.openxmlformats.org/officeDocument/2006/relationships/slide" Target="slides/slide63.xml"/><Relationship Id="rId73" Type="http://schemas.openxmlformats.org/officeDocument/2006/relationships/slide" Target="slides/slide64.xml"/><Relationship Id="rId74" Type="http://schemas.openxmlformats.org/officeDocument/2006/relationships/slide" Target="slides/slide65.xml"/><Relationship Id="rId75" Type="http://schemas.openxmlformats.org/officeDocument/2006/relationships/slide" Target="slides/slide66.xml"/><Relationship Id="rId76" Type="http://schemas.openxmlformats.org/officeDocument/2006/relationships/slide" Target="slides/slide67.xml"/><Relationship Id="rId77" Type="http://schemas.openxmlformats.org/officeDocument/2006/relationships/slide" Target="slides/slide68.xml"/><Relationship Id="rId78" Type="http://schemas.openxmlformats.org/officeDocument/2006/relationships/slide" Target="slides/slide69.xml"/><Relationship Id="rId79" Type="http://schemas.openxmlformats.org/officeDocument/2006/relationships/slide" Target="slides/slide70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slide" Target="slides/slide57.xml"/><Relationship Id="rId67" Type="http://schemas.openxmlformats.org/officeDocument/2006/relationships/slide" Target="slides/slide58.xml"/><Relationship Id="rId68" Type="http://schemas.openxmlformats.org/officeDocument/2006/relationships/slide" Target="slides/slide59.xml"/><Relationship Id="rId69" Type="http://schemas.openxmlformats.org/officeDocument/2006/relationships/slide" Target="slides/slide60.xml"/><Relationship Id="rId80" Type="http://schemas.openxmlformats.org/officeDocument/2006/relationships/slide" Target="slides/slide71.xml"/><Relationship Id="rId81" Type="http://schemas.openxmlformats.org/officeDocument/2006/relationships/slide" Target="slides/slide72.xml"/><Relationship Id="rId82" Type="http://schemas.openxmlformats.org/officeDocument/2006/relationships/slide" Target="slides/slide73.xml"/><Relationship Id="rId83" Type="http://schemas.openxmlformats.org/officeDocument/2006/relationships/slide" Target="slides/slide74.xml"/><Relationship Id="rId84" Type="http://schemas.openxmlformats.org/officeDocument/2006/relationships/slide" Target="slides/slide75.xml"/><Relationship Id="rId85" Type="http://schemas.openxmlformats.org/officeDocument/2006/relationships/slide" Target="slides/slide76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jongil.han\Documents\User-Docs\pub\EMC\MFPBL\test1_005w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jongil.han\Documents\User-Docs\pub\EMC\PBL\moistpbl\MPBL\mpbl_tes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r>
              <a:rPr lang="el-GR" sz="2400">
                <a:latin typeface="Times New Roman"/>
                <a:cs typeface="Times New Roman"/>
              </a:rPr>
              <a:t>θ</a:t>
            </a:r>
            <a:r>
              <a:rPr lang="en-US" sz="2400">
                <a:latin typeface="Times New Roman"/>
                <a:cs typeface="Times New Roman"/>
              </a:rPr>
              <a:t> at hour 8</a:t>
            </a:r>
            <a:endParaRPr lang="en-US" sz="2400"/>
          </a:p>
        </c:rich>
      </c:tx>
      <c:layout>
        <c:manualLayout>
          <c:xMode val="edge"/>
          <c:yMode val="edge"/>
          <c:x val="0.346278590176228"/>
          <c:y val="0.00335770528683914"/>
        </c:manualLayout>
      </c:layout>
    </c:title>
    <c:plotArea>
      <c:layout>
        <c:manualLayout>
          <c:layoutTarget val="inner"/>
          <c:xMode val="edge"/>
          <c:yMode val="edge"/>
          <c:x val="0.175669963523403"/>
          <c:y val="0.112264284272158"/>
          <c:w val="0.725443219597551"/>
          <c:h val="0.752927344114612"/>
        </c:manualLayout>
      </c:layout>
      <c:scatterChart>
        <c:scatterStyle val="lineMarker"/>
        <c:ser>
          <c:idx val="0"/>
          <c:order val="0"/>
          <c:tx>
            <c:v>LES</c:v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Sheet1!$E$2:$E$83</c:f>
              <c:numCache>
                <c:formatCode>General</c:formatCode>
                <c:ptCount val="82"/>
                <c:pt idx="0">
                  <c:v>295.1878052</c:v>
                </c:pt>
                <c:pt idx="1">
                  <c:v>294.9316100999997</c:v>
                </c:pt>
                <c:pt idx="2">
                  <c:v>294.8817138999999</c:v>
                </c:pt>
                <c:pt idx="3">
                  <c:v>294.8381041999999</c:v>
                </c:pt>
                <c:pt idx="4">
                  <c:v>294.8147888</c:v>
                </c:pt>
                <c:pt idx="5">
                  <c:v>294.7963866999999</c:v>
                </c:pt>
                <c:pt idx="6">
                  <c:v>294.7839049999997</c:v>
                </c:pt>
                <c:pt idx="7">
                  <c:v>294.7735900999999</c:v>
                </c:pt>
                <c:pt idx="8">
                  <c:v>294.7658997</c:v>
                </c:pt>
                <c:pt idx="9">
                  <c:v>294.759613</c:v>
                </c:pt>
                <c:pt idx="10">
                  <c:v>294.7544861</c:v>
                </c:pt>
                <c:pt idx="11">
                  <c:v>294.7504883</c:v>
                </c:pt>
                <c:pt idx="12">
                  <c:v>294.7471924</c:v>
                </c:pt>
                <c:pt idx="13">
                  <c:v>294.7442017</c:v>
                </c:pt>
                <c:pt idx="14">
                  <c:v>294.7416077</c:v>
                </c:pt>
                <c:pt idx="15">
                  <c:v>294.7395935</c:v>
                </c:pt>
                <c:pt idx="16">
                  <c:v>294.7376098999999</c:v>
                </c:pt>
                <c:pt idx="17">
                  <c:v>294.7362060999997</c:v>
                </c:pt>
                <c:pt idx="18">
                  <c:v>294.7347106999999</c:v>
                </c:pt>
                <c:pt idx="19">
                  <c:v>294.7336121</c:v>
                </c:pt>
                <c:pt idx="20">
                  <c:v>294.7330016999999</c:v>
                </c:pt>
                <c:pt idx="21">
                  <c:v>294.7326049999999</c:v>
                </c:pt>
                <c:pt idx="22">
                  <c:v>294.7326049999999</c:v>
                </c:pt>
                <c:pt idx="23">
                  <c:v>294.7323913999999</c:v>
                </c:pt>
                <c:pt idx="24">
                  <c:v>294.7329101999999</c:v>
                </c:pt>
                <c:pt idx="25">
                  <c:v>294.7331847999997</c:v>
                </c:pt>
                <c:pt idx="26">
                  <c:v>294.7337036</c:v>
                </c:pt>
                <c:pt idx="27">
                  <c:v>294.7344971</c:v>
                </c:pt>
                <c:pt idx="28">
                  <c:v>294.7356873</c:v>
                </c:pt>
                <c:pt idx="29">
                  <c:v>294.7369079999998</c:v>
                </c:pt>
                <c:pt idx="30">
                  <c:v>294.7387084999997</c:v>
                </c:pt>
                <c:pt idx="31">
                  <c:v>294.7408142</c:v>
                </c:pt>
                <c:pt idx="32">
                  <c:v>294.7430115</c:v>
                </c:pt>
                <c:pt idx="33">
                  <c:v>294.7456055</c:v>
                </c:pt>
                <c:pt idx="34">
                  <c:v>294.7484131</c:v>
                </c:pt>
                <c:pt idx="35">
                  <c:v>294.7514954</c:v>
                </c:pt>
                <c:pt idx="36">
                  <c:v>294.7550049</c:v>
                </c:pt>
                <c:pt idx="37">
                  <c:v>294.7586974999999</c:v>
                </c:pt>
                <c:pt idx="38">
                  <c:v>294.7627869</c:v>
                </c:pt>
                <c:pt idx="39">
                  <c:v>294.7676086</c:v>
                </c:pt>
                <c:pt idx="40">
                  <c:v>294.7727966</c:v>
                </c:pt>
                <c:pt idx="41">
                  <c:v>294.7791137999997</c:v>
                </c:pt>
                <c:pt idx="42">
                  <c:v>294.7858887</c:v>
                </c:pt>
                <c:pt idx="43">
                  <c:v>294.7947083</c:v>
                </c:pt>
                <c:pt idx="44">
                  <c:v>294.8045959</c:v>
                </c:pt>
                <c:pt idx="45">
                  <c:v>294.8163146999999</c:v>
                </c:pt>
                <c:pt idx="46">
                  <c:v>294.8301086</c:v>
                </c:pt>
                <c:pt idx="47">
                  <c:v>294.8463135</c:v>
                </c:pt>
                <c:pt idx="48">
                  <c:v>294.8660889</c:v>
                </c:pt>
                <c:pt idx="49">
                  <c:v>294.8901978</c:v>
                </c:pt>
                <c:pt idx="50">
                  <c:v>294.9193114999997</c:v>
                </c:pt>
                <c:pt idx="51">
                  <c:v>294.9549866</c:v>
                </c:pt>
                <c:pt idx="52">
                  <c:v>295.0015868999999</c:v>
                </c:pt>
                <c:pt idx="53">
                  <c:v>295.0621948</c:v>
                </c:pt>
                <c:pt idx="54">
                  <c:v>295.1478882</c:v>
                </c:pt>
                <c:pt idx="55">
                  <c:v>295.2703857</c:v>
                </c:pt>
                <c:pt idx="56">
                  <c:v>295.4522094999999</c:v>
                </c:pt>
                <c:pt idx="57">
                  <c:v>295.7250060999999</c:v>
                </c:pt>
                <c:pt idx="58">
                  <c:v>296.0575867</c:v>
                </c:pt>
                <c:pt idx="59">
                  <c:v>296.3743896</c:v>
                </c:pt>
                <c:pt idx="60">
                  <c:v>296.6427002</c:v>
                </c:pt>
                <c:pt idx="61">
                  <c:v>296.8693848</c:v>
                </c:pt>
                <c:pt idx="62">
                  <c:v>297.0645142</c:v>
                </c:pt>
                <c:pt idx="63">
                  <c:v>297.2383117999997</c:v>
                </c:pt>
                <c:pt idx="64">
                  <c:v>297.3991088999999</c:v>
                </c:pt>
                <c:pt idx="65">
                  <c:v>297.5541992</c:v>
                </c:pt>
                <c:pt idx="66">
                  <c:v>297.7073975</c:v>
                </c:pt>
                <c:pt idx="67">
                  <c:v>297.8616028</c:v>
                </c:pt>
                <c:pt idx="68">
                  <c:v>298.0141907</c:v>
                </c:pt>
                <c:pt idx="69">
                  <c:v>298.1664124</c:v>
                </c:pt>
                <c:pt idx="70">
                  <c:v>298.3183898999999</c:v>
                </c:pt>
                <c:pt idx="71">
                  <c:v>298.4693909</c:v>
                </c:pt>
                <c:pt idx="72">
                  <c:v>298.6211852999999</c:v>
                </c:pt>
                <c:pt idx="73">
                  <c:v>298.7730103</c:v>
                </c:pt>
                <c:pt idx="74">
                  <c:v>298.9276123</c:v>
                </c:pt>
                <c:pt idx="75">
                  <c:v>299.0866088999999</c:v>
                </c:pt>
                <c:pt idx="76">
                  <c:v>299.2515868999999</c:v>
                </c:pt>
                <c:pt idx="77">
                  <c:v>299.4266051999999</c:v>
                </c:pt>
                <c:pt idx="78">
                  <c:v>299.6148071</c:v>
                </c:pt>
                <c:pt idx="79">
                  <c:v>299.8151854999999</c:v>
                </c:pt>
                <c:pt idx="80">
                  <c:v>300.0235900999999</c:v>
                </c:pt>
                <c:pt idx="81">
                  <c:v>300.1319884999999</c:v>
                </c:pt>
              </c:numCache>
            </c:numRef>
          </c:xVal>
          <c:yVal>
            <c:numRef>
              <c:f>Sheet1!$D$2:$D$83</c:f>
              <c:numCache>
                <c:formatCode>General</c:formatCode>
                <c:ptCount val="82"/>
                <c:pt idx="0">
                  <c:v>25.0</c:v>
                </c:pt>
                <c:pt idx="1">
                  <c:v>75.0</c:v>
                </c:pt>
                <c:pt idx="2">
                  <c:v>125.0</c:v>
                </c:pt>
                <c:pt idx="3">
                  <c:v>175.0</c:v>
                </c:pt>
                <c:pt idx="4">
                  <c:v>225.0</c:v>
                </c:pt>
                <c:pt idx="5">
                  <c:v>275.0</c:v>
                </c:pt>
                <c:pt idx="6">
                  <c:v>325.0</c:v>
                </c:pt>
                <c:pt idx="7">
                  <c:v>375.0</c:v>
                </c:pt>
                <c:pt idx="8">
                  <c:v>425.0</c:v>
                </c:pt>
                <c:pt idx="9">
                  <c:v>475.0</c:v>
                </c:pt>
                <c:pt idx="10">
                  <c:v>525.0</c:v>
                </c:pt>
                <c:pt idx="11">
                  <c:v>575.0</c:v>
                </c:pt>
                <c:pt idx="12">
                  <c:v>625.0</c:v>
                </c:pt>
                <c:pt idx="13">
                  <c:v>675.0</c:v>
                </c:pt>
                <c:pt idx="14">
                  <c:v>725.0</c:v>
                </c:pt>
                <c:pt idx="15">
                  <c:v>775.0</c:v>
                </c:pt>
                <c:pt idx="16">
                  <c:v>825.0</c:v>
                </c:pt>
                <c:pt idx="17">
                  <c:v>875.0</c:v>
                </c:pt>
                <c:pt idx="18">
                  <c:v>925.0</c:v>
                </c:pt>
                <c:pt idx="19">
                  <c:v>975.0</c:v>
                </c:pt>
                <c:pt idx="20">
                  <c:v>1025.0</c:v>
                </c:pt>
                <c:pt idx="21">
                  <c:v>1075.0</c:v>
                </c:pt>
                <c:pt idx="22">
                  <c:v>1125.0</c:v>
                </c:pt>
                <c:pt idx="23">
                  <c:v>1175.0</c:v>
                </c:pt>
                <c:pt idx="24">
                  <c:v>1225.0</c:v>
                </c:pt>
                <c:pt idx="25">
                  <c:v>1275.0</c:v>
                </c:pt>
                <c:pt idx="26">
                  <c:v>1325.0</c:v>
                </c:pt>
                <c:pt idx="27">
                  <c:v>1375.0</c:v>
                </c:pt>
                <c:pt idx="28">
                  <c:v>1425.0</c:v>
                </c:pt>
                <c:pt idx="29">
                  <c:v>1475.0</c:v>
                </c:pt>
                <c:pt idx="30">
                  <c:v>1525.0</c:v>
                </c:pt>
                <c:pt idx="31">
                  <c:v>1575.0</c:v>
                </c:pt>
                <c:pt idx="32">
                  <c:v>1625.0</c:v>
                </c:pt>
                <c:pt idx="33">
                  <c:v>1675.0</c:v>
                </c:pt>
                <c:pt idx="34">
                  <c:v>1725.0</c:v>
                </c:pt>
                <c:pt idx="35">
                  <c:v>1775.0</c:v>
                </c:pt>
                <c:pt idx="36">
                  <c:v>1825.0</c:v>
                </c:pt>
                <c:pt idx="37">
                  <c:v>1875.0</c:v>
                </c:pt>
                <c:pt idx="38">
                  <c:v>1925.0</c:v>
                </c:pt>
                <c:pt idx="39">
                  <c:v>1975.0</c:v>
                </c:pt>
                <c:pt idx="40">
                  <c:v>2025.0</c:v>
                </c:pt>
                <c:pt idx="41">
                  <c:v>2075.0</c:v>
                </c:pt>
                <c:pt idx="42">
                  <c:v>2125.0</c:v>
                </c:pt>
                <c:pt idx="43">
                  <c:v>2175.0</c:v>
                </c:pt>
                <c:pt idx="44">
                  <c:v>2225.0</c:v>
                </c:pt>
                <c:pt idx="45">
                  <c:v>2275.0</c:v>
                </c:pt>
                <c:pt idx="46">
                  <c:v>2325.0</c:v>
                </c:pt>
                <c:pt idx="47">
                  <c:v>2375.0</c:v>
                </c:pt>
                <c:pt idx="48">
                  <c:v>2425.0</c:v>
                </c:pt>
                <c:pt idx="49">
                  <c:v>2475.0</c:v>
                </c:pt>
                <c:pt idx="50">
                  <c:v>2525.0</c:v>
                </c:pt>
                <c:pt idx="51">
                  <c:v>2575.0</c:v>
                </c:pt>
                <c:pt idx="52">
                  <c:v>2625.0</c:v>
                </c:pt>
                <c:pt idx="53">
                  <c:v>2675.0</c:v>
                </c:pt>
                <c:pt idx="54">
                  <c:v>2725.0</c:v>
                </c:pt>
                <c:pt idx="55">
                  <c:v>2775.0</c:v>
                </c:pt>
                <c:pt idx="56">
                  <c:v>2825.0</c:v>
                </c:pt>
                <c:pt idx="57">
                  <c:v>2875.0</c:v>
                </c:pt>
                <c:pt idx="58">
                  <c:v>2925.01001</c:v>
                </c:pt>
                <c:pt idx="59">
                  <c:v>2975.01001</c:v>
                </c:pt>
                <c:pt idx="60">
                  <c:v>3025.01001</c:v>
                </c:pt>
                <c:pt idx="61">
                  <c:v>3075.01001</c:v>
                </c:pt>
                <c:pt idx="62">
                  <c:v>3125.02002</c:v>
                </c:pt>
                <c:pt idx="63">
                  <c:v>3175.030029</c:v>
                </c:pt>
                <c:pt idx="64">
                  <c:v>3225.040039</c:v>
                </c:pt>
                <c:pt idx="65">
                  <c:v>3275.060059</c:v>
                </c:pt>
                <c:pt idx="66">
                  <c:v>3325.080078</c:v>
                </c:pt>
                <c:pt idx="67">
                  <c:v>3375.110107</c:v>
                </c:pt>
                <c:pt idx="68">
                  <c:v>3425.149902</c:v>
                </c:pt>
                <c:pt idx="69">
                  <c:v>3475.209961</c:v>
                </c:pt>
                <c:pt idx="70">
                  <c:v>3525.290039</c:v>
                </c:pt>
                <c:pt idx="71">
                  <c:v>3575.409912</c:v>
                </c:pt>
                <c:pt idx="72">
                  <c:v>3625.570068</c:v>
                </c:pt>
                <c:pt idx="73">
                  <c:v>3675.800049</c:v>
                </c:pt>
                <c:pt idx="74">
                  <c:v>3726.110107</c:v>
                </c:pt>
                <c:pt idx="75">
                  <c:v>3776.550049</c:v>
                </c:pt>
                <c:pt idx="76">
                  <c:v>3827.169922</c:v>
                </c:pt>
                <c:pt idx="77">
                  <c:v>3878.030029</c:v>
                </c:pt>
                <c:pt idx="78">
                  <c:v>3929.23999</c:v>
                </c:pt>
                <c:pt idx="79">
                  <c:v>3980.939941</c:v>
                </c:pt>
                <c:pt idx="80">
                  <c:v>4033.320068</c:v>
                </c:pt>
                <c:pt idx="81">
                  <c:v>4086.669922</c:v>
                </c:pt>
              </c:numCache>
            </c:numRef>
          </c:yVal>
        </c:ser>
        <c:ser>
          <c:idx val="3"/>
          <c:order val="1"/>
          <c:tx>
            <c:v>EDMF-CTL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Sheet1!$AU$2:$AU$83</c:f>
              <c:numCache>
                <c:formatCode>General</c:formatCode>
                <c:ptCount val="82"/>
                <c:pt idx="0">
                  <c:v>295.2004</c:v>
                </c:pt>
                <c:pt idx="1">
                  <c:v>295.0122999999999</c:v>
                </c:pt>
                <c:pt idx="2">
                  <c:v>294.9297</c:v>
                </c:pt>
                <c:pt idx="3">
                  <c:v>294.8801</c:v>
                </c:pt>
                <c:pt idx="4">
                  <c:v>294.8462</c:v>
                </c:pt>
                <c:pt idx="5">
                  <c:v>294.8211999999997</c:v>
                </c:pt>
                <c:pt idx="6">
                  <c:v>294.802</c:v>
                </c:pt>
                <c:pt idx="7">
                  <c:v>294.7866999999997</c:v>
                </c:pt>
                <c:pt idx="8">
                  <c:v>294.7744</c:v>
                </c:pt>
                <c:pt idx="9">
                  <c:v>294.7642</c:v>
                </c:pt>
                <c:pt idx="10">
                  <c:v>294.7557</c:v>
                </c:pt>
                <c:pt idx="11">
                  <c:v>294.7487</c:v>
                </c:pt>
                <c:pt idx="12">
                  <c:v>294.7428</c:v>
                </c:pt>
                <c:pt idx="13">
                  <c:v>294.7377999999997</c:v>
                </c:pt>
                <c:pt idx="14">
                  <c:v>294.7336999999997</c:v>
                </c:pt>
                <c:pt idx="15">
                  <c:v>294.7302</c:v>
                </c:pt>
                <c:pt idx="16">
                  <c:v>294.7273999999997</c:v>
                </c:pt>
                <c:pt idx="17">
                  <c:v>294.7251999999997</c:v>
                </c:pt>
                <c:pt idx="18">
                  <c:v>294.7234999999997</c:v>
                </c:pt>
                <c:pt idx="19">
                  <c:v>294.7221999999997</c:v>
                </c:pt>
                <c:pt idx="20">
                  <c:v>294.7214</c:v>
                </c:pt>
                <c:pt idx="21">
                  <c:v>294.7208999999999</c:v>
                </c:pt>
                <c:pt idx="22">
                  <c:v>294.7208999999999</c:v>
                </c:pt>
                <c:pt idx="23">
                  <c:v>294.7212</c:v>
                </c:pt>
                <c:pt idx="24">
                  <c:v>294.7217999999997</c:v>
                </c:pt>
                <c:pt idx="25">
                  <c:v>294.7228</c:v>
                </c:pt>
                <c:pt idx="26">
                  <c:v>294.7242</c:v>
                </c:pt>
                <c:pt idx="27">
                  <c:v>294.7259</c:v>
                </c:pt>
                <c:pt idx="28">
                  <c:v>294.7278999999999</c:v>
                </c:pt>
                <c:pt idx="29">
                  <c:v>294.7302</c:v>
                </c:pt>
                <c:pt idx="30">
                  <c:v>294.7328999999999</c:v>
                </c:pt>
                <c:pt idx="31">
                  <c:v>294.7359</c:v>
                </c:pt>
                <c:pt idx="32">
                  <c:v>294.7393</c:v>
                </c:pt>
                <c:pt idx="33">
                  <c:v>294.7431</c:v>
                </c:pt>
                <c:pt idx="34">
                  <c:v>294.7472</c:v>
                </c:pt>
                <c:pt idx="35">
                  <c:v>294.7518</c:v>
                </c:pt>
                <c:pt idx="36">
                  <c:v>294.7568</c:v>
                </c:pt>
                <c:pt idx="37">
                  <c:v>294.7622999999999</c:v>
                </c:pt>
                <c:pt idx="38">
                  <c:v>294.7683</c:v>
                </c:pt>
                <c:pt idx="39">
                  <c:v>294.7748000000001</c:v>
                </c:pt>
                <c:pt idx="40">
                  <c:v>294.7819999999997</c:v>
                </c:pt>
                <c:pt idx="41">
                  <c:v>294.7898</c:v>
                </c:pt>
                <c:pt idx="42">
                  <c:v>294.7984</c:v>
                </c:pt>
                <c:pt idx="43">
                  <c:v>294.8078</c:v>
                </c:pt>
                <c:pt idx="44">
                  <c:v>294.8183</c:v>
                </c:pt>
                <c:pt idx="45">
                  <c:v>294.8299</c:v>
                </c:pt>
                <c:pt idx="46">
                  <c:v>294.843</c:v>
                </c:pt>
                <c:pt idx="47">
                  <c:v>294.8579</c:v>
                </c:pt>
                <c:pt idx="48">
                  <c:v>294.8750999999999</c:v>
                </c:pt>
                <c:pt idx="49">
                  <c:v>294.8955</c:v>
                </c:pt>
                <c:pt idx="50">
                  <c:v>294.9202</c:v>
                </c:pt>
                <c:pt idx="51">
                  <c:v>294.9512999999997</c:v>
                </c:pt>
                <c:pt idx="52">
                  <c:v>294.992</c:v>
                </c:pt>
                <c:pt idx="53">
                  <c:v>295.0467</c:v>
                </c:pt>
                <c:pt idx="54">
                  <c:v>295.1216999999999</c:v>
                </c:pt>
                <c:pt idx="55">
                  <c:v>295.2491</c:v>
                </c:pt>
                <c:pt idx="56">
                  <c:v>296.3210999999997</c:v>
                </c:pt>
                <c:pt idx="57">
                  <c:v>296.5865999999997</c:v>
                </c:pt>
                <c:pt idx="58">
                  <c:v>296.74</c:v>
                </c:pt>
                <c:pt idx="59">
                  <c:v>296.8908</c:v>
                </c:pt>
                <c:pt idx="60">
                  <c:v>297.0414999999999</c:v>
                </c:pt>
                <c:pt idx="61">
                  <c:v>297.1920999999999</c:v>
                </c:pt>
                <c:pt idx="62">
                  <c:v>297.3428</c:v>
                </c:pt>
                <c:pt idx="63">
                  <c:v>297.4934</c:v>
                </c:pt>
                <c:pt idx="64">
                  <c:v>297.6441</c:v>
                </c:pt>
                <c:pt idx="65">
                  <c:v>297.7948</c:v>
                </c:pt>
                <c:pt idx="66">
                  <c:v>297.9454999999999</c:v>
                </c:pt>
                <c:pt idx="67">
                  <c:v>298.0962</c:v>
                </c:pt>
                <c:pt idx="68">
                  <c:v>298.247</c:v>
                </c:pt>
                <c:pt idx="69">
                  <c:v>298.3978</c:v>
                </c:pt>
                <c:pt idx="70">
                  <c:v>298.5488000000001</c:v>
                </c:pt>
                <c:pt idx="71">
                  <c:v>298.6999</c:v>
                </c:pt>
                <c:pt idx="72">
                  <c:v>298.8510999999999</c:v>
                </c:pt>
                <c:pt idx="73">
                  <c:v>299.0024</c:v>
                </c:pt>
                <c:pt idx="74">
                  <c:v>299.154</c:v>
                </c:pt>
                <c:pt idx="75">
                  <c:v>299.3061</c:v>
                </c:pt>
                <c:pt idx="76">
                  <c:v>299.4590999999999</c:v>
                </c:pt>
                <c:pt idx="77">
                  <c:v>299.6130999999999</c:v>
                </c:pt>
                <c:pt idx="78">
                  <c:v>299.7683999999997</c:v>
                </c:pt>
                <c:pt idx="79">
                  <c:v>299.9252999999997</c:v>
                </c:pt>
                <c:pt idx="80">
                  <c:v>300.0846</c:v>
                </c:pt>
                <c:pt idx="81">
                  <c:v>300.2475</c:v>
                </c:pt>
              </c:numCache>
            </c:numRef>
          </c:xVal>
          <c:yVal>
            <c:numRef>
              <c:f>Sheet1!$AR$2:$AR$83</c:f>
              <c:numCache>
                <c:formatCode>General</c:formatCode>
                <c:ptCount val="82"/>
                <c:pt idx="0">
                  <c:v>25.38541</c:v>
                </c:pt>
                <c:pt idx="1">
                  <c:v>76.10067999999998</c:v>
                </c:pt>
                <c:pt idx="2">
                  <c:v>126.81779</c:v>
                </c:pt>
                <c:pt idx="3">
                  <c:v>177.53114</c:v>
                </c:pt>
                <c:pt idx="4">
                  <c:v>228.24529</c:v>
                </c:pt>
                <c:pt idx="5">
                  <c:v>278.9582199999997</c:v>
                </c:pt>
                <c:pt idx="6">
                  <c:v>329.67062</c:v>
                </c:pt>
                <c:pt idx="7">
                  <c:v>380.38186</c:v>
                </c:pt>
                <c:pt idx="8">
                  <c:v>431.09188</c:v>
                </c:pt>
                <c:pt idx="9">
                  <c:v>481.80038</c:v>
                </c:pt>
                <c:pt idx="10">
                  <c:v>532.5071999999997</c:v>
                </c:pt>
                <c:pt idx="11">
                  <c:v>583.2119699999996</c:v>
                </c:pt>
                <c:pt idx="12">
                  <c:v>633.9141999999997</c:v>
                </c:pt>
                <c:pt idx="13">
                  <c:v>684.61319</c:v>
                </c:pt>
                <c:pt idx="14">
                  <c:v>735.3079300000001</c:v>
                </c:pt>
                <c:pt idx="15">
                  <c:v>785.99686</c:v>
                </c:pt>
                <c:pt idx="16">
                  <c:v>836.67763</c:v>
                </c:pt>
                <c:pt idx="17">
                  <c:v>887.3461099999993</c:v>
                </c:pt>
                <c:pt idx="18">
                  <c:v>937.9962599999997</c:v>
                </c:pt>
                <c:pt idx="19">
                  <c:v>988.62108</c:v>
                </c:pt>
                <c:pt idx="20">
                  <c:v>1039.21565</c:v>
                </c:pt>
                <c:pt idx="21">
                  <c:v>1089.77841</c:v>
                </c:pt>
                <c:pt idx="22">
                  <c:v>1140.31067</c:v>
                </c:pt>
                <c:pt idx="23">
                  <c:v>1190.81435</c:v>
                </c:pt>
                <c:pt idx="24">
                  <c:v>1241.29087</c:v>
                </c:pt>
                <c:pt idx="25">
                  <c:v>1291.74075</c:v>
                </c:pt>
                <c:pt idx="26">
                  <c:v>1342.16442</c:v>
                </c:pt>
                <c:pt idx="27">
                  <c:v>1392.56205</c:v>
                </c:pt>
                <c:pt idx="28">
                  <c:v>1442.93375</c:v>
                </c:pt>
                <c:pt idx="29">
                  <c:v>1493.2796</c:v>
                </c:pt>
                <c:pt idx="30">
                  <c:v>1543.59969</c:v>
                </c:pt>
                <c:pt idx="31">
                  <c:v>1593.89411</c:v>
                </c:pt>
                <c:pt idx="32">
                  <c:v>1644.16295</c:v>
                </c:pt>
                <c:pt idx="33">
                  <c:v>1694.40633</c:v>
                </c:pt>
                <c:pt idx="34">
                  <c:v>1744.62437</c:v>
                </c:pt>
                <c:pt idx="35">
                  <c:v>1794.81718</c:v>
                </c:pt>
                <c:pt idx="36">
                  <c:v>1844.98487</c:v>
                </c:pt>
                <c:pt idx="37">
                  <c:v>1895.12762</c:v>
                </c:pt>
                <c:pt idx="38">
                  <c:v>1945.24538</c:v>
                </c:pt>
                <c:pt idx="39">
                  <c:v>1995.33857</c:v>
                </c:pt>
                <c:pt idx="40">
                  <c:v>2045.40714</c:v>
                </c:pt>
                <c:pt idx="41">
                  <c:v>2095.45127</c:v>
                </c:pt>
                <c:pt idx="42">
                  <c:v>2145.4713</c:v>
                </c:pt>
                <c:pt idx="43">
                  <c:v>2195.46704</c:v>
                </c:pt>
                <c:pt idx="44">
                  <c:v>2245.43926</c:v>
                </c:pt>
                <c:pt idx="45">
                  <c:v>2295.38778</c:v>
                </c:pt>
                <c:pt idx="46">
                  <c:v>2345.31285</c:v>
                </c:pt>
                <c:pt idx="47">
                  <c:v>2395.21501</c:v>
                </c:pt>
                <c:pt idx="48">
                  <c:v>2445.09387</c:v>
                </c:pt>
                <c:pt idx="49">
                  <c:v>2494.95058</c:v>
                </c:pt>
                <c:pt idx="50">
                  <c:v>2544.78487</c:v>
                </c:pt>
                <c:pt idx="51">
                  <c:v>2594.59723</c:v>
                </c:pt>
                <c:pt idx="52">
                  <c:v>2644.38864</c:v>
                </c:pt>
                <c:pt idx="53">
                  <c:v>2694.15903</c:v>
                </c:pt>
                <c:pt idx="54">
                  <c:v>2743.91067</c:v>
                </c:pt>
                <c:pt idx="55">
                  <c:v>2793.644699999998</c:v>
                </c:pt>
                <c:pt idx="56">
                  <c:v>2843.36608</c:v>
                </c:pt>
                <c:pt idx="57">
                  <c:v>2893.08399</c:v>
                </c:pt>
                <c:pt idx="58">
                  <c:v>2942.82033</c:v>
                </c:pt>
                <c:pt idx="59">
                  <c:v>2992.65362</c:v>
                </c:pt>
                <c:pt idx="60">
                  <c:v>3042.57809</c:v>
                </c:pt>
                <c:pt idx="61">
                  <c:v>3092.50656</c:v>
                </c:pt>
                <c:pt idx="62">
                  <c:v>3142.43536</c:v>
                </c:pt>
                <c:pt idx="63">
                  <c:v>3192.36365</c:v>
                </c:pt>
                <c:pt idx="64">
                  <c:v>3242.29301</c:v>
                </c:pt>
                <c:pt idx="65">
                  <c:v>3292.22176</c:v>
                </c:pt>
                <c:pt idx="66">
                  <c:v>3342.15055</c:v>
                </c:pt>
                <c:pt idx="67">
                  <c:v>3392.07934</c:v>
                </c:pt>
                <c:pt idx="68">
                  <c:v>3442.00742</c:v>
                </c:pt>
                <c:pt idx="69">
                  <c:v>3491.93663</c:v>
                </c:pt>
                <c:pt idx="70">
                  <c:v>3541.86538</c:v>
                </c:pt>
                <c:pt idx="71">
                  <c:v>3591.79436</c:v>
                </c:pt>
                <c:pt idx="72">
                  <c:v>3641.72319</c:v>
                </c:pt>
                <c:pt idx="73">
                  <c:v>3691.65124</c:v>
                </c:pt>
                <c:pt idx="74">
                  <c:v>3741.5802</c:v>
                </c:pt>
                <c:pt idx="75">
                  <c:v>3791.508989999998</c:v>
                </c:pt>
                <c:pt idx="76">
                  <c:v>3841.43852</c:v>
                </c:pt>
                <c:pt idx="77">
                  <c:v>3891.36746</c:v>
                </c:pt>
                <c:pt idx="78">
                  <c:v>3941.29662</c:v>
                </c:pt>
                <c:pt idx="79">
                  <c:v>3991.22624</c:v>
                </c:pt>
                <c:pt idx="80">
                  <c:v>4041.15564</c:v>
                </c:pt>
                <c:pt idx="81">
                  <c:v>4091.08611</c:v>
                </c:pt>
              </c:numCache>
            </c:numRef>
          </c:yVal>
        </c:ser>
        <c:ser>
          <c:idx val="5"/>
          <c:order val="2"/>
          <c:tx>
            <c:strRef>
              <c:f>Sheet1!$BM$1</c:f>
              <c:strCache>
                <c:ptCount val="1"/>
                <c:pt idx="0">
                  <c:v>EDMF-TKE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marker>
            <c:symbol val="none"/>
          </c:marker>
          <c:xVal>
            <c:numRef>
              <c:f>Sheet1!$BM$2:$BM$82</c:f>
              <c:numCache>
                <c:formatCode>General</c:formatCode>
                <c:ptCount val="81"/>
                <c:pt idx="0">
                  <c:v>295.1809999999999</c:v>
                </c:pt>
                <c:pt idx="1">
                  <c:v>295.01</c:v>
                </c:pt>
                <c:pt idx="2">
                  <c:v>294.9332999999997</c:v>
                </c:pt>
                <c:pt idx="3">
                  <c:v>294.8863999999997</c:v>
                </c:pt>
                <c:pt idx="4">
                  <c:v>294.8539999999999</c:v>
                </c:pt>
                <c:pt idx="5">
                  <c:v>294.83</c:v>
                </c:pt>
                <c:pt idx="6">
                  <c:v>294.8115</c:v>
                </c:pt>
                <c:pt idx="7">
                  <c:v>294.7966999999997</c:v>
                </c:pt>
                <c:pt idx="8">
                  <c:v>294.7847</c:v>
                </c:pt>
                <c:pt idx="9">
                  <c:v>294.7747</c:v>
                </c:pt>
                <c:pt idx="10">
                  <c:v>294.7665</c:v>
                </c:pt>
                <c:pt idx="11">
                  <c:v>294.7595999999999</c:v>
                </c:pt>
                <c:pt idx="12">
                  <c:v>294.7536999999999</c:v>
                </c:pt>
                <c:pt idx="13">
                  <c:v>294.7488</c:v>
                </c:pt>
                <c:pt idx="14">
                  <c:v>294.7447</c:v>
                </c:pt>
                <c:pt idx="15">
                  <c:v>294.7411999999997</c:v>
                </c:pt>
                <c:pt idx="16">
                  <c:v>294.7382999999997</c:v>
                </c:pt>
                <c:pt idx="17">
                  <c:v>294.7359</c:v>
                </c:pt>
                <c:pt idx="18">
                  <c:v>294.7339999999997</c:v>
                </c:pt>
                <c:pt idx="19">
                  <c:v>294.7325</c:v>
                </c:pt>
                <c:pt idx="20">
                  <c:v>294.7312999999997</c:v>
                </c:pt>
                <c:pt idx="21">
                  <c:v>294.7304999999997</c:v>
                </c:pt>
                <c:pt idx="22">
                  <c:v>294.7300999999997</c:v>
                </c:pt>
                <c:pt idx="23">
                  <c:v>294.7299</c:v>
                </c:pt>
                <c:pt idx="24">
                  <c:v>294.7299</c:v>
                </c:pt>
                <c:pt idx="25">
                  <c:v>294.7302999999997</c:v>
                </c:pt>
                <c:pt idx="26">
                  <c:v>294.7309</c:v>
                </c:pt>
                <c:pt idx="27">
                  <c:v>294.7316999999997</c:v>
                </c:pt>
                <c:pt idx="28">
                  <c:v>294.7328</c:v>
                </c:pt>
                <c:pt idx="29">
                  <c:v>294.7341</c:v>
                </c:pt>
                <c:pt idx="30">
                  <c:v>294.7355999999997</c:v>
                </c:pt>
                <c:pt idx="31">
                  <c:v>294.7372999999997</c:v>
                </c:pt>
                <c:pt idx="32">
                  <c:v>294.7393</c:v>
                </c:pt>
                <c:pt idx="33">
                  <c:v>294.7414999999999</c:v>
                </c:pt>
                <c:pt idx="34">
                  <c:v>294.7439</c:v>
                </c:pt>
                <c:pt idx="35">
                  <c:v>294.7466</c:v>
                </c:pt>
                <c:pt idx="36">
                  <c:v>294.7496</c:v>
                </c:pt>
                <c:pt idx="37">
                  <c:v>294.7529</c:v>
                </c:pt>
                <c:pt idx="38">
                  <c:v>294.7563999999997</c:v>
                </c:pt>
                <c:pt idx="39">
                  <c:v>294.7608</c:v>
                </c:pt>
                <c:pt idx="40">
                  <c:v>294.7665999999997</c:v>
                </c:pt>
                <c:pt idx="41">
                  <c:v>294.7737</c:v>
                </c:pt>
                <c:pt idx="42">
                  <c:v>294.7823</c:v>
                </c:pt>
                <c:pt idx="43">
                  <c:v>294.7929999999997</c:v>
                </c:pt>
                <c:pt idx="44">
                  <c:v>294.8061999999997</c:v>
                </c:pt>
                <c:pt idx="45">
                  <c:v>294.8224</c:v>
                </c:pt>
                <c:pt idx="46">
                  <c:v>294.8414</c:v>
                </c:pt>
                <c:pt idx="47">
                  <c:v>294.8619</c:v>
                </c:pt>
                <c:pt idx="48">
                  <c:v>294.8818999999999</c:v>
                </c:pt>
                <c:pt idx="49">
                  <c:v>294.9017999999997</c:v>
                </c:pt>
                <c:pt idx="50">
                  <c:v>294.9232999999997</c:v>
                </c:pt>
                <c:pt idx="51">
                  <c:v>294.9474</c:v>
                </c:pt>
                <c:pt idx="52">
                  <c:v>294.9768999999997</c:v>
                </c:pt>
                <c:pt idx="53">
                  <c:v>295.016</c:v>
                </c:pt>
                <c:pt idx="54">
                  <c:v>295.0756999999999</c:v>
                </c:pt>
                <c:pt idx="55">
                  <c:v>295.2108999999999</c:v>
                </c:pt>
                <c:pt idx="56">
                  <c:v>296.2862</c:v>
                </c:pt>
                <c:pt idx="57">
                  <c:v>296.5860999999997</c:v>
                </c:pt>
                <c:pt idx="58">
                  <c:v>296.74</c:v>
                </c:pt>
                <c:pt idx="59">
                  <c:v>296.8908</c:v>
                </c:pt>
                <c:pt idx="60">
                  <c:v>297.0414999999999</c:v>
                </c:pt>
                <c:pt idx="61">
                  <c:v>297.1920999999999</c:v>
                </c:pt>
                <c:pt idx="62">
                  <c:v>297.3428</c:v>
                </c:pt>
                <c:pt idx="63">
                  <c:v>297.4934</c:v>
                </c:pt>
                <c:pt idx="64">
                  <c:v>297.6441</c:v>
                </c:pt>
                <c:pt idx="65">
                  <c:v>297.7948</c:v>
                </c:pt>
                <c:pt idx="66">
                  <c:v>297.9454999999999</c:v>
                </c:pt>
                <c:pt idx="67">
                  <c:v>298.0962</c:v>
                </c:pt>
                <c:pt idx="68">
                  <c:v>298.247</c:v>
                </c:pt>
                <c:pt idx="69">
                  <c:v>298.3978</c:v>
                </c:pt>
                <c:pt idx="70">
                  <c:v>298.5488000000001</c:v>
                </c:pt>
                <c:pt idx="71">
                  <c:v>298.6999</c:v>
                </c:pt>
                <c:pt idx="72">
                  <c:v>298.8510999999999</c:v>
                </c:pt>
                <c:pt idx="73">
                  <c:v>299.0024</c:v>
                </c:pt>
                <c:pt idx="74">
                  <c:v>299.154</c:v>
                </c:pt>
                <c:pt idx="75">
                  <c:v>299.3061</c:v>
                </c:pt>
                <c:pt idx="76">
                  <c:v>299.4590999999999</c:v>
                </c:pt>
                <c:pt idx="77">
                  <c:v>299.6130999999999</c:v>
                </c:pt>
                <c:pt idx="78">
                  <c:v>299.7683999999997</c:v>
                </c:pt>
                <c:pt idx="79">
                  <c:v>299.9252999999997</c:v>
                </c:pt>
                <c:pt idx="80">
                  <c:v>300.0846</c:v>
                </c:pt>
              </c:numCache>
            </c:numRef>
          </c:xVal>
          <c:yVal>
            <c:numRef>
              <c:f>Sheet1!$BL$2:$BL$83</c:f>
              <c:numCache>
                <c:formatCode>General</c:formatCode>
                <c:ptCount val="82"/>
                <c:pt idx="0">
                  <c:v>25.38937</c:v>
                </c:pt>
                <c:pt idx="1">
                  <c:v>76.11788</c:v>
                </c:pt>
                <c:pt idx="2">
                  <c:v>126.85083</c:v>
                </c:pt>
                <c:pt idx="3">
                  <c:v>177.57591</c:v>
                </c:pt>
                <c:pt idx="4">
                  <c:v>228.29961</c:v>
                </c:pt>
                <c:pt idx="5">
                  <c:v>279.02069</c:v>
                </c:pt>
                <c:pt idx="6">
                  <c:v>329.74027</c:v>
                </c:pt>
                <c:pt idx="7">
                  <c:v>380.45797</c:v>
                </c:pt>
                <c:pt idx="8">
                  <c:v>431.17385</c:v>
                </c:pt>
                <c:pt idx="9">
                  <c:v>481.8877</c:v>
                </c:pt>
                <c:pt idx="10">
                  <c:v>532.59942</c:v>
                </c:pt>
                <c:pt idx="11">
                  <c:v>583.3086599999997</c:v>
                </c:pt>
                <c:pt idx="12">
                  <c:v>634.01498</c:v>
                </c:pt>
                <c:pt idx="13">
                  <c:v>684.7176899999996</c:v>
                </c:pt>
                <c:pt idx="14">
                  <c:v>735.41581</c:v>
                </c:pt>
                <c:pt idx="15">
                  <c:v>786.10778</c:v>
                </c:pt>
                <c:pt idx="16">
                  <c:v>836.79128</c:v>
                </c:pt>
                <c:pt idx="17">
                  <c:v>887.4621799999996</c:v>
                </c:pt>
                <c:pt idx="18">
                  <c:v>938.11446</c:v>
                </c:pt>
                <c:pt idx="19">
                  <c:v>988.7410199999997</c:v>
                </c:pt>
                <c:pt idx="20">
                  <c:v>1039.33682</c:v>
                </c:pt>
                <c:pt idx="21">
                  <c:v>1089.90047</c:v>
                </c:pt>
                <c:pt idx="22">
                  <c:v>1140.43347</c:v>
                </c:pt>
                <c:pt idx="23">
                  <c:v>1190.93775</c:v>
                </c:pt>
                <c:pt idx="24">
                  <c:v>1241.41474</c:v>
                </c:pt>
                <c:pt idx="25">
                  <c:v>1291.86498</c:v>
                </c:pt>
                <c:pt idx="26">
                  <c:v>1342.28889</c:v>
                </c:pt>
                <c:pt idx="27">
                  <c:v>1392.68665</c:v>
                </c:pt>
                <c:pt idx="28">
                  <c:v>1443.05838</c:v>
                </c:pt>
                <c:pt idx="29">
                  <c:v>1493.40415</c:v>
                </c:pt>
                <c:pt idx="30">
                  <c:v>1543.72405</c:v>
                </c:pt>
                <c:pt idx="31">
                  <c:v>1594.01818</c:v>
                </c:pt>
                <c:pt idx="32">
                  <c:v>1644.28661</c:v>
                </c:pt>
                <c:pt idx="33">
                  <c:v>1694.52947</c:v>
                </c:pt>
                <c:pt idx="34">
                  <c:v>1744.74685</c:v>
                </c:pt>
                <c:pt idx="35">
                  <c:v>1794.93887</c:v>
                </c:pt>
                <c:pt idx="36">
                  <c:v>1845.10563</c:v>
                </c:pt>
                <c:pt idx="37">
                  <c:v>1895.24728</c:v>
                </c:pt>
                <c:pt idx="38">
                  <c:v>1945.36377</c:v>
                </c:pt>
                <c:pt idx="39">
                  <c:v>1995.4555</c:v>
                </c:pt>
                <c:pt idx="40">
                  <c:v>2045.52242</c:v>
                </c:pt>
                <c:pt idx="41">
                  <c:v>2095.56467</c:v>
                </c:pt>
                <c:pt idx="42">
                  <c:v>2145.5826</c:v>
                </c:pt>
                <c:pt idx="43">
                  <c:v>2195.57599</c:v>
                </c:pt>
                <c:pt idx="44">
                  <c:v>2245.54562</c:v>
                </c:pt>
                <c:pt idx="45">
                  <c:v>2295.49128</c:v>
                </c:pt>
                <c:pt idx="46">
                  <c:v>2345.41326</c:v>
                </c:pt>
                <c:pt idx="47">
                  <c:v>2395.31225</c:v>
                </c:pt>
                <c:pt idx="48">
                  <c:v>2445.187989999999</c:v>
                </c:pt>
                <c:pt idx="49">
                  <c:v>2495.04175</c:v>
                </c:pt>
                <c:pt idx="50">
                  <c:v>2544.87349</c:v>
                </c:pt>
                <c:pt idx="51">
                  <c:v>2594.68404</c:v>
                </c:pt>
                <c:pt idx="52">
                  <c:v>2644.475</c:v>
                </c:pt>
                <c:pt idx="53">
                  <c:v>2694.24751</c:v>
                </c:pt>
                <c:pt idx="54">
                  <c:v>2744.00638</c:v>
                </c:pt>
                <c:pt idx="55">
                  <c:v>2793.75862</c:v>
                </c:pt>
                <c:pt idx="56">
                  <c:v>2843.52558</c:v>
                </c:pt>
                <c:pt idx="57">
                  <c:v>2893.37319</c:v>
                </c:pt>
                <c:pt idx="58">
                  <c:v>2943.29723</c:v>
                </c:pt>
                <c:pt idx="59">
                  <c:v>2993.22629</c:v>
                </c:pt>
                <c:pt idx="60">
                  <c:v>3043.15505</c:v>
                </c:pt>
                <c:pt idx="61">
                  <c:v>3093.08376</c:v>
                </c:pt>
                <c:pt idx="62">
                  <c:v>3143.01256</c:v>
                </c:pt>
                <c:pt idx="63">
                  <c:v>3192.94084</c:v>
                </c:pt>
                <c:pt idx="64">
                  <c:v>3242.87018</c:v>
                </c:pt>
                <c:pt idx="65">
                  <c:v>3292.79892</c:v>
                </c:pt>
                <c:pt idx="66">
                  <c:v>3342.72771</c:v>
                </c:pt>
                <c:pt idx="67">
                  <c:v>3392.65648</c:v>
                </c:pt>
                <c:pt idx="68">
                  <c:v>3442.58456</c:v>
                </c:pt>
                <c:pt idx="69">
                  <c:v>3492.51375</c:v>
                </c:pt>
                <c:pt idx="70">
                  <c:v>3542.4425</c:v>
                </c:pt>
                <c:pt idx="71">
                  <c:v>3592.37147</c:v>
                </c:pt>
                <c:pt idx="72">
                  <c:v>3642.30028</c:v>
                </c:pt>
                <c:pt idx="73">
                  <c:v>3692.228329999999</c:v>
                </c:pt>
                <c:pt idx="74">
                  <c:v>3742.15728</c:v>
                </c:pt>
                <c:pt idx="75">
                  <c:v>3792.08606</c:v>
                </c:pt>
                <c:pt idx="76">
                  <c:v>3842.01559</c:v>
                </c:pt>
                <c:pt idx="77">
                  <c:v>3891.94452</c:v>
                </c:pt>
                <c:pt idx="78">
                  <c:v>3941.87367</c:v>
                </c:pt>
                <c:pt idx="79">
                  <c:v>3991.80328</c:v>
                </c:pt>
                <c:pt idx="80">
                  <c:v>4041.73268</c:v>
                </c:pt>
                <c:pt idx="81">
                  <c:v>4091.66315</c:v>
                </c:pt>
              </c:numCache>
            </c:numRef>
          </c:yVal>
        </c:ser>
        <c:axId val="891947064"/>
        <c:axId val="688077864"/>
      </c:scatterChart>
      <c:valAx>
        <c:axId val="891947064"/>
        <c:scaling>
          <c:orientation val="minMax"/>
          <c:max val="298.0"/>
          <c:min val="293.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l-GR" sz="1400">
                    <a:latin typeface="Times New Roman"/>
                    <a:cs typeface="Times New Roman"/>
                  </a:rPr>
                  <a:t>θ</a:t>
                </a:r>
                <a:r>
                  <a:rPr lang="en-US" sz="1400" baseline="0">
                    <a:latin typeface="+mn-lt"/>
                    <a:cs typeface="+mn-cs"/>
                  </a:rPr>
                  <a:t> (k)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464159521953754"/>
              <c:y val="0.927651515151515"/>
            </c:manualLayout>
          </c:layout>
        </c:title>
        <c:numFmt formatCode="#,##0" sourceLinked="0"/>
        <c:majorTickMark val="in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88077864"/>
        <c:crosses val="autoZero"/>
        <c:crossBetween val="midCat"/>
        <c:majorUnit val="1.0"/>
      </c:valAx>
      <c:valAx>
        <c:axId val="688077864"/>
        <c:scaling>
          <c:orientation val="minMax"/>
          <c:max val="4000.0"/>
          <c:min val="0.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Height</a:t>
                </a:r>
                <a:r>
                  <a:rPr lang="en-US" sz="1400" baseline="0"/>
                  <a:t> (m)</a:t>
                </a:r>
                <a:endParaRPr lang="en-US" sz="1400"/>
              </a:p>
            </c:rich>
          </c:tx>
          <c:layout/>
        </c:title>
        <c:numFmt formatCode="General" sourceLinked="1"/>
        <c:majorTickMark val="in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91947064"/>
        <c:crosses val="autoZero"/>
        <c:crossBetween val="midCat"/>
      </c:valAx>
      <c:spPr>
        <a:noFill/>
        <a:ln w="254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14716898382207"/>
          <c:y val="0.448088563325305"/>
          <c:w val="0.337126267277595"/>
          <c:h val="0.283155410862104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/>
              <a:t>Liquid water (3-4 hr average)</a:t>
            </a:r>
          </a:p>
        </c:rich>
      </c:tx>
      <c:layout>
        <c:manualLayout>
          <c:xMode val="edge"/>
          <c:yMode val="edge"/>
          <c:x val="0.142964807970432"/>
          <c:y val="0.068124371720599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9918849429536"/>
          <c:y val="0.179160589667455"/>
          <c:w val="0.726970033296338"/>
          <c:h val="0.650897226753671"/>
        </c:manualLayout>
      </c:layout>
      <c:scatterChart>
        <c:scatterStyle val="lineMarker"/>
        <c:ser>
          <c:idx val="3"/>
          <c:order val="0"/>
          <c:tx>
            <c:v>LES</c:v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Sheet3!$F$2:$F$600</c:f>
              <c:numCache>
                <c:formatCode>0.00E+00</c:formatCode>
                <c:ptCount val="599"/>
                <c:pt idx="0">
                  <c:v>4.76500109600003E-24</c:v>
                </c:pt>
                <c:pt idx="1">
                  <c:v>1.111833024E-23</c:v>
                </c:pt>
                <c:pt idx="2">
                  <c:v>3.758955977E-23</c:v>
                </c:pt>
                <c:pt idx="3">
                  <c:v>1.577607962E-22</c:v>
                </c:pt>
                <c:pt idx="4">
                  <c:v>2.806170091E-22</c:v>
                </c:pt>
                <c:pt idx="5">
                  <c:v>2.82793205E-22</c:v>
                </c:pt>
                <c:pt idx="6">
                  <c:v>2.067751981E-22</c:v>
                </c:pt>
                <c:pt idx="7">
                  <c:v>1.307572039E-22</c:v>
                </c:pt>
                <c:pt idx="8">
                  <c:v>8.70024973600003E-23</c:v>
                </c:pt>
                <c:pt idx="9">
                  <c:v>9.03580529000003E-23</c:v>
                </c:pt>
                <c:pt idx="10">
                  <c:v>9.37135895200003E-23</c:v>
                </c:pt>
                <c:pt idx="11">
                  <c:v>1.072899046E-22</c:v>
                </c:pt>
                <c:pt idx="12">
                  <c:v>1.576644037E-22</c:v>
                </c:pt>
                <c:pt idx="13">
                  <c:v>2.080390038E-22</c:v>
                </c:pt>
                <c:pt idx="14">
                  <c:v>2.584134902E-22</c:v>
                </c:pt>
                <c:pt idx="15">
                  <c:v>2.198256964E-22</c:v>
                </c:pt>
                <c:pt idx="16">
                  <c:v>1.591572062E-22</c:v>
                </c:pt>
                <c:pt idx="17">
                  <c:v>9.84886024400003E-23</c:v>
                </c:pt>
                <c:pt idx="18">
                  <c:v>4.53351294E-23</c:v>
                </c:pt>
                <c:pt idx="19">
                  <c:v>3.736683909E-23</c:v>
                </c:pt>
                <c:pt idx="20">
                  <c:v>2.939854877E-23</c:v>
                </c:pt>
                <c:pt idx="21">
                  <c:v>2.143026004E-23</c:v>
                </c:pt>
                <c:pt idx="22">
                  <c:v>1.474840938E-23</c:v>
                </c:pt>
                <c:pt idx="23">
                  <c:v>1.248370963E-23</c:v>
                </c:pt>
                <c:pt idx="24">
                  <c:v>1.021900987E-23</c:v>
                </c:pt>
                <c:pt idx="25">
                  <c:v>7.95430538800003E-24</c:v>
                </c:pt>
                <c:pt idx="26">
                  <c:v>5.72748713100003E-24</c:v>
                </c:pt>
                <c:pt idx="27">
                  <c:v>4.617826867E-24</c:v>
                </c:pt>
                <c:pt idx="28">
                  <c:v>3.508168181E-24</c:v>
                </c:pt>
                <c:pt idx="29">
                  <c:v>2.398508903E-24</c:v>
                </c:pt>
                <c:pt idx="30">
                  <c:v>1.288849033E-24</c:v>
                </c:pt>
                <c:pt idx="31">
                  <c:v>7.36045287100003E-25</c:v>
                </c:pt>
                <c:pt idx="32">
                  <c:v>6.46029700400003E-25</c:v>
                </c:pt>
                <c:pt idx="33">
                  <c:v>5.56014015100003E-25</c:v>
                </c:pt>
                <c:pt idx="34">
                  <c:v>4.65998379100003E-25</c:v>
                </c:pt>
                <c:pt idx="35">
                  <c:v>3.759827924E-25</c:v>
                </c:pt>
                <c:pt idx="36">
                  <c:v>6.30112410200003E-25</c:v>
                </c:pt>
                <c:pt idx="37">
                  <c:v>1.001340984E-24</c:v>
                </c:pt>
                <c:pt idx="38">
                  <c:v>1.372568967E-24</c:v>
                </c:pt>
                <c:pt idx="39">
                  <c:v>1.74379695E-24</c:v>
                </c:pt>
                <c:pt idx="40">
                  <c:v>2.115025031E-24</c:v>
                </c:pt>
                <c:pt idx="41">
                  <c:v>2.159687062E-23</c:v>
                </c:pt>
                <c:pt idx="42">
                  <c:v>5.31817899900002E-23</c:v>
                </c:pt>
                <c:pt idx="43">
                  <c:v>8.47667077800003E-23</c:v>
                </c:pt>
                <c:pt idx="44">
                  <c:v>1.16351594E-22</c:v>
                </c:pt>
                <c:pt idx="45">
                  <c:v>1.479364992E-22</c:v>
                </c:pt>
                <c:pt idx="46">
                  <c:v>2.067184001E-22</c:v>
                </c:pt>
                <c:pt idx="47">
                  <c:v>4.60136886200003E-22</c:v>
                </c:pt>
                <c:pt idx="48">
                  <c:v>7.13555511100003E-22</c:v>
                </c:pt>
                <c:pt idx="49">
                  <c:v>9.66974035100003E-22</c:v>
                </c:pt>
                <c:pt idx="50">
                  <c:v>1.220393013E-21</c:v>
                </c:pt>
                <c:pt idx="51">
                  <c:v>1.473810982E-21</c:v>
                </c:pt>
                <c:pt idx="52">
                  <c:v>3.243047864E-20</c:v>
                </c:pt>
                <c:pt idx="53">
                  <c:v>1.534442008E-19</c:v>
                </c:pt>
                <c:pt idx="54">
                  <c:v>2.744578035E-19</c:v>
                </c:pt>
                <c:pt idx="55">
                  <c:v>3.954715095E-19</c:v>
                </c:pt>
                <c:pt idx="56">
                  <c:v>5.164852155E-19</c:v>
                </c:pt>
                <c:pt idx="57">
                  <c:v>6.37498792300001E-19</c:v>
                </c:pt>
                <c:pt idx="58">
                  <c:v>7.58512575900003E-19</c:v>
                </c:pt>
                <c:pt idx="59">
                  <c:v>7.81671203200003E-19</c:v>
                </c:pt>
                <c:pt idx="60">
                  <c:v>8.03086702500003E-19</c:v>
                </c:pt>
                <c:pt idx="61">
                  <c:v>8.24502098300003E-19</c:v>
                </c:pt>
                <c:pt idx="62">
                  <c:v>8.45917494200003E-19</c:v>
                </c:pt>
                <c:pt idx="63">
                  <c:v>8.67332993500003E-19</c:v>
                </c:pt>
                <c:pt idx="64">
                  <c:v>8.88748492700003E-19</c:v>
                </c:pt>
                <c:pt idx="65">
                  <c:v>1.328603955E-18</c:v>
                </c:pt>
                <c:pt idx="66">
                  <c:v>2.839098102E-18</c:v>
                </c:pt>
                <c:pt idx="67">
                  <c:v>4.349591939E-18</c:v>
                </c:pt>
                <c:pt idx="68">
                  <c:v>5.860087017E-18</c:v>
                </c:pt>
                <c:pt idx="69">
                  <c:v>7.37057961300003E-18</c:v>
                </c:pt>
                <c:pt idx="70">
                  <c:v>8.88107510500003E-18</c:v>
                </c:pt>
                <c:pt idx="71">
                  <c:v>1.039156977E-17</c:v>
                </c:pt>
                <c:pt idx="72">
                  <c:v>1.159287011E-17</c:v>
                </c:pt>
                <c:pt idx="73">
                  <c:v>1.057930999E-17</c:v>
                </c:pt>
                <c:pt idx="74">
                  <c:v>9.56573911500003E-18</c:v>
                </c:pt>
                <c:pt idx="75">
                  <c:v>8.55217237700003E-18</c:v>
                </c:pt>
                <c:pt idx="76">
                  <c:v>7.53860563800003E-18</c:v>
                </c:pt>
                <c:pt idx="77">
                  <c:v>6.52503890000003E-18</c:v>
                </c:pt>
                <c:pt idx="78">
                  <c:v>5.51147298900002E-18</c:v>
                </c:pt>
                <c:pt idx="79">
                  <c:v>4.497905837E-18</c:v>
                </c:pt>
                <c:pt idx="80">
                  <c:v>3.799606994E-18</c:v>
                </c:pt>
                <c:pt idx="81">
                  <c:v>3.445600989E-18</c:v>
                </c:pt>
                <c:pt idx="82">
                  <c:v>3.09159395E-18</c:v>
                </c:pt>
                <c:pt idx="83">
                  <c:v>2.737586911E-18</c:v>
                </c:pt>
                <c:pt idx="84">
                  <c:v>2.383580078E-18</c:v>
                </c:pt>
                <c:pt idx="85">
                  <c:v>2.029574073E-18</c:v>
                </c:pt>
                <c:pt idx="86">
                  <c:v>1.675567034E-18</c:v>
                </c:pt>
                <c:pt idx="87">
                  <c:v>1.321559995E-18</c:v>
                </c:pt>
                <c:pt idx="88">
                  <c:v>1.044933014E-18</c:v>
                </c:pt>
                <c:pt idx="89">
                  <c:v>9.35602277400003E-19</c:v>
                </c:pt>
                <c:pt idx="90">
                  <c:v>8.26271386000003E-19</c:v>
                </c:pt>
                <c:pt idx="91">
                  <c:v>7.169404946E-19</c:v>
                </c:pt>
                <c:pt idx="92">
                  <c:v>6.07609810000003E-19</c:v>
                </c:pt>
                <c:pt idx="93">
                  <c:v>4.98278918500003E-19</c:v>
                </c:pt>
                <c:pt idx="94">
                  <c:v>3.889481047E-19</c:v>
                </c:pt>
                <c:pt idx="95">
                  <c:v>2.796171874E-19</c:v>
                </c:pt>
                <c:pt idx="96">
                  <c:v>1.702863994E-19</c:v>
                </c:pt>
                <c:pt idx="97">
                  <c:v>1.314657018E-19</c:v>
                </c:pt>
                <c:pt idx="98">
                  <c:v>1.388256059E-19</c:v>
                </c:pt>
                <c:pt idx="99">
                  <c:v>1.461854971E-19</c:v>
                </c:pt>
                <c:pt idx="100">
                  <c:v>1.535452978E-19</c:v>
                </c:pt>
                <c:pt idx="101">
                  <c:v>1.609052019E-19</c:v>
                </c:pt>
                <c:pt idx="102">
                  <c:v>1.682651061E-19</c:v>
                </c:pt>
                <c:pt idx="103">
                  <c:v>1.756249973E-19</c:v>
                </c:pt>
                <c:pt idx="104">
                  <c:v>1.829849014E-19</c:v>
                </c:pt>
                <c:pt idx="105">
                  <c:v>1.903448055E-19</c:v>
                </c:pt>
                <c:pt idx="106">
                  <c:v>1.975204034E-19</c:v>
                </c:pt>
                <c:pt idx="107">
                  <c:v>2.04281403E-19</c:v>
                </c:pt>
                <c:pt idx="108">
                  <c:v>2.110424025E-19</c:v>
                </c:pt>
                <c:pt idx="109">
                  <c:v>2.17803402E-19</c:v>
                </c:pt>
                <c:pt idx="110">
                  <c:v>2.245643886E-19</c:v>
                </c:pt>
                <c:pt idx="111">
                  <c:v>2.31325401E-19</c:v>
                </c:pt>
                <c:pt idx="112">
                  <c:v>2.380863876E-19</c:v>
                </c:pt>
                <c:pt idx="113">
                  <c:v>2.448475034E-19</c:v>
                </c:pt>
                <c:pt idx="114">
                  <c:v>2.5160849E-19</c:v>
                </c:pt>
                <c:pt idx="115">
                  <c:v>2.583695024E-19</c:v>
                </c:pt>
                <c:pt idx="116">
                  <c:v>2.716316117E-19</c:v>
                </c:pt>
                <c:pt idx="117">
                  <c:v>2.95062097E-19</c:v>
                </c:pt>
                <c:pt idx="118">
                  <c:v>3.184927117E-19</c:v>
                </c:pt>
                <c:pt idx="119">
                  <c:v>3.419233005E-19</c:v>
                </c:pt>
                <c:pt idx="120">
                  <c:v>3.653538117E-19</c:v>
                </c:pt>
                <c:pt idx="121">
                  <c:v>3.887844005E-19</c:v>
                </c:pt>
                <c:pt idx="122">
                  <c:v>4.122149893E-19</c:v>
                </c:pt>
                <c:pt idx="123">
                  <c:v>4.356454746E-19</c:v>
                </c:pt>
                <c:pt idx="124">
                  <c:v>4.590760893E-19</c:v>
                </c:pt>
                <c:pt idx="125">
                  <c:v>4.825067039E-19</c:v>
                </c:pt>
                <c:pt idx="126">
                  <c:v>5.05937215200003E-19</c:v>
                </c:pt>
                <c:pt idx="127">
                  <c:v>1.123493996E-17</c:v>
                </c:pt>
                <c:pt idx="128">
                  <c:v>2.444659012E-17</c:v>
                </c:pt>
                <c:pt idx="129">
                  <c:v>3.765824111E-17</c:v>
                </c:pt>
                <c:pt idx="130">
                  <c:v>5.08698904500001E-17</c:v>
                </c:pt>
                <c:pt idx="131">
                  <c:v>6.408154309E-17</c:v>
                </c:pt>
                <c:pt idx="132">
                  <c:v>7.72931924200003E-17</c:v>
                </c:pt>
                <c:pt idx="133">
                  <c:v>9.05048483700003E-17</c:v>
                </c:pt>
                <c:pt idx="134">
                  <c:v>1.037164977E-16</c:v>
                </c:pt>
                <c:pt idx="135">
                  <c:v>1.169280941E-16</c:v>
                </c:pt>
                <c:pt idx="136">
                  <c:v>1.301397964E-16</c:v>
                </c:pt>
                <c:pt idx="137">
                  <c:v>1.43351406E-16</c:v>
                </c:pt>
                <c:pt idx="138">
                  <c:v>1.759109025E-16</c:v>
                </c:pt>
                <c:pt idx="139">
                  <c:v>2.254562948E-16</c:v>
                </c:pt>
                <c:pt idx="140">
                  <c:v>2.75001793E-16</c:v>
                </c:pt>
                <c:pt idx="141">
                  <c:v>3.245472118E-16</c:v>
                </c:pt>
                <c:pt idx="142">
                  <c:v>3.7409271E-16</c:v>
                </c:pt>
                <c:pt idx="143">
                  <c:v>4.236381023E-16</c:v>
                </c:pt>
                <c:pt idx="144">
                  <c:v>4.73183574E-16</c:v>
                </c:pt>
                <c:pt idx="145">
                  <c:v>5.22729019200001E-16</c:v>
                </c:pt>
                <c:pt idx="146">
                  <c:v>5.72274411500003E-16</c:v>
                </c:pt>
                <c:pt idx="147">
                  <c:v>6.21819909700002E-16</c:v>
                </c:pt>
                <c:pt idx="148">
                  <c:v>6.71365407900001E-16</c:v>
                </c:pt>
                <c:pt idx="149">
                  <c:v>7.20910800200003E-16</c:v>
                </c:pt>
                <c:pt idx="150">
                  <c:v>8.19800308600002E-16</c:v>
                </c:pt>
                <c:pt idx="151">
                  <c:v>9.66337961400003E-16</c:v>
                </c:pt>
                <c:pt idx="152">
                  <c:v>1.112876038E-15</c:v>
                </c:pt>
                <c:pt idx="153">
                  <c:v>1.259412949E-15</c:v>
                </c:pt>
                <c:pt idx="154">
                  <c:v>1.405951026E-15</c:v>
                </c:pt>
                <c:pt idx="155">
                  <c:v>1.552488043E-15</c:v>
                </c:pt>
                <c:pt idx="156">
                  <c:v>1.699026014E-15</c:v>
                </c:pt>
                <c:pt idx="157">
                  <c:v>1.845563031E-15</c:v>
                </c:pt>
                <c:pt idx="158">
                  <c:v>1.992101002E-15</c:v>
                </c:pt>
                <c:pt idx="159">
                  <c:v>2.138638972E-15</c:v>
                </c:pt>
                <c:pt idx="160">
                  <c:v>2.285176095E-15</c:v>
                </c:pt>
                <c:pt idx="161">
                  <c:v>2.431714066E-15</c:v>
                </c:pt>
                <c:pt idx="162">
                  <c:v>2.578250977E-15</c:v>
                </c:pt>
                <c:pt idx="163">
                  <c:v>2.883433984E-15</c:v>
                </c:pt>
                <c:pt idx="164">
                  <c:v>3.258319966E-15</c:v>
                </c:pt>
                <c:pt idx="165">
                  <c:v>3.633205949E-15</c:v>
                </c:pt>
                <c:pt idx="166">
                  <c:v>4.008092991E-15</c:v>
                </c:pt>
                <c:pt idx="167">
                  <c:v>4.382979185E-15</c:v>
                </c:pt>
                <c:pt idx="168">
                  <c:v>4.757864956E-15</c:v>
                </c:pt>
                <c:pt idx="169">
                  <c:v>5.132751151E-15</c:v>
                </c:pt>
                <c:pt idx="170">
                  <c:v>5.50763819200002E-15</c:v>
                </c:pt>
                <c:pt idx="171">
                  <c:v>5.882523964E-15</c:v>
                </c:pt>
                <c:pt idx="172">
                  <c:v>6.25741100500001E-15</c:v>
                </c:pt>
                <c:pt idx="173">
                  <c:v>6.632295929E-15</c:v>
                </c:pt>
                <c:pt idx="174">
                  <c:v>7.007182971E-15</c:v>
                </c:pt>
                <c:pt idx="175">
                  <c:v>7.38206831800003E-15</c:v>
                </c:pt>
                <c:pt idx="176">
                  <c:v>8.07642611800003E-15</c:v>
                </c:pt>
                <c:pt idx="177">
                  <c:v>1.601247008E-14</c:v>
                </c:pt>
                <c:pt idx="178">
                  <c:v>2.39485098E-14</c:v>
                </c:pt>
                <c:pt idx="179">
                  <c:v>3.188455969E-14</c:v>
                </c:pt>
                <c:pt idx="180">
                  <c:v>3.982060111E-14</c:v>
                </c:pt>
                <c:pt idx="181">
                  <c:v>4.77566493E-14</c:v>
                </c:pt>
                <c:pt idx="182">
                  <c:v>5.569269072E-14</c:v>
                </c:pt>
                <c:pt idx="183">
                  <c:v>6.36287423E-14</c:v>
                </c:pt>
                <c:pt idx="184">
                  <c:v>7.15647769500001E-14</c:v>
                </c:pt>
                <c:pt idx="185">
                  <c:v>7.95008319200003E-14</c:v>
                </c:pt>
                <c:pt idx="186">
                  <c:v>8.74368733300003E-14</c:v>
                </c:pt>
                <c:pt idx="187">
                  <c:v>9.53729079800003E-14</c:v>
                </c:pt>
                <c:pt idx="188">
                  <c:v>1.033089968E-13</c:v>
                </c:pt>
                <c:pt idx="189">
                  <c:v>1.112449976E-13</c:v>
                </c:pt>
                <c:pt idx="190">
                  <c:v>1.191810051E-13</c:v>
                </c:pt>
                <c:pt idx="191">
                  <c:v>1.891472954E-13</c:v>
                </c:pt>
                <c:pt idx="192">
                  <c:v>3.21143909E-13</c:v>
                </c:pt>
                <c:pt idx="193">
                  <c:v>4.531405091E-13</c:v>
                </c:pt>
                <c:pt idx="194">
                  <c:v>5.851369736E-13</c:v>
                </c:pt>
                <c:pt idx="195">
                  <c:v>7.171336008E-13</c:v>
                </c:pt>
                <c:pt idx="196">
                  <c:v>8.491301195E-13</c:v>
                </c:pt>
                <c:pt idx="197">
                  <c:v>9.811266383E-13</c:v>
                </c:pt>
                <c:pt idx="198">
                  <c:v>1.113123049E-12</c:v>
                </c:pt>
                <c:pt idx="199">
                  <c:v>1.245120001E-12</c:v>
                </c:pt>
                <c:pt idx="200">
                  <c:v>1.377115978E-12</c:v>
                </c:pt>
                <c:pt idx="201">
                  <c:v>1.509113039E-12</c:v>
                </c:pt>
                <c:pt idx="202">
                  <c:v>2.467808943E-12</c:v>
                </c:pt>
                <c:pt idx="203">
                  <c:v>5.906605934E-12</c:v>
                </c:pt>
                <c:pt idx="204">
                  <c:v>9.34540292400002E-12</c:v>
                </c:pt>
                <c:pt idx="205">
                  <c:v>2.026715948E-11</c:v>
                </c:pt>
                <c:pt idx="206">
                  <c:v>3.474759022E-11</c:v>
                </c:pt>
                <c:pt idx="207">
                  <c:v>5.368976097E-11</c:v>
                </c:pt>
                <c:pt idx="208">
                  <c:v>8.282408787E-11</c:v>
                </c:pt>
                <c:pt idx="209">
                  <c:v>1.119584009E-10</c:v>
                </c:pt>
                <c:pt idx="210">
                  <c:v>1.376285058E-10</c:v>
                </c:pt>
                <c:pt idx="211">
                  <c:v>1.621438955E-10</c:v>
                </c:pt>
                <c:pt idx="212">
                  <c:v>1.850568032E-10</c:v>
                </c:pt>
                <c:pt idx="213">
                  <c:v>2.031623064E-10</c:v>
                </c:pt>
                <c:pt idx="214">
                  <c:v>2.212679068E-10</c:v>
                </c:pt>
                <c:pt idx="215">
                  <c:v>2.720837999E-10</c:v>
                </c:pt>
                <c:pt idx="216">
                  <c:v>3.33803013E-10</c:v>
                </c:pt>
                <c:pt idx="217">
                  <c:v>4.037188084E-10</c:v>
                </c:pt>
                <c:pt idx="218">
                  <c:v>4.982245172E-10</c:v>
                </c:pt>
                <c:pt idx="219">
                  <c:v>5.927303093E-10</c:v>
                </c:pt>
                <c:pt idx="220">
                  <c:v>7.6328871E-10</c:v>
                </c:pt>
                <c:pt idx="221">
                  <c:v>9.85066139800001E-10</c:v>
                </c:pt>
                <c:pt idx="222">
                  <c:v>1.256249993E-9</c:v>
                </c:pt>
                <c:pt idx="223">
                  <c:v>1.67290104E-9</c:v>
                </c:pt>
                <c:pt idx="224">
                  <c:v>2.089552087E-9</c:v>
                </c:pt>
                <c:pt idx="225">
                  <c:v>2.590200054E-9</c:v>
                </c:pt>
                <c:pt idx="226">
                  <c:v>3.118846958E-9</c:v>
                </c:pt>
                <c:pt idx="227">
                  <c:v>3.673295002E-9</c:v>
                </c:pt>
                <c:pt idx="228">
                  <c:v>4.305145129E-9</c:v>
                </c:pt>
                <c:pt idx="229">
                  <c:v>4.936994813E-9</c:v>
                </c:pt>
                <c:pt idx="230">
                  <c:v>5.72522918E-9</c:v>
                </c:pt>
                <c:pt idx="231">
                  <c:v>6.565591182E-9</c:v>
                </c:pt>
                <c:pt idx="232">
                  <c:v>7.46316875E-9</c:v>
                </c:pt>
                <c:pt idx="233">
                  <c:v>8.53239257E-9</c:v>
                </c:pt>
                <c:pt idx="234">
                  <c:v>9.697896708E-9</c:v>
                </c:pt>
                <c:pt idx="235">
                  <c:v>1.139660988E-8</c:v>
                </c:pt>
                <c:pt idx="236">
                  <c:v>1.320950993E-8</c:v>
                </c:pt>
                <c:pt idx="237">
                  <c:v>1.517013004E-8</c:v>
                </c:pt>
                <c:pt idx="238">
                  <c:v>1.757392987E-8</c:v>
                </c:pt>
                <c:pt idx="239">
                  <c:v>1.997772969E-8</c:v>
                </c:pt>
                <c:pt idx="240">
                  <c:v>2.30013697E-8</c:v>
                </c:pt>
                <c:pt idx="241">
                  <c:v>2.623161954E-8</c:v>
                </c:pt>
                <c:pt idx="242">
                  <c:v>2.97983096E-8</c:v>
                </c:pt>
                <c:pt idx="243">
                  <c:v>3.437433094E-8</c:v>
                </c:pt>
                <c:pt idx="244">
                  <c:v>3.895033984E-8</c:v>
                </c:pt>
                <c:pt idx="245">
                  <c:v>4.486334149E-8</c:v>
                </c:pt>
                <c:pt idx="246">
                  <c:v>5.128445935E-8</c:v>
                </c:pt>
                <c:pt idx="247">
                  <c:v>5.994632346E-8</c:v>
                </c:pt>
                <c:pt idx="248">
                  <c:v>7.234096699E-8</c:v>
                </c:pt>
                <c:pt idx="249">
                  <c:v>8.473561763E-8</c:v>
                </c:pt>
                <c:pt idx="250">
                  <c:v>1.010885029E-7</c:v>
                </c:pt>
                <c:pt idx="251">
                  <c:v>1.193597967E-7</c:v>
                </c:pt>
                <c:pt idx="252">
                  <c:v>1.400653957E-7</c:v>
                </c:pt>
                <c:pt idx="253">
                  <c:v>1.662759956E-7</c:v>
                </c:pt>
                <c:pt idx="254">
                  <c:v>1.931501998E-7</c:v>
                </c:pt>
                <c:pt idx="255">
                  <c:v>2.29603998E-7</c:v>
                </c:pt>
                <c:pt idx="256">
                  <c:v>2.714326968E-7</c:v>
                </c:pt>
                <c:pt idx="257">
                  <c:v>3.314002868E-7</c:v>
                </c:pt>
                <c:pt idx="258">
                  <c:v>4.382335135E-7</c:v>
                </c:pt>
                <c:pt idx="259">
                  <c:v>5.568165875E-7</c:v>
                </c:pt>
                <c:pt idx="260">
                  <c:v>7.505028066E-7</c:v>
                </c:pt>
                <c:pt idx="261">
                  <c:v>9.771471241E-7</c:v>
                </c:pt>
                <c:pt idx="262">
                  <c:v>1.268069013E-6</c:v>
                </c:pt>
                <c:pt idx="263">
                  <c:v>1.727320978E-6</c:v>
                </c:pt>
                <c:pt idx="264">
                  <c:v>2.188817007E-6</c:v>
                </c:pt>
                <c:pt idx="265">
                  <c:v>3.047136033E-6</c:v>
                </c:pt>
                <c:pt idx="266">
                  <c:v>4.071641797E-6</c:v>
                </c:pt>
                <c:pt idx="267">
                  <c:v>5.351101208E-6</c:v>
                </c:pt>
                <c:pt idx="268">
                  <c:v>7.304155133E-6</c:v>
                </c:pt>
                <c:pt idx="269">
                  <c:v>9.281049643E-6</c:v>
                </c:pt>
                <c:pt idx="270">
                  <c:v>1.295808033E-5</c:v>
                </c:pt>
                <c:pt idx="271">
                  <c:v>1.777131911E-5</c:v>
                </c:pt>
                <c:pt idx="272">
                  <c:v>2.370820948E-5</c:v>
                </c:pt>
                <c:pt idx="273">
                  <c:v>3.181356078E-5</c:v>
                </c:pt>
                <c:pt idx="274">
                  <c:v>3.993448991E-5</c:v>
                </c:pt>
                <c:pt idx="275">
                  <c:v>5.119508933E-5</c:v>
                </c:pt>
                <c:pt idx="276">
                  <c:v>6.356748054E-5</c:v>
                </c:pt>
                <c:pt idx="277">
                  <c:v>7.721888687E-5</c:v>
                </c:pt>
                <c:pt idx="278">
                  <c:v>9.409635823E-5</c:v>
                </c:pt>
                <c:pt idx="279">
                  <c:v>0.0001126490024</c:v>
                </c:pt>
                <c:pt idx="280">
                  <c:v>0.0001353721018</c:v>
                </c:pt>
                <c:pt idx="281">
                  <c:v>0.0001632511994</c:v>
                </c:pt>
                <c:pt idx="282">
                  <c:v>0.000195251705</c:v>
                </c:pt>
                <c:pt idx="283">
                  <c:v>0.0002309419069</c:v>
                </c:pt>
                <c:pt idx="284">
                  <c:v>0.0002672109986</c:v>
                </c:pt>
                <c:pt idx="285">
                  <c:v>0.0003069682862</c:v>
                </c:pt>
                <c:pt idx="286">
                  <c:v>0.0003518073936</c:v>
                </c:pt>
                <c:pt idx="287">
                  <c:v>0.0004015006998</c:v>
                </c:pt>
                <c:pt idx="288">
                  <c:v>0.0004672259965</c:v>
                </c:pt>
                <c:pt idx="289">
                  <c:v>0.0005356629263</c:v>
                </c:pt>
                <c:pt idx="290">
                  <c:v>0.0006092619151</c:v>
                </c:pt>
                <c:pt idx="291">
                  <c:v>0.0007020545891</c:v>
                </c:pt>
                <c:pt idx="292">
                  <c:v>0.000807749806</c:v>
                </c:pt>
                <c:pt idx="293">
                  <c:v>0.0009170455742</c:v>
                </c:pt>
                <c:pt idx="294">
                  <c:v>0.001034797053</c:v>
                </c:pt>
                <c:pt idx="295">
                  <c:v>0.001164313057</c:v>
                </c:pt>
                <c:pt idx="296">
                  <c:v>0.001330298954</c:v>
                </c:pt>
                <c:pt idx="297">
                  <c:v>0.001523655024</c:v>
                </c:pt>
                <c:pt idx="298">
                  <c:v>0.00172563002</c:v>
                </c:pt>
                <c:pt idx="299">
                  <c:v>0.001929790014</c:v>
                </c:pt>
                <c:pt idx="300">
                  <c:v>0.002167817904</c:v>
                </c:pt>
                <c:pt idx="301">
                  <c:v>0.002467778046</c:v>
                </c:pt>
                <c:pt idx="302">
                  <c:v>0.002801887924</c:v>
                </c:pt>
                <c:pt idx="303">
                  <c:v>0.003148271004</c:v>
                </c:pt>
                <c:pt idx="304">
                  <c:v>0.003527835011</c:v>
                </c:pt>
                <c:pt idx="305">
                  <c:v>0.003931160085</c:v>
                </c:pt>
                <c:pt idx="306">
                  <c:v>0.004397930112</c:v>
                </c:pt>
                <c:pt idx="307">
                  <c:v>0.004953266121</c:v>
                </c:pt>
                <c:pt idx="308">
                  <c:v>0.005525048822</c:v>
                </c:pt>
                <c:pt idx="309">
                  <c:v>0.006128468085</c:v>
                </c:pt>
                <c:pt idx="310">
                  <c:v>0.006747947074</c:v>
                </c:pt>
                <c:pt idx="311">
                  <c:v>0.007429673802</c:v>
                </c:pt>
                <c:pt idx="312">
                  <c:v>0.008227013052</c:v>
                </c:pt>
                <c:pt idx="313">
                  <c:v>0.009082842618</c:v>
                </c:pt>
                <c:pt idx="314">
                  <c:v>0.009942525066</c:v>
                </c:pt>
                <c:pt idx="315">
                  <c:v>0.01082903985</c:v>
                </c:pt>
                <c:pt idx="316">
                  <c:v>0.01174895</c:v>
                </c:pt>
                <c:pt idx="317">
                  <c:v>0.01273328997</c:v>
                </c:pt>
                <c:pt idx="318">
                  <c:v>0.01380505972</c:v>
                </c:pt>
                <c:pt idx="319">
                  <c:v>0.01494043972</c:v>
                </c:pt>
                <c:pt idx="320">
                  <c:v>0.01610589027</c:v>
                </c:pt>
                <c:pt idx="321">
                  <c:v>0.01729872078</c:v>
                </c:pt>
                <c:pt idx="322">
                  <c:v>0.0185248293</c:v>
                </c:pt>
                <c:pt idx="323">
                  <c:v>0.01978830993</c:v>
                </c:pt>
                <c:pt idx="324">
                  <c:v>0.02110775933</c:v>
                </c:pt>
                <c:pt idx="325">
                  <c:v>0.02249596082</c:v>
                </c:pt>
                <c:pt idx="326">
                  <c:v>0.02395603061</c:v>
                </c:pt>
                <c:pt idx="327">
                  <c:v>0.02543904074</c:v>
                </c:pt>
                <c:pt idx="328">
                  <c:v>0.02695542946</c:v>
                </c:pt>
                <c:pt idx="329">
                  <c:v>0.02850327082</c:v>
                </c:pt>
                <c:pt idx="330">
                  <c:v>0.03008344956</c:v>
                </c:pt>
                <c:pt idx="331">
                  <c:v>0.0317109488</c:v>
                </c:pt>
                <c:pt idx="332">
                  <c:v>0.03344736993</c:v>
                </c:pt>
                <c:pt idx="333">
                  <c:v>0.03521557897</c:v>
                </c:pt>
                <c:pt idx="334">
                  <c:v>0.03700945154</c:v>
                </c:pt>
                <c:pt idx="335">
                  <c:v>0.03883861005</c:v>
                </c:pt>
                <c:pt idx="336">
                  <c:v>0.04070084915</c:v>
                </c:pt>
                <c:pt idx="337">
                  <c:v>0.04259701818</c:v>
                </c:pt>
                <c:pt idx="338">
                  <c:v>0.04457418993</c:v>
                </c:pt>
                <c:pt idx="339">
                  <c:v>0.04659958929</c:v>
                </c:pt>
                <c:pt idx="340">
                  <c:v>0.04865581915</c:v>
                </c:pt>
                <c:pt idx="341">
                  <c:v>0.05074803159</c:v>
                </c:pt>
                <c:pt idx="342">
                  <c:v>0.05286610872</c:v>
                </c:pt>
                <c:pt idx="343">
                  <c:v>0.05501018092</c:v>
                </c:pt>
                <c:pt idx="344">
                  <c:v>0.05723242834</c:v>
                </c:pt>
                <c:pt idx="345">
                  <c:v>0.05950633064</c:v>
                </c:pt>
                <c:pt idx="346">
                  <c:v>0.06180908158</c:v>
                </c:pt>
                <c:pt idx="347">
                  <c:v>0.06414747983</c:v>
                </c:pt>
                <c:pt idx="348">
                  <c:v>0.06650906056</c:v>
                </c:pt>
                <c:pt idx="349">
                  <c:v>0.06890530139</c:v>
                </c:pt>
                <c:pt idx="350">
                  <c:v>0.07135984302</c:v>
                </c:pt>
                <c:pt idx="351">
                  <c:v>0.07386290282</c:v>
                </c:pt>
                <c:pt idx="352">
                  <c:v>0.07639954239</c:v>
                </c:pt>
                <c:pt idx="353">
                  <c:v>0.07895749807</c:v>
                </c:pt>
                <c:pt idx="354">
                  <c:v>0.08154196292</c:v>
                </c:pt>
                <c:pt idx="355">
                  <c:v>0.08417625725</c:v>
                </c:pt>
                <c:pt idx="356">
                  <c:v>0.08686713129</c:v>
                </c:pt>
                <c:pt idx="357">
                  <c:v>0.08959128708</c:v>
                </c:pt>
                <c:pt idx="358">
                  <c:v>0.09235221893</c:v>
                </c:pt>
                <c:pt idx="359">
                  <c:v>0.09511458874</c:v>
                </c:pt>
                <c:pt idx="360">
                  <c:v>0.09792219102</c:v>
                </c:pt>
                <c:pt idx="361" formatCode="General">
                  <c:v>0.1007756963</c:v>
                </c:pt>
                <c:pt idx="362" formatCode="General">
                  <c:v>0.1036712974</c:v>
                </c:pt>
                <c:pt idx="363" formatCode="General">
                  <c:v>0.1065893993</c:v>
                </c:pt>
                <c:pt idx="364" formatCode="General">
                  <c:v>0.1095130965</c:v>
                </c:pt>
                <c:pt idx="365" formatCode="General">
                  <c:v>0.1124844998</c:v>
                </c:pt>
                <c:pt idx="366" formatCode="General">
                  <c:v>0.1155015007</c:v>
                </c:pt>
                <c:pt idx="367" formatCode="General">
                  <c:v>0.1185493991</c:v>
                </c:pt>
                <c:pt idx="368" formatCode="General">
                  <c:v>0.1216164976</c:v>
                </c:pt>
                <c:pt idx="369" formatCode="General">
                  <c:v>0.1246948019</c:v>
                </c:pt>
                <c:pt idx="370" formatCode="General">
                  <c:v>0.1278250962</c:v>
                </c:pt>
                <c:pt idx="371" formatCode="General">
                  <c:v>0.1309807003</c:v>
                </c:pt>
                <c:pt idx="372" formatCode="General">
                  <c:v>0.1341556013</c:v>
                </c:pt>
                <c:pt idx="373" formatCode="General">
                  <c:v>0.1373497993</c:v>
                </c:pt>
                <c:pt idx="374" formatCode="General">
                  <c:v>0.1405673027</c:v>
                </c:pt>
                <c:pt idx="375" formatCode="General">
                  <c:v>0.1438039988</c:v>
                </c:pt>
                <c:pt idx="376" formatCode="General">
                  <c:v>0.1470562965</c:v>
                </c:pt>
                <c:pt idx="377" formatCode="General">
                  <c:v>0.1503259987</c:v>
                </c:pt>
                <c:pt idx="378" formatCode="General">
                  <c:v>0.1536336988</c:v>
                </c:pt>
                <c:pt idx="379" formatCode="General">
                  <c:v>0.1569427997</c:v>
                </c:pt>
                <c:pt idx="380" formatCode="General">
                  <c:v>0.1602587998</c:v>
                </c:pt>
                <c:pt idx="381" formatCode="General">
                  <c:v>0.1635881066</c:v>
                </c:pt>
                <c:pt idx="382" formatCode="General">
                  <c:v>0.1669266969</c:v>
                </c:pt>
                <c:pt idx="383" formatCode="General">
                  <c:v>0.1702677011</c:v>
                </c:pt>
                <c:pt idx="384" formatCode="General">
                  <c:v>0.1736070067</c:v>
                </c:pt>
                <c:pt idx="385" formatCode="General">
                  <c:v>0.1769504994</c:v>
                </c:pt>
                <c:pt idx="386" formatCode="General">
                  <c:v>0.1802915931</c:v>
                </c:pt>
                <c:pt idx="387" formatCode="General">
                  <c:v>0.1836273968</c:v>
                </c:pt>
                <c:pt idx="388" formatCode="General">
                  <c:v>0.1869505048</c:v>
                </c:pt>
                <c:pt idx="389" formatCode="General">
                  <c:v>0.1902696043</c:v>
                </c:pt>
                <c:pt idx="390" formatCode="General">
                  <c:v>0.1935597956</c:v>
                </c:pt>
                <c:pt idx="391" formatCode="General">
                  <c:v>0.196826905</c:v>
                </c:pt>
                <c:pt idx="392" formatCode="General">
                  <c:v>0.200070098</c:v>
                </c:pt>
                <c:pt idx="393" formatCode="General">
                  <c:v>0.2032802999</c:v>
                </c:pt>
                <c:pt idx="394" formatCode="General">
                  <c:v>0.2064692974</c:v>
                </c:pt>
                <c:pt idx="395" formatCode="General">
                  <c:v>0.2096063048</c:v>
                </c:pt>
                <c:pt idx="396" formatCode="General">
                  <c:v>0.2126712948</c:v>
                </c:pt>
                <c:pt idx="397" formatCode="General">
                  <c:v>0.2157001048</c:v>
                </c:pt>
                <c:pt idx="398" formatCode="General">
                  <c:v>0.2186665982</c:v>
                </c:pt>
                <c:pt idx="399" formatCode="General">
                  <c:v>0.2215534002</c:v>
                </c:pt>
                <c:pt idx="400" formatCode="General">
                  <c:v>0.2243247032</c:v>
                </c:pt>
                <c:pt idx="401" formatCode="General">
                  <c:v>0.2270278037</c:v>
                </c:pt>
                <c:pt idx="402" formatCode="General">
                  <c:v>0.2296621948</c:v>
                </c:pt>
                <c:pt idx="403" formatCode="General">
                  <c:v>0.2320885956</c:v>
                </c:pt>
                <c:pt idx="404" formatCode="General">
                  <c:v>0.2344639003</c:v>
                </c:pt>
                <c:pt idx="405" formatCode="General">
                  <c:v>0.2366182953</c:v>
                </c:pt>
                <c:pt idx="406" formatCode="General">
                  <c:v>0.2386301011</c:v>
                </c:pt>
                <c:pt idx="407" formatCode="General">
                  <c:v>0.2404173017</c:v>
                </c:pt>
                <c:pt idx="408" formatCode="General">
                  <c:v>0.2420080006</c:v>
                </c:pt>
                <c:pt idx="409" formatCode="General">
                  <c:v>0.2433474958</c:v>
                </c:pt>
                <c:pt idx="410" formatCode="General">
                  <c:v>0.2443751991</c:v>
                </c:pt>
                <c:pt idx="411" formatCode="General">
                  <c:v>0.2451180965</c:v>
                </c:pt>
                <c:pt idx="412" formatCode="General">
                  <c:v>0.2454980016</c:v>
                </c:pt>
                <c:pt idx="413" formatCode="General">
                  <c:v>0.2453190982</c:v>
                </c:pt>
                <c:pt idx="414" formatCode="General">
                  <c:v>0.2449536026</c:v>
                </c:pt>
                <c:pt idx="415" formatCode="General">
                  <c:v>0.2436978072</c:v>
                </c:pt>
                <c:pt idx="416" formatCode="General">
                  <c:v>0.2421997041</c:v>
                </c:pt>
                <c:pt idx="417" formatCode="General">
                  <c:v>0.2397767007</c:v>
                </c:pt>
                <c:pt idx="418" formatCode="General">
                  <c:v>0.2366659939</c:v>
                </c:pt>
                <c:pt idx="419" formatCode="General">
                  <c:v>0.2328183055</c:v>
                </c:pt>
                <c:pt idx="420" formatCode="General">
                  <c:v>0.2277882993</c:v>
                </c:pt>
                <c:pt idx="421" formatCode="General">
                  <c:v>0.2218120992</c:v>
                </c:pt>
                <c:pt idx="422" formatCode="General">
                  <c:v>0.2148506045</c:v>
                </c:pt>
                <c:pt idx="423" formatCode="General">
                  <c:v>0.206062302</c:v>
                </c:pt>
                <c:pt idx="424" formatCode="General">
                  <c:v>0.1968889982</c:v>
                </c:pt>
                <c:pt idx="425" formatCode="General">
                  <c:v>0.1854767948</c:v>
                </c:pt>
                <c:pt idx="426" formatCode="General">
                  <c:v>0.1734205931</c:v>
                </c:pt>
                <c:pt idx="427" formatCode="General">
                  <c:v>0.1600376964</c:v>
                </c:pt>
                <c:pt idx="428" formatCode="General">
                  <c:v>0.1453879029</c:v>
                </c:pt>
                <c:pt idx="429" formatCode="General">
                  <c:v>0.1301929057</c:v>
                </c:pt>
                <c:pt idx="430" formatCode="General">
                  <c:v>0.1142646</c:v>
                </c:pt>
                <c:pt idx="431">
                  <c:v>0.09812589735</c:v>
                </c:pt>
                <c:pt idx="432">
                  <c:v>0.08207181096</c:v>
                </c:pt>
                <c:pt idx="433">
                  <c:v>0.06679975986</c:v>
                </c:pt>
                <c:pt idx="434">
                  <c:v>0.0521534197</c:v>
                </c:pt>
                <c:pt idx="435">
                  <c:v>0.0398153998</c:v>
                </c:pt>
                <c:pt idx="436">
                  <c:v>0.0289603807</c:v>
                </c:pt>
                <c:pt idx="437">
                  <c:v>0.02057857998</c:v>
                </c:pt>
                <c:pt idx="438">
                  <c:v>0.01417092979</c:v>
                </c:pt>
                <c:pt idx="439">
                  <c:v>0.009328629822</c:v>
                </c:pt>
                <c:pt idx="440">
                  <c:v>0.00597837707</c:v>
                </c:pt>
                <c:pt idx="441">
                  <c:v>0.003779262071</c:v>
                </c:pt>
                <c:pt idx="442">
                  <c:v>0.002030479955</c:v>
                </c:pt>
                <c:pt idx="443">
                  <c:v>0.001289610052</c:v>
                </c:pt>
                <c:pt idx="444">
                  <c:v>0.0005800204235</c:v>
                </c:pt>
                <c:pt idx="445">
                  <c:v>0.0002981649013</c:v>
                </c:pt>
                <c:pt idx="446">
                  <c:v>0.0001586122962</c:v>
                </c:pt>
                <c:pt idx="447">
                  <c:v>5.563356899E-5</c:v>
                </c:pt>
                <c:pt idx="448">
                  <c:v>3.427683987E-5</c:v>
                </c:pt>
                <c:pt idx="449">
                  <c:v>1.53323399E-5</c:v>
                </c:pt>
                <c:pt idx="450">
                  <c:v>7.399040896E-6</c:v>
                </c:pt>
                <c:pt idx="451">
                  <c:v>3.27232101E-6</c:v>
                </c:pt>
                <c:pt idx="452">
                  <c:v>1.47708306E-7</c:v>
                </c:pt>
                <c:pt idx="453">
                  <c:v>9.622633712E-8</c:v>
                </c:pt>
                <c:pt idx="454">
                  <c:v>4.474432913E-8</c:v>
                </c:pt>
                <c:pt idx="455">
                  <c:v>2.787015063E-8</c:v>
                </c:pt>
                <c:pt idx="456">
                  <c:v>1.168431041E-8</c:v>
                </c:pt>
                <c:pt idx="457">
                  <c:v>5.854820184E-9</c:v>
                </c:pt>
                <c:pt idx="458">
                  <c:v>2.532984066E-11</c:v>
                </c:pt>
                <c:pt idx="459">
                  <c:v>1.266492033E-11</c:v>
                </c:pt>
                <c:pt idx="460">
                  <c:v>6.62744983100003E-37</c:v>
                </c:pt>
                <c:pt idx="461">
                  <c:v>3.313724916E-37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</c:numCache>
            </c:numRef>
          </c:xVal>
          <c:yVal>
            <c:numRef>
              <c:f>Sheet3!$A$2:$A$600</c:f>
              <c:numCache>
                <c:formatCode>General</c:formatCode>
                <c:ptCount val="599"/>
                <c:pt idx="0">
                  <c:v>4.0</c:v>
                </c:pt>
                <c:pt idx="1">
                  <c:v>6.0</c:v>
                </c:pt>
                <c:pt idx="2">
                  <c:v>8.0</c:v>
                </c:pt>
                <c:pt idx="3">
                  <c:v>10.0</c:v>
                </c:pt>
                <c:pt idx="4">
                  <c:v>12.0</c:v>
                </c:pt>
                <c:pt idx="5">
                  <c:v>14.0</c:v>
                </c:pt>
                <c:pt idx="6">
                  <c:v>16.0</c:v>
                </c:pt>
                <c:pt idx="7">
                  <c:v>18.0</c:v>
                </c:pt>
                <c:pt idx="8">
                  <c:v>20.0</c:v>
                </c:pt>
                <c:pt idx="9">
                  <c:v>22.0</c:v>
                </c:pt>
                <c:pt idx="10">
                  <c:v>24.0</c:v>
                </c:pt>
                <c:pt idx="11">
                  <c:v>26.0</c:v>
                </c:pt>
                <c:pt idx="12">
                  <c:v>28.0</c:v>
                </c:pt>
                <c:pt idx="13">
                  <c:v>30.0</c:v>
                </c:pt>
                <c:pt idx="14">
                  <c:v>32.0</c:v>
                </c:pt>
                <c:pt idx="15">
                  <c:v>34.0</c:v>
                </c:pt>
                <c:pt idx="16">
                  <c:v>36.0</c:v>
                </c:pt>
                <c:pt idx="17">
                  <c:v>38.0</c:v>
                </c:pt>
                <c:pt idx="18">
                  <c:v>40.0</c:v>
                </c:pt>
                <c:pt idx="19">
                  <c:v>42.0</c:v>
                </c:pt>
                <c:pt idx="20">
                  <c:v>44.0</c:v>
                </c:pt>
                <c:pt idx="21">
                  <c:v>46.0</c:v>
                </c:pt>
                <c:pt idx="22">
                  <c:v>48.0</c:v>
                </c:pt>
                <c:pt idx="23">
                  <c:v>50.0</c:v>
                </c:pt>
                <c:pt idx="24">
                  <c:v>52.0</c:v>
                </c:pt>
                <c:pt idx="25">
                  <c:v>54.0</c:v>
                </c:pt>
                <c:pt idx="26">
                  <c:v>56.0</c:v>
                </c:pt>
                <c:pt idx="27">
                  <c:v>58.0</c:v>
                </c:pt>
                <c:pt idx="28">
                  <c:v>60.0</c:v>
                </c:pt>
                <c:pt idx="29">
                  <c:v>62.0</c:v>
                </c:pt>
                <c:pt idx="30">
                  <c:v>64.0</c:v>
                </c:pt>
                <c:pt idx="31">
                  <c:v>66.0</c:v>
                </c:pt>
                <c:pt idx="32">
                  <c:v>68.0</c:v>
                </c:pt>
                <c:pt idx="33">
                  <c:v>70.0</c:v>
                </c:pt>
                <c:pt idx="34">
                  <c:v>72.0</c:v>
                </c:pt>
                <c:pt idx="35">
                  <c:v>74.0</c:v>
                </c:pt>
                <c:pt idx="36">
                  <c:v>76.0</c:v>
                </c:pt>
                <c:pt idx="37">
                  <c:v>78.0</c:v>
                </c:pt>
                <c:pt idx="38">
                  <c:v>80.0</c:v>
                </c:pt>
                <c:pt idx="39">
                  <c:v>82.0</c:v>
                </c:pt>
                <c:pt idx="40">
                  <c:v>84.0</c:v>
                </c:pt>
                <c:pt idx="41">
                  <c:v>86.0</c:v>
                </c:pt>
                <c:pt idx="42">
                  <c:v>88.0</c:v>
                </c:pt>
                <c:pt idx="43">
                  <c:v>90.0</c:v>
                </c:pt>
                <c:pt idx="44">
                  <c:v>92.0</c:v>
                </c:pt>
                <c:pt idx="45">
                  <c:v>94.0</c:v>
                </c:pt>
                <c:pt idx="46">
                  <c:v>96.0</c:v>
                </c:pt>
                <c:pt idx="47">
                  <c:v>98.0</c:v>
                </c:pt>
                <c:pt idx="48">
                  <c:v>100.0</c:v>
                </c:pt>
                <c:pt idx="49">
                  <c:v>102.0</c:v>
                </c:pt>
                <c:pt idx="50">
                  <c:v>104.0</c:v>
                </c:pt>
                <c:pt idx="51">
                  <c:v>106.0</c:v>
                </c:pt>
                <c:pt idx="52">
                  <c:v>108.0</c:v>
                </c:pt>
                <c:pt idx="53">
                  <c:v>110.0</c:v>
                </c:pt>
                <c:pt idx="54">
                  <c:v>112.0</c:v>
                </c:pt>
                <c:pt idx="55">
                  <c:v>114.0</c:v>
                </c:pt>
                <c:pt idx="56">
                  <c:v>116.0</c:v>
                </c:pt>
                <c:pt idx="57">
                  <c:v>118.0</c:v>
                </c:pt>
                <c:pt idx="58">
                  <c:v>120.0</c:v>
                </c:pt>
                <c:pt idx="59">
                  <c:v>122.0</c:v>
                </c:pt>
                <c:pt idx="60">
                  <c:v>124.0</c:v>
                </c:pt>
                <c:pt idx="61">
                  <c:v>126.0</c:v>
                </c:pt>
                <c:pt idx="62">
                  <c:v>128.0</c:v>
                </c:pt>
                <c:pt idx="63">
                  <c:v>130.0</c:v>
                </c:pt>
                <c:pt idx="64">
                  <c:v>132.0</c:v>
                </c:pt>
                <c:pt idx="65">
                  <c:v>134.0</c:v>
                </c:pt>
                <c:pt idx="66">
                  <c:v>136.0</c:v>
                </c:pt>
                <c:pt idx="67">
                  <c:v>138.0</c:v>
                </c:pt>
                <c:pt idx="68">
                  <c:v>140.0</c:v>
                </c:pt>
                <c:pt idx="69">
                  <c:v>142.0</c:v>
                </c:pt>
                <c:pt idx="70">
                  <c:v>144.0</c:v>
                </c:pt>
                <c:pt idx="71">
                  <c:v>146.0</c:v>
                </c:pt>
                <c:pt idx="72">
                  <c:v>148.0</c:v>
                </c:pt>
                <c:pt idx="73">
                  <c:v>150.0</c:v>
                </c:pt>
                <c:pt idx="74">
                  <c:v>152.0</c:v>
                </c:pt>
                <c:pt idx="75">
                  <c:v>154.0</c:v>
                </c:pt>
                <c:pt idx="76">
                  <c:v>156.0</c:v>
                </c:pt>
                <c:pt idx="77">
                  <c:v>158.0</c:v>
                </c:pt>
                <c:pt idx="78">
                  <c:v>160.0</c:v>
                </c:pt>
                <c:pt idx="79">
                  <c:v>162.0</c:v>
                </c:pt>
                <c:pt idx="80">
                  <c:v>164.0</c:v>
                </c:pt>
                <c:pt idx="81">
                  <c:v>166.0</c:v>
                </c:pt>
                <c:pt idx="82">
                  <c:v>168.0</c:v>
                </c:pt>
                <c:pt idx="83">
                  <c:v>170.0</c:v>
                </c:pt>
                <c:pt idx="84">
                  <c:v>172.0</c:v>
                </c:pt>
                <c:pt idx="85">
                  <c:v>174.0</c:v>
                </c:pt>
                <c:pt idx="86">
                  <c:v>176.0</c:v>
                </c:pt>
                <c:pt idx="87">
                  <c:v>178.0</c:v>
                </c:pt>
                <c:pt idx="88">
                  <c:v>180.0</c:v>
                </c:pt>
                <c:pt idx="89">
                  <c:v>182.0</c:v>
                </c:pt>
                <c:pt idx="90">
                  <c:v>184.0</c:v>
                </c:pt>
                <c:pt idx="91">
                  <c:v>186.0</c:v>
                </c:pt>
                <c:pt idx="92">
                  <c:v>188.0</c:v>
                </c:pt>
                <c:pt idx="93">
                  <c:v>190.0</c:v>
                </c:pt>
                <c:pt idx="94">
                  <c:v>192.0</c:v>
                </c:pt>
                <c:pt idx="95">
                  <c:v>194.0</c:v>
                </c:pt>
                <c:pt idx="96">
                  <c:v>196.0</c:v>
                </c:pt>
                <c:pt idx="97">
                  <c:v>198.0</c:v>
                </c:pt>
                <c:pt idx="98">
                  <c:v>200.0</c:v>
                </c:pt>
                <c:pt idx="99">
                  <c:v>202.0</c:v>
                </c:pt>
                <c:pt idx="100">
                  <c:v>204.0</c:v>
                </c:pt>
                <c:pt idx="101">
                  <c:v>206.0</c:v>
                </c:pt>
                <c:pt idx="102">
                  <c:v>208.0</c:v>
                </c:pt>
                <c:pt idx="103">
                  <c:v>210.0</c:v>
                </c:pt>
                <c:pt idx="104">
                  <c:v>212.0</c:v>
                </c:pt>
                <c:pt idx="105">
                  <c:v>214.0</c:v>
                </c:pt>
                <c:pt idx="106">
                  <c:v>216.0</c:v>
                </c:pt>
                <c:pt idx="107">
                  <c:v>218.0</c:v>
                </c:pt>
                <c:pt idx="108">
                  <c:v>220.0</c:v>
                </c:pt>
                <c:pt idx="109">
                  <c:v>222.0</c:v>
                </c:pt>
                <c:pt idx="110">
                  <c:v>224.0</c:v>
                </c:pt>
                <c:pt idx="111">
                  <c:v>226.0</c:v>
                </c:pt>
                <c:pt idx="112">
                  <c:v>228.0</c:v>
                </c:pt>
                <c:pt idx="113">
                  <c:v>230.0</c:v>
                </c:pt>
                <c:pt idx="114">
                  <c:v>232.0</c:v>
                </c:pt>
                <c:pt idx="115">
                  <c:v>234.0</c:v>
                </c:pt>
                <c:pt idx="116">
                  <c:v>236.0</c:v>
                </c:pt>
                <c:pt idx="117">
                  <c:v>238.0</c:v>
                </c:pt>
                <c:pt idx="118">
                  <c:v>240.0</c:v>
                </c:pt>
                <c:pt idx="119">
                  <c:v>242.0</c:v>
                </c:pt>
                <c:pt idx="120">
                  <c:v>244.0</c:v>
                </c:pt>
                <c:pt idx="121">
                  <c:v>246.0</c:v>
                </c:pt>
                <c:pt idx="122">
                  <c:v>248.0</c:v>
                </c:pt>
                <c:pt idx="123">
                  <c:v>250.0</c:v>
                </c:pt>
                <c:pt idx="124">
                  <c:v>252.0</c:v>
                </c:pt>
                <c:pt idx="125">
                  <c:v>254.0</c:v>
                </c:pt>
                <c:pt idx="126">
                  <c:v>256.0</c:v>
                </c:pt>
                <c:pt idx="127">
                  <c:v>258.0</c:v>
                </c:pt>
                <c:pt idx="128">
                  <c:v>260.0</c:v>
                </c:pt>
                <c:pt idx="129">
                  <c:v>262.0</c:v>
                </c:pt>
                <c:pt idx="130">
                  <c:v>264.0</c:v>
                </c:pt>
                <c:pt idx="131">
                  <c:v>266.0</c:v>
                </c:pt>
                <c:pt idx="132">
                  <c:v>268.0</c:v>
                </c:pt>
                <c:pt idx="133">
                  <c:v>270.0</c:v>
                </c:pt>
                <c:pt idx="134">
                  <c:v>272.0</c:v>
                </c:pt>
                <c:pt idx="135">
                  <c:v>274.0</c:v>
                </c:pt>
                <c:pt idx="136">
                  <c:v>276.0</c:v>
                </c:pt>
                <c:pt idx="137">
                  <c:v>278.0</c:v>
                </c:pt>
                <c:pt idx="138">
                  <c:v>280.0</c:v>
                </c:pt>
                <c:pt idx="139">
                  <c:v>282.0</c:v>
                </c:pt>
                <c:pt idx="140">
                  <c:v>284.0</c:v>
                </c:pt>
                <c:pt idx="141">
                  <c:v>286.0</c:v>
                </c:pt>
                <c:pt idx="142">
                  <c:v>288.0</c:v>
                </c:pt>
                <c:pt idx="143">
                  <c:v>290.0</c:v>
                </c:pt>
                <c:pt idx="144">
                  <c:v>292.0</c:v>
                </c:pt>
                <c:pt idx="145">
                  <c:v>294.0</c:v>
                </c:pt>
                <c:pt idx="146">
                  <c:v>296.0</c:v>
                </c:pt>
                <c:pt idx="147">
                  <c:v>298.0</c:v>
                </c:pt>
                <c:pt idx="148">
                  <c:v>300.0</c:v>
                </c:pt>
                <c:pt idx="149">
                  <c:v>302.0</c:v>
                </c:pt>
                <c:pt idx="150">
                  <c:v>304.0</c:v>
                </c:pt>
                <c:pt idx="151">
                  <c:v>306.0</c:v>
                </c:pt>
                <c:pt idx="152">
                  <c:v>308.0</c:v>
                </c:pt>
                <c:pt idx="153">
                  <c:v>310.0</c:v>
                </c:pt>
                <c:pt idx="154">
                  <c:v>312.0</c:v>
                </c:pt>
                <c:pt idx="155">
                  <c:v>314.0</c:v>
                </c:pt>
                <c:pt idx="156">
                  <c:v>316.0</c:v>
                </c:pt>
                <c:pt idx="157">
                  <c:v>318.0</c:v>
                </c:pt>
                <c:pt idx="158">
                  <c:v>320.0</c:v>
                </c:pt>
                <c:pt idx="159">
                  <c:v>322.0</c:v>
                </c:pt>
                <c:pt idx="160">
                  <c:v>324.0</c:v>
                </c:pt>
                <c:pt idx="161">
                  <c:v>326.0</c:v>
                </c:pt>
                <c:pt idx="162">
                  <c:v>328.0</c:v>
                </c:pt>
                <c:pt idx="163">
                  <c:v>330.0</c:v>
                </c:pt>
                <c:pt idx="164">
                  <c:v>332.0</c:v>
                </c:pt>
                <c:pt idx="165">
                  <c:v>334.0</c:v>
                </c:pt>
                <c:pt idx="166">
                  <c:v>336.0</c:v>
                </c:pt>
                <c:pt idx="167">
                  <c:v>338.0</c:v>
                </c:pt>
                <c:pt idx="168">
                  <c:v>340.0</c:v>
                </c:pt>
                <c:pt idx="169">
                  <c:v>342.0</c:v>
                </c:pt>
                <c:pt idx="170">
                  <c:v>344.0</c:v>
                </c:pt>
                <c:pt idx="171">
                  <c:v>346.0</c:v>
                </c:pt>
                <c:pt idx="172">
                  <c:v>348.0</c:v>
                </c:pt>
                <c:pt idx="173">
                  <c:v>350.0</c:v>
                </c:pt>
                <c:pt idx="174">
                  <c:v>352.0</c:v>
                </c:pt>
                <c:pt idx="175">
                  <c:v>354.0</c:v>
                </c:pt>
                <c:pt idx="176">
                  <c:v>356.0</c:v>
                </c:pt>
                <c:pt idx="177">
                  <c:v>358.0</c:v>
                </c:pt>
                <c:pt idx="178">
                  <c:v>360.0</c:v>
                </c:pt>
                <c:pt idx="179">
                  <c:v>362.0</c:v>
                </c:pt>
                <c:pt idx="180">
                  <c:v>364.0</c:v>
                </c:pt>
                <c:pt idx="181">
                  <c:v>366.0</c:v>
                </c:pt>
                <c:pt idx="182">
                  <c:v>368.0</c:v>
                </c:pt>
                <c:pt idx="183">
                  <c:v>370.0</c:v>
                </c:pt>
                <c:pt idx="184">
                  <c:v>372.0</c:v>
                </c:pt>
                <c:pt idx="185">
                  <c:v>374.0</c:v>
                </c:pt>
                <c:pt idx="186">
                  <c:v>376.0</c:v>
                </c:pt>
                <c:pt idx="187">
                  <c:v>378.0</c:v>
                </c:pt>
                <c:pt idx="188">
                  <c:v>380.0</c:v>
                </c:pt>
                <c:pt idx="189">
                  <c:v>382.0</c:v>
                </c:pt>
                <c:pt idx="190">
                  <c:v>384.0</c:v>
                </c:pt>
                <c:pt idx="191">
                  <c:v>386.0</c:v>
                </c:pt>
                <c:pt idx="192">
                  <c:v>388.0</c:v>
                </c:pt>
                <c:pt idx="193">
                  <c:v>390.0</c:v>
                </c:pt>
                <c:pt idx="194">
                  <c:v>392.0</c:v>
                </c:pt>
                <c:pt idx="195">
                  <c:v>394.0</c:v>
                </c:pt>
                <c:pt idx="196">
                  <c:v>396.0</c:v>
                </c:pt>
                <c:pt idx="197">
                  <c:v>398.0</c:v>
                </c:pt>
                <c:pt idx="198">
                  <c:v>400.0</c:v>
                </c:pt>
                <c:pt idx="199">
                  <c:v>402.0</c:v>
                </c:pt>
                <c:pt idx="200">
                  <c:v>404.0</c:v>
                </c:pt>
                <c:pt idx="201">
                  <c:v>406.0</c:v>
                </c:pt>
                <c:pt idx="202">
                  <c:v>408.0</c:v>
                </c:pt>
                <c:pt idx="203">
                  <c:v>410.0</c:v>
                </c:pt>
                <c:pt idx="204">
                  <c:v>412.0</c:v>
                </c:pt>
                <c:pt idx="205">
                  <c:v>414.0</c:v>
                </c:pt>
                <c:pt idx="206">
                  <c:v>416.0</c:v>
                </c:pt>
                <c:pt idx="207">
                  <c:v>418.0</c:v>
                </c:pt>
                <c:pt idx="208">
                  <c:v>420.0</c:v>
                </c:pt>
                <c:pt idx="209">
                  <c:v>422.0</c:v>
                </c:pt>
                <c:pt idx="210">
                  <c:v>424.0</c:v>
                </c:pt>
                <c:pt idx="211">
                  <c:v>426.0</c:v>
                </c:pt>
                <c:pt idx="212">
                  <c:v>428.0</c:v>
                </c:pt>
                <c:pt idx="213">
                  <c:v>430.0</c:v>
                </c:pt>
                <c:pt idx="214">
                  <c:v>432.0</c:v>
                </c:pt>
                <c:pt idx="215">
                  <c:v>434.0</c:v>
                </c:pt>
                <c:pt idx="216">
                  <c:v>436.0</c:v>
                </c:pt>
                <c:pt idx="217">
                  <c:v>438.0</c:v>
                </c:pt>
                <c:pt idx="218">
                  <c:v>440.0</c:v>
                </c:pt>
                <c:pt idx="219">
                  <c:v>442.0</c:v>
                </c:pt>
                <c:pt idx="220">
                  <c:v>444.0</c:v>
                </c:pt>
                <c:pt idx="221">
                  <c:v>446.0</c:v>
                </c:pt>
                <c:pt idx="222">
                  <c:v>448.0</c:v>
                </c:pt>
                <c:pt idx="223">
                  <c:v>450.0</c:v>
                </c:pt>
                <c:pt idx="224">
                  <c:v>452.0</c:v>
                </c:pt>
                <c:pt idx="225">
                  <c:v>454.0</c:v>
                </c:pt>
                <c:pt idx="226">
                  <c:v>456.0</c:v>
                </c:pt>
                <c:pt idx="227">
                  <c:v>458.0</c:v>
                </c:pt>
                <c:pt idx="228">
                  <c:v>460.0</c:v>
                </c:pt>
                <c:pt idx="229">
                  <c:v>462.0</c:v>
                </c:pt>
                <c:pt idx="230">
                  <c:v>464.0</c:v>
                </c:pt>
                <c:pt idx="231">
                  <c:v>466.0</c:v>
                </c:pt>
                <c:pt idx="232">
                  <c:v>468.0</c:v>
                </c:pt>
                <c:pt idx="233">
                  <c:v>470.0</c:v>
                </c:pt>
                <c:pt idx="234">
                  <c:v>472.0</c:v>
                </c:pt>
                <c:pt idx="235">
                  <c:v>474.0</c:v>
                </c:pt>
                <c:pt idx="236">
                  <c:v>476.0</c:v>
                </c:pt>
                <c:pt idx="237">
                  <c:v>478.0</c:v>
                </c:pt>
                <c:pt idx="238">
                  <c:v>480.0</c:v>
                </c:pt>
                <c:pt idx="239">
                  <c:v>482.0</c:v>
                </c:pt>
                <c:pt idx="240">
                  <c:v>484.0</c:v>
                </c:pt>
                <c:pt idx="241">
                  <c:v>486.0</c:v>
                </c:pt>
                <c:pt idx="242">
                  <c:v>488.0</c:v>
                </c:pt>
                <c:pt idx="243">
                  <c:v>490.0</c:v>
                </c:pt>
                <c:pt idx="244">
                  <c:v>492.0</c:v>
                </c:pt>
                <c:pt idx="245">
                  <c:v>494.0</c:v>
                </c:pt>
                <c:pt idx="246">
                  <c:v>496.0</c:v>
                </c:pt>
                <c:pt idx="247">
                  <c:v>498.0</c:v>
                </c:pt>
                <c:pt idx="248">
                  <c:v>500.0</c:v>
                </c:pt>
                <c:pt idx="249">
                  <c:v>502.0</c:v>
                </c:pt>
                <c:pt idx="250">
                  <c:v>504.0</c:v>
                </c:pt>
                <c:pt idx="251">
                  <c:v>506.0</c:v>
                </c:pt>
                <c:pt idx="252">
                  <c:v>508.0</c:v>
                </c:pt>
                <c:pt idx="253">
                  <c:v>510.0</c:v>
                </c:pt>
                <c:pt idx="254">
                  <c:v>512.0</c:v>
                </c:pt>
                <c:pt idx="255">
                  <c:v>514.0</c:v>
                </c:pt>
                <c:pt idx="256">
                  <c:v>516.0</c:v>
                </c:pt>
                <c:pt idx="257">
                  <c:v>518.0</c:v>
                </c:pt>
                <c:pt idx="258">
                  <c:v>520.0</c:v>
                </c:pt>
                <c:pt idx="259">
                  <c:v>522.0</c:v>
                </c:pt>
                <c:pt idx="260">
                  <c:v>524.0</c:v>
                </c:pt>
                <c:pt idx="261">
                  <c:v>526.0</c:v>
                </c:pt>
                <c:pt idx="262">
                  <c:v>528.0</c:v>
                </c:pt>
                <c:pt idx="263">
                  <c:v>530.0</c:v>
                </c:pt>
                <c:pt idx="264">
                  <c:v>532.0</c:v>
                </c:pt>
                <c:pt idx="265">
                  <c:v>534.0</c:v>
                </c:pt>
                <c:pt idx="266">
                  <c:v>536.0</c:v>
                </c:pt>
                <c:pt idx="267">
                  <c:v>538.0</c:v>
                </c:pt>
                <c:pt idx="268">
                  <c:v>540.0</c:v>
                </c:pt>
                <c:pt idx="269">
                  <c:v>542.0</c:v>
                </c:pt>
                <c:pt idx="270">
                  <c:v>544.0</c:v>
                </c:pt>
                <c:pt idx="271">
                  <c:v>546.0</c:v>
                </c:pt>
                <c:pt idx="272">
                  <c:v>548.0</c:v>
                </c:pt>
                <c:pt idx="273">
                  <c:v>550.0</c:v>
                </c:pt>
                <c:pt idx="274">
                  <c:v>552.0</c:v>
                </c:pt>
                <c:pt idx="275">
                  <c:v>554.0</c:v>
                </c:pt>
                <c:pt idx="276">
                  <c:v>556.0</c:v>
                </c:pt>
                <c:pt idx="277">
                  <c:v>558.0</c:v>
                </c:pt>
                <c:pt idx="278">
                  <c:v>560.0</c:v>
                </c:pt>
                <c:pt idx="279">
                  <c:v>562.0</c:v>
                </c:pt>
                <c:pt idx="280">
                  <c:v>564.0</c:v>
                </c:pt>
                <c:pt idx="281">
                  <c:v>566.0</c:v>
                </c:pt>
                <c:pt idx="282">
                  <c:v>568.0</c:v>
                </c:pt>
                <c:pt idx="283">
                  <c:v>570.0</c:v>
                </c:pt>
                <c:pt idx="284">
                  <c:v>572.0</c:v>
                </c:pt>
                <c:pt idx="285">
                  <c:v>574.0</c:v>
                </c:pt>
                <c:pt idx="286">
                  <c:v>576.0</c:v>
                </c:pt>
                <c:pt idx="287">
                  <c:v>578.0</c:v>
                </c:pt>
                <c:pt idx="288">
                  <c:v>580.0</c:v>
                </c:pt>
                <c:pt idx="289">
                  <c:v>582.0</c:v>
                </c:pt>
                <c:pt idx="290">
                  <c:v>584.0</c:v>
                </c:pt>
                <c:pt idx="291">
                  <c:v>586.0</c:v>
                </c:pt>
                <c:pt idx="292">
                  <c:v>588.0</c:v>
                </c:pt>
                <c:pt idx="293">
                  <c:v>590.0</c:v>
                </c:pt>
                <c:pt idx="294">
                  <c:v>592.0</c:v>
                </c:pt>
                <c:pt idx="295">
                  <c:v>594.0</c:v>
                </c:pt>
                <c:pt idx="296">
                  <c:v>596.0</c:v>
                </c:pt>
                <c:pt idx="297">
                  <c:v>598.0</c:v>
                </c:pt>
                <c:pt idx="298">
                  <c:v>600.0</c:v>
                </c:pt>
                <c:pt idx="299">
                  <c:v>602.0</c:v>
                </c:pt>
                <c:pt idx="300">
                  <c:v>604.0</c:v>
                </c:pt>
                <c:pt idx="301">
                  <c:v>606.0</c:v>
                </c:pt>
                <c:pt idx="302">
                  <c:v>608.0</c:v>
                </c:pt>
                <c:pt idx="303">
                  <c:v>610.0</c:v>
                </c:pt>
                <c:pt idx="304">
                  <c:v>612.0</c:v>
                </c:pt>
                <c:pt idx="305">
                  <c:v>614.0</c:v>
                </c:pt>
                <c:pt idx="306">
                  <c:v>616.0</c:v>
                </c:pt>
                <c:pt idx="307">
                  <c:v>618.0</c:v>
                </c:pt>
                <c:pt idx="308">
                  <c:v>620.0</c:v>
                </c:pt>
                <c:pt idx="309">
                  <c:v>622.0</c:v>
                </c:pt>
                <c:pt idx="310">
                  <c:v>624.0</c:v>
                </c:pt>
                <c:pt idx="311">
                  <c:v>626.0</c:v>
                </c:pt>
                <c:pt idx="312">
                  <c:v>628.0</c:v>
                </c:pt>
                <c:pt idx="313">
                  <c:v>630.0</c:v>
                </c:pt>
                <c:pt idx="314">
                  <c:v>632.0</c:v>
                </c:pt>
                <c:pt idx="315">
                  <c:v>634.0</c:v>
                </c:pt>
                <c:pt idx="316">
                  <c:v>636.0</c:v>
                </c:pt>
                <c:pt idx="317">
                  <c:v>638.0</c:v>
                </c:pt>
                <c:pt idx="318">
                  <c:v>640.0</c:v>
                </c:pt>
                <c:pt idx="319">
                  <c:v>642.0</c:v>
                </c:pt>
                <c:pt idx="320">
                  <c:v>644.0</c:v>
                </c:pt>
                <c:pt idx="321">
                  <c:v>646.0</c:v>
                </c:pt>
                <c:pt idx="322">
                  <c:v>648.0</c:v>
                </c:pt>
                <c:pt idx="323">
                  <c:v>650.0</c:v>
                </c:pt>
                <c:pt idx="324">
                  <c:v>652.0</c:v>
                </c:pt>
                <c:pt idx="325">
                  <c:v>654.0</c:v>
                </c:pt>
                <c:pt idx="326">
                  <c:v>656.0</c:v>
                </c:pt>
                <c:pt idx="327">
                  <c:v>658.0</c:v>
                </c:pt>
                <c:pt idx="328">
                  <c:v>660.0</c:v>
                </c:pt>
                <c:pt idx="329">
                  <c:v>662.0</c:v>
                </c:pt>
                <c:pt idx="330">
                  <c:v>664.0</c:v>
                </c:pt>
                <c:pt idx="331">
                  <c:v>666.0</c:v>
                </c:pt>
                <c:pt idx="332">
                  <c:v>668.0</c:v>
                </c:pt>
                <c:pt idx="333">
                  <c:v>670.0</c:v>
                </c:pt>
                <c:pt idx="334">
                  <c:v>672.0</c:v>
                </c:pt>
                <c:pt idx="335">
                  <c:v>674.0</c:v>
                </c:pt>
                <c:pt idx="336">
                  <c:v>676.0</c:v>
                </c:pt>
                <c:pt idx="337">
                  <c:v>678.0</c:v>
                </c:pt>
                <c:pt idx="338">
                  <c:v>680.0</c:v>
                </c:pt>
                <c:pt idx="339">
                  <c:v>682.0</c:v>
                </c:pt>
                <c:pt idx="340">
                  <c:v>684.0</c:v>
                </c:pt>
                <c:pt idx="341">
                  <c:v>686.0</c:v>
                </c:pt>
                <c:pt idx="342">
                  <c:v>688.0</c:v>
                </c:pt>
                <c:pt idx="343">
                  <c:v>690.0</c:v>
                </c:pt>
                <c:pt idx="344">
                  <c:v>692.0</c:v>
                </c:pt>
                <c:pt idx="345">
                  <c:v>694.0</c:v>
                </c:pt>
                <c:pt idx="346">
                  <c:v>696.0</c:v>
                </c:pt>
                <c:pt idx="347">
                  <c:v>698.0</c:v>
                </c:pt>
                <c:pt idx="348">
                  <c:v>700.0</c:v>
                </c:pt>
                <c:pt idx="349">
                  <c:v>702.0</c:v>
                </c:pt>
                <c:pt idx="350">
                  <c:v>704.0</c:v>
                </c:pt>
                <c:pt idx="351">
                  <c:v>706.0</c:v>
                </c:pt>
                <c:pt idx="352">
                  <c:v>708.0</c:v>
                </c:pt>
                <c:pt idx="353">
                  <c:v>710.0</c:v>
                </c:pt>
                <c:pt idx="354">
                  <c:v>712.0</c:v>
                </c:pt>
                <c:pt idx="355">
                  <c:v>714.0</c:v>
                </c:pt>
                <c:pt idx="356">
                  <c:v>716.0</c:v>
                </c:pt>
                <c:pt idx="357">
                  <c:v>718.0</c:v>
                </c:pt>
                <c:pt idx="358">
                  <c:v>720.0</c:v>
                </c:pt>
                <c:pt idx="359">
                  <c:v>722.0</c:v>
                </c:pt>
                <c:pt idx="360">
                  <c:v>724.0</c:v>
                </c:pt>
                <c:pt idx="361">
                  <c:v>726.0</c:v>
                </c:pt>
                <c:pt idx="362">
                  <c:v>728.0</c:v>
                </c:pt>
                <c:pt idx="363">
                  <c:v>730.0</c:v>
                </c:pt>
                <c:pt idx="364">
                  <c:v>732.0</c:v>
                </c:pt>
                <c:pt idx="365">
                  <c:v>734.0</c:v>
                </c:pt>
                <c:pt idx="366">
                  <c:v>736.0</c:v>
                </c:pt>
                <c:pt idx="367">
                  <c:v>738.0</c:v>
                </c:pt>
                <c:pt idx="368">
                  <c:v>740.0</c:v>
                </c:pt>
                <c:pt idx="369">
                  <c:v>742.0</c:v>
                </c:pt>
                <c:pt idx="370">
                  <c:v>744.0</c:v>
                </c:pt>
                <c:pt idx="371">
                  <c:v>746.0</c:v>
                </c:pt>
                <c:pt idx="372">
                  <c:v>748.0</c:v>
                </c:pt>
                <c:pt idx="373">
                  <c:v>750.0</c:v>
                </c:pt>
                <c:pt idx="374">
                  <c:v>752.0</c:v>
                </c:pt>
                <c:pt idx="375">
                  <c:v>754.0</c:v>
                </c:pt>
                <c:pt idx="376">
                  <c:v>756.0</c:v>
                </c:pt>
                <c:pt idx="377">
                  <c:v>758.0</c:v>
                </c:pt>
                <c:pt idx="378">
                  <c:v>760.0</c:v>
                </c:pt>
                <c:pt idx="379">
                  <c:v>762.0</c:v>
                </c:pt>
                <c:pt idx="380">
                  <c:v>764.0</c:v>
                </c:pt>
                <c:pt idx="381">
                  <c:v>766.0</c:v>
                </c:pt>
                <c:pt idx="382">
                  <c:v>768.0</c:v>
                </c:pt>
                <c:pt idx="383">
                  <c:v>770.0</c:v>
                </c:pt>
                <c:pt idx="384">
                  <c:v>772.0</c:v>
                </c:pt>
                <c:pt idx="385">
                  <c:v>774.0</c:v>
                </c:pt>
                <c:pt idx="386">
                  <c:v>776.0</c:v>
                </c:pt>
                <c:pt idx="387">
                  <c:v>778.0</c:v>
                </c:pt>
                <c:pt idx="388">
                  <c:v>780.0</c:v>
                </c:pt>
                <c:pt idx="389">
                  <c:v>782.0</c:v>
                </c:pt>
                <c:pt idx="390">
                  <c:v>784.0</c:v>
                </c:pt>
                <c:pt idx="391">
                  <c:v>786.0</c:v>
                </c:pt>
                <c:pt idx="392">
                  <c:v>788.0</c:v>
                </c:pt>
                <c:pt idx="393">
                  <c:v>790.0</c:v>
                </c:pt>
                <c:pt idx="394">
                  <c:v>792.0</c:v>
                </c:pt>
                <c:pt idx="395">
                  <c:v>794.0</c:v>
                </c:pt>
                <c:pt idx="396">
                  <c:v>796.0</c:v>
                </c:pt>
                <c:pt idx="397">
                  <c:v>798.0</c:v>
                </c:pt>
                <c:pt idx="398">
                  <c:v>800.0</c:v>
                </c:pt>
                <c:pt idx="399">
                  <c:v>802.0</c:v>
                </c:pt>
                <c:pt idx="400">
                  <c:v>804.0</c:v>
                </c:pt>
                <c:pt idx="401">
                  <c:v>806.0</c:v>
                </c:pt>
                <c:pt idx="402">
                  <c:v>808.0</c:v>
                </c:pt>
                <c:pt idx="403">
                  <c:v>810.0</c:v>
                </c:pt>
                <c:pt idx="404">
                  <c:v>812.0</c:v>
                </c:pt>
                <c:pt idx="405">
                  <c:v>814.0</c:v>
                </c:pt>
                <c:pt idx="406">
                  <c:v>816.0</c:v>
                </c:pt>
                <c:pt idx="407">
                  <c:v>818.0</c:v>
                </c:pt>
                <c:pt idx="408">
                  <c:v>820.0</c:v>
                </c:pt>
                <c:pt idx="409">
                  <c:v>822.0</c:v>
                </c:pt>
                <c:pt idx="410">
                  <c:v>824.0</c:v>
                </c:pt>
                <c:pt idx="411">
                  <c:v>826.0</c:v>
                </c:pt>
                <c:pt idx="412">
                  <c:v>828.0</c:v>
                </c:pt>
                <c:pt idx="413">
                  <c:v>830.0</c:v>
                </c:pt>
                <c:pt idx="414">
                  <c:v>832.0</c:v>
                </c:pt>
                <c:pt idx="415">
                  <c:v>834.0</c:v>
                </c:pt>
                <c:pt idx="416">
                  <c:v>836.0</c:v>
                </c:pt>
                <c:pt idx="417">
                  <c:v>838.0</c:v>
                </c:pt>
                <c:pt idx="418">
                  <c:v>840.0</c:v>
                </c:pt>
                <c:pt idx="419">
                  <c:v>842.0</c:v>
                </c:pt>
                <c:pt idx="420">
                  <c:v>844.0</c:v>
                </c:pt>
                <c:pt idx="421">
                  <c:v>846.0</c:v>
                </c:pt>
                <c:pt idx="422">
                  <c:v>848.0</c:v>
                </c:pt>
                <c:pt idx="423">
                  <c:v>850.0</c:v>
                </c:pt>
                <c:pt idx="424">
                  <c:v>852.0</c:v>
                </c:pt>
                <c:pt idx="425">
                  <c:v>854.0</c:v>
                </c:pt>
                <c:pt idx="426">
                  <c:v>856.0</c:v>
                </c:pt>
                <c:pt idx="427">
                  <c:v>858.0</c:v>
                </c:pt>
                <c:pt idx="428">
                  <c:v>860.0</c:v>
                </c:pt>
                <c:pt idx="429">
                  <c:v>862.0</c:v>
                </c:pt>
                <c:pt idx="430">
                  <c:v>864.0</c:v>
                </c:pt>
                <c:pt idx="431">
                  <c:v>866.0</c:v>
                </c:pt>
                <c:pt idx="432">
                  <c:v>868.0</c:v>
                </c:pt>
                <c:pt idx="433">
                  <c:v>870.0</c:v>
                </c:pt>
                <c:pt idx="434">
                  <c:v>872.0</c:v>
                </c:pt>
                <c:pt idx="435">
                  <c:v>874.0</c:v>
                </c:pt>
                <c:pt idx="436">
                  <c:v>876.0</c:v>
                </c:pt>
                <c:pt idx="437">
                  <c:v>878.0</c:v>
                </c:pt>
                <c:pt idx="438">
                  <c:v>880.0</c:v>
                </c:pt>
                <c:pt idx="439">
                  <c:v>882.0</c:v>
                </c:pt>
                <c:pt idx="440">
                  <c:v>884.0</c:v>
                </c:pt>
                <c:pt idx="441">
                  <c:v>886.0</c:v>
                </c:pt>
                <c:pt idx="442">
                  <c:v>888.0</c:v>
                </c:pt>
                <c:pt idx="443">
                  <c:v>890.0</c:v>
                </c:pt>
                <c:pt idx="444">
                  <c:v>892.0</c:v>
                </c:pt>
                <c:pt idx="445">
                  <c:v>894.0</c:v>
                </c:pt>
                <c:pt idx="446">
                  <c:v>896.0</c:v>
                </c:pt>
                <c:pt idx="447">
                  <c:v>898.0</c:v>
                </c:pt>
                <c:pt idx="448">
                  <c:v>900.0</c:v>
                </c:pt>
                <c:pt idx="449">
                  <c:v>902.0</c:v>
                </c:pt>
                <c:pt idx="450">
                  <c:v>904.0</c:v>
                </c:pt>
                <c:pt idx="451">
                  <c:v>906.0</c:v>
                </c:pt>
                <c:pt idx="452">
                  <c:v>908.0</c:v>
                </c:pt>
                <c:pt idx="453">
                  <c:v>910.0</c:v>
                </c:pt>
                <c:pt idx="454">
                  <c:v>912.0</c:v>
                </c:pt>
                <c:pt idx="455">
                  <c:v>914.0</c:v>
                </c:pt>
                <c:pt idx="456">
                  <c:v>916.0</c:v>
                </c:pt>
                <c:pt idx="457">
                  <c:v>918.0</c:v>
                </c:pt>
                <c:pt idx="458">
                  <c:v>920.0</c:v>
                </c:pt>
                <c:pt idx="459">
                  <c:v>922.0</c:v>
                </c:pt>
                <c:pt idx="460">
                  <c:v>924.0</c:v>
                </c:pt>
                <c:pt idx="461">
                  <c:v>926.0</c:v>
                </c:pt>
                <c:pt idx="462">
                  <c:v>928.0</c:v>
                </c:pt>
                <c:pt idx="463">
                  <c:v>930.0</c:v>
                </c:pt>
                <c:pt idx="464">
                  <c:v>932.0</c:v>
                </c:pt>
                <c:pt idx="465">
                  <c:v>934.0</c:v>
                </c:pt>
                <c:pt idx="466">
                  <c:v>936.0</c:v>
                </c:pt>
                <c:pt idx="467">
                  <c:v>938.0</c:v>
                </c:pt>
                <c:pt idx="468">
                  <c:v>940.0</c:v>
                </c:pt>
                <c:pt idx="469">
                  <c:v>942.0</c:v>
                </c:pt>
                <c:pt idx="470">
                  <c:v>944.0</c:v>
                </c:pt>
                <c:pt idx="471">
                  <c:v>946.0</c:v>
                </c:pt>
                <c:pt idx="472">
                  <c:v>948.0</c:v>
                </c:pt>
                <c:pt idx="473">
                  <c:v>950.0</c:v>
                </c:pt>
                <c:pt idx="474">
                  <c:v>952.0</c:v>
                </c:pt>
                <c:pt idx="475">
                  <c:v>954.0</c:v>
                </c:pt>
                <c:pt idx="476">
                  <c:v>956.0</c:v>
                </c:pt>
                <c:pt idx="477">
                  <c:v>958.0</c:v>
                </c:pt>
                <c:pt idx="478">
                  <c:v>960.0</c:v>
                </c:pt>
                <c:pt idx="479">
                  <c:v>962.0</c:v>
                </c:pt>
                <c:pt idx="480">
                  <c:v>964.0</c:v>
                </c:pt>
                <c:pt idx="481">
                  <c:v>966.0</c:v>
                </c:pt>
                <c:pt idx="482">
                  <c:v>968.0</c:v>
                </c:pt>
                <c:pt idx="483">
                  <c:v>970.0</c:v>
                </c:pt>
                <c:pt idx="484">
                  <c:v>972.0</c:v>
                </c:pt>
                <c:pt idx="485">
                  <c:v>974.0</c:v>
                </c:pt>
                <c:pt idx="486">
                  <c:v>976.0</c:v>
                </c:pt>
                <c:pt idx="487">
                  <c:v>978.0</c:v>
                </c:pt>
                <c:pt idx="488">
                  <c:v>980.0</c:v>
                </c:pt>
                <c:pt idx="489">
                  <c:v>982.0</c:v>
                </c:pt>
                <c:pt idx="490">
                  <c:v>984.0</c:v>
                </c:pt>
                <c:pt idx="491">
                  <c:v>986.0</c:v>
                </c:pt>
                <c:pt idx="492">
                  <c:v>988.0</c:v>
                </c:pt>
                <c:pt idx="493">
                  <c:v>990.0</c:v>
                </c:pt>
                <c:pt idx="494">
                  <c:v>992.0</c:v>
                </c:pt>
                <c:pt idx="495">
                  <c:v>994.0</c:v>
                </c:pt>
                <c:pt idx="496">
                  <c:v>996.0</c:v>
                </c:pt>
                <c:pt idx="497">
                  <c:v>998.0</c:v>
                </c:pt>
                <c:pt idx="498">
                  <c:v>1000.0</c:v>
                </c:pt>
                <c:pt idx="499">
                  <c:v>1002.0</c:v>
                </c:pt>
                <c:pt idx="500">
                  <c:v>1004.0</c:v>
                </c:pt>
                <c:pt idx="501">
                  <c:v>1006.0</c:v>
                </c:pt>
                <c:pt idx="502">
                  <c:v>1008.0</c:v>
                </c:pt>
                <c:pt idx="503">
                  <c:v>1010.0</c:v>
                </c:pt>
                <c:pt idx="504">
                  <c:v>1012.0</c:v>
                </c:pt>
                <c:pt idx="505">
                  <c:v>1014.0</c:v>
                </c:pt>
                <c:pt idx="506">
                  <c:v>1016.0</c:v>
                </c:pt>
                <c:pt idx="507">
                  <c:v>1018.0</c:v>
                </c:pt>
                <c:pt idx="508">
                  <c:v>1020.0</c:v>
                </c:pt>
                <c:pt idx="509">
                  <c:v>1022.0</c:v>
                </c:pt>
                <c:pt idx="510">
                  <c:v>1024.0</c:v>
                </c:pt>
                <c:pt idx="511">
                  <c:v>1026.0</c:v>
                </c:pt>
                <c:pt idx="512">
                  <c:v>1028.0</c:v>
                </c:pt>
                <c:pt idx="513">
                  <c:v>1030.0</c:v>
                </c:pt>
                <c:pt idx="514">
                  <c:v>1032.0</c:v>
                </c:pt>
                <c:pt idx="515">
                  <c:v>1034.0</c:v>
                </c:pt>
                <c:pt idx="516">
                  <c:v>1036.0</c:v>
                </c:pt>
                <c:pt idx="517">
                  <c:v>1038.0</c:v>
                </c:pt>
                <c:pt idx="518">
                  <c:v>1040.0</c:v>
                </c:pt>
                <c:pt idx="519">
                  <c:v>1042.0</c:v>
                </c:pt>
                <c:pt idx="520">
                  <c:v>1044.0</c:v>
                </c:pt>
                <c:pt idx="521">
                  <c:v>1046.0</c:v>
                </c:pt>
                <c:pt idx="522">
                  <c:v>1048.0</c:v>
                </c:pt>
                <c:pt idx="523">
                  <c:v>1050.0</c:v>
                </c:pt>
                <c:pt idx="524">
                  <c:v>1052.0</c:v>
                </c:pt>
                <c:pt idx="525">
                  <c:v>1054.0</c:v>
                </c:pt>
                <c:pt idx="526">
                  <c:v>1056.0</c:v>
                </c:pt>
                <c:pt idx="527">
                  <c:v>1058.0</c:v>
                </c:pt>
                <c:pt idx="528">
                  <c:v>1060.0</c:v>
                </c:pt>
                <c:pt idx="529">
                  <c:v>1062.0</c:v>
                </c:pt>
                <c:pt idx="530">
                  <c:v>1064.0</c:v>
                </c:pt>
                <c:pt idx="531">
                  <c:v>1066.0</c:v>
                </c:pt>
                <c:pt idx="532">
                  <c:v>1068.0</c:v>
                </c:pt>
                <c:pt idx="533">
                  <c:v>1070.0</c:v>
                </c:pt>
                <c:pt idx="534">
                  <c:v>1072.0</c:v>
                </c:pt>
                <c:pt idx="535">
                  <c:v>1074.0</c:v>
                </c:pt>
                <c:pt idx="536">
                  <c:v>1076.0</c:v>
                </c:pt>
                <c:pt idx="537">
                  <c:v>1078.0</c:v>
                </c:pt>
                <c:pt idx="538">
                  <c:v>1080.0</c:v>
                </c:pt>
                <c:pt idx="539">
                  <c:v>1082.0</c:v>
                </c:pt>
                <c:pt idx="540">
                  <c:v>1084.0</c:v>
                </c:pt>
                <c:pt idx="541">
                  <c:v>1086.0</c:v>
                </c:pt>
                <c:pt idx="542">
                  <c:v>1088.0</c:v>
                </c:pt>
                <c:pt idx="543">
                  <c:v>1090.0</c:v>
                </c:pt>
                <c:pt idx="544">
                  <c:v>1092.0</c:v>
                </c:pt>
                <c:pt idx="545">
                  <c:v>1094.0</c:v>
                </c:pt>
                <c:pt idx="546">
                  <c:v>1096.0</c:v>
                </c:pt>
                <c:pt idx="547">
                  <c:v>1098.0</c:v>
                </c:pt>
                <c:pt idx="548">
                  <c:v>1100.0</c:v>
                </c:pt>
                <c:pt idx="549">
                  <c:v>1102.0</c:v>
                </c:pt>
                <c:pt idx="550">
                  <c:v>1104.0</c:v>
                </c:pt>
                <c:pt idx="551">
                  <c:v>1106.0</c:v>
                </c:pt>
                <c:pt idx="552">
                  <c:v>1108.0</c:v>
                </c:pt>
                <c:pt idx="553">
                  <c:v>1110.0</c:v>
                </c:pt>
                <c:pt idx="554">
                  <c:v>1112.0</c:v>
                </c:pt>
                <c:pt idx="555">
                  <c:v>1114.0</c:v>
                </c:pt>
                <c:pt idx="556">
                  <c:v>1116.0</c:v>
                </c:pt>
                <c:pt idx="557">
                  <c:v>1118.0</c:v>
                </c:pt>
                <c:pt idx="558">
                  <c:v>1120.0</c:v>
                </c:pt>
                <c:pt idx="559">
                  <c:v>1122.0</c:v>
                </c:pt>
                <c:pt idx="560">
                  <c:v>1124.0</c:v>
                </c:pt>
                <c:pt idx="561">
                  <c:v>1126.0</c:v>
                </c:pt>
                <c:pt idx="562">
                  <c:v>1128.0</c:v>
                </c:pt>
                <c:pt idx="563">
                  <c:v>1130.0</c:v>
                </c:pt>
                <c:pt idx="564">
                  <c:v>1132.0</c:v>
                </c:pt>
                <c:pt idx="565">
                  <c:v>1134.0</c:v>
                </c:pt>
                <c:pt idx="566">
                  <c:v>1136.0</c:v>
                </c:pt>
                <c:pt idx="567">
                  <c:v>1138.0</c:v>
                </c:pt>
                <c:pt idx="568">
                  <c:v>1140.0</c:v>
                </c:pt>
                <c:pt idx="569">
                  <c:v>1142.0</c:v>
                </c:pt>
                <c:pt idx="570">
                  <c:v>1144.0</c:v>
                </c:pt>
                <c:pt idx="571">
                  <c:v>1146.0</c:v>
                </c:pt>
                <c:pt idx="572">
                  <c:v>1148.0</c:v>
                </c:pt>
                <c:pt idx="573">
                  <c:v>1150.0</c:v>
                </c:pt>
                <c:pt idx="574">
                  <c:v>1152.0</c:v>
                </c:pt>
                <c:pt idx="575">
                  <c:v>1154.0</c:v>
                </c:pt>
                <c:pt idx="576">
                  <c:v>1156.0</c:v>
                </c:pt>
                <c:pt idx="577">
                  <c:v>1158.0</c:v>
                </c:pt>
                <c:pt idx="578">
                  <c:v>1160.0</c:v>
                </c:pt>
                <c:pt idx="579">
                  <c:v>1162.0</c:v>
                </c:pt>
                <c:pt idx="580">
                  <c:v>1164.0</c:v>
                </c:pt>
                <c:pt idx="581">
                  <c:v>1166.0</c:v>
                </c:pt>
                <c:pt idx="582">
                  <c:v>1168.0</c:v>
                </c:pt>
                <c:pt idx="583">
                  <c:v>1170.0</c:v>
                </c:pt>
                <c:pt idx="584">
                  <c:v>1172.0</c:v>
                </c:pt>
                <c:pt idx="585">
                  <c:v>1174.0</c:v>
                </c:pt>
                <c:pt idx="586">
                  <c:v>1176.0</c:v>
                </c:pt>
                <c:pt idx="587">
                  <c:v>1178.0</c:v>
                </c:pt>
                <c:pt idx="588">
                  <c:v>1180.0</c:v>
                </c:pt>
                <c:pt idx="589">
                  <c:v>1182.0</c:v>
                </c:pt>
                <c:pt idx="590">
                  <c:v>1184.0</c:v>
                </c:pt>
                <c:pt idx="591">
                  <c:v>1186.0</c:v>
                </c:pt>
                <c:pt idx="592">
                  <c:v>1188.0</c:v>
                </c:pt>
                <c:pt idx="593">
                  <c:v>1190.0</c:v>
                </c:pt>
                <c:pt idx="594">
                  <c:v>1192.0</c:v>
                </c:pt>
                <c:pt idx="595">
                  <c:v>1194.0</c:v>
                </c:pt>
                <c:pt idx="596">
                  <c:v>1196.0</c:v>
                </c:pt>
                <c:pt idx="597">
                  <c:v>1198.0</c:v>
                </c:pt>
                <c:pt idx="598">
                  <c:v>1200.0</c:v>
                </c:pt>
              </c:numCache>
            </c:numRef>
          </c:yVal>
        </c:ser>
        <c:ser>
          <c:idx val="1"/>
          <c:order val="1"/>
          <c:tx>
            <c:v>EDMF-CTL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Sheet5!$AX$2:$AX$122</c:f>
              <c:numCache>
                <c:formatCode>0.00E+00</c:formatCode>
                <c:ptCount val="121"/>
                <c:pt idx="0">
                  <c:v>8.47876260000003E-18</c:v>
                </c:pt>
                <c:pt idx="1">
                  <c:v>8.49258720000003E-18</c:v>
                </c:pt>
                <c:pt idx="2">
                  <c:v>5.17143270000002E-18</c:v>
                </c:pt>
                <c:pt idx="3">
                  <c:v>1.33494E-19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4.7233216E-6</c:v>
                </c:pt>
                <c:pt idx="47">
                  <c:v>0.004927143</c:v>
                </c:pt>
                <c:pt idx="48">
                  <c:v>0.01135517</c:v>
                </c:pt>
                <c:pt idx="49">
                  <c:v>0.015428022</c:v>
                </c:pt>
                <c:pt idx="50">
                  <c:v>0.019482141</c:v>
                </c:pt>
                <c:pt idx="51">
                  <c:v>0.023519065</c:v>
                </c:pt>
                <c:pt idx="52">
                  <c:v>0.027541172</c:v>
                </c:pt>
                <c:pt idx="53">
                  <c:v>0.031550851</c:v>
                </c:pt>
                <c:pt idx="54">
                  <c:v>0.035550542</c:v>
                </c:pt>
                <c:pt idx="55">
                  <c:v>0.039542731</c:v>
                </c:pt>
                <c:pt idx="56">
                  <c:v>0.04352998</c:v>
                </c:pt>
                <c:pt idx="57">
                  <c:v>0.047514971</c:v>
                </c:pt>
                <c:pt idx="58">
                  <c:v>0.051500503</c:v>
                </c:pt>
                <c:pt idx="59">
                  <c:v>0.055489521</c:v>
                </c:pt>
                <c:pt idx="60">
                  <c:v>0.059485197</c:v>
                </c:pt>
                <c:pt idx="61">
                  <c:v>0.063490584</c:v>
                </c:pt>
                <c:pt idx="62">
                  <c:v>0.067509018</c:v>
                </c:pt>
                <c:pt idx="63">
                  <c:v>0.071544513</c:v>
                </c:pt>
                <c:pt idx="64">
                  <c:v>0.075601473</c:v>
                </c:pt>
                <c:pt idx="65">
                  <c:v>0.079684794</c:v>
                </c:pt>
                <c:pt idx="66">
                  <c:v>0.083799966</c:v>
                </c:pt>
                <c:pt idx="67">
                  <c:v>0.087953225</c:v>
                </c:pt>
                <c:pt idx="68">
                  <c:v>0.092151687</c:v>
                </c:pt>
                <c:pt idx="69">
                  <c:v>0.096403576</c:v>
                </c:pt>
                <c:pt idx="70" formatCode="General">
                  <c:v>0.1007186</c:v>
                </c:pt>
                <c:pt idx="71" formatCode="General">
                  <c:v>0.105108</c:v>
                </c:pt>
                <c:pt idx="72" formatCode="General">
                  <c:v>0.1095858</c:v>
                </c:pt>
                <c:pt idx="73" formatCode="General">
                  <c:v>0.1141686</c:v>
                </c:pt>
                <c:pt idx="74" formatCode="General">
                  <c:v>0.1188775</c:v>
                </c:pt>
                <c:pt idx="75" formatCode="General">
                  <c:v>0.1237391</c:v>
                </c:pt>
                <c:pt idx="76" formatCode="General">
                  <c:v>0.1287883</c:v>
                </c:pt>
                <c:pt idx="77" formatCode="General">
                  <c:v>0.1340723</c:v>
                </c:pt>
                <c:pt idx="78" formatCode="General">
                  <c:v>0.1396574</c:v>
                </c:pt>
                <c:pt idx="79" formatCode="General">
                  <c:v>0.1456087</c:v>
                </c:pt>
                <c:pt idx="80" formatCode="General">
                  <c:v>0.1520735</c:v>
                </c:pt>
                <c:pt idx="81" formatCode="General">
                  <c:v>0.1596259</c:v>
                </c:pt>
                <c:pt idx="82" formatCode="General">
                  <c:v>0.1716962</c:v>
                </c:pt>
                <c:pt idx="83" formatCode="General">
                  <c:v>0.181587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9.41383240000003E-18</c:v>
                </c:pt>
                <c:pt idx="91">
                  <c:v>4.4517372E-18</c:v>
                </c:pt>
                <c:pt idx="92">
                  <c:v>1.9940663E-18</c:v>
                </c:pt>
                <c:pt idx="93">
                  <c:v>8.54646320000003E-19</c:v>
                </c:pt>
                <c:pt idx="94">
                  <c:v>3.5275213E-19</c:v>
                </c:pt>
                <c:pt idx="95">
                  <c:v>1.4020555E-19</c:v>
                </c:pt>
                <c:pt idx="96">
                  <c:v>5.3451846E-20</c:v>
                </c:pt>
                <c:pt idx="97">
                  <c:v>1.9456391E-20</c:v>
                </c:pt>
                <c:pt idx="98">
                  <c:v>6.73882320000003E-21</c:v>
                </c:pt>
                <c:pt idx="99">
                  <c:v>2.2168028E-21</c:v>
                </c:pt>
                <c:pt idx="100">
                  <c:v>6.91772500000003E-22</c:v>
                </c:pt>
                <c:pt idx="101">
                  <c:v>2.0354879E-22</c:v>
                </c:pt>
                <c:pt idx="102">
                  <c:v>5.3644832E-23</c:v>
                </c:pt>
                <c:pt idx="103">
                  <c:v>6.67836550000003E-24</c:v>
                </c:pt>
                <c:pt idx="104">
                  <c:v>5.22894830000003E-24</c:v>
                </c:pt>
                <c:pt idx="105">
                  <c:v>4.06134820000003E-24</c:v>
                </c:pt>
                <c:pt idx="106">
                  <c:v>3.1429167E-24</c:v>
                </c:pt>
                <c:pt idx="107">
                  <c:v>2.4232456E-24</c:v>
                </c:pt>
                <c:pt idx="108">
                  <c:v>1.8614895E-24</c:v>
                </c:pt>
                <c:pt idx="109">
                  <c:v>1.4246853E-24</c:v>
                </c:pt>
                <c:pt idx="110">
                  <c:v>1.086348E-24</c:v>
                </c:pt>
                <c:pt idx="111">
                  <c:v>8.25291140000003E-25</c:v>
                </c:pt>
                <c:pt idx="112">
                  <c:v>6.24640030000003E-25</c:v>
                </c:pt>
                <c:pt idx="113">
                  <c:v>4.71013370000003E-25</c:v>
                </c:pt>
                <c:pt idx="114">
                  <c:v>3.5384541E-25</c:v>
                </c:pt>
                <c:pt idx="115">
                  <c:v>2.648298E-25</c:v>
                </c:pt>
                <c:pt idx="116">
                  <c:v>1.974646E-25</c:v>
                </c:pt>
                <c:pt idx="117">
                  <c:v>1.4668194E-25</c:v>
                </c:pt>
                <c:pt idx="118">
                  <c:v>1.0854876E-25</c:v>
                </c:pt>
                <c:pt idx="119">
                  <c:v>8.00257730000003E-26</c:v>
                </c:pt>
                <c:pt idx="120">
                  <c:v>5.87742670000003E-26</c:v>
                </c:pt>
              </c:numCache>
            </c:numRef>
          </c:xVal>
          <c:yVal>
            <c:numRef>
              <c:f>Sheet5!$AW$2:$AW$122</c:f>
              <c:numCache>
                <c:formatCode>General</c:formatCode>
                <c:ptCount val="121"/>
                <c:pt idx="0">
                  <c:v>5.041367</c:v>
                </c:pt>
                <c:pt idx="1">
                  <c:v>15.0667</c:v>
                </c:pt>
                <c:pt idx="2">
                  <c:v>25.08152</c:v>
                </c:pt>
                <c:pt idx="3">
                  <c:v>35.09648</c:v>
                </c:pt>
                <c:pt idx="4">
                  <c:v>45.11076000000001</c:v>
                </c:pt>
                <c:pt idx="5">
                  <c:v>55.13357</c:v>
                </c:pt>
                <c:pt idx="6">
                  <c:v>65.14673999999998</c:v>
                </c:pt>
                <c:pt idx="7">
                  <c:v>75.16044999999998</c:v>
                </c:pt>
                <c:pt idx="8">
                  <c:v>85.18181</c:v>
                </c:pt>
                <c:pt idx="9">
                  <c:v>95.19464</c:v>
                </c:pt>
                <c:pt idx="10">
                  <c:v>105.2071</c:v>
                </c:pt>
                <c:pt idx="11">
                  <c:v>115.2282</c:v>
                </c:pt>
                <c:pt idx="12">
                  <c:v>125.2399</c:v>
                </c:pt>
                <c:pt idx="13">
                  <c:v>135.2521</c:v>
                </c:pt>
                <c:pt idx="14">
                  <c:v>145.2731</c:v>
                </c:pt>
                <c:pt idx="15">
                  <c:v>155.2847</c:v>
                </c:pt>
                <c:pt idx="16">
                  <c:v>165.305</c:v>
                </c:pt>
                <c:pt idx="17">
                  <c:v>175.3159</c:v>
                </c:pt>
                <c:pt idx="18">
                  <c:v>185.3365</c:v>
                </c:pt>
                <c:pt idx="19">
                  <c:v>195.3476</c:v>
                </c:pt>
                <c:pt idx="20">
                  <c:v>205.3665</c:v>
                </c:pt>
                <c:pt idx="21">
                  <c:v>215.377</c:v>
                </c:pt>
                <c:pt idx="22">
                  <c:v>225.3962</c:v>
                </c:pt>
                <c:pt idx="23">
                  <c:v>235.4151</c:v>
                </c:pt>
                <c:pt idx="24">
                  <c:v>245.4256</c:v>
                </c:pt>
                <c:pt idx="25">
                  <c:v>255.4438</c:v>
                </c:pt>
                <c:pt idx="26">
                  <c:v>265.4615999999997</c:v>
                </c:pt>
                <c:pt idx="27">
                  <c:v>275.4710999999997</c:v>
                </c:pt>
                <c:pt idx="28">
                  <c:v>285.4893</c:v>
                </c:pt>
                <c:pt idx="29">
                  <c:v>295.5061999999997</c:v>
                </c:pt>
                <c:pt idx="30">
                  <c:v>305.5247</c:v>
                </c:pt>
                <c:pt idx="31">
                  <c:v>315.5419</c:v>
                </c:pt>
                <c:pt idx="32">
                  <c:v>325.5507</c:v>
                </c:pt>
                <c:pt idx="33">
                  <c:v>335.5681999999997</c:v>
                </c:pt>
                <c:pt idx="34">
                  <c:v>345.5853999999997</c:v>
                </c:pt>
                <c:pt idx="35">
                  <c:v>355.6021999999999</c:v>
                </c:pt>
                <c:pt idx="36">
                  <c:v>365.6177</c:v>
                </c:pt>
                <c:pt idx="37">
                  <c:v>375.6338999999999</c:v>
                </c:pt>
                <c:pt idx="38">
                  <c:v>385.6497</c:v>
                </c:pt>
                <c:pt idx="39">
                  <c:v>395.6653</c:v>
                </c:pt>
                <c:pt idx="40">
                  <c:v>405.6893999999999</c:v>
                </c:pt>
                <c:pt idx="41">
                  <c:v>415.7043</c:v>
                </c:pt>
                <c:pt idx="42">
                  <c:v>425.7198</c:v>
                </c:pt>
                <c:pt idx="43">
                  <c:v>435.7348999999999</c:v>
                </c:pt>
                <c:pt idx="44">
                  <c:v>445.7487</c:v>
                </c:pt>
                <c:pt idx="45">
                  <c:v>455.7722</c:v>
                </c:pt>
                <c:pt idx="46">
                  <c:v>465.7862999999997</c:v>
                </c:pt>
                <c:pt idx="47">
                  <c:v>475.8001</c:v>
                </c:pt>
                <c:pt idx="48">
                  <c:v>485.8229</c:v>
                </c:pt>
                <c:pt idx="49">
                  <c:v>495.8369</c:v>
                </c:pt>
                <c:pt idx="50">
                  <c:v>505.8609</c:v>
                </c:pt>
                <c:pt idx="51">
                  <c:v>515.8749</c:v>
                </c:pt>
                <c:pt idx="52">
                  <c:v>525.8978999999997</c:v>
                </c:pt>
                <c:pt idx="53">
                  <c:v>535.9118999999996</c:v>
                </c:pt>
                <c:pt idx="54">
                  <c:v>545.9358</c:v>
                </c:pt>
                <c:pt idx="55">
                  <c:v>555.9587</c:v>
                </c:pt>
                <c:pt idx="56">
                  <c:v>565.9736</c:v>
                </c:pt>
                <c:pt idx="57">
                  <c:v>575.9974</c:v>
                </c:pt>
                <c:pt idx="58">
                  <c:v>586.0211999999997</c:v>
                </c:pt>
                <c:pt idx="59">
                  <c:v>596.045</c:v>
                </c:pt>
                <c:pt idx="60">
                  <c:v>606.0688</c:v>
                </c:pt>
                <c:pt idx="61">
                  <c:v>616.0927</c:v>
                </c:pt>
                <c:pt idx="62">
                  <c:v>626.1075</c:v>
                </c:pt>
                <c:pt idx="63">
                  <c:v>636.1311999999997</c:v>
                </c:pt>
                <c:pt idx="64">
                  <c:v>646.146</c:v>
                </c:pt>
                <c:pt idx="65">
                  <c:v>656.1697</c:v>
                </c:pt>
                <c:pt idx="66">
                  <c:v>666.1845</c:v>
                </c:pt>
                <c:pt idx="67">
                  <c:v>676.1993</c:v>
                </c:pt>
                <c:pt idx="68">
                  <c:v>686.2141</c:v>
                </c:pt>
                <c:pt idx="69">
                  <c:v>696.2289</c:v>
                </c:pt>
                <c:pt idx="70">
                  <c:v>706.2349</c:v>
                </c:pt>
                <c:pt idx="71">
                  <c:v>716.2498</c:v>
                </c:pt>
                <c:pt idx="72">
                  <c:v>726.2558</c:v>
                </c:pt>
                <c:pt idx="73">
                  <c:v>736.2619</c:v>
                </c:pt>
                <c:pt idx="74">
                  <c:v>746.277</c:v>
                </c:pt>
                <c:pt idx="75">
                  <c:v>756.2833</c:v>
                </c:pt>
                <c:pt idx="76">
                  <c:v>766.2808</c:v>
                </c:pt>
                <c:pt idx="77">
                  <c:v>776.2873</c:v>
                </c:pt>
                <c:pt idx="78">
                  <c:v>786.293</c:v>
                </c:pt>
                <c:pt idx="79">
                  <c:v>796.2911</c:v>
                </c:pt>
                <c:pt idx="80">
                  <c:v>806.2974</c:v>
                </c:pt>
                <c:pt idx="81">
                  <c:v>816.2951</c:v>
                </c:pt>
                <c:pt idx="82">
                  <c:v>826.2945</c:v>
                </c:pt>
                <c:pt idx="83">
                  <c:v>836.3038</c:v>
                </c:pt>
                <c:pt idx="84">
                  <c:v>846.3845</c:v>
                </c:pt>
                <c:pt idx="85">
                  <c:v>856.2822</c:v>
                </c:pt>
                <c:pt idx="86">
                  <c:v>866.2519999999996</c:v>
                </c:pt>
                <c:pt idx="87">
                  <c:v>876.2458</c:v>
                </c:pt>
                <c:pt idx="88">
                  <c:v>886.2447</c:v>
                </c:pt>
                <c:pt idx="89">
                  <c:v>896.2567</c:v>
                </c:pt>
                <c:pt idx="90">
                  <c:v>906.2768</c:v>
                </c:pt>
                <c:pt idx="91">
                  <c:v>916.283</c:v>
                </c:pt>
                <c:pt idx="92">
                  <c:v>926.2937</c:v>
                </c:pt>
                <c:pt idx="93">
                  <c:v>936.3072999999995</c:v>
                </c:pt>
                <c:pt idx="94">
                  <c:v>946.3163999999997</c:v>
                </c:pt>
                <c:pt idx="95">
                  <c:v>956.3281999999997</c:v>
                </c:pt>
                <c:pt idx="96">
                  <c:v>966.3357999999996</c:v>
                </c:pt>
                <c:pt idx="97">
                  <c:v>976.3453999999997</c:v>
                </c:pt>
                <c:pt idx="98">
                  <c:v>986.3603999999997</c:v>
                </c:pt>
                <c:pt idx="99">
                  <c:v>996.3694999999997</c:v>
                </c:pt>
                <c:pt idx="100">
                  <c:v>1006.383</c:v>
                </c:pt>
                <c:pt idx="101">
                  <c:v>1016.401</c:v>
                </c:pt>
                <c:pt idx="102">
                  <c:v>1026.424</c:v>
                </c:pt>
                <c:pt idx="103">
                  <c:v>1036.449</c:v>
                </c:pt>
                <c:pt idx="104">
                  <c:v>1046.466</c:v>
                </c:pt>
                <c:pt idx="105">
                  <c:v>1056.481</c:v>
                </c:pt>
                <c:pt idx="106">
                  <c:v>1066.496</c:v>
                </c:pt>
                <c:pt idx="107">
                  <c:v>1076.51</c:v>
                </c:pt>
                <c:pt idx="108">
                  <c:v>1086.522</c:v>
                </c:pt>
                <c:pt idx="109">
                  <c:v>1096.525</c:v>
                </c:pt>
                <c:pt idx="110">
                  <c:v>1106.536</c:v>
                </c:pt>
                <c:pt idx="111">
                  <c:v>1116.539</c:v>
                </c:pt>
                <c:pt idx="112">
                  <c:v>1126.54</c:v>
                </c:pt>
                <c:pt idx="113">
                  <c:v>1136.55</c:v>
                </c:pt>
                <c:pt idx="114">
                  <c:v>1146.55</c:v>
                </c:pt>
                <c:pt idx="115">
                  <c:v>1156.54</c:v>
                </c:pt>
                <c:pt idx="116">
                  <c:v>1166.54</c:v>
                </c:pt>
                <c:pt idx="117">
                  <c:v>1176.541</c:v>
                </c:pt>
                <c:pt idx="118">
                  <c:v>1186.54</c:v>
                </c:pt>
                <c:pt idx="119">
                  <c:v>1196.53</c:v>
                </c:pt>
                <c:pt idx="120">
                  <c:v>1206.53</c:v>
                </c:pt>
              </c:numCache>
            </c:numRef>
          </c:yVal>
        </c:ser>
        <c:ser>
          <c:idx val="2"/>
          <c:order val="2"/>
          <c:tx>
            <c:v>EDMF-TKE</c:v>
          </c:tx>
          <c:spPr>
            <a:ln>
              <a:solidFill>
                <a:srgbClr val="0202E8"/>
              </a:solidFill>
            </a:ln>
          </c:spPr>
          <c:marker>
            <c:symbol val="none"/>
          </c:marker>
          <c:xVal>
            <c:numRef>
              <c:f>Sheet6!$CH$2:$CH$122</c:f>
              <c:numCache>
                <c:formatCode>0.00E+00</c:formatCode>
                <c:ptCount val="121"/>
                <c:pt idx="0">
                  <c:v>4.3040078E-27</c:v>
                </c:pt>
                <c:pt idx="1">
                  <c:v>3.60401030000002E-26</c:v>
                </c:pt>
                <c:pt idx="2">
                  <c:v>2.3027727E-25</c:v>
                </c:pt>
                <c:pt idx="3">
                  <c:v>1.2525708E-24</c:v>
                </c:pt>
                <c:pt idx="4">
                  <c:v>6.08821310000003E-24</c:v>
                </c:pt>
                <c:pt idx="5">
                  <c:v>2.7077578E-23</c:v>
                </c:pt>
                <c:pt idx="6">
                  <c:v>1.1170109E-22</c:v>
                </c:pt>
                <c:pt idx="7">
                  <c:v>4.3110847E-22</c:v>
                </c:pt>
                <c:pt idx="8">
                  <c:v>1.5657693E-21</c:v>
                </c:pt>
                <c:pt idx="9">
                  <c:v>5.37239830000003E-21</c:v>
                </c:pt>
                <c:pt idx="10">
                  <c:v>1.745311E-20</c:v>
                </c:pt>
                <c:pt idx="11">
                  <c:v>5.37063070000003E-20</c:v>
                </c:pt>
                <c:pt idx="12">
                  <c:v>1.5624232E-19</c:v>
                </c:pt>
                <c:pt idx="13">
                  <c:v>4.2730372E-19</c:v>
                </c:pt>
                <c:pt idx="14">
                  <c:v>1.1307646E-19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0.0031995815</c:v>
                </c:pt>
                <c:pt idx="49">
                  <c:v>0.0069402619</c:v>
                </c:pt>
                <c:pt idx="50">
                  <c:v>0.010042801</c:v>
                </c:pt>
                <c:pt idx="51">
                  <c:v>0.013293798</c:v>
                </c:pt>
                <c:pt idx="52">
                  <c:v>0.01660813</c:v>
                </c:pt>
                <c:pt idx="53">
                  <c:v>0.019890804</c:v>
                </c:pt>
                <c:pt idx="54">
                  <c:v>0.023094241</c:v>
                </c:pt>
                <c:pt idx="55">
                  <c:v>0.026189772</c:v>
                </c:pt>
                <c:pt idx="56">
                  <c:v>0.029166851</c:v>
                </c:pt>
                <c:pt idx="57">
                  <c:v>0.032031517</c:v>
                </c:pt>
                <c:pt idx="58">
                  <c:v>0.034804825</c:v>
                </c:pt>
                <c:pt idx="59">
                  <c:v>0.037521627</c:v>
                </c:pt>
                <c:pt idx="60">
                  <c:v>0.040230304</c:v>
                </c:pt>
                <c:pt idx="61">
                  <c:v>0.042992231</c:v>
                </c:pt>
                <c:pt idx="62">
                  <c:v>0.045882165</c:v>
                </c:pt>
                <c:pt idx="63">
                  <c:v>0.048992407</c:v>
                </c:pt>
                <c:pt idx="64">
                  <c:v>0.052435014</c:v>
                </c:pt>
                <c:pt idx="65">
                  <c:v>0.056351915</c:v>
                </c:pt>
                <c:pt idx="66">
                  <c:v>0.060872506</c:v>
                </c:pt>
                <c:pt idx="67">
                  <c:v>0.066046208</c:v>
                </c:pt>
                <c:pt idx="68">
                  <c:v>0.071930923</c:v>
                </c:pt>
                <c:pt idx="69">
                  <c:v>0.078674801</c:v>
                </c:pt>
                <c:pt idx="70">
                  <c:v>0.086360022</c:v>
                </c:pt>
                <c:pt idx="71">
                  <c:v>0.09508352</c:v>
                </c:pt>
                <c:pt idx="72" formatCode="General">
                  <c:v>0.1049698</c:v>
                </c:pt>
                <c:pt idx="73" formatCode="General">
                  <c:v>0.1161682</c:v>
                </c:pt>
                <c:pt idx="74" formatCode="General">
                  <c:v>0.1287853</c:v>
                </c:pt>
                <c:pt idx="75" formatCode="General">
                  <c:v>0.1433599</c:v>
                </c:pt>
                <c:pt idx="76" formatCode="General">
                  <c:v>0.1569074</c:v>
                </c:pt>
                <c:pt idx="77" formatCode="General">
                  <c:v>0.1681217</c:v>
                </c:pt>
                <c:pt idx="78" formatCode="General">
                  <c:v>0.1783368</c:v>
                </c:pt>
                <c:pt idx="79" formatCode="General">
                  <c:v>0.1877033</c:v>
                </c:pt>
                <c:pt idx="80" formatCode="General">
                  <c:v>0.1961713</c:v>
                </c:pt>
                <c:pt idx="81" formatCode="General">
                  <c:v>0.2038812</c:v>
                </c:pt>
                <c:pt idx="82" formatCode="General">
                  <c:v>0.2112016</c:v>
                </c:pt>
                <c:pt idx="83" formatCode="General">
                  <c:v>0.2241244</c:v>
                </c:pt>
                <c:pt idx="84" formatCode="General">
                  <c:v>0.1010693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3.3673693E-18</c:v>
                </c:pt>
                <c:pt idx="91">
                  <c:v>6.84345420000003E-18</c:v>
                </c:pt>
                <c:pt idx="92">
                  <c:v>3.3198588E-18</c:v>
                </c:pt>
                <c:pt idx="93">
                  <c:v>1.5172343E-18</c:v>
                </c:pt>
                <c:pt idx="94">
                  <c:v>6.52311270000002E-19</c:v>
                </c:pt>
                <c:pt idx="95">
                  <c:v>2.6382848E-19</c:v>
                </c:pt>
                <c:pt idx="96">
                  <c:v>1.0043795E-19</c:v>
                </c:pt>
                <c:pt idx="97">
                  <c:v>3.6031412E-20</c:v>
                </c:pt>
                <c:pt idx="98">
                  <c:v>1.2199964E-20</c:v>
                </c:pt>
                <c:pt idx="99">
                  <c:v>3.9057627E-21</c:v>
                </c:pt>
                <c:pt idx="100">
                  <c:v>1.1838091E-21</c:v>
                </c:pt>
                <c:pt idx="101">
                  <c:v>3.3835226E-22</c:v>
                </c:pt>
                <c:pt idx="102">
                  <c:v>8.68801360000003E-23</c:v>
                </c:pt>
                <c:pt idx="103">
                  <c:v>1.0493158E-23</c:v>
                </c:pt>
                <c:pt idx="104">
                  <c:v>8.15506180000003E-24</c:v>
                </c:pt>
                <c:pt idx="105">
                  <c:v>6.28663960000003E-24</c:v>
                </c:pt>
                <c:pt idx="106">
                  <c:v>4.82885780000001E-24</c:v>
                </c:pt>
                <c:pt idx="107">
                  <c:v>3.695751E-24</c:v>
                </c:pt>
                <c:pt idx="108">
                  <c:v>2.8183354E-24</c:v>
                </c:pt>
                <c:pt idx="109">
                  <c:v>2.1414775E-24</c:v>
                </c:pt>
                <c:pt idx="110">
                  <c:v>1.6213027E-24</c:v>
                </c:pt>
                <c:pt idx="111">
                  <c:v>1.2230474E-24</c:v>
                </c:pt>
                <c:pt idx="112">
                  <c:v>9.19283870000003E-25</c:v>
                </c:pt>
                <c:pt idx="113">
                  <c:v>6.88464600000003E-25</c:v>
                </c:pt>
                <c:pt idx="114">
                  <c:v>5.13733090000002E-25</c:v>
                </c:pt>
                <c:pt idx="115">
                  <c:v>3.8195804E-25</c:v>
                </c:pt>
                <c:pt idx="116">
                  <c:v>2.8295275E-25</c:v>
                </c:pt>
                <c:pt idx="117">
                  <c:v>2.0884799E-25</c:v>
                </c:pt>
                <c:pt idx="118">
                  <c:v>1.5358986E-25</c:v>
                </c:pt>
                <c:pt idx="119">
                  <c:v>1.1254038E-25</c:v>
                </c:pt>
                <c:pt idx="120">
                  <c:v>8.21609230000003E-26</c:v>
                </c:pt>
              </c:numCache>
            </c:numRef>
          </c:xVal>
          <c:yVal>
            <c:numRef>
              <c:f>Sheet6!$CG$2:$CG$122</c:f>
              <c:numCache>
                <c:formatCode>General</c:formatCode>
                <c:ptCount val="121"/>
                <c:pt idx="0">
                  <c:v>5.042466</c:v>
                </c:pt>
                <c:pt idx="1">
                  <c:v>15.07246</c:v>
                </c:pt>
                <c:pt idx="2">
                  <c:v>25.09226</c:v>
                </c:pt>
                <c:pt idx="3">
                  <c:v>35.11224</c:v>
                </c:pt>
                <c:pt idx="4">
                  <c:v>45.1315</c:v>
                </c:pt>
                <c:pt idx="5">
                  <c:v>55.15924</c:v>
                </c:pt>
                <c:pt idx="6">
                  <c:v>65.17726</c:v>
                </c:pt>
                <c:pt idx="7">
                  <c:v>75.19574999999998</c:v>
                </c:pt>
                <c:pt idx="8">
                  <c:v>85.22181</c:v>
                </c:pt>
                <c:pt idx="9">
                  <c:v>95.23928</c:v>
                </c:pt>
                <c:pt idx="10">
                  <c:v>105.2563</c:v>
                </c:pt>
                <c:pt idx="11">
                  <c:v>115.2819</c:v>
                </c:pt>
                <c:pt idx="12">
                  <c:v>125.298</c:v>
                </c:pt>
                <c:pt idx="13">
                  <c:v>135.3147</c:v>
                </c:pt>
                <c:pt idx="14">
                  <c:v>145.3401</c:v>
                </c:pt>
                <c:pt idx="15">
                  <c:v>155.356</c:v>
                </c:pt>
                <c:pt idx="16">
                  <c:v>165.3805</c:v>
                </c:pt>
                <c:pt idx="17">
                  <c:v>175.3956</c:v>
                </c:pt>
                <c:pt idx="18">
                  <c:v>185.4204</c:v>
                </c:pt>
                <c:pt idx="19">
                  <c:v>195.4357</c:v>
                </c:pt>
                <c:pt idx="20">
                  <c:v>205.4586</c:v>
                </c:pt>
                <c:pt idx="21">
                  <c:v>215.4732</c:v>
                </c:pt>
                <c:pt idx="22">
                  <c:v>225.4964</c:v>
                </c:pt>
                <c:pt idx="23">
                  <c:v>235.5192</c:v>
                </c:pt>
                <c:pt idx="24">
                  <c:v>245.5336</c:v>
                </c:pt>
                <c:pt idx="25">
                  <c:v>255.5556</c:v>
                </c:pt>
                <c:pt idx="26">
                  <c:v>265.5772999999999</c:v>
                </c:pt>
                <c:pt idx="27">
                  <c:v>275.5905</c:v>
                </c:pt>
                <c:pt idx="28">
                  <c:v>285.6123999999999</c:v>
                </c:pt>
                <c:pt idx="29">
                  <c:v>295.6329</c:v>
                </c:pt>
                <c:pt idx="30">
                  <c:v>305.6551</c:v>
                </c:pt>
                <c:pt idx="31">
                  <c:v>315.6757999999999</c:v>
                </c:pt>
                <c:pt idx="32">
                  <c:v>325.6881</c:v>
                </c:pt>
                <c:pt idx="33">
                  <c:v>335.7090999999999</c:v>
                </c:pt>
                <c:pt idx="34">
                  <c:v>345.7296999999999</c:v>
                </c:pt>
                <c:pt idx="35">
                  <c:v>355.7499000000001</c:v>
                </c:pt>
                <c:pt idx="36">
                  <c:v>365.7687</c:v>
                </c:pt>
                <c:pt idx="37">
                  <c:v>375.7880999999997</c:v>
                </c:pt>
                <c:pt idx="38">
                  <c:v>385.8071</c:v>
                </c:pt>
                <c:pt idx="39">
                  <c:v>395.8256999999999</c:v>
                </c:pt>
                <c:pt idx="40">
                  <c:v>405.8529</c:v>
                </c:pt>
                <c:pt idx="41">
                  <c:v>415.8707999999999</c:v>
                </c:pt>
                <c:pt idx="42">
                  <c:v>425.8892</c:v>
                </c:pt>
                <c:pt idx="43">
                  <c:v>435.9071999999997</c:v>
                </c:pt>
                <c:pt idx="44">
                  <c:v>445.9238</c:v>
                </c:pt>
                <c:pt idx="45">
                  <c:v>455.95</c:v>
                </c:pt>
                <c:pt idx="46">
                  <c:v>465.9667999999997</c:v>
                </c:pt>
                <c:pt idx="47">
                  <c:v>475.9832</c:v>
                </c:pt>
                <c:pt idx="48">
                  <c:v>486.0081</c:v>
                </c:pt>
                <c:pt idx="49">
                  <c:v>496.0239</c:v>
                </c:pt>
                <c:pt idx="50">
                  <c:v>506.0496</c:v>
                </c:pt>
                <c:pt idx="51">
                  <c:v>516.0650999999997</c:v>
                </c:pt>
                <c:pt idx="52">
                  <c:v>526.0894</c:v>
                </c:pt>
                <c:pt idx="53">
                  <c:v>536.1045</c:v>
                </c:pt>
                <c:pt idx="54">
                  <c:v>546.1295</c:v>
                </c:pt>
                <c:pt idx="55">
                  <c:v>556.1532</c:v>
                </c:pt>
                <c:pt idx="56">
                  <c:v>566.1688</c:v>
                </c:pt>
                <c:pt idx="57">
                  <c:v>576.1932</c:v>
                </c:pt>
                <c:pt idx="58">
                  <c:v>586.2174</c:v>
                </c:pt>
                <c:pt idx="59">
                  <c:v>596.2414</c:v>
                </c:pt>
                <c:pt idx="60">
                  <c:v>606.2651999999997</c:v>
                </c:pt>
                <c:pt idx="61">
                  <c:v>616.2888</c:v>
                </c:pt>
                <c:pt idx="62">
                  <c:v>626.3031999999996</c:v>
                </c:pt>
                <c:pt idx="63">
                  <c:v>636.3263999999997</c:v>
                </c:pt>
                <c:pt idx="64">
                  <c:v>646.3403999999997</c:v>
                </c:pt>
                <c:pt idx="65">
                  <c:v>656.3631999999997</c:v>
                </c:pt>
                <c:pt idx="66">
                  <c:v>666.3769999999996</c:v>
                </c:pt>
                <c:pt idx="67">
                  <c:v>676.3908</c:v>
                </c:pt>
                <c:pt idx="68">
                  <c:v>686.4047</c:v>
                </c:pt>
                <c:pt idx="69">
                  <c:v>696.4186999999996</c:v>
                </c:pt>
                <c:pt idx="70">
                  <c:v>706.424</c:v>
                </c:pt>
                <c:pt idx="71">
                  <c:v>716.4387</c:v>
                </c:pt>
                <c:pt idx="72">
                  <c:v>726.4449</c:v>
                </c:pt>
                <c:pt idx="73">
                  <c:v>736.4517999999997</c:v>
                </c:pt>
                <c:pt idx="74">
                  <c:v>746.4684</c:v>
                </c:pt>
                <c:pt idx="75">
                  <c:v>756.4770999999996</c:v>
                </c:pt>
                <c:pt idx="76">
                  <c:v>766.4779</c:v>
                </c:pt>
                <c:pt idx="77">
                  <c:v>776.4887</c:v>
                </c:pt>
                <c:pt idx="78">
                  <c:v>786.4995</c:v>
                </c:pt>
                <c:pt idx="79">
                  <c:v>796.5033</c:v>
                </c:pt>
                <c:pt idx="80">
                  <c:v>806.5159</c:v>
                </c:pt>
                <c:pt idx="81">
                  <c:v>816.5204</c:v>
                </c:pt>
                <c:pt idx="82">
                  <c:v>826.5269999999997</c:v>
                </c:pt>
                <c:pt idx="83">
                  <c:v>836.5441999999997</c:v>
                </c:pt>
                <c:pt idx="84">
                  <c:v>846.5625999999995</c:v>
                </c:pt>
                <c:pt idx="85">
                  <c:v>856.3596999999995</c:v>
                </c:pt>
                <c:pt idx="86">
                  <c:v>866.2753</c:v>
                </c:pt>
                <c:pt idx="87">
                  <c:v>876.2423</c:v>
                </c:pt>
                <c:pt idx="88">
                  <c:v>886.2284</c:v>
                </c:pt>
                <c:pt idx="89">
                  <c:v>896.2346</c:v>
                </c:pt>
                <c:pt idx="90">
                  <c:v>906.2522999999997</c:v>
                </c:pt>
                <c:pt idx="91">
                  <c:v>916.2574999999997</c:v>
                </c:pt>
                <c:pt idx="92">
                  <c:v>926.2678</c:v>
                </c:pt>
                <c:pt idx="93">
                  <c:v>936.2812</c:v>
                </c:pt>
                <c:pt idx="94">
                  <c:v>946.2903</c:v>
                </c:pt>
                <c:pt idx="95">
                  <c:v>956.3021999999995</c:v>
                </c:pt>
                <c:pt idx="96">
                  <c:v>966.3097</c:v>
                </c:pt>
                <c:pt idx="97">
                  <c:v>976.3193</c:v>
                </c:pt>
                <c:pt idx="98">
                  <c:v>986.3341999999997</c:v>
                </c:pt>
                <c:pt idx="99">
                  <c:v>996.3434</c:v>
                </c:pt>
                <c:pt idx="100">
                  <c:v>1006.357</c:v>
                </c:pt>
                <c:pt idx="101">
                  <c:v>1016.375</c:v>
                </c:pt>
                <c:pt idx="102">
                  <c:v>1026.398</c:v>
                </c:pt>
                <c:pt idx="103">
                  <c:v>1036.423</c:v>
                </c:pt>
                <c:pt idx="104">
                  <c:v>1046.44</c:v>
                </c:pt>
                <c:pt idx="105">
                  <c:v>1056.455</c:v>
                </c:pt>
                <c:pt idx="106">
                  <c:v>1066.47</c:v>
                </c:pt>
                <c:pt idx="107">
                  <c:v>1076.484</c:v>
                </c:pt>
                <c:pt idx="108">
                  <c:v>1086.496</c:v>
                </c:pt>
                <c:pt idx="109">
                  <c:v>1096.499</c:v>
                </c:pt>
                <c:pt idx="110">
                  <c:v>1106.51</c:v>
                </c:pt>
                <c:pt idx="111">
                  <c:v>1116.512</c:v>
                </c:pt>
                <c:pt idx="112">
                  <c:v>1126.513</c:v>
                </c:pt>
                <c:pt idx="113">
                  <c:v>1136.524</c:v>
                </c:pt>
                <c:pt idx="114">
                  <c:v>1146.523</c:v>
                </c:pt>
                <c:pt idx="115">
                  <c:v>1156.514</c:v>
                </c:pt>
                <c:pt idx="116">
                  <c:v>1166.514</c:v>
                </c:pt>
                <c:pt idx="117">
                  <c:v>1176.515</c:v>
                </c:pt>
                <c:pt idx="118">
                  <c:v>1186.514</c:v>
                </c:pt>
                <c:pt idx="119">
                  <c:v>1196.504</c:v>
                </c:pt>
                <c:pt idx="120">
                  <c:v>1206.504</c:v>
                </c:pt>
              </c:numCache>
            </c:numRef>
          </c:yVal>
        </c:ser>
        <c:ser>
          <c:idx val="0"/>
          <c:order val="3"/>
          <c:tx>
            <c:v>Init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Sheet5!$BM$2:$BM$122</c:f>
              <c:numCache>
                <c:formatCode>0.00E+00</c:formatCode>
                <c:ptCount val="12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0.009375</c:v>
                </c:pt>
                <c:pt idx="61">
                  <c:v>0.028125</c:v>
                </c:pt>
                <c:pt idx="62">
                  <c:v>0.046875</c:v>
                </c:pt>
                <c:pt idx="63">
                  <c:v>0.065625</c:v>
                </c:pt>
                <c:pt idx="64">
                  <c:v>0.084375</c:v>
                </c:pt>
                <c:pt idx="65">
                  <c:v>0.103125</c:v>
                </c:pt>
                <c:pt idx="66">
                  <c:v>0.121875</c:v>
                </c:pt>
                <c:pt idx="67">
                  <c:v>0.140625</c:v>
                </c:pt>
                <c:pt idx="68">
                  <c:v>0.159375</c:v>
                </c:pt>
                <c:pt idx="69">
                  <c:v>0.178125</c:v>
                </c:pt>
                <c:pt idx="70">
                  <c:v>0.196875</c:v>
                </c:pt>
                <c:pt idx="71">
                  <c:v>0.215625</c:v>
                </c:pt>
                <c:pt idx="72">
                  <c:v>0.234375</c:v>
                </c:pt>
                <c:pt idx="73">
                  <c:v>0.253125</c:v>
                </c:pt>
                <c:pt idx="74">
                  <c:v>0.271875</c:v>
                </c:pt>
                <c:pt idx="75">
                  <c:v>0.290625</c:v>
                </c:pt>
                <c:pt idx="76">
                  <c:v>0.309375</c:v>
                </c:pt>
                <c:pt idx="77">
                  <c:v>0.328125</c:v>
                </c:pt>
                <c:pt idx="78">
                  <c:v>0.346875</c:v>
                </c:pt>
                <c:pt idx="79">
                  <c:v>0.365625</c:v>
                </c:pt>
                <c:pt idx="80">
                  <c:v>0.384375</c:v>
                </c:pt>
                <c:pt idx="81">
                  <c:v>0.403125</c:v>
                </c:pt>
                <c:pt idx="82">
                  <c:v>0.421875</c:v>
                </c:pt>
                <c:pt idx="83">
                  <c:v>0.440625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</c:numCache>
            </c:numRef>
          </c:xVal>
          <c:yVal>
            <c:numRef>
              <c:f>Sheet5!$BI$2:$BI$122</c:f>
              <c:numCache>
                <c:formatCode>General</c:formatCode>
                <c:ptCount val="121"/>
                <c:pt idx="0">
                  <c:v>5.0</c:v>
                </c:pt>
                <c:pt idx="1">
                  <c:v>15.0</c:v>
                </c:pt>
                <c:pt idx="2">
                  <c:v>25.0</c:v>
                </c:pt>
                <c:pt idx="3">
                  <c:v>35.0</c:v>
                </c:pt>
                <c:pt idx="4">
                  <c:v>45.0</c:v>
                </c:pt>
                <c:pt idx="5">
                  <c:v>55.0</c:v>
                </c:pt>
                <c:pt idx="6">
                  <c:v>65.0</c:v>
                </c:pt>
                <c:pt idx="7">
                  <c:v>75.0</c:v>
                </c:pt>
                <c:pt idx="8">
                  <c:v>85.0</c:v>
                </c:pt>
                <c:pt idx="9">
                  <c:v>95.0</c:v>
                </c:pt>
                <c:pt idx="10">
                  <c:v>105.0</c:v>
                </c:pt>
                <c:pt idx="11">
                  <c:v>115.0</c:v>
                </c:pt>
                <c:pt idx="12">
                  <c:v>125.0</c:v>
                </c:pt>
                <c:pt idx="13">
                  <c:v>135.0</c:v>
                </c:pt>
                <c:pt idx="14">
                  <c:v>145.0</c:v>
                </c:pt>
                <c:pt idx="15">
                  <c:v>155.0</c:v>
                </c:pt>
                <c:pt idx="16">
                  <c:v>165.0</c:v>
                </c:pt>
                <c:pt idx="17">
                  <c:v>175.0</c:v>
                </c:pt>
                <c:pt idx="18">
                  <c:v>185.0</c:v>
                </c:pt>
                <c:pt idx="19">
                  <c:v>195.0</c:v>
                </c:pt>
                <c:pt idx="20">
                  <c:v>205.0</c:v>
                </c:pt>
                <c:pt idx="21">
                  <c:v>215.0</c:v>
                </c:pt>
                <c:pt idx="22">
                  <c:v>225.0</c:v>
                </c:pt>
                <c:pt idx="23">
                  <c:v>235.0</c:v>
                </c:pt>
                <c:pt idx="24">
                  <c:v>245.0</c:v>
                </c:pt>
                <c:pt idx="25">
                  <c:v>255.0</c:v>
                </c:pt>
                <c:pt idx="26">
                  <c:v>265.0</c:v>
                </c:pt>
                <c:pt idx="27">
                  <c:v>275.0</c:v>
                </c:pt>
                <c:pt idx="28">
                  <c:v>285.0</c:v>
                </c:pt>
                <c:pt idx="29">
                  <c:v>295.0</c:v>
                </c:pt>
                <c:pt idx="30">
                  <c:v>305.0</c:v>
                </c:pt>
                <c:pt idx="31">
                  <c:v>315.0</c:v>
                </c:pt>
                <c:pt idx="32">
                  <c:v>325.0</c:v>
                </c:pt>
                <c:pt idx="33">
                  <c:v>335.0</c:v>
                </c:pt>
                <c:pt idx="34">
                  <c:v>345.0</c:v>
                </c:pt>
                <c:pt idx="35">
                  <c:v>355.0</c:v>
                </c:pt>
                <c:pt idx="36">
                  <c:v>365.0</c:v>
                </c:pt>
                <c:pt idx="37">
                  <c:v>375.0</c:v>
                </c:pt>
                <c:pt idx="38">
                  <c:v>385.0</c:v>
                </c:pt>
                <c:pt idx="39">
                  <c:v>395.0</c:v>
                </c:pt>
                <c:pt idx="40">
                  <c:v>405.0</c:v>
                </c:pt>
                <c:pt idx="41">
                  <c:v>415.0</c:v>
                </c:pt>
                <c:pt idx="42">
                  <c:v>425.0</c:v>
                </c:pt>
                <c:pt idx="43">
                  <c:v>435.0</c:v>
                </c:pt>
                <c:pt idx="44">
                  <c:v>445.0</c:v>
                </c:pt>
                <c:pt idx="45">
                  <c:v>455.0</c:v>
                </c:pt>
                <c:pt idx="46">
                  <c:v>465.0</c:v>
                </c:pt>
                <c:pt idx="47">
                  <c:v>475.0</c:v>
                </c:pt>
                <c:pt idx="48">
                  <c:v>485.0</c:v>
                </c:pt>
                <c:pt idx="49">
                  <c:v>495.0</c:v>
                </c:pt>
                <c:pt idx="50">
                  <c:v>505.0</c:v>
                </c:pt>
                <c:pt idx="51">
                  <c:v>515.0</c:v>
                </c:pt>
                <c:pt idx="52">
                  <c:v>525.0</c:v>
                </c:pt>
                <c:pt idx="53">
                  <c:v>535.0</c:v>
                </c:pt>
                <c:pt idx="54">
                  <c:v>545.0</c:v>
                </c:pt>
                <c:pt idx="55">
                  <c:v>555.0</c:v>
                </c:pt>
                <c:pt idx="56">
                  <c:v>565.0</c:v>
                </c:pt>
                <c:pt idx="57">
                  <c:v>575.0</c:v>
                </c:pt>
                <c:pt idx="58">
                  <c:v>585.0</c:v>
                </c:pt>
                <c:pt idx="59">
                  <c:v>595.0</c:v>
                </c:pt>
                <c:pt idx="60">
                  <c:v>605.0</c:v>
                </c:pt>
                <c:pt idx="61">
                  <c:v>615.0</c:v>
                </c:pt>
                <c:pt idx="62">
                  <c:v>625.0</c:v>
                </c:pt>
                <c:pt idx="63">
                  <c:v>635.0</c:v>
                </c:pt>
                <c:pt idx="64">
                  <c:v>645.0</c:v>
                </c:pt>
                <c:pt idx="65">
                  <c:v>655.0</c:v>
                </c:pt>
                <c:pt idx="66">
                  <c:v>665.0</c:v>
                </c:pt>
                <c:pt idx="67">
                  <c:v>675.0</c:v>
                </c:pt>
                <c:pt idx="68">
                  <c:v>685.0</c:v>
                </c:pt>
                <c:pt idx="69">
                  <c:v>695.0</c:v>
                </c:pt>
                <c:pt idx="70">
                  <c:v>705.0</c:v>
                </c:pt>
                <c:pt idx="71">
                  <c:v>715.0</c:v>
                </c:pt>
                <c:pt idx="72">
                  <c:v>725.0</c:v>
                </c:pt>
                <c:pt idx="73">
                  <c:v>735.0</c:v>
                </c:pt>
                <c:pt idx="74">
                  <c:v>745.0</c:v>
                </c:pt>
                <c:pt idx="75">
                  <c:v>755.0</c:v>
                </c:pt>
                <c:pt idx="76">
                  <c:v>765.0</c:v>
                </c:pt>
                <c:pt idx="77">
                  <c:v>775.0</c:v>
                </c:pt>
                <c:pt idx="78">
                  <c:v>785.0</c:v>
                </c:pt>
                <c:pt idx="79">
                  <c:v>795.0</c:v>
                </c:pt>
                <c:pt idx="80">
                  <c:v>805.0</c:v>
                </c:pt>
                <c:pt idx="81">
                  <c:v>815.0</c:v>
                </c:pt>
                <c:pt idx="82">
                  <c:v>825.0</c:v>
                </c:pt>
                <c:pt idx="83">
                  <c:v>835.0</c:v>
                </c:pt>
                <c:pt idx="84">
                  <c:v>845.0</c:v>
                </c:pt>
                <c:pt idx="85">
                  <c:v>855.0</c:v>
                </c:pt>
                <c:pt idx="86">
                  <c:v>865.0</c:v>
                </c:pt>
                <c:pt idx="87">
                  <c:v>875.0</c:v>
                </c:pt>
                <c:pt idx="88">
                  <c:v>885.0</c:v>
                </c:pt>
                <c:pt idx="89">
                  <c:v>895.0</c:v>
                </c:pt>
                <c:pt idx="90">
                  <c:v>905.0</c:v>
                </c:pt>
                <c:pt idx="91">
                  <c:v>915.0</c:v>
                </c:pt>
                <c:pt idx="92">
                  <c:v>925.0</c:v>
                </c:pt>
                <c:pt idx="93">
                  <c:v>935.0</c:v>
                </c:pt>
                <c:pt idx="94">
                  <c:v>945.0</c:v>
                </c:pt>
                <c:pt idx="95">
                  <c:v>955.0</c:v>
                </c:pt>
                <c:pt idx="96">
                  <c:v>965.0</c:v>
                </c:pt>
                <c:pt idx="97">
                  <c:v>975.0</c:v>
                </c:pt>
                <c:pt idx="98">
                  <c:v>985.0</c:v>
                </c:pt>
                <c:pt idx="99">
                  <c:v>995.0</c:v>
                </c:pt>
                <c:pt idx="100">
                  <c:v>1005.0</c:v>
                </c:pt>
                <c:pt idx="101">
                  <c:v>1015.0</c:v>
                </c:pt>
                <c:pt idx="102">
                  <c:v>1025.0</c:v>
                </c:pt>
                <c:pt idx="103">
                  <c:v>1035.0</c:v>
                </c:pt>
                <c:pt idx="104">
                  <c:v>1045.0</c:v>
                </c:pt>
                <c:pt idx="105">
                  <c:v>1055.0</c:v>
                </c:pt>
                <c:pt idx="106">
                  <c:v>1065.0</c:v>
                </c:pt>
                <c:pt idx="107">
                  <c:v>1075.0</c:v>
                </c:pt>
                <c:pt idx="108">
                  <c:v>1085.0</c:v>
                </c:pt>
                <c:pt idx="109">
                  <c:v>1095.0</c:v>
                </c:pt>
                <c:pt idx="110">
                  <c:v>1105.0</c:v>
                </c:pt>
                <c:pt idx="111">
                  <c:v>1115.0</c:v>
                </c:pt>
                <c:pt idx="112">
                  <c:v>1125.0</c:v>
                </c:pt>
                <c:pt idx="113">
                  <c:v>1135.0</c:v>
                </c:pt>
                <c:pt idx="114">
                  <c:v>1145.0</c:v>
                </c:pt>
                <c:pt idx="115">
                  <c:v>1155.0</c:v>
                </c:pt>
                <c:pt idx="116">
                  <c:v>1165.0</c:v>
                </c:pt>
                <c:pt idx="117">
                  <c:v>1175.0</c:v>
                </c:pt>
                <c:pt idx="118">
                  <c:v>1185.0</c:v>
                </c:pt>
                <c:pt idx="119">
                  <c:v>1195.0</c:v>
                </c:pt>
                <c:pt idx="120">
                  <c:v>1205.0</c:v>
                </c:pt>
              </c:numCache>
            </c:numRef>
          </c:yVal>
        </c:ser>
        <c:axId val="687709256"/>
        <c:axId val="687695768"/>
      </c:scatterChart>
      <c:valAx>
        <c:axId val="687709256"/>
        <c:scaling>
          <c:orientation val="minMax"/>
          <c:max val="0.5"/>
          <c:min val="0.0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[g/kg]</a:t>
                </a:r>
              </a:p>
            </c:rich>
          </c:tx>
          <c:layout>
            <c:manualLayout>
              <c:xMode val="edge"/>
              <c:yMode val="edge"/>
              <c:x val="0.469157426750228"/>
              <c:y val="0.908218911427857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7695768"/>
        <c:crossesAt val="0.0"/>
        <c:crossBetween val="midCat"/>
      </c:valAx>
      <c:valAx>
        <c:axId val="687695768"/>
        <c:scaling>
          <c:orientation val="minMax"/>
          <c:max val="1200.0"/>
          <c:min val="0.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z (m)</a:t>
                </a:r>
              </a:p>
            </c:rich>
          </c:tx>
          <c:layout>
            <c:manualLayout>
              <c:xMode val="edge"/>
              <c:yMode val="edge"/>
              <c:x val="0.0"/>
              <c:y val="0.45187597691999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7709256"/>
        <c:crosses val="autoZero"/>
        <c:crossBetween val="midCat"/>
        <c:majorUnit val="200.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44735122395415"/>
          <c:y val="0.557007094836052"/>
          <c:w val="0.364970003749531"/>
          <c:h val="0.23082360529236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65942-02A5-47B4-949C-8B3991C5442B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D92E0-DEF4-4308-858C-A9DE8C84B9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23379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9A5FD-5658-462C-A632-C1775C1439BB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5D793-F11D-4884-A459-31C9C128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2922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40964" name="Text Box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3918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810878-AF46-8C42-A688-9DBE9395088E}" type="slidenum">
              <a:rPr lang="en-US"/>
              <a:pPr/>
              <a:t>34</a:t>
            </a:fld>
            <a:endParaRPr lang="en-US"/>
          </a:p>
        </p:txBody>
      </p:sp>
      <p:sp>
        <p:nvSpPr>
          <p:cNvPr id="5632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13066D-C67A-824D-9175-023EE1CB0097}" type="slidenum">
              <a:rPr lang="en-US"/>
              <a:pPr/>
              <a:t>35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B410AD-E857-304E-8845-117473D2CF85}" type="slidenum">
              <a:rPr lang="en-US"/>
              <a:pPr/>
              <a:t>36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40A87D-9945-994B-86ED-2DF84FF181B0}" type="slidenum">
              <a:rPr lang="en-US"/>
              <a:pPr/>
              <a:t>37</a:t>
            </a:fld>
            <a:endParaRPr lang="en-US"/>
          </a:p>
        </p:txBody>
      </p:sp>
      <p:sp>
        <p:nvSpPr>
          <p:cNvPr id="5939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7F1ED6-BA9A-F842-9C7E-BE8CCC4DC7C2}" type="slidenum">
              <a:rPr lang="en-US"/>
              <a:pPr/>
              <a:t>38</a:t>
            </a:fld>
            <a:endParaRPr lang="en-US"/>
          </a:p>
        </p:txBody>
      </p:sp>
      <p:sp>
        <p:nvSpPr>
          <p:cNvPr id="6246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B72734-A8B5-FC45-A158-02376B675253}" type="slidenum">
              <a:rPr lang="en-US"/>
              <a:pPr/>
              <a:t>39</a:t>
            </a:fld>
            <a:endParaRPr lang="en-US"/>
          </a:p>
        </p:txBody>
      </p:sp>
      <p:sp>
        <p:nvSpPr>
          <p:cNvPr id="6348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8A25FA-91E7-FE4B-8ACF-42537F7CC664}" type="slidenum">
              <a:rPr lang="en-US"/>
              <a:pPr/>
              <a:t>40</a:t>
            </a:fld>
            <a:endParaRPr lang="en-US"/>
          </a:p>
        </p:txBody>
      </p:sp>
      <p:sp>
        <p:nvSpPr>
          <p:cNvPr id="6656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A04E63-693A-164D-8703-BE35348E5133}" type="slidenum">
              <a:rPr lang="en-US"/>
              <a:pPr/>
              <a:t>41</a:t>
            </a:fld>
            <a:endParaRPr lang="en-US"/>
          </a:p>
        </p:txBody>
      </p:sp>
      <p:sp>
        <p:nvSpPr>
          <p:cNvPr id="6758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B05B94-3927-2140-8C9D-BAA4EF980B93}" type="slidenum">
              <a:rPr lang="en-US"/>
              <a:pPr/>
              <a:t>42</a:t>
            </a:fld>
            <a:endParaRPr lang="en-US"/>
          </a:p>
        </p:txBody>
      </p:sp>
      <p:sp>
        <p:nvSpPr>
          <p:cNvPr id="6860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9526" y="685133"/>
            <a:ext cx="4557383" cy="34288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57E028-9A81-0B4A-8350-2CCF603E2AEB}" type="slidenum">
              <a:rPr lang="en-US"/>
              <a:pPr/>
              <a:t>43</a:t>
            </a:fld>
            <a:endParaRPr lang="en-US"/>
          </a:p>
        </p:txBody>
      </p:sp>
      <p:sp>
        <p:nvSpPr>
          <p:cNvPr id="6963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9526" y="685133"/>
            <a:ext cx="4557383" cy="34288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56010" indent="-223274" defTabSz="44654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02557" indent="-223274" defTabSz="44654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349104" indent="-223274" defTabSz="44654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795652" indent="-223274" defTabSz="44654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613E07-A5D0-4439-9935-3AB14E030CC2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677863"/>
            <a:ext cx="6172200" cy="3471862"/>
          </a:xfrm>
          <a:solidFill>
            <a:srgbClr val="FFFFFF"/>
          </a:solidFill>
          <a:ln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902288" y="4376854"/>
            <a:ext cx="5039449" cy="407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08" tIns="45204" rIns="90408" bIns="45204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910427" y="8677818"/>
            <a:ext cx="2933597" cy="4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84" tIns="46272" rIns="88984" bIns="46272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822409-6EE4-44A8-86ED-EB8F7FBC19D4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7FD8D1-8494-7842-A63A-57882865DC88}" type="slidenum">
              <a:rPr lang="en-US"/>
              <a:pPr/>
              <a:t>44</a:t>
            </a:fld>
            <a:endParaRPr lang="en-US"/>
          </a:p>
        </p:txBody>
      </p:sp>
      <p:sp>
        <p:nvSpPr>
          <p:cNvPr id="7065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9526" y="685133"/>
            <a:ext cx="4557383" cy="34288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81FBF-323B-CC4D-8DA8-51B155CE4CAD}" type="slidenum">
              <a:rPr lang="en-US"/>
              <a:pPr/>
              <a:t>45</a:t>
            </a:fld>
            <a:endParaRPr lang="en-US"/>
          </a:p>
        </p:txBody>
      </p:sp>
      <p:sp>
        <p:nvSpPr>
          <p:cNvPr id="7168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9526" y="685133"/>
            <a:ext cx="4557383" cy="34288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4A4C06-7BF1-5946-9265-972E66AA71C1}" type="slidenum">
              <a:rPr lang="en-US"/>
              <a:pPr/>
              <a:t>46</a:t>
            </a:fld>
            <a:endParaRPr lang="en-US"/>
          </a:p>
        </p:txBody>
      </p:sp>
      <p:sp>
        <p:nvSpPr>
          <p:cNvPr id="7270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9526" y="685133"/>
            <a:ext cx="4557383" cy="34288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B04D66-10E7-FF4B-B7FD-603915F6C69D}" type="slidenum">
              <a:rPr lang="en-US"/>
              <a:pPr/>
              <a:t>47</a:t>
            </a:fld>
            <a:endParaRPr lang="en-US"/>
          </a:p>
        </p:txBody>
      </p:sp>
      <p:sp>
        <p:nvSpPr>
          <p:cNvPr id="7372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4D3D5B-3EF1-FC42-A297-710F6B2F426D}" type="slidenum">
              <a:rPr lang="en-US"/>
              <a:pPr/>
              <a:t>48</a:t>
            </a:fld>
            <a:endParaRPr lang="en-US"/>
          </a:p>
        </p:txBody>
      </p:sp>
      <p:sp>
        <p:nvSpPr>
          <p:cNvPr id="7475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9526" y="685133"/>
            <a:ext cx="4557383" cy="34288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E4A388-9442-4746-B908-2693377D135B}" type="slidenum">
              <a:rPr lang="en-US"/>
              <a:pPr/>
              <a:t>49</a:t>
            </a:fld>
            <a:endParaRPr lang="en-US"/>
          </a:p>
        </p:txBody>
      </p:sp>
      <p:sp>
        <p:nvSpPr>
          <p:cNvPr id="7577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9526" y="685133"/>
            <a:ext cx="4557383" cy="34288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94E0E8-8640-7049-81CD-B8CF4B12A945}" type="slidenum">
              <a:rPr lang="en-US"/>
              <a:pPr/>
              <a:t>50</a:t>
            </a:fld>
            <a:endParaRPr lang="en-US"/>
          </a:p>
        </p:txBody>
      </p:sp>
      <p:sp>
        <p:nvSpPr>
          <p:cNvPr id="7680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9526" y="685133"/>
            <a:ext cx="4557383" cy="34288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09409B-77D4-A449-8A86-07C2B242EB52}" type="slidenum">
              <a:rPr lang="en-US"/>
              <a:pPr/>
              <a:t>51</a:t>
            </a:fld>
            <a:endParaRPr lang="en-US"/>
          </a:p>
        </p:txBody>
      </p:sp>
      <p:sp>
        <p:nvSpPr>
          <p:cNvPr id="7782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9526" y="685133"/>
            <a:ext cx="4557383" cy="34288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791932E-6429-1D41-BAB1-8DE3412034F8}" type="slidenum">
              <a:rPr lang="en-US"/>
              <a:pPr/>
              <a:t>52</a:t>
            </a:fld>
            <a:endParaRPr lang="en-US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910427" y="8677818"/>
            <a:ext cx="2933597" cy="452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984" tIns="46272" rIns="88984" bIns="46272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46547" algn="l"/>
                <a:tab pos="893094" algn="l"/>
                <a:tab pos="1339642" algn="l"/>
                <a:tab pos="1786189" algn="l"/>
                <a:tab pos="2232736" algn="l"/>
                <a:tab pos="2679283" algn="l"/>
                <a:tab pos="3125831" algn="l"/>
                <a:tab pos="3572378" algn="l"/>
                <a:tab pos="4018925" algn="l"/>
                <a:tab pos="4465472" algn="l"/>
                <a:tab pos="4912020" algn="l"/>
                <a:tab pos="5358567" algn="l"/>
                <a:tab pos="5805114" algn="l"/>
                <a:tab pos="6251661" algn="l"/>
                <a:tab pos="6698209" algn="l"/>
                <a:tab pos="7144756" algn="l"/>
                <a:tab pos="7591303" algn="l"/>
                <a:tab pos="8037850" algn="l"/>
                <a:tab pos="8484398" algn="l"/>
                <a:tab pos="8930945" algn="l"/>
              </a:tabLst>
            </a:pPr>
            <a:fld id="{F6C52346-118B-2C4B-A070-89ABD0939E24}" type="slidenum">
              <a:rPr lang="en-US">
                <a:solidFill>
                  <a:srgbClr val="000000"/>
                </a:solidFill>
              </a:rPr>
              <a:pPr algn="r">
                <a:tabLst>
                  <a:tab pos="0" algn="l"/>
                  <a:tab pos="446547" algn="l"/>
                  <a:tab pos="893094" algn="l"/>
                  <a:tab pos="1339642" algn="l"/>
                  <a:tab pos="1786189" algn="l"/>
                  <a:tab pos="2232736" algn="l"/>
                  <a:tab pos="2679283" algn="l"/>
                  <a:tab pos="3125831" algn="l"/>
                  <a:tab pos="3572378" algn="l"/>
                  <a:tab pos="4018925" algn="l"/>
                  <a:tab pos="4465472" algn="l"/>
                  <a:tab pos="4912020" algn="l"/>
                  <a:tab pos="5358567" algn="l"/>
                  <a:tab pos="5805114" algn="l"/>
                  <a:tab pos="6251661" algn="l"/>
                  <a:tab pos="6698209" algn="l"/>
                  <a:tab pos="7144756" algn="l"/>
                  <a:tab pos="7591303" algn="l"/>
                  <a:tab pos="8037850" algn="l"/>
                  <a:tab pos="8484398" algn="l"/>
                  <a:tab pos="8930945" algn="l"/>
                </a:tabLst>
              </a:pPr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36550" y="677863"/>
            <a:ext cx="6172200" cy="3471862"/>
          </a:xfrm>
          <a:solidFill>
            <a:srgbClr val="FFFFFF"/>
          </a:solidFill>
          <a:ln/>
        </p:spPr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902288" y="4376854"/>
            <a:ext cx="5039449" cy="407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408" tIns="45204" rIns="90408" bIns="4520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D084D58-F7AF-4245-9331-7BBF798F11B0}" type="slidenum">
              <a:rPr lang="en-US"/>
              <a:pPr/>
              <a:t>53</a:t>
            </a:fld>
            <a:endParaRPr lang="en-US"/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" y="677863"/>
            <a:ext cx="6172200" cy="3471862"/>
          </a:xfrm>
          <a:solidFill>
            <a:srgbClr val="FFFFFF"/>
          </a:solidFill>
          <a:ln/>
        </p:spPr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902288" y="4376854"/>
            <a:ext cx="5039449" cy="407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408" tIns="45204" rIns="90408" bIns="45204">
            <a:prstTxWarp prst="textNoShape">
              <a:avLst/>
            </a:prstTxWarp>
          </a:bodyPr>
          <a:lstStyle/>
          <a:p>
            <a:pPr>
              <a:spcBef>
                <a:spcPts val="440"/>
              </a:spcBef>
              <a:tabLst>
                <a:tab pos="0" algn="l"/>
                <a:tab pos="446547" algn="l"/>
                <a:tab pos="893094" algn="l"/>
                <a:tab pos="1339642" algn="l"/>
                <a:tab pos="1786189" algn="l"/>
                <a:tab pos="2232736" algn="l"/>
                <a:tab pos="2679283" algn="l"/>
                <a:tab pos="3125831" algn="l"/>
                <a:tab pos="3572378" algn="l"/>
                <a:tab pos="4018925" algn="l"/>
                <a:tab pos="4465472" algn="l"/>
                <a:tab pos="4912020" algn="l"/>
                <a:tab pos="5358567" algn="l"/>
                <a:tab pos="5805114" algn="l"/>
                <a:tab pos="6251661" algn="l"/>
                <a:tab pos="6698209" algn="l"/>
                <a:tab pos="7144756" algn="l"/>
                <a:tab pos="7591303" algn="l"/>
                <a:tab pos="8037850" algn="l"/>
                <a:tab pos="8484398" algn="l"/>
                <a:tab pos="8930945" algn="l"/>
              </a:tabLst>
            </a:pPr>
            <a:r>
              <a:rPr lang="en-US" dirty="0">
                <a:solidFill>
                  <a:srgbClr val="000000"/>
                </a:solidFill>
              </a:rPr>
              <a:t>Add a reference under the title: Cheng et al. (2010). Put dx0 and dz0 values somewhere.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910427" y="8677818"/>
            <a:ext cx="2933597" cy="452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984" tIns="46272" rIns="88984" bIns="46272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46547" algn="l"/>
                <a:tab pos="893094" algn="l"/>
                <a:tab pos="1339642" algn="l"/>
                <a:tab pos="1786189" algn="l"/>
                <a:tab pos="2232736" algn="l"/>
                <a:tab pos="2679283" algn="l"/>
                <a:tab pos="3125831" algn="l"/>
                <a:tab pos="3572378" algn="l"/>
                <a:tab pos="4018925" algn="l"/>
                <a:tab pos="4465472" algn="l"/>
                <a:tab pos="4912020" algn="l"/>
                <a:tab pos="5358567" algn="l"/>
                <a:tab pos="5805114" algn="l"/>
                <a:tab pos="6251661" algn="l"/>
                <a:tab pos="6698209" algn="l"/>
                <a:tab pos="7144756" algn="l"/>
                <a:tab pos="7591303" algn="l"/>
                <a:tab pos="8037850" algn="l"/>
                <a:tab pos="8484398" algn="l"/>
                <a:tab pos="8930945" algn="l"/>
              </a:tabLst>
            </a:pPr>
            <a:fld id="{F3A9600B-1E3F-DD42-BD8E-FA1A522EBC71}" type="slidenum">
              <a:rPr lang="en-US">
                <a:solidFill>
                  <a:srgbClr val="000000"/>
                </a:solidFill>
              </a:rPr>
              <a:pPr algn="r">
                <a:tabLst>
                  <a:tab pos="0" algn="l"/>
                  <a:tab pos="446547" algn="l"/>
                  <a:tab pos="893094" algn="l"/>
                  <a:tab pos="1339642" algn="l"/>
                  <a:tab pos="1786189" algn="l"/>
                  <a:tab pos="2232736" algn="l"/>
                  <a:tab pos="2679283" algn="l"/>
                  <a:tab pos="3125831" algn="l"/>
                  <a:tab pos="3572378" algn="l"/>
                  <a:tab pos="4018925" algn="l"/>
                  <a:tab pos="4465472" algn="l"/>
                  <a:tab pos="4912020" algn="l"/>
                  <a:tab pos="5358567" algn="l"/>
                  <a:tab pos="5805114" algn="l"/>
                  <a:tab pos="6251661" algn="l"/>
                  <a:tab pos="6698209" algn="l"/>
                  <a:tab pos="7144756" algn="l"/>
                  <a:tab pos="7591303" algn="l"/>
                  <a:tab pos="8037850" algn="l"/>
                  <a:tab pos="8484398" algn="l"/>
                  <a:tab pos="8930945" algn="l"/>
                </a:tabLst>
              </a:pPr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4" name="Notes Placeholder 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Times New Roman" pitchFamily="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456010" indent="-223274" defTabSz="44654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02557" indent="-223274" defTabSz="44654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349104" indent="-223274" defTabSz="44654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795652" indent="-223274" defTabSz="44654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1199" algn="l"/>
                <a:tab pos="903949" algn="l"/>
                <a:tab pos="1355147" algn="l"/>
                <a:tab pos="1807896" algn="l"/>
                <a:tab pos="2259095" algn="l"/>
                <a:tab pos="2711845" algn="l"/>
                <a:tab pos="3163043" algn="l"/>
                <a:tab pos="3615792" algn="l"/>
                <a:tab pos="4066991" algn="l"/>
                <a:tab pos="4519741" algn="l"/>
                <a:tab pos="4970939" algn="l"/>
                <a:tab pos="5423688" algn="l"/>
                <a:tab pos="5876438" algn="l"/>
                <a:tab pos="6327637" algn="l"/>
                <a:tab pos="6780386" algn="l"/>
                <a:tab pos="7231584" algn="l"/>
                <a:tab pos="7684334" algn="l"/>
                <a:tab pos="8135533" algn="l"/>
                <a:tab pos="8588282" algn="l"/>
                <a:tab pos="90394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613E07-A5D0-4439-9935-3AB14E030CC2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6550" y="677863"/>
            <a:ext cx="6172200" cy="3471862"/>
          </a:xfrm>
          <a:solidFill>
            <a:srgbClr val="FFFFFF"/>
          </a:solidFill>
          <a:ln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902288" y="4376854"/>
            <a:ext cx="5039449" cy="407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08" tIns="45204" rIns="90408" bIns="45204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910427" y="8677818"/>
            <a:ext cx="2933597" cy="4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84" tIns="46272" rIns="88984" bIns="46272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822409-6EE4-44A8-86ED-EB8F7FBC19D4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8960FAE-7C82-5443-93FE-2AC214931DF7}" type="slidenum">
              <a:rPr lang="en-US"/>
              <a:pPr/>
              <a:t>54</a:t>
            </a:fld>
            <a:endParaRPr lang="en-US"/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" y="677863"/>
            <a:ext cx="6172200" cy="3471862"/>
          </a:xfrm>
          <a:solidFill>
            <a:srgbClr val="FFFFFF"/>
          </a:solidFill>
          <a:ln/>
        </p:spPr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902288" y="4376854"/>
            <a:ext cx="5039449" cy="407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408" tIns="45204" rIns="90408" bIns="4520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81A216D-63F1-A84F-8883-9101E7C4B9ED}" type="slidenum">
              <a:rPr lang="en-US"/>
              <a:pPr/>
              <a:t>55</a:t>
            </a:fld>
            <a:endParaRPr lang="en-US"/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" y="677863"/>
            <a:ext cx="6172200" cy="3471862"/>
          </a:xfrm>
          <a:solidFill>
            <a:srgbClr val="FFFFFF"/>
          </a:solidFill>
          <a:ln/>
        </p:spPr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902288" y="4376854"/>
            <a:ext cx="5039449" cy="407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408" tIns="45204" rIns="90408" bIns="452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3910427" y="8677818"/>
            <a:ext cx="2933597" cy="452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984" tIns="46272" rIns="88984" bIns="46272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46547" algn="l"/>
                <a:tab pos="893094" algn="l"/>
                <a:tab pos="1339642" algn="l"/>
                <a:tab pos="1786189" algn="l"/>
                <a:tab pos="2232736" algn="l"/>
                <a:tab pos="2679283" algn="l"/>
                <a:tab pos="3125831" algn="l"/>
                <a:tab pos="3572378" algn="l"/>
                <a:tab pos="4018925" algn="l"/>
                <a:tab pos="4465472" algn="l"/>
                <a:tab pos="4912020" algn="l"/>
                <a:tab pos="5358567" algn="l"/>
                <a:tab pos="5805114" algn="l"/>
                <a:tab pos="6251661" algn="l"/>
                <a:tab pos="6698209" algn="l"/>
                <a:tab pos="7144756" algn="l"/>
                <a:tab pos="7591303" algn="l"/>
                <a:tab pos="8037850" algn="l"/>
                <a:tab pos="8484398" algn="l"/>
                <a:tab pos="8930945" algn="l"/>
              </a:tabLst>
            </a:pPr>
            <a:fld id="{52990428-9891-B143-9E5E-DB50AD2BA2B3}" type="slidenum">
              <a:rPr lang="en-US">
                <a:solidFill>
                  <a:srgbClr val="000000"/>
                </a:solidFill>
              </a:rPr>
              <a:pPr algn="r">
                <a:tabLst>
                  <a:tab pos="0" algn="l"/>
                  <a:tab pos="446547" algn="l"/>
                  <a:tab pos="893094" algn="l"/>
                  <a:tab pos="1339642" algn="l"/>
                  <a:tab pos="1786189" algn="l"/>
                  <a:tab pos="2232736" algn="l"/>
                  <a:tab pos="2679283" algn="l"/>
                  <a:tab pos="3125831" algn="l"/>
                  <a:tab pos="3572378" algn="l"/>
                  <a:tab pos="4018925" algn="l"/>
                  <a:tab pos="4465472" algn="l"/>
                  <a:tab pos="4912020" algn="l"/>
                  <a:tab pos="5358567" algn="l"/>
                  <a:tab pos="5805114" algn="l"/>
                  <a:tab pos="6251661" algn="l"/>
                  <a:tab pos="6698209" algn="l"/>
                  <a:tab pos="7144756" algn="l"/>
                  <a:tab pos="7591303" algn="l"/>
                  <a:tab pos="8037850" algn="l"/>
                  <a:tab pos="8484398" algn="l"/>
                  <a:tab pos="8930945" algn="l"/>
                </a:tabLst>
              </a:pPr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312F6A7-C823-964B-970F-09CD0FF5615C}" type="slidenum">
              <a:rPr lang="en-US"/>
              <a:pPr/>
              <a:t>56</a:t>
            </a:fld>
            <a:endParaRPr lang="en-US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" y="677863"/>
            <a:ext cx="6172200" cy="3471862"/>
          </a:xfrm>
          <a:solidFill>
            <a:srgbClr val="FFFFFF"/>
          </a:solidFill>
          <a:ln/>
        </p:spPr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902288" y="4376854"/>
            <a:ext cx="5039449" cy="407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408" tIns="45204" rIns="90408" bIns="452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910427" y="8677818"/>
            <a:ext cx="2933597" cy="452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984" tIns="46272" rIns="88984" bIns="46272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46547" algn="l"/>
                <a:tab pos="893094" algn="l"/>
                <a:tab pos="1339642" algn="l"/>
                <a:tab pos="1786189" algn="l"/>
                <a:tab pos="2232736" algn="l"/>
                <a:tab pos="2679283" algn="l"/>
                <a:tab pos="3125831" algn="l"/>
                <a:tab pos="3572378" algn="l"/>
                <a:tab pos="4018925" algn="l"/>
                <a:tab pos="4465472" algn="l"/>
                <a:tab pos="4912020" algn="l"/>
                <a:tab pos="5358567" algn="l"/>
                <a:tab pos="5805114" algn="l"/>
                <a:tab pos="6251661" algn="l"/>
                <a:tab pos="6698209" algn="l"/>
                <a:tab pos="7144756" algn="l"/>
                <a:tab pos="7591303" algn="l"/>
                <a:tab pos="8037850" algn="l"/>
                <a:tab pos="8484398" algn="l"/>
                <a:tab pos="8930945" algn="l"/>
              </a:tabLst>
            </a:pPr>
            <a:fld id="{EA508098-62D0-F04D-8A5C-44AF738AC4FB}" type="slidenum">
              <a:rPr lang="en-US">
                <a:solidFill>
                  <a:srgbClr val="000000"/>
                </a:solidFill>
              </a:rPr>
              <a:pPr algn="r">
                <a:tabLst>
                  <a:tab pos="0" algn="l"/>
                  <a:tab pos="446547" algn="l"/>
                  <a:tab pos="893094" algn="l"/>
                  <a:tab pos="1339642" algn="l"/>
                  <a:tab pos="1786189" algn="l"/>
                  <a:tab pos="2232736" algn="l"/>
                  <a:tab pos="2679283" algn="l"/>
                  <a:tab pos="3125831" algn="l"/>
                  <a:tab pos="3572378" algn="l"/>
                  <a:tab pos="4018925" algn="l"/>
                  <a:tab pos="4465472" algn="l"/>
                  <a:tab pos="4912020" algn="l"/>
                  <a:tab pos="5358567" algn="l"/>
                  <a:tab pos="5805114" algn="l"/>
                  <a:tab pos="6251661" algn="l"/>
                  <a:tab pos="6698209" algn="l"/>
                  <a:tab pos="7144756" algn="l"/>
                  <a:tab pos="7591303" algn="l"/>
                  <a:tab pos="8037850" algn="l"/>
                  <a:tab pos="8484398" algn="l"/>
                  <a:tab pos="8930945" algn="l"/>
                </a:tabLst>
              </a:pPr>
              <a:t>56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2CB499B-E35A-B244-A115-FB4D412BEB26}" type="slidenum">
              <a:rPr lang="en-US"/>
              <a:pPr/>
              <a:t>57</a:t>
            </a:fld>
            <a:endParaRPr lang="en-US"/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" y="677863"/>
            <a:ext cx="6172200" cy="3471862"/>
          </a:xfrm>
          <a:solidFill>
            <a:srgbClr val="FFFFFF"/>
          </a:solidFill>
          <a:ln/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902288" y="4376854"/>
            <a:ext cx="5039449" cy="407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408" tIns="45204" rIns="90408" bIns="452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3910427" y="8677818"/>
            <a:ext cx="2933597" cy="452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984" tIns="46272" rIns="88984" bIns="46272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46547" algn="l"/>
                <a:tab pos="893094" algn="l"/>
                <a:tab pos="1339642" algn="l"/>
                <a:tab pos="1786189" algn="l"/>
                <a:tab pos="2232736" algn="l"/>
                <a:tab pos="2679283" algn="l"/>
                <a:tab pos="3125831" algn="l"/>
                <a:tab pos="3572378" algn="l"/>
                <a:tab pos="4018925" algn="l"/>
                <a:tab pos="4465472" algn="l"/>
                <a:tab pos="4912020" algn="l"/>
                <a:tab pos="5358567" algn="l"/>
                <a:tab pos="5805114" algn="l"/>
                <a:tab pos="6251661" algn="l"/>
                <a:tab pos="6698209" algn="l"/>
                <a:tab pos="7144756" algn="l"/>
                <a:tab pos="7591303" algn="l"/>
                <a:tab pos="8037850" algn="l"/>
                <a:tab pos="8484398" algn="l"/>
                <a:tab pos="8930945" algn="l"/>
              </a:tabLst>
            </a:pPr>
            <a:fld id="{B01739AC-9743-ED44-BA99-83E9E24F9949}" type="slidenum">
              <a:rPr lang="en-US">
                <a:solidFill>
                  <a:srgbClr val="000000"/>
                </a:solidFill>
              </a:rPr>
              <a:pPr algn="r">
                <a:tabLst>
                  <a:tab pos="0" algn="l"/>
                  <a:tab pos="446547" algn="l"/>
                  <a:tab pos="893094" algn="l"/>
                  <a:tab pos="1339642" algn="l"/>
                  <a:tab pos="1786189" algn="l"/>
                  <a:tab pos="2232736" algn="l"/>
                  <a:tab pos="2679283" algn="l"/>
                  <a:tab pos="3125831" algn="l"/>
                  <a:tab pos="3572378" algn="l"/>
                  <a:tab pos="4018925" algn="l"/>
                  <a:tab pos="4465472" algn="l"/>
                  <a:tab pos="4912020" algn="l"/>
                  <a:tab pos="5358567" algn="l"/>
                  <a:tab pos="5805114" algn="l"/>
                  <a:tab pos="6251661" algn="l"/>
                  <a:tab pos="6698209" algn="l"/>
                  <a:tab pos="7144756" algn="l"/>
                  <a:tab pos="7591303" algn="l"/>
                  <a:tab pos="8037850" algn="l"/>
                  <a:tab pos="8484398" algn="l"/>
                  <a:tab pos="8930945" algn="l"/>
                </a:tabLst>
              </a:pPr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C8ABB98-B51C-BA4E-9144-73919E005F61}" type="slidenum">
              <a:rPr lang="en-US"/>
              <a:pPr/>
              <a:t>58</a:t>
            </a:fld>
            <a:endParaRPr lang="en-US"/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" y="677863"/>
            <a:ext cx="6172200" cy="3471862"/>
          </a:xfrm>
          <a:solidFill>
            <a:srgbClr val="FFFFFF"/>
          </a:solidFill>
          <a:ln/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902288" y="4376854"/>
            <a:ext cx="5039449" cy="407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408" tIns="45204" rIns="90408" bIns="452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3910427" y="8677818"/>
            <a:ext cx="2933597" cy="452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984" tIns="46272" rIns="88984" bIns="46272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46547" algn="l"/>
                <a:tab pos="893094" algn="l"/>
                <a:tab pos="1339642" algn="l"/>
                <a:tab pos="1786189" algn="l"/>
                <a:tab pos="2232736" algn="l"/>
                <a:tab pos="2679283" algn="l"/>
                <a:tab pos="3125831" algn="l"/>
                <a:tab pos="3572378" algn="l"/>
                <a:tab pos="4018925" algn="l"/>
                <a:tab pos="4465472" algn="l"/>
                <a:tab pos="4912020" algn="l"/>
                <a:tab pos="5358567" algn="l"/>
                <a:tab pos="5805114" algn="l"/>
                <a:tab pos="6251661" algn="l"/>
                <a:tab pos="6698209" algn="l"/>
                <a:tab pos="7144756" algn="l"/>
                <a:tab pos="7591303" algn="l"/>
                <a:tab pos="8037850" algn="l"/>
                <a:tab pos="8484398" algn="l"/>
                <a:tab pos="8930945" algn="l"/>
              </a:tabLst>
            </a:pPr>
            <a:fld id="{4E8AEFB3-1C3D-504C-AC5F-B22D8FE36831}" type="slidenum">
              <a:rPr lang="en-US">
                <a:solidFill>
                  <a:srgbClr val="000000"/>
                </a:solidFill>
              </a:rPr>
              <a:pPr algn="r">
                <a:tabLst>
                  <a:tab pos="0" algn="l"/>
                  <a:tab pos="446547" algn="l"/>
                  <a:tab pos="893094" algn="l"/>
                  <a:tab pos="1339642" algn="l"/>
                  <a:tab pos="1786189" algn="l"/>
                  <a:tab pos="2232736" algn="l"/>
                  <a:tab pos="2679283" algn="l"/>
                  <a:tab pos="3125831" algn="l"/>
                  <a:tab pos="3572378" algn="l"/>
                  <a:tab pos="4018925" algn="l"/>
                  <a:tab pos="4465472" algn="l"/>
                  <a:tab pos="4912020" algn="l"/>
                  <a:tab pos="5358567" algn="l"/>
                  <a:tab pos="5805114" algn="l"/>
                  <a:tab pos="6251661" algn="l"/>
                  <a:tab pos="6698209" algn="l"/>
                  <a:tab pos="7144756" algn="l"/>
                  <a:tab pos="7591303" algn="l"/>
                  <a:tab pos="8037850" algn="l"/>
                  <a:tab pos="8484398" algn="l"/>
                  <a:tab pos="8930945" algn="l"/>
                </a:tabLst>
              </a:pPr>
              <a:t>58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D39F475-78C3-6846-8516-300E1C46E814}" type="slidenum">
              <a:rPr lang="en-US"/>
              <a:pPr/>
              <a:t>59</a:t>
            </a:fld>
            <a:endParaRPr lang="en-US"/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" y="677863"/>
            <a:ext cx="6172200" cy="3471862"/>
          </a:xfrm>
          <a:solidFill>
            <a:srgbClr val="FFFFFF"/>
          </a:solidFill>
          <a:ln/>
        </p:spPr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902288" y="4376854"/>
            <a:ext cx="5039449" cy="407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408" tIns="45204" rIns="90408" bIns="452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910427" y="8677818"/>
            <a:ext cx="2933597" cy="452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984" tIns="46272" rIns="88984" bIns="46272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46547" algn="l"/>
                <a:tab pos="893094" algn="l"/>
                <a:tab pos="1339642" algn="l"/>
                <a:tab pos="1786189" algn="l"/>
                <a:tab pos="2232736" algn="l"/>
                <a:tab pos="2679283" algn="l"/>
                <a:tab pos="3125831" algn="l"/>
                <a:tab pos="3572378" algn="l"/>
                <a:tab pos="4018925" algn="l"/>
                <a:tab pos="4465472" algn="l"/>
                <a:tab pos="4912020" algn="l"/>
                <a:tab pos="5358567" algn="l"/>
                <a:tab pos="5805114" algn="l"/>
                <a:tab pos="6251661" algn="l"/>
                <a:tab pos="6698209" algn="l"/>
                <a:tab pos="7144756" algn="l"/>
                <a:tab pos="7591303" algn="l"/>
                <a:tab pos="8037850" algn="l"/>
                <a:tab pos="8484398" algn="l"/>
                <a:tab pos="8930945" algn="l"/>
              </a:tabLst>
            </a:pPr>
            <a:fld id="{A098FF9C-F948-5043-9FA8-EF98D263A0D7}" type="slidenum">
              <a:rPr lang="en-US">
                <a:solidFill>
                  <a:srgbClr val="000000"/>
                </a:solidFill>
              </a:rPr>
              <a:pPr algn="r">
                <a:tabLst>
                  <a:tab pos="0" algn="l"/>
                  <a:tab pos="446547" algn="l"/>
                  <a:tab pos="893094" algn="l"/>
                  <a:tab pos="1339642" algn="l"/>
                  <a:tab pos="1786189" algn="l"/>
                  <a:tab pos="2232736" algn="l"/>
                  <a:tab pos="2679283" algn="l"/>
                  <a:tab pos="3125831" algn="l"/>
                  <a:tab pos="3572378" algn="l"/>
                  <a:tab pos="4018925" algn="l"/>
                  <a:tab pos="4465472" algn="l"/>
                  <a:tab pos="4912020" algn="l"/>
                  <a:tab pos="5358567" algn="l"/>
                  <a:tab pos="5805114" algn="l"/>
                  <a:tab pos="6251661" algn="l"/>
                  <a:tab pos="6698209" algn="l"/>
                  <a:tab pos="7144756" algn="l"/>
                  <a:tab pos="7591303" algn="l"/>
                  <a:tab pos="8037850" algn="l"/>
                  <a:tab pos="8484398" algn="l"/>
                  <a:tab pos="8930945" algn="l"/>
                </a:tabLst>
              </a:pPr>
              <a:t>59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AC5640B-A7F2-4143-9899-4236886AD35E}" type="slidenum">
              <a:rPr lang="en-US"/>
              <a:pPr/>
              <a:t>60</a:t>
            </a:fld>
            <a:endParaRPr lang="en-US"/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" y="677863"/>
            <a:ext cx="6172200" cy="3471862"/>
          </a:xfrm>
          <a:solidFill>
            <a:srgbClr val="FFFFFF"/>
          </a:solidFill>
          <a:ln/>
        </p:spPr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902288" y="4376854"/>
            <a:ext cx="5039449" cy="407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408" tIns="45204" rIns="90408" bIns="452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910427" y="8677818"/>
            <a:ext cx="2933597" cy="452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984" tIns="46272" rIns="88984" bIns="46272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46547" algn="l"/>
                <a:tab pos="893094" algn="l"/>
                <a:tab pos="1339642" algn="l"/>
                <a:tab pos="1786189" algn="l"/>
                <a:tab pos="2232736" algn="l"/>
                <a:tab pos="2679283" algn="l"/>
                <a:tab pos="3125831" algn="l"/>
                <a:tab pos="3572378" algn="l"/>
                <a:tab pos="4018925" algn="l"/>
                <a:tab pos="4465472" algn="l"/>
                <a:tab pos="4912020" algn="l"/>
                <a:tab pos="5358567" algn="l"/>
                <a:tab pos="5805114" algn="l"/>
                <a:tab pos="6251661" algn="l"/>
                <a:tab pos="6698209" algn="l"/>
                <a:tab pos="7144756" algn="l"/>
                <a:tab pos="7591303" algn="l"/>
                <a:tab pos="8037850" algn="l"/>
                <a:tab pos="8484398" algn="l"/>
                <a:tab pos="8930945" algn="l"/>
              </a:tabLst>
            </a:pPr>
            <a:fld id="{D170D364-E3FC-4B43-A93A-78EFEBF51959}" type="slidenum">
              <a:rPr lang="en-US">
                <a:solidFill>
                  <a:srgbClr val="000000"/>
                </a:solidFill>
              </a:rPr>
              <a:pPr algn="r">
                <a:tabLst>
                  <a:tab pos="0" algn="l"/>
                  <a:tab pos="446547" algn="l"/>
                  <a:tab pos="893094" algn="l"/>
                  <a:tab pos="1339642" algn="l"/>
                  <a:tab pos="1786189" algn="l"/>
                  <a:tab pos="2232736" algn="l"/>
                  <a:tab pos="2679283" algn="l"/>
                  <a:tab pos="3125831" algn="l"/>
                  <a:tab pos="3572378" algn="l"/>
                  <a:tab pos="4018925" algn="l"/>
                  <a:tab pos="4465472" algn="l"/>
                  <a:tab pos="4912020" algn="l"/>
                  <a:tab pos="5358567" algn="l"/>
                  <a:tab pos="5805114" algn="l"/>
                  <a:tab pos="6251661" algn="l"/>
                  <a:tab pos="6698209" algn="l"/>
                  <a:tab pos="7144756" algn="l"/>
                  <a:tab pos="7591303" algn="l"/>
                  <a:tab pos="8037850" algn="l"/>
                  <a:tab pos="8484398" algn="l"/>
                  <a:tab pos="8930945" algn="l"/>
                </a:tabLst>
              </a:pPr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2F41E54-967E-1341-8510-141F6CE5BF5E}" type="slidenum">
              <a:rPr lang="en-US"/>
              <a:pPr/>
              <a:t>61</a:t>
            </a:fld>
            <a:endParaRPr lang="en-US"/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" y="677863"/>
            <a:ext cx="6172200" cy="3471862"/>
          </a:xfrm>
          <a:solidFill>
            <a:srgbClr val="FFFFFF"/>
          </a:solidFill>
          <a:ln/>
        </p:spPr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902288" y="4376854"/>
            <a:ext cx="5039449" cy="407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408" tIns="45204" rIns="90408" bIns="45204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910427" y="8677818"/>
            <a:ext cx="2933597" cy="452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984" tIns="46272" rIns="88984" bIns="46272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46547" algn="l"/>
                <a:tab pos="893094" algn="l"/>
                <a:tab pos="1339642" algn="l"/>
                <a:tab pos="1786189" algn="l"/>
                <a:tab pos="2232736" algn="l"/>
                <a:tab pos="2679283" algn="l"/>
                <a:tab pos="3125831" algn="l"/>
                <a:tab pos="3572378" algn="l"/>
                <a:tab pos="4018925" algn="l"/>
                <a:tab pos="4465472" algn="l"/>
                <a:tab pos="4912020" algn="l"/>
                <a:tab pos="5358567" algn="l"/>
                <a:tab pos="5805114" algn="l"/>
                <a:tab pos="6251661" algn="l"/>
                <a:tab pos="6698209" algn="l"/>
                <a:tab pos="7144756" algn="l"/>
                <a:tab pos="7591303" algn="l"/>
                <a:tab pos="8037850" algn="l"/>
                <a:tab pos="8484398" algn="l"/>
                <a:tab pos="8930945" algn="l"/>
              </a:tabLst>
            </a:pPr>
            <a:fld id="{19B85DEC-BEDF-444E-8081-BA99EC55DA1D}" type="slidenum">
              <a:rPr lang="en-US">
                <a:solidFill>
                  <a:srgbClr val="000000"/>
                </a:solidFill>
              </a:rPr>
              <a:pPr algn="r">
                <a:tabLst>
                  <a:tab pos="0" algn="l"/>
                  <a:tab pos="446547" algn="l"/>
                  <a:tab pos="893094" algn="l"/>
                  <a:tab pos="1339642" algn="l"/>
                  <a:tab pos="1786189" algn="l"/>
                  <a:tab pos="2232736" algn="l"/>
                  <a:tab pos="2679283" algn="l"/>
                  <a:tab pos="3125831" algn="l"/>
                  <a:tab pos="3572378" algn="l"/>
                  <a:tab pos="4018925" algn="l"/>
                  <a:tab pos="4465472" algn="l"/>
                  <a:tab pos="4912020" algn="l"/>
                  <a:tab pos="5358567" algn="l"/>
                  <a:tab pos="5805114" algn="l"/>
                  <a:tab pos="6251661" algn="l"/>
                  <a:tab pos="6698209" algn="l"/>
                  <a:tab pos="7144756" algn="l"/>
                  <a:tab pos="7591303" algn="l"/>
                  <a:tab pos="8037850" algn="l"/>
                  <a:tab pos="8484398" algn="l"/>
                  <a:tab pos="8930945" algn="l"/>
                </a:tabLst>
              </a:pPr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E5DF46-A777-124E-AAD2-39091DD0131E}" type="slidenum">
              <a:rPr lang="en-US"/>
              <a:pPr/>
              <a:t>62</a:t>
            </a:fld>
            <a:endParaRPr lang="en-US"/>
          </a:p>
        </p:txBody>
      </p:sp>
      <p:sp>
        <p:nvSpPr>
          <p:cNvPr id="8192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94DCAC-7A9E-BE44-9F5A-16BCD3616E67}" type="slidenum">
              <a:rPr lang="en-US"/>
              <a:pPr/>
              <a:t>70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6981A8-5FCA-F44E-8FC8-1DBB073CF3FE}" type="slidenum">
              <a:rPr lang="en-US"/>
              <a:pPr/>
              <a:t>71</a:t>
            </a:fld>
            <a:endParaRPr lang="en-US"/>
          </a:p>
        </p:txBody>
      </p:sp>
      <p:sp>
        <p:nvSpPr>
          <p:cNvPr id="7987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9526" y="685133"/>
            <a:ext cx="4557383" cy="34288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939875-ECD5-4B43-86CD-327BA4BFBD54}" type="slidenum">
              <a:rPr lang="en-US"/>
              <a:pPr/>
              <a:t>72</a:t>
            </a:fld>
            <a:endParaRPr lang="en-US"/>
          </a:p>
        </p:txBody>
      </p:sp>
      <p:sp>
        <p:nvSpPr>
          <p:cNvPr id="6144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24156A-D915-4943-AADC-8A037E81D688}" type="slidenum">
              <a:rPr lang="en-US"/>
              <a:pPr/>
              <a:t>73</a:t>
            </a:fld>
            <a:endParaRPr lang="en-US"/>
          </a:p>
        </p:txBody>
      </p:sp>
      <p:sp>
        <p:nvSpPr>
          <p:cNvPr id="7884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9526" y="685133"/>
            <a:ext cx="4557383" cy="34288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36EEBA-8B3A-7A4C-95C7-673AD894CF81}" type="slidenum">
              <a:rPr lang="en-US"/>
              <a:pPr/>
              <a:t>74</a:t>
            </a:fld>
            <a:endParaRPr lang="en-US"/>
          </a:p>
        </p:txBody>
      </p:sp>
      <p:sp>
        <p:nvSpPr>
          <p:cNvPr id="8089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14CED70-F0C8-894A-A7E4-C1D297098F0D}" type="slidenum">
              <a:rPr lang="en-US"/>
              <a:pPr/>
              <a:t>75</a:t>
            </a:fld>
            <a:endParaRPr lang="en-US"/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36550" y="677863"/>
            <a:ext cx="6172200" cy="3471862"/>
          </a:xfrm>
          <a:solidFill>
            <a:srgbClr val="FFFFFF"/>
          </a:solidFill>
          <a:ln/>
        </p:spPr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902288" y="4376854"/>
            <a:ext cx="5039449" cy="4073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408" tIns="45204" rIns="90408" bIns="4520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8BABE0-83EA-2941-9B96-E28376C55786}" type="slidenum">
              <a:rPr lang="en-US"/>
              <a:pPr/>
              <a:t>76</a:t>
            </a:fld>
            <a:endParaRPr lang="en-US"/>
          </a:p>
        </p:txBody>
      </p:sp>
      <p:sp>
        <p:nvSpPr>
          <p:cNvPr id="604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BEF15733-170D-4DDB-9D7E-A087FE637DC3}" type="slidenum"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en-U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DF88C51A-4DD9-4038-91DC-47F40F62D60F}" type="slidenum"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en-U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8A25FA-91E7-FE4B-8ACF-42537F7CC664}" type="slidenum">
              <a:rPr lang="en-US"/>
              <a:pPr/>
              <a:t>31</a:t>
            </a:fld>
            <a:endParaRPr lang="en-US"/>
          </a:p>
        </p:txBody>
      </p:sp>
      <p:sp>
        <p:nvSpPr>
          <p:cNvPr id="6656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C1E97B-33BB-AB4A-9FF1-BB89915B49C5}" type="slidenum">
              <a:rPr lang="en-US"/>
              <a:pPr/>
              <a:t>32</a:t>
            </a:fld>
            <a:endParaRPr lang="en-US"/>
          </a:p>
        </p:txBody>
      </p:sp>
      <p:sp>
        <p:nvSpPr>
          <p:cNvPr id="5324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D5E7DD-7442-E84F-B707-1B4D913A144E}" type="slidenum">
              <a:rPr lang="en-US"/>
              <a:pPr/>
              <a:t>33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914609" y="4343361"/>
            <a:ext cx="5027216" cy="41139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379" tIns="45190" rIns="90379" bIns="4519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6855-56F8-4CF5-AE5C-D63558B39B85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25E-63EF-46C1-BEE1-FADD1B21F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071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6855-56F8-4CF5-AE5C-D63558B39B85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25E-63EF-46C1-BEE1-FADD1B21F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9044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61" y="273629"/>
            <a:ext cx="4010881" cy="1160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61" y="273630"/>
            <a:ext cx="6816000" cy="5852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561" y="1434392"/>
            <a:ext cx="4010881" cy="469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8E09B-D93C-4B8C-8AF1-EBB9B2992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8783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01" y="4800026"/>
            <a:ext cx="7315200" cy="567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93B53-8040-44E2-904F-CF435AE38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40355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CDFD-D9EE-4CA1-8423-B33F05C0AA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26371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840" y="273629"/>
            <a:ext cx="2741760" cy="53069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643" y="273629"/>
            <a:ext cx="8042879" cy="53069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8E86-6801-4DF1-A532-CE6582F84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938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4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29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6855-56F8-4CF5-AE5C-D63558B39B85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25E-63EF-46C1-BEE1-FADD1B21F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16" y="6584950"/>
            <a:ext cx="1219201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1270DF2-A2B6-4D49-89DB-124712DC338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/90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1038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16" y="6584950"/>
            <a:ext cx="1219201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1270DF2-A2B6-4D49-89DB-124712DC338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/90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448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16" y="6584950"/>
            <a:ext cx="1219201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1270DF2-A2B6-4D49-89DB-124712DC338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/90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317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16" y="6584950"/>
            <a:ext cx="1219201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1270DF2-A2B6-4D49-89DB-124712DC338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/90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9239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16" y="6584950"/>
            <a:ext cx="1219201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1270DF2-A2B6-4D49-89DB-124712DC338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/90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578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AF13-132B-4D09-A623-117A517F0B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6236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C2F28-6382-41AE-B50D-F0F278BDFE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1374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8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8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A1A1B-9EA7-4BE2-9D8C-751A3C19D3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027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6855-56F8-4CF5-AE5C-D63558B39B85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25E-63EF-46C1-BEE1-FADD1B21F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3533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7999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981200"/>
            <a:ext cx="507999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D2A6C-5A9E-4838-B146-839ECF7218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9588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6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98CC7-3473-4A42-AA14-9435647068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9128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BCB3-2B97-42F7-9C70-858D187263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4280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84C4-ECDC-43DA-8477-DE77ACFEC6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825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A1A85-F666-4B15-BBE8-C3EC7A05FA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2008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D9D79-7D83-425F-A8E5-6D2D4984A9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9377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14AFF-5162-4807-9AA9-5B66E6338EA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620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B3C2-D3A0-4719-B187-4E9B3B8C7C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7703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A5C9D-D144-4259-8ACD-BC83DA9A80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8654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DD30-F240-4384-BF13-99537A6C90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911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6855-56F8-4CF5-AE5C-D63558B39B85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25E-63EF-46C1-BEE1-FADD1B21F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2981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8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8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F75C-6DA4-4A9C-8C33-EF34AEEF04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607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7999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981200"/>
            <a:ext cx="507999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49FE7-7C65-4444-AFB2-3BC009234E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6583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6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5F335-512E-4350-B9DC-7D9C4301C3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2604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47BA4-3B9B-4595-8FEE-16077322412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0628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27D36-619C-429D-AD91-CCA667C328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0225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471E-C484-4F37-9944-A6F734227E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6644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97BD-57F7-469A-8640-01667CDC24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429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D6A7-A00F-46BC-A0C2-EC81DEAE41A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3495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F690A-6616-411D-BACF-6FB29416FA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6492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62FA-A975-4E73-A17B-85507CAE8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5325-9BFC-4EEE-A0D2-CAB7287E1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666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6855-56F8-4CF5-AE5C-D63558B39B85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25E-63EF-46C1-BEE1-FADD1B21F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5016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62FA-A975-4E73-A17B-85507CAE8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5325-9BFC-4EEE-A0D2-CAB7287E1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9804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8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8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62FA-A975-4E73-A17B-85507CAE8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5325-9BFC-4EEE-A0D2-CAB7287E1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2468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62FA-A975-4E73-A17B-85507CAE8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5325-9BFC-4EEE-A0D2-CAB7287E1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0168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62FA-A975-4E73-A17B-85507CAE8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5325-9BFC-4EEE-A0D2-CAB7287E1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2443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62FA-A975-4E73-A17B-85507CAE8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5325-9BFC-4EEE-A0D2-CAB7287E1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2710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62FA-A975-4E73-A17B-85507CAE8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5325-9BFC-4EEE-A0D2-CAB7287E1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2779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62FA-A975-4E73-A17B-85507CAE8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5325-9BFC-4EEE-A0D2-CAB7287E1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1492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62FA-A975-4E73-A17B-85507CAE8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5325-9BFC-4EEE-A0D2-CAB7287E1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4875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62FA-A975-4E73-A17B-85507CAE8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5325-9BFC-4EEE-A0D2-CAB7287E1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3336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27465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6" y="274653"/>
            <a:ext cx="802639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62FA-A975-4E73-A17B-85507CAE8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5325-9BFC-4EEE-A0D2-CAB7287E1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736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6855-56F8-4CF5-AE5C-D63558B39B85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25E-63EF-46C1-BEE1-FADD1B21F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20469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8" y="1151944"/>
            <a:ext cx="9810750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67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8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191338" algn="ctr">
              <a:spcBef>
                <a:spcPts val="0"/>
              </a:spcBef>
              <a:buSzTx/>
              <a:buNone/>
              <a:defRPr sz="2700"/>
            </a:lvl2pPr>
            <a:lvl3pPr marL="0" indent="382676" algn="ctr">
              <a:spcBef>
                <a:spcPts val="0"/>
              </a:spcBef>
              <a:buSzTx/>
              <a:buNone/>
              <a:defRPr sz="2700"/>
            </a:lvl3pPr>
            <a:lvl4pPr marL="0" indent="574015" algn="ctr">
              <a:spcBef>
                <a:spcPts val="0"/>
              </a:spcBef>
              <a:buSzTx/>
              <a:buNone/>
              <a:defRPr sz="2700"/>
            </a:lvl4pPr>
            <a:lvl5pPr marL="0" indent="765353" algn="ctr">
              <a:spcBef>
                <a:spcPts val="0"/>
              </a:spcBef>
              <a:buSzTx/>
              <a:buNone/>
              <a:defRPr sz="2700"/>
            </a:lvl5pPr>
          </a:lstStyle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984820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90628" y="4723819"/>
            <a:ext cx="9810750" cy="100012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67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90628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191338" algn="ctr">
              <a:spcBef>
                <a:spcPts val="0"/>
              </a:spcBef>
              <a:buSzTx/>
              <a:buNone/>
              <a:defRPr sz="2700"/>
            </a:lvl2pPr>
            <a:lvl3pPr marL="0" indent="382676" algn="ctr">
              <a:spcBef>
                <a:spcPts val="0"/>
              </a:spcBef>
              <a:buSzTx/>
              <a:buNone/>
              <a:defRPr sz="2700"/>
            </a:lvl3pPr>
            <a:lvl4pPr marL="0" indent="574015" algn="ctr">
              <a:spcBef>
                <a:spcPts val="0"/>
              </a:spcBef>
              <a:buSzTx/>
              <a:buNone/>
              <a:defRPr sz="2700"/>
            </a:lvl4pPr>
            <a:lvl5pPr marL="0" indent="765353" algn="ctr">
              <a:spcBef>
                <a:spcPts val="0"/>
              </a:spcBef>
              <a:buSzTx/>
              <a:buNone/>
              <a:defRPr sz="2700"/>
            </a:lvl5pPr>
          </a:lstStyle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883522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90628" y="2268155"/>
            <a:ext cx="9810750" cy="23217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700"/>
              <a:t>Title Text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932012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92986" y="446486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92986" y="3348638"/>
            <a:ext cx="5000625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191338" algn="ctr">
              <a:spcBef>
                <a:spcPts val="0"/>
              </a:spcBef>
              <a:buSzTx/>
              <a:buNone/>
              <a:defRPr sz="2700"/>
            </a:lvl2pPr>
            <a:lvl3pPr marL="0" indent="382676" algn="ctr">
              <a:spcBef>
                <a:spcPts val="0"/>
              </a:spcBef>
              <a:buSzTx/>
              <a:buNone/>
              <a:defRPr sz="2700"/>
            </a:lvl3pPr>
            <a:lvl4pPr marL="0" indent="574015" algn="ctr">
              <a:spcBef>
                <a:spcPts val="0"/>
              </a:spcBef>
              <a:buSzTx/>
              <a:buNone/>
              <a:defRPr sz="2700"/>
            </a:lvl4pPr>
            <a:lvl5pPr marL="0" indent="765353" algn="ctr">
              <a:spcBef>
                <a:spcPts val="0"/>
              </a:spcBef>
              <a:buSzTx/>
              <a:buNone/>
              <a:defRPr sz="2700"/>
            </a:lvl5pPr>
          </a:lstStyle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752544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700"/>
              <a:t>Title Text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44332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7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032995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7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892986" y="1830588"/>
            <a:ext cx="5000625" cy="4420195"/>
          </a:xfrm>
          <a:prstGeom prst="rect">
            <a:avLst/>
          </a:prstGeom>
        </p:spPr>
        <p:txBody>
          <a:bodyPr/>
          <a:lstStyle>
            <a:lvl1pPr marL="287007" indent="-287007">
              <a:spcBef>
                <a:spcPts val="2678"/>
              </a:spcBef>
              <a:defRPr sz="2300"/>
            </a:lvl1pPr>
            <a:lvl2pPr marL="574015" indent="-287007">
              <a:spcBef>
                <a:spcPts val="2678"/>
              </a:spcBef>
              <a:defRPr sz="2300"/>
            </a:lvl2pPr>
            <a:lvl3pPr marL="861022" indent="-287007">
              <a:spcBef>
                <a:spcPts val="2678"/>
              </a:spcBef>
              <a:defRPr sz="2300"/>
            </a:lvl3pPr>
            <a:lvl4pPr marL="1148029" indent="-287007">
              <a:spcBef>
                <a:spcPts val="2678"/>
              </a:spcBef>
              <a:defRPr sz="2300"/>
            </a:lvl4pPr>
            <a:lvl5pPr marL="1435037" indent="-287007">
              <a:spcBef>
                <a:spcPts val="2678"/>
              </a:spcBef>
              <a:defRPr sz="2300"/>
            </a:lvl5pPr>
          </a:lstStyle>
          <a:p>
            <a:pPr lvl="0">
              <a:defRPr sz="1800"/>
            </a:pPr>
            <a:r>
              <a:rPr sz="2300"/>
              <a:t>Body Level One</a:t>
            </a:r>
          </a:p>
          <a:p>
            <a:pPr lvl="1">
              <a:defRPr sz="1800"/>
            </a:pPr>
            <a:r>
              <a:rPr sz="2300"/>
              <a:t>Body Level Two</a:t>
            </a:r>
          </a:p>
          <a:p>
            <a:pPr lvl="2">
              <a:defRPr sz="1800"/>
            </a:pPr>
            <a:r>
              <a:rPr sz="2300"/>
              <a:t>Body Level Three</a:t>
            </a:r>
          </a:p>
          <a:p>
            <a:pPr lvl="3">
              <a:defRPr sz="1800"/>
            </a:pPr>
            <a:r>
              <a:rPr sz="2300"/>
              <a:t>Body Level Four</a:t>
            </a:r>
          </a:p>
          <a:p>
            <a:pPr lvl="4">
              <a:defRPr sz="1800"/>
            </a:pPr>
            <a:r>
              <a:rPr sz="2300"/>
              <a:t>Body Level Five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967562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892986" y="892973"/>
            <a:ext cx="10406063" cy="50720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668852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240144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98649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6855-56F8-4CF5-AE5C-D63558B39B85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25E-63EF-46C1-BEE1-FADD1B21F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4778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815693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981643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190628" y="1187662"/>
            <a:ext cx="9810750" cy="243780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88975">
              <a:defRPr sz="6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190628" y="3643316"/>
            <a:ext cx="9810750" cy="10269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  <a:lvl2pPr indent="191338"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2pPr>
            <a:lvl3pPr indent="382676"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3pPr>
            <a:lvl4pPr indent="574015"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4pPr>
            <a:lvl5pPr indent="765353"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265821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190628" y="4697030"/>
            <a:ext cx="9810750" cy="89296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88975">
              <a:defRPr sz="6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190628" y="5509617"/>
            <a:ext cx="9810750" cy="10269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  <a:lvl2pPr indent="191338"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2pPr>
            <a:lvl3pPr indent="382676"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3pPr>
            <a:lvl4pPr indent="574015"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4pPr>
            <a:lvl5pPr indent="765353"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277755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190628" y="2312789"/>
            <a:ext cx="9810750" cy="22324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88975">
              <a:defRPr sz="6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3E231A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513412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04875" y="982266"/>
            <a:ext cx="5250656" cy="283964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88975">
              <a:defRPr sz="57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04875" y="3830836"/>
            <a:ext cx="5250656" cy="20627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  <a:lvl2pPr indent="191338"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2pPr>
            <a:lvl3pPr indent="382676"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3pPr>
            <a:lvl4pPr indent="574015"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4pPr>
            <a:lvl5pPr indent="765353" defTabSz="488975">
              <a:spcBef>
                <a:spcPts val="0"/>
              </a:spcBef>
              <a:defRPr sz="3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E231A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166393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1190628" y="446484"/>
            <a:ext cx="9810750" cy="148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88975">
              <a:defRPr sz="6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3E231A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625580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190628" y="446484"/>
            <a:ext cx="9810750" cy="148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88975">
              <a:defRPr sz="6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190628" y="1982391"/>
            <a:ext cx="9810750" cy="410765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93306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  <a:lvl2pPr marL="786613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2pPr>
            <a:lvl3pPr marL="1179919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3pPr>
            <a:lvl4pPr marL="1573225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4pPr>
            <a:lvl5pPr marL="1966532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465699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190628" y="446484"/>
            <a:ext cx="9810750" cy="148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88975">
              <a:defRPr sz="6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190625" y="1982405"/>
            <a:ext cx="4702970" cy="397371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08267" indent="-308267" algn="l" defTabSz="488975">
              <a:spcBef>
                <a:spcPts val="2344"/>
              </a:spcBef>
              <a:buSzPct val="25000"/>
              <a:buBlip>
                <a:blip r:embed="rId3"/>
              </a:buBlip>
              <a:defRPr sz="25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  <a:lvl2pPr marL="616534" indent="-308267" algn="l" defTabSz="488975">
              <a:spcBef>
                <a:spcPts val="2344"/>
              </a:spcBef>
              <a:buSzPct val="25000"/>
              <a:buBlip>
                <a:blip r:embed="rId3"/>
              </a:buBlip>
              <a:defRPr sz="25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2pPr>
            <a:lvl3pPr marL="924801" indent="-308267" algn="l" defTabSz="488975">
              <a:spcBef>
                <a:spcPts val="2344"/>
              </a:spcBef>
              <a:buSzPct val="25000"/>
              <a:buBlip>
                <a:blip r:embed="rId3"/>
              </a:buBlip>
              <a:defRPr sz="25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3pPr>
            <a:lvl4pPr marL="1233068" indent="-308267" algn="l" defTabSz="488975">
              <a:spcBef>
                <a:spcPts val="2344"/>
              </a:spcBef>
              <a:buSzPct val="25000"/>
              <a:buBlip>
                <a:blip r:embed="rId3"/>
              </a:buBlip>
              <a:defRPr sz="25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4pPr>
            <a:lvl5pPr marL="1541336" indent="-308267" algn="l" defTabSz="488975">
              <a:spcBef>
                <a:spcPts val="2344"/>
              </a:spcBef>
              <a:buSzPct val="25000"/>
              <a:buBlip>
                <a:blip r:embed="rId3"/>
              </a:buBlip>
              <a:defRPr sz="25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E231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E231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E231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E231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3E231A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632018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190628" y="821531"/>
            <a:ext cx="9810750" cy="521493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93306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  <a:lvl2pPr marL="786613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2pPr>
            <a:lvl3pPr marL="1179919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3pPr>
            <a:lvl4pPr marL="1573225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4pPr>
            <a:lvl5pPr marL="1966532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883019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6855-56F8-4CF5-AE5C-D63558B39B85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25E-63EF-46C1-BEE1-FADD1B21F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85218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60052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6170098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5529526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9444632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8737616" y="6248400"/>
            <a:ext cx="2540001" cy="340743"/>
          </a:xfrm>
          <a:prstGeom prst="rect">
            <a:avLst/>
          </a:prstGeom>
        </p:spPr>
        <p:txBody>
          <a:bodyPr lIns="54424" tIns="54424" rIns="54424" bIns="54424" anchor="t"/>
          <a:lstStyle>
            <a:lvl1pPr>
              <a:defRPr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5879823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3516534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756220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194934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09600" y="92076"/>
            <a:ext cx="10972802" cy="1508124"/>
          </a:xfrm>
          <a:prstGeom prst="rect">
            <a:avLst/>
          </a:prstGeom>
        </p:spPr>
        <p:txBody>
          <a:bodyPr lIns="54424" tIns="54424" rIns="54424" bIns="54424">
            <a:normAutofit/>
          </a:bodyPr>
          <a:lstStyle/>
          <a:p>
            <a:pPr lvl="0">
              <a:defRPr sz="1800"/>
            </a:pPr>
            <a:r>
              <a:rPr sz="5200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8737617" y="6383930"/>
            <a:ext cx="2844801" cy="309966"/>
          </a:xfrm>
          <a:prstGeom prst="rect">
            <a:avLst/>
          </a:prstGeom>
        </p:spPr>
        <p:txBody>
          <a:bodyPr lIns="54424" tIns="54424" rIns="54424" bIns="54424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1722150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609600" y="92076"/>
            <a:ext cx="10972802" cy="1508124"/>
          </a:xfrm>
          <a:prstGeom prst="rect">
            <a:avLst/>
          </a:prstGeom>
        </p:spPr>
        <p:txBody>
          <a:bodyPr lIns="54424" tIns="54424" rIns="54424" bIns="54424">
            <a:normAutofit/>
          </a:bodyPr>
          <a:lstStyle/>
          <a:p>
            <a:pPr lvl="0">
              <a:defRPr sz="1800"/>
            </a:pPr>
            <a:r>
              <a:rPr sz="5200"/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8737617" y="6383930"/>
            <a:ext cx="2844801" cy="309966"/>
          </a:xfrm>
          <a:prstGeom prst="rect">
            <a:avLst/>
          </a:prstGeom>
        </p:spPr>
        <p:txBody>
          <a:bodyPr lIns="54424" tIns="54424" rIns="54424" bIns="54424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705010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6855-56F8-4CF5-AE5C-D63558B39B85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25E-63EF-46C1-BEE1-FADD1B21F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11069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1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190628" y="426786"/>
            <a:ext cx="9810750" cy="15217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88975">
              <a:defRPr sz="60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190628" y="1948510"/>
            <a:ext cx="9810750" cy="417541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93306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1pPr>
            <a:lvl2pPr marL="786613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2pPr>
            <a:lvl3pPr marL="1179919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3pPr>
            <a:lvl4pPr marL="1573225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4pPr>
            <a:lvl5pPr marL="1966532" indent="-393306" algn="l" defTabSz="488975">
              <a:spcBef>
                <a:spcPts val="2511"/>
              </a:spcBef>
              <a:buSzPct val="25000"/>
              <a:buBlip>
                <a:blip r:embed="rId3"/>
              </a:buBlip>
              <a:defRPr sz="32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E231A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7682045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08D008-93D9-4D82-83EF-9177C39370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1EAA-5370-4834-865C-8B4D19679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00187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23" y="2129984"/>
            <a:ext cx="1036416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67" y="3885528"/>
            <a:ext cx="8534399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BC8C6-E479-470D-8F77-B79D990CC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77219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65A67-041E-4602-BEF0-031863AF5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53945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841" y="4406868"/>
            <a:ext cx="10362241" cy="136238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841" y="2906225"/>
            <a:ext cx="10362241" cy="1500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097F8-4F4C-4C09-82C0-0BA320292A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0164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641" y="1604328"/>
            <a:ext cx="5391360" cy="3976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7" y="1604328"/>
            <a:ext cx="5393279" cy="3976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254B0-BF31-4888-A2BE-361A7889A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27801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66" y="275075"/>
            <a:ext cx="109728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561" y="1535201"/>
            <a:ext cx="5385601" cy="6394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61" y="2174628"/>
            <a:ext cx="5385601" cy="3951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26" y="1535201"/>
            <a:ext cx="5389441" cy="6394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26" y="2174628"/>
            <a:ext cx="5389441" cy="3951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831DA-EAEA-4307-A96F-96EAC20AE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94355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1A71-3950-4C06-938D-F8C8EBE6A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62287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CD3A2-B5FD-401D-A92F-0151488919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28492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61" y="273629"/>
            <a:ext cx="4010881" cy="1160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61" y="273633"/>
            <a:ext cx="6816000" cy="5852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561" y="1434396"/>
            <a:ext cx="4010881" cy="469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1F35D-4E46-42E4-9BE4-5CA298F24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91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6855-56F8-4CF5-AE5C-D63558B39B85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8825E-63EF-46C1-BEE1-FADD1B21F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70514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401" y="4800026"/>
            <a:ext cx="7315200" cy="5674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401" y="612065"/>
            <a:ext cx="7315200" cy="4115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401" y="5367444"/>
            <a:ext cx="7315200" cy="8050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11370-5AF8-43C0-B826-4879E1205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94026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3FC60-CB4D-40A5-8D07-169F479A7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60737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840" y="273629"/>
            <a:ext cx="2741760" cy="53069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647" y="273629"/>
            <a:ext cx="8042879" cy="53069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3CC7F-36F3-4723-9E93-2EA1F0F14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52709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22" y="2129984"/>
            <a:ext cx="1036416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63" y="3885528"/>
            <a:ext cx="8534399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9D70C-DEB5-4B25-867B-792BC1957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5874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53734-9C51-4593-8BF3-333DC9386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18256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841" y="4406864"/>
            <a:ext cx="10362241" cy="136238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841" y="2906225"/>
            <a:ext cx="10362241" cy="1500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5B1EC-B16C-4A8C-B69C-476C622A43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50214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641" y="1604328"/>
            <a:ext cx="5391360" cy="3976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3" y="1604328"/>
            <a:ext cx="5393279" cy="3976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2C972-4FD2-4AAF-9A5F-341F054F2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46512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62" y="275071"/>
            <a:ext cx="10972801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561" y="1535201"/>
            <a:ext cx="5385601" cy="6394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61" y="2174628"/>
            <a:ext cx="5385601" cy="3951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22" y="1535201"/>
            <a:ext cx="5389441" cy="6394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22" y="2174628"/>
            <a:ext cx="5389441" cy="3951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8BB29-24D7-489D-A20C-512B3A948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97621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59FD6-F0DC-4F7E-A83D-E198043FE0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34118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DFC7-CFBE-4883-A8F8-17BC78CED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15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81.xml"/><Relationship Id="rId21" Type="http://schemas.openxmlformats.org/officeDocument/2006/relationships/theme" Target="../theme/theme7.xml"/><Relationship Id="rId10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B6855-56F8-4CF5-AE5C-D63558B39B85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825E-63EF-46C1-BEE1-FADD1B21F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94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3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3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" y="6308732"/>
            <a:ext cx="12192000" cy="549275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16" y="6584950"/>
            <a:ext cx="1219201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1270DF2-A2B6-4D49-89DB-124712DC338F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/90</a:t>
            </a: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3454400" y="6444890"/>
            <a:ext cx="7368119" cy="27698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i="1" dirty="0" err="1">
                <a:latin typeface="Verdana" charset="0"/>
                <a:cs typeface="Verdana" charset="0"/>
              </a:rPr>
              <a:t>WorkEta</a:t>
            </a:r>
            <a:r>
              <a:rPr lang="en-US" sz="1200" b="1" i="1" dirty="0">
                <a:latin typeface="Verdana" charset="0"/>
                <a:cs typeface="Verdana" charset="0"/>
              </a:rPr>
              <a:t> 2016 </a:t>
            </a:r>
            <a:r>
              <a:rPr lang="en-US" sz="1200" b="1" i="1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200" b="1" i="1" dirty="0">
                <a:latin typeface="Verdana" charset="0"/>
                <a:cs typeface="Verdana" charset="0"/>
                <a:sym typeface="Wingdings"/>
              </a:rPr>
              <a:t> </a:t>
            </a:r>
            <a:r>
              <a:rPr lang="en-US" sz="1200" b="1" i="1" dirty="0">
                <a:latin typeface="Verdana" charset="0"/>
                <a:cs typeface="Verdana" charset="0"/>
              </a:rPr>
              <a:t>São José dos Campos, </a:t>
            </a:r>
            <a:r>
              <a:rPr lang="en-US" sz="1200" b="1" i="1" dirty="0" err="1">
                <a:latin typeface="Verdana" charset="0"/>
                <a:cs typeface="Verdana" charset="0"/>
              </a:rPr>
              <a:t>Brasil</a:t>
            </a:r>
            <a:r>
              <a:rPr lang="en-US" sz="1200" b="1" i="1" dirty="0">
                <a:latin typeface="Verdana" charset="0"/>
                <a:cs typeface="Verdana" charset="0"/>
              </a:rPr>
              <a:t> </a:t>
            </a:r>
            <a:r>
              <a:rPr lang="en-US" sz="1200" b="1" i="1" dirty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US" sz="1200" b="1" i="1" dirty="0">
                <a:latin typeface="Verdana" charset="0"/>
                <a:cs typeface="Verdana" charset="0"/>
              </a:rPr>
              <a:t>4-8 April 2016</a:t>
            </a:r>
            <a:endParaRPr lang="en-GB" sz="1200" b="1" i="1" dirty="0">
              <a:latin typeface="Verdana" charset="0"/>
              <a:cs typeface="Verdana" charset="0"/>
            </a:endParaRPr>
          </a:p>
        </p:txBody>
      </p:sp>
      <p:pic>
        <p:nvPicPr>
          <p:cNvPr id="10" name="Picture 1" descr="NCEP-high-resolution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84" y="6402388"/>
            <a:ext cx="99694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1037174" y="6484960"/>
            <a:ext cx="17427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 i="1" dirty="0" err="1">
                <a:latin typeface="Verdana" charset="0"/>
                <a:cs typeface="Verdana" charset="0"/>
              </a:rPr>
              <a:t>michael.ek@noaa.gov</a:t>
            </a:r>
            <a:endParaRPr lang="en-US" sz="1000" b="1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938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3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3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8DF4C-7D38-44CE-9C6F-CC1DAD7C528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202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3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3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7EF30F-22BC-4345-837F-AFF7B4A1F97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05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03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C62FA-A975-4E73-A17B-85507CAE8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7/18/17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5325-9BFC-4EEE-A0D2-CAB7287E14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846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86" y="312542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67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86" y="1830588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866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ransition spd="med"/>
  <p:txStyles>
    <p:titleStyle>
      <a:lvl1pPr algn="ctr" defTabSz="488975">
        <a:defRPr sz="6700">
          <a:latin typeface="+mn-lt"/>
          <a:ea typeface="+mn-ea"/>
          <a:cs typeface="+mn-cs"/>
          <a:sym typeface="Helvetica Light"/>
        </a:defRPr>
      </a:lvl1pPr>
      <a:lvl2pPr indent="191338" algn="ctr" defTabSz="488975">
        <a:defRPr sz="6700">
          <a:latin typeface="+mn-lt"/>
          <a:ea typeface="+mn-ea"/>
          <a:cs typeface="+mn-cs"/>
          <a:sym typeface="Helvetica Light"/>
        </a:defRPr>
      </a:lvl2pPr>
      <a:lvl3pPr indent="382676" algn="ctr" defTabSz="488975">
        <a:defRPr sz="6700">
          <a:latin typeface="+mn-lt"/>
          <a:ea typeface="+mn-ea"/>
          <a:cs typeface="+mn-cs"/>
          <a:sym typeface="Helvetica Light"/>
        </a:defRPr>
      </a:lvl3pPr>
      <a:lvl4pPr indent="574015" algn="ctr" defTabSz="488975">
        <a:defRPr sz="6700">
          <a:latin typeface="+mn-lt"/>
          <a:ea typeface="+mn-ea"/>
          <a:cs typeface="+mn-cs"/>
          <a:sym typeface="Helvetica Light"/>
        </a:defRPr>
      </a:lvl4pPr>
      <a:lvl5pPr indent="765353" algn="ctr" defTabSz="488975">
        <a:defRPr sz="6700">
          <a:latin typeface="+mn-lt"/>
          <a:ea typeface="+mn-ea"/>
          <a:cs typeface="+mn-cs"/>
          <a:sym typeface="Helvetica Light"/>
        </a:defRPr>
      </a:lvl5pPr>
      <a:lvl6pPr indent="956691" algn="ctr" defTabSz="488975">
        <a:defRPr sz="6700">
          <a:latin typeface="+mn-lt"/>
          <a:ea typeface="+mn-ea"/>
          <a:cs typeface="+mn-cs"/>
          <a:sym typeface="Helvetica Light"/>
        </a:defRPr>
      </a:lvl6pPr>
      <a:lvl7pPr indent="1148029" algn="ctr" defTabSz="488975">
        <a:defRPr sz="6700">
          <a:latin typeface="+mn-lt"/>
          <a:ea typeface="+mn-ea"/>
          <a:cs typeface="+mn-cs"/>
          <a:sym typeface="Helvetica Light"/>
        </a:defRPr>
      </a:lvl7pPr>
      <a:lvl8pPr indent="1339367" algn="ctr" defTabSz="488975">
        <a:defRPr sz="6700">
          <a:latin typeface="+mn-lt"/>
          <a:ea typeface="+mn-ea"/>
          <a:cs typeface="+mn-cs"/>
          <a:sym typeface="Helvetica Light"/>
        </a:defRPr>
      </a:lvl8pPr>
      <a:lvl9pPr indent="1530706" algn="ctr" defTabSz="488975">
        <a:defRPr sz="6700">
          <a:latin typeface="+mn-lt"/>
          <a:ea typeface="+mn-ea"/>
          <a:cs typeface="+mn-cs"/>
          <a:sym typeface="Helvetica Light"/>
        </a:defRPr>
      </a:lvl9pPr>
    </p:titleStyle>
    <p:bodyStyle>
      <a:lvl1pPr marL="372047" indent="-372047" defTabSz="488975">
        <a:spcBef>
          <a:spcPts val="3515"/>
        </a:spcBef>
        <a:buSzPct val="75000"/>
        <a:buChar char="•"/>
        <a:defRPr sz="3000">
          <a:latin typeface="+mn-lt"/>
          <a:ea typeface="+mn-ea"/>
          <a:cs typeface="+mn-cs"/>
          <a:sym typeface="Helvetica Light"/>
        </a:defRPr>
      </a:lvl1pPr>
      <a:lvl2pPr marL="744093" indent="-372047" defTabSz="488975">
        <a:spcBef>
          <a:spcPts val="3515"/>
        </a:spcBef>
        <a:buSzPct val="75000"/>
        <a:buChar char="•"/>
        <a:defRPr sz="3000">
          <a:latin typeface="+mn-lt"/>
          <a:ea typeface="+mn-ea"/>
          <a:cs typeface="+mn-cs"/>
          <a:sym typeface="Helvetica Light"/>
        </a:defRPr>
      </a:lvl2pPr>
      <a:lvl3pPr marL="1116140" indent="-372047" defTabSz="488975">
        <a:spcBef>
          <a:spcPts val="3515"/>
        </a:spcBef>
        <a:buSzPct val="75000"/>
        <a:buChar char="•"/>
        <a:defRPr sz="3000">
          <a:latin typeface="+mn-lt"/>
          <a:ea typeface="+mn-ea"/>
          <a:cs typeface="+mn-cs"/>
          <a:sym typeface="Helvetica Light"/>
        </a:defRPr>
      </a:lvl3pPr>
      <a:lvl4pPr marL="1488186" indent="-372047" defTabSz="488975">
        <a:spcBef>
          <a:spcPts val="3515"/>
        </a:spcBef>
        <a:buSzPct val="75000"/>
        <a:buChar char="•"/>
        <a:defRPr sz="3000">
          <a:latin typeface="+mn-lt"/>
          <a:ea typeface="+mn-ea"/>
          <a:cs typeface="+mn-cs"/>
          <a:sym typeface="Helvetica Light"/>
        </a:defRPr>
      </a:lvl4pPr>
      <a:lvl5pPr marL="1860233" indent="-372047" defTabSz="488975">
        <a:spcBef>
          <a:spcPts val="3515"/>
        </a:spcBef>
        <a:buSzPct val="75000"/>
        <a:buChar char="•"/>
        <a:defRPr sz="3000">
          <a:latin typeface="+mn-lt"/>
          <a:ea typeface="+mn-ea"/>
          <a:cs typeface="+mn-cs"/>
          <a:sym typeface="Helvetica Light"/>
        </a:defRPr>
      </a:lvl5pPr>
      <a:lvl6pPr marL="2232279" indent="-372047" defTabSz="488975">
        <a:spcBef>
          <a:spcPts val="3515"/>
        </a:spcBef>
        <a:buSzPct val="75000"/>
        <a:buChar char="•"/>
        <a:defRPr sz="3000">
          <a:latin typeface="+mn-lt"/>
          <a:ea typeface="+mn-ea"/>
          <a:cs typeface="+mn-cs"/>
          <a:sym typeface="Helvetica Light"/>
        </a:defRPr>
      </a:lvl6pPr>
      <a:lvl7pPr marL="2604326" indent="-372047" defTabSz="488975">
        <a:spcBef>
          <a:spcPts val="3515"/>
        </a:spcBef>
        <a:buSzPct val="75000"/>
        <a:buChar char="•"/>
        <a:defRPr sz="3000">
          <a:latin typeface="+mn-lt"/>
          <a:ea typeface="+mn-ea"/>
          <a:cs typeface="+mn-cs"/>
          <a:sym typeface="Helvetica Light"/>
        </a:defRPr>
      </a:lvl7pPr>
      <a:lvl8pPr marL="2976372" indent="-372047" defTabSz="488975">
        <a:spcBef>
          <a:spcPts val="3515"/>
        </a:spcBef>
        <a:buSzPct val="75000"/>
        <a:buChar char="•"/>
        <a:defRPr sz="3000">
          <a:latin typeface="+mn-lt"/>
          <a:ea typeface="+mn-ea"/>
          <a:cs typeface="+mn-cs"/>
          <a:sym typeface="Helvetica Light"/>
        </a:defRPr>
      </a:lvl8pPr>
      <a:lvl9pPr marL="3348419" indent="-372047" defTabSz="488975">
        <a:spcBef>
          <a:spcPts val="3515"/>
        </a:spcBef>
        <a:buSzPct val="75000"/>
        <a:buChar char="•"/>
        <a:defRPr sz="3000">
          <a:latin typeface="+mn-lt"/>
          <a:ea typeface="+mn-ea"/>
          <a:cs typeface="+mn-cs"/>
          <a:sym typeface="Helvetica Light"/>
        </a:defRPr>
      </a:lvl9pPr>
    </p:bodyStyle>
    <p:otherStyle>
      <a:lvl1pPr algn="ctr" defTabSz="48897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91338" algn="ctr" defTabSz="48897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82676" algn="ctr" defTabSz="48897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574015" algn="ctr" defTabSz="48897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765353" algn="ctr" defTabSz="48897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956691" algn="ctr" defTabSz="48897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148029" algn="ctr" defTabSz="48897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339367" algn="ctr" defTabSz="48897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530706" algn="ctr" defTabSz="48897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14402" y="1844674"/>
            <a:ext cx="10363202" cy="2041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108832" tIns="108832" rIns="108832" bIns="108832" anchor="ctr"/>
          <a:lstStyle/>
          <a:p>
            <a:pPr lvl="0">
              <a:defRPr sz="1800"/>
            </a:pPr>
            <a:r>
              <a:rPr sz="5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828800" y="3886205"/>
            <a:ext cx="8534401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108832" tIns="108832" rIns="108832" bIns="108832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37601" y="6383957"/>
            <a:ext cx="2844800" cy="309919"/>
          </a:xfrm>
          <a:prstGeom prst="rect">
            <a:avLst/>
          </a:prstGeom>
          <a:ln w="12700">
            <a:miter lim="400000"/>
          </a:ln>
        </p:spPr>
        <p:txBody>
          <a:bodyPr lIns="54401" tIns="54401" rIns="54401" bIns="54401" anchor="ctr">
            <a:spAutoFit/>
          </a:bodyPr>
          <a:lstStyle>
            <a:lvl1pPr algn="r" defTabSz="765353"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297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</p:sldLayoutIdLst>
  <p:transition spd="med"/>
  <p:txStyles>
    <p:titleStyle>
      <a:lvl1pPr algn="ctr">
        <a:defRPr sz="5200">
          <a:latin typeface="Calibri"/>
          <a:ea typeface="Calibri"/>
          <a:cs typeface="Calibri"/>
          <a:sym typeface="Calibri"/>
        </a:defRPr>
      </a:lvl1pPr>
      <a:lvl2pPr algn="ctr">
        <a:defRPr sz="5200">
          <a:latin typeface="Calibri"/>
          <a:ea typeface="Calibri"/>
          <a:cs typeface="Calibri"/>
          <a:sym typeface="Calibri"/>
        </a:defRPr>
      </a:lvl2pPr>
      <a:lvl3pPr algn="ctr">
        <a:defRPr sz="5200">
          <a:latin typeface="Calibri"/>
          <a:ea typeface="Calibri"/>
          <a:cs typeface="Calibri"/>
          <a:sym typeface="Calibri"/>
        </a:defRPr>
      </a:lvl3pPr>
      <a:lvl4pPr algn="ctr">
        <a:defRPr sz="5200">
          <a:latin typeface="Calibri"/>
          <a:ea typeface="Calibri"/>
          <a:cs typeface="Calibri"/>
          <a:sym typeface="Calibri"/>
        </a:defRPr>
      </a:lvl4pPr>
      <a:lvl5pPr algn="ctr">
        <a:defRPr sz="5200">
          <a:latin typeface="Calibri"/>
          <a:ea typeface="Calibri"/>
          <a:cs typeface="Calibri"/>
          <a:sym typeface="Calibri"/>
        </a:defRPr>
      </a:lvl5pPr>
      <a:lvl6pPr algn="ctr">
        <a:defRPr sz="5200">
          <a:latin typeface="Calibri"/>
          <a:ea typeface="Calibri"/>
          <a:cs typeface="Calibri"/>
          <a:sym typeface="Calibri"/>
        </a:defRPr>
      </a:lvl6pPr>
      <a:lvl7pPr algn="ctr">
        <a:defRPr sz="5200">
          <a:latin typeface="Calibri"/>
          <a:ea typeface="Calibri"/>
          <a:cs typeface="Calibri"/>
          <a:sym typeface="Calibri"/>
        </a:defRPr>
      </a:lvl7pPr>
      <a:lvl8pPr algn="ctr">
        <a:defRPr sz="5200">
          <a:latin typeface="Calibri"/>
          <a:ea typeface="Calibri"/>
          <a:cs typeface="Calibri"/>
          <a:sym typeface="Calibri"/>
        </a:defRPr>
      </a:lvl8pPr>
      <a:lvl9pPr algn="ctr">
        <a:defRPr sz="5200">
          <a:latin typeface="Calibri"/>
          <a:ea typeface="Calibri"/>
          <a:cs typeface="Calibri"/>
          <a:sym typeface="Calibri"/>
        </a:defRPr>
      </a:lvl9pPr>
    </p:titleStyle>
    <p:bodyStyle>
      <a:lvl1pPr algn="ctr">
        <a:spcBef>
          <a:spcPts val="502"/>
        </a:spcBef>
        <a:defRPr sz="3700">
          <a:solidFill>
            <a:srgbClr val="888888"/>
          </a:solidFill>
          <a:latin typeface="Calibri"/>
          <a:ea typeface="Calibri"/>
          <a:cs typeface="Calibri"/>
          <a:sym typeface="Calibri"/>
        </a:defRPr>
      </a:lvl1pPr>
      <a:lvl2pPr indent="382676" algn="ctr">
        <a:spcBef>
          <a:spcPts val="502"/>
        </a:spcBef>
        <a:defRPr sz="3700">
          <a:solidFill>
            <a:srgbClr val="888888"/>
          </a:solidFill>
          <a:latin typeface="Calibri"/>
          <a:ea typeface="Calibri"/>
          <a:cs typeface="Calibri"/>
          <a:sym typeface="Calibri"/>
        </a:defRPr>
      </a:lvl2pPr>
      <a:lvl3pPr indent="765353" algn="ctr">
        <a:spcBef>
          <a:spcPts val="502"/>
        </a:spcBef>
        <a:defRPr sz="3700">
          <a:solidFill>
            <a:srgbClr val="888888"/>
          </a:solidFill>
          <a:latin typeface="Calibri"/>
          <a:ea typeface="Calibri"/>
          <a:cs typeface="Calibri"/>
          <a:sym typeface="Calibri"/>
        </a:defRPr>
      </a:lvl3pPr>
      <a:lvl4pPr indent="1148029" algn="ctr">
        <a:spcBef>
          <a:spcPts val="502"/>
        </a:spcBef>
        <a:defRPr sz="3700">
          <a:solidFill>
            <a:srgbClr val="888888"/>
          </a:solidFill>
          <a:latin typeface="Calibri"/>
          <a:ea typeface="Calibri"/>
          <a:cs typeface="Calibri"/>
          <a:sym typeface="Calibri"/>
        </a:defRPr>
      </a:lvl4pPr>
      <a:lvl5pPr indent="1530706" algn="ctr">
        <a:spcBef>
          <a:spcPts val="502"/>
        </a:spcBef>
        <a:defRPr sz="3700">
          <a:solidFill>
            <a:srgbClr val="888888"/>
          </a:solidFill>
          <a:latin typeface="Calibri"/>
          <a:ea typeface="Calibri"/>
          <a:cs typeface="Calibri"/>
          <a:sym typeface="Calibri"/>
        </a:defRPr>
      </a:lvl5pPr>
      <a:lvl6pPr indent="1913382" algn="ctr">
        <a:spcBef>
          <a:spcPts val="502"/>
        </a:spcBef>
        <a:defRPr sz="3700">
          <a:solidFill>
            <a:srgbClr val="888888"/>
          </a:solidFill>
          <a:latin typeface="Calibri"/>
          <a:ea typeface="Calibri"/>
          <a:cs typeface="Calibri"/>
          <a:sym typeface="Calibri"/>
        </a:defRPr>
      </a:lvl6pPr>
      <a:lvl7pPr indent="2296058" algn="ctr">
        <a:spcBef>
          <a:spcPts val="502"/>
        </a:spcBef>
        <a:defRPr sz="3700">
          <a:solidFill>
            <a:srgbClr val="888888"/>
          </a:solidFill>
          <a:latin typeface="Calibri"/>
          <a:ea typeface="Calibri"/>
          <a:cs typeface="Calibri"/>
          <a:sym typeface="Calibri"/>
        </a:defRPr>
      </a:lvl7pPr>
      <a:lvl8pPr indent="2678735" algn="ctr">
        <a:spcBef>
          <a:spcPts val="502"/>
        </a:spcBef>
        <a:defRPr sz="3700">
          <a:solidFill>
            <a:srgbClr val="888888"/>
          </a:solidFill>
          <a:latin typeface="Calibri"/>
          <a:ea typeface="Calibri"/>
          <a:cs typeface="Calibri"/>
          <a:sym typeface="Calibri"/>
        </a:defRPr>
      </a:lvl8pPr>
      <a:lvl9pPr indent="3061411" algn="ctr">
        <a:spcBef>
          <a:spcPts val="502"/>
        </a:spcBef>
        <a:defRPr sz="3700">
          <a:solidFill>
            <a:srgbClr val="888888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8647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647" y="1604328"/>
            <a:ext cx="10968959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70240" y="6247376"/>
            <a:ext cx="386304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41761" y="6247376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BE0F5914-10E9-428A-BAB1-3D3936D1822A}" type="slidenum">
              <a:rPr lang="en-US" altLang="en-US"/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854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DejaVu Sans" charset="0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DejaVu Sans" charset="0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DejaVu Sans" charset="0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DejaVu Sans" charset="0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DejaVu Sans" charset="0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DejaVu Sans" charset="0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8643" y="273629"/>
            <a:ext cx="10968959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643" y="1604328"/>
            <a:ext cx="10968959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087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8641" y="6247376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8322" y="6247376"/>
            <a:ext cx="3861119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9842" y="6247376"/>
            <a:ext cx="283776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6FB925D8-5ACD-4D1C-80B9-E09ACD688AEE}" type="slidenum">
              <a:rPr lang="en-US" altLang="en-US"/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948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+mj-lt"/>
          <a:ea typeface="DejaVu Sans" charset="0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9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DejaVu Sans" charset="0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DejaVu Sans" charset="0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DejaVu Sans" charset="0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DejaVu Sans" charset="0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DejaVu Sans" charset="0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12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476545"/>
            <a:ext cx="10753162" cy="510782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Packages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vailable Under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 Operable Physics Driver (IPDv4) in NEMS/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FV3GFS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/>
                <a:cs typeface="Times New Roman" panose="02020603050405020304" pitchFamily="18" charset="0"/>
              </a:rPr>
              <a:t>Ruiyu</a:t>
            </a:r>
            <a:r>
              <a:rPr lang="en-US" sz="3200" dirty="0" smtClean="0">
                <a:latin typeface="Times New Roman"/>
                <a:cs typeface="Times New Roman" panose="02020603050405020304" pitchFamily="18" charset="0"/>
              </a:rPr>
              <a:t> Sun, </a:t>
            </a:r>
            <a:r>
              <a:rPr lang="en-US" sz="3200" dirty="0" err="1" smtClean="0">
                <a:latin typeface="Times New Roman"/>
              </a:rPr>
              <a:t>Shrinivas</a:t>
            </a:r>
            <a:r>
              <a:rPr lang="en-US" sz="3200" dirty="0" smtClean="0">
                <a:latin typeface="Times New Roman"/>
              </a:rPr>
              <a:t> </a:t>
            </a:r>
            <a:r>
              <a:rPr lang="en-US" sz="3200" dirty="0" err="1" smtClean="0">
                <a:latin typeface="Times New Roman"/>
              </a:rPr>
              <a:t>Moorthi</a:t>
            </a:r>
            <a:r>
              <a:rPr lang="en-US" sz="3200" dirty="0" smtClean="0">
                <a:latin typeface="Times New Roman"/>
              </a:rPr>
              <a:t>, Yu-tai </a:t>
            </a:r>
            <a:r>
              <a:rPr lang="en-US" sz="3200" dirty="0" err="1" smtClean="0">
                <a:latin typeface="Times New Roman"/>
              </a:rPr>
              <a:t>Hou</a:t>
            </a:r>
            <a:endParaRPr lang="en-US" sz="3200" dirty="0"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2163" y="5596885"/>
            <a:ext cx="998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NEMS FV3GFS Community Modeling System Training and Tutorial: Planning and Preparation Meeting  </a:t>
            </a:r>
          </a:p>
          <a:p>
            <a:r>
              <a:rPr lang="en-US" dirty="0" smtClean="0"/>
              <a:t>19-20 July @GFDL </a:t>
            </a:r>
            <a:r>
              <a:rPr lang="en-US" dirty="0" err="1" smtClean="0"/>
              <a:t>Rm</a:t>
            </a:r>
            <a:r>
              <a:rPr lang="en-US" dirty="0" smtClean="0"/>
              <a:t> 217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49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812800" y="1905002"/>
          <a:ext cx="523464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299204" y="1828804"/>
          <a:ext cx="4978400" cy="344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3048016" y="942468"/>
            <a:ext cx="711200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</a:rPr>
              <a:t>Single Column Model Test Results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1727199" y="5486400"/>
            <a:ext cx="36576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000000"/>
                </a:solidFill>
              </a:rPr>
              <a:t>Convective boundary layer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908806" y="5486418"/>
            <a:ext cx="32143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</a:rPr>
              <a:t>Stratocumulus-topped Boundary Layer</a:t>
            </a:r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3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175636" y="121025"/>
            <a:ext cx="9837504" cy="112955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19937">
              <a:defRPr sz="3559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Simplified High Order Closure (SHOC</a:t>
            </a:r>
            <a:r>
              <a:rPr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Community based R2O project through CPO/CTB/CPT</a:t>
            </a:r>
            <a:br>
              <a:rPr lang="en-US" sz="27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Belochitski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Moorthi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Krueger,  </a:t>
            </a:r>
            <a:r>
              <a:rPr 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Bogenshutz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Thakur</a:t>
            </a:r>
            <a:endParaRPr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96479" y="1514160"/>
            <a:ext cx="11517615" cy="5343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9114" indent="-239114" algn="just" defTabSz="435135">
              <a:spcBef>
                <a:spcPts val="1339"/>
              </a:spcBef>
              <a:buSzPct val="75000"/>
              <a:buChar char="•"/>
              <a:defRPr sz="1800"/>
            </a:pPr>
            <a:r>
              <a:rPr lang="en-US"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Unified</a:t>
            </a:r>
            <a:r>
              <a:rPr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 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treatment of turbulence, shallow convection, sub-grid scale condensation and </a:t>
            </a:r>
            <a:r>
              <a:rPr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cloud</a:t>
            </a:r>
            <a:r>
              <a:rPr lang="en-US"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 fraction</a:t>
            </a:r>
            <a:endParaRPr sz="2000" dirty="0">
              <a:latin typeface="Times New Roman" panose="02020603050405020304" pitchFamily="18" charset="0"/>
              <a:ea typeface="Helvetica Neue Light"/>
              <a:cs typeface="Times New Roman" panose="02020603050405020304" pitchFamily="18" charset="0"/>
              <a:sym typeface="Helvetica Neue Light"/>
            </a:endParaRPr>
          </a:p>
          <a:p>
            <a:pPr marL="239114" indent="-239114" algn="just" defTabSz="435135">
              <a:spcBef>
                <a:spcPts val="1339"/>
              </a:spcBef>
              <a:buSzPct val="75000"/>
              <a:buChar char="•"/>
              <a:defRPr sz="1800"/>
            </a:pP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SHOC is a 1.5-order turbulence closure with novel representations of 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eddy length scale 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for </a:t>
            </a:r>
            <a:r>
              <a:rPr sz="2000" dirty="0">
                <a:solidFill>
                  <a:srgbClr val="00B0F0"/>
                </a:solidFill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clear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 and </a:t>
            </a:r>
            <a:r>
              <a:rPr sz="2000" dirty="0">
                <a:solidFill>
                  <a:srgbClr val="00B0F0"/>
                </a:solidFill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cloudy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 grid boxes, which allow</a:t>
            </a:r>
            <a:r>
              <a:rPr lang="en-US"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s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 for an improved representation of </a:t>
            </a:r>
            <a:r>
              <a:rPr sz="2000" dirty="0">
                <a:solidFill>
                  <a:srgbClr val="00B050"/>
                </a:solidFill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SGS TKE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. </a:t>
            </a:r>
          </a:p>
          <a:p>
            <a:pPr marL="239114" indent="-239114" algn="just" defTabSz="435135">
              <a:spcBef>
                <a:spcPts val="1339"/>
              </a:spcBef>
              <a:buSzPct val="75000"/>
              <a:buChar char="•"/>
              <a:defRPr sz="1800"/>
            </a:pP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Higher moments are closed by using a </a:t>
            </a:r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joint PDF 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of SGS </a:t>
            </a:r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vertical velocity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, </a:t>
            </a:r>
            <a:r>
              <a:rPr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total water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, and </a:t>
            </a:r>
            <a:r>
              <a:rPr lang="en-US"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moist static energy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. The latter allows for coupling subgrid interactions of vertical motions and </a:t>
            </a:r>
            <a:r>
              <a:rPr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u</a:t>
            </a:r>
            <a:r>
              <a:rPr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oyancy.</a:t>
            </a:r>
            <a:endParaRPr lang="en-US" sz="2000" dirty="0" smtClean="0">
              <a:latin typeface="Times New Roman" panose="02020603050405020304" pitchFamily="18" charset="0"/>
              <a:ea typeface="Helvetica Neue Light"/>
              <a:cs typeface="Times New Roman" panose="02020603050405020304" pitchFamily="18" charset="0"/>
              <a:sym typeface="Helvetica Neue Light"/>
            </a:endParaRPr>
          </a:p>
          <a:p>
            <a:pPr marL="239114" indent="-239114" algn="just" defTabSz="435135">
              <a:spcBef>
                <a:spcPts val="1339"/>
              </a:spcBef>
              <a:buSzPct val="75000"/>
              <a:buChar char="•"/>
              <a:defRPr sz="1800"/>
            </a:pPr>
            <a:r>
              <a:rPr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For 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most cloud regimes, the joint PDF can be shown to be a trivariate double Gaussian</a:t>
            </a:r>
            <a:r>
              <a:rPr sz="2000" dirty="0">
                <a:solidFill>
                  <a:srgbClr val="C82506"/>
                </a:solidFill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 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(e.g Larson et al (2002), Bogenschutz et </a:t>
            </a:r>
            <a:r>
              <a:rPr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al</a:t>
            </a:r>
            <a:r>
              <a:rPr lang="en-US"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.</a:t>
            </a:r>
            <a:r>
              <a:rPr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 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(2010)), where the first Gaussian can be thought of as representing cloud-free environment, and the second - the </a:t>
            </a:r>
            <a:r>
              <a:rPr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cloud.</a:t>
            </a:r>
            <a:endParaRPr lang="en-US" sz="2000" dirty="0" smtClean="0">
              <a:latin typeface="Times New Roman" panose="02020603050405020304" pitchFamily="18" charset="0"/>
              <a:ea typeface="Helvetica Neue Light"/>
              <a:cs typeface="Times New Roman" panose="02020603050405020304" pitchFamily="18" charset="0"/>
              <a:sym typeface="Helvetica Neue Light"/>
            </a:endParaRPr>
          </a:p>
          <a:p>
            <a:pPr marL="239114" indent="-239114" algn="just" defTabSz="435135">
              <a:spcBef>
                <a:spcPts val="1339"/>
              </a:spcBef>
              <a:buSzPct val="75000"/>
              <a:buChar char="•"/>
              <a:defRPr sz="1800"/>
            </a:pPr>
            <a:r>
              <a:rPr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After 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some simplifying assumptions, 10 moments (3 means, which are prognosed, and 7 higher order moments, which are diagnosed using prognostic SGS TKE following Redelsperger and Sommeria (1986), Bechtold et al. (</a:t>
            </a:r>
            <a:r>
              <a:rPr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199</a:t>
            </a:r>
            <a:r>
              <a:rPr lang="en-US"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2</a:t>
            </a:r>
            <a:r>
              <a:rPr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), 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and Canuto et al. (2001)) are sufficient to select a particular PDF member from the assumed functional </a:t>
            </a:r>
            <a:r>
              <a:rPr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form.</a:t>
            </a:r>
            <a:endParaRPr lang="en-US" sz="2000" dirty="0" smtClean="0">
              <a:latin typeface="Times New Roman" panose="02020603050405020304" pitchFamily="18" charset="0"/>
              <a:ea typeface="Helvetica Neue Light"/>
              <a:cs typeface="Times New Roman" panose="02020603050405020304" pitchFamily="18" charset="0"/>
              <a:sym typeface="Helvetica Neue Light"/>
            </a:endParaRPr>
          </a:p>
          <a:p>
            <a:pPr marL="239114" indent="-239114" algn="just" defTabSz="435135">
              <a:spcBef>
                <a:spcPts val="1339"/>
              </a:spcBef>
              <a:buSzPct val="75000"/>
              <a:buChar char="•"/>
              <a:defRPr sz="1800"/>
            </a:pPr>
            <a:r>
              <a:rPr sz="2000" dirty="0" smtClean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The </a:t>
            </a:r>
            <a:r>
              <a:rPr sz="2000" dirty="0">
                <a:solidFill>
                  <a:srgbClr val="CC0000"/>
                </a:solidFill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selected PDF 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is used to compute other higher order terms that have to be closed, e.g. </a:t>
            </a:r>
            <a:r>
              <a:rPr sz="2000" dirty="0">
                <a:solidFill>
                  <a:srgbClr val="CC0000"/>
                </a:solidFill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buoyancy flux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, </a:t>
            </a:r>
            <a:r>
              <a:rPr sz="2000" dirty="0">
                <a:solidFill>
                  <a:srgbClr val="CC0000"/>
                </a:solidFill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cloud fraction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, </a:t>
            </a:r>
            <a:r>
              <a:rPr sz="2000" dirty="0">
                <a:solidFill>
                  <a:srgbClr val="CC0000"/>
                </a:solidFill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subgrid condensation</a:t>
            </a:r>
            <a:r>
              <a:rPr sz="2000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  <a:sym typeface="Helvetica Neue Light"/>
              </a:rPr>
              <a:t>. </a:t>
            </a:r>
          </a:p>
          <a:p>
            <a:pPr algn="just" defTabSz="435135">
              <a:spcBef>
                <a:spcPts val="1339"/>
              </a:spcBef>
              <a:buSzPct val="75000"/>
              <a:defRPr sz="1800"/>
            </a:pPr>
            <a:endParaRPr sz="2000" dirty="0">
              <a:latin typeface="Times New Roman" panose="02020603050405020304" pitchFamily="18" charset="0"/>
              <a:ea typeface="Helvetica Neue Light"/>
              <a:cs typeface="Times New Roman" panose="02020603050405020304" pitchFamily="18" charset="0"/>
              <a:sym typeface="Helvetica Neue Ligh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944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497" y="176012"/>
            <a:ext cx="11197828" cy="569716"/>
          </a:xfrm>
          <a:prstGeom prst="rect">
            <a:avLst/>
          </a:prstGeom>
        </p:spPr>
        <p:txBody>
          <a:bodyPr wrap="square" lIns="76526" tIns="38263" rIns="76526" bIns="38263">
            <a:spAutoFit/>
          </a:bodyPr>
          <a:lstStyle/>
          <a:p>
            <a:pPr algn="ctr" defTabSz="488917"/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Status of SHOC in NCEP Global </a:t>
            </a:r>
            <a:r>
              <a:rPr 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Models</a:t>
            </a:r>
            <a:endParaRPr lang="en-US" sz="3200" b="1" kern="0" dirty="0"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16" y="-1472582"/>
            <a:ext cx="6096001" cy="369661"/>
          </a:xfrm>
          <a:prstGeom prst="rect">
            <a:avLst/>
          </a:prstGeom>
        </p:spPr>
        <p:txBody>
          <a:bodyPr lIns="76526" tIns="38263" rIns="76526" bIns="38263">
            <a:spAutoFit/>
          </a:bodyPr>
          <a:lstStyle/>
          <a:p>
            <a:pPr algn="just" defTabSz="488917">
              <a:buFont typeface="Arial" charset="0"/>
              <a:buChar char="•"/>
            </a:pPr>
            <a:endParaRPr lang="en-US" sz="1900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879" y="1152608"/>
            <a:ext cx="11443097" cy="6012231"/>
          </a:xfrm>
          <a:prstGeom prst="rect">
            <a:avLst/>
          </a:prstGeom>
        </p:spPr>
        <p:txBody>
          <a:bodyPr wrap="square" lIns="76526" tIns="38263" rIns="76526" bIns="38263">
            <a:spAutoFit/>
          </a:bodyPr>
          <a:lstStyle/>
          <a:p>
            <a:pPr marL="290799" lvl="5" indent="-237231" algn="just" defTabSz="488917" hangingPunct="0">
              <a:spcBef>
                <a:spcPts val="1339"/>
              </a:spcBef>
              <a:buFont typeface="Arial" charset="0"/>
              <a:buChar char="•"/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SHOC is now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in </a:t>
            </a:r>
            <a:r>
              <a:rPr lang="en-US" sz="20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NEMS/GSM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 as well as </a:t>
            </a:r>
            <a:r>
              <a:rPr lang="en-US" sz="20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NEMS/FV3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 (via IPDv4)</a:t>
            </a:r>
          </a:p>
          <a:p>
            <a:pPr marL="290799" lvl="5" indent="-237231" algn="just" defTabSz="488917" hangingPunct="0">
              <a:spcBef>
                <a:spcPts val="1339"/>
              </a:spcBef>
              <a:buFont typeface="Arial" charset="0"/>
              <a:buChar char="•"/>
            </a:pPr>
            <a:r>
              <a:rPr 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Turbulent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diffusion coefficients computed by SHOC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via predicted SGS TKE are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now used in place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of current boundary layer and shallow convection parameterizations</a:t>
            </a:r>
          </a:p>
          <a:p>
            <a:pPr marL="290799" lvl="5" indent="-237231" algn="just" defTabSz="488917" hangingPunct="0">
              <a:spcBef>
                <a:spcPts val="1339"/>
              </a:spcBef>
              <a:buFont typeface="Arial" charset="0"/>
              <a:buChar char="•"/>
            </a:pPr>
            <a:r>
              <a:rPr 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SHOC provided condensation is used in microphysics</a:t>
            </a:r>
          </a:p>
          <a:p>
            <a:pPr marL="290799" lvl="1" indent="-237231" algn="just" defTabSz="488917" hangingPunct="0">
              <a:spcBef>
                <a:spcPts val="1339"/>
              </a:spcBef>
              <a:buFont typeface="Arial" charset="0"/>
              <a:buChar char="•"/>
            </a:pPr>
            <a:r>
              <a:rPr 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Unlike the current operational model, radiation now uses SHOC estimated cloud fraction</a:t>
            </a:r>
          </a:p>
          <a:p>
            <a:pPr marL="290799" lvl="1" indent="-237231" algn="just" defTabSz="488917" hangingPunct="0">
              <a:spcBef>
                <a:spcPts val="1339"/>
              </a:spcBef>
              <a:buFont typeface="Arial" charset="0"/>
              <a:buChar char="•"/>
            </a:pPr>
            <a:r>
              <a:rPr 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Currently, SHOC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overestimates upper tropospheric tropical cloudiness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because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it  diagnoses unrealistically narrow </a:t>
            </a:r>
            <a:r>
              <a:rPr 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subgrid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-scale PDF distributions of total cloud water where it is detrained from deep convection, as compared to those produced in high-resolution (100 m grid size) LES simulations of tropical deep convection.  </a:t>
            </a:r>
          </a:p>
          <a:p>
            <a:pPr marL="290799" lvl="1" indent="-237231" algn="just" defTabSz="488917" hangingPunct="0">
              <a:spcBef>
                <a:spcPts val="1339"/>
              </a:spcBef>
              <a:buFont typeface="Arial" charset="0"/>
              <a:buChar char="•"/>
            </a:pPr>
            <a:r>
              <a:rPr lang="en-US" sz="2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To alleviate this issue, we are currently in the process of implementing a prognostic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representation of variances of total water and moist static energy following approach of </a:t>
            </a:r>
            <a:r>
              <a:rPr lang="en-US" sz="2000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Golaz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 et al (2002) with an addition of a source of variance due to detrainment from deep convection following Klein et al (2005).</a:t>
            </a:r>
          </a:p>
          <a:p>
            <a:pPr marL="290799" lvl="1" indent="-237231" algn="just" defTabSz="488917" hangingPunct="0">
              <a:spcBef>
                <a:spcPts val="1339"/>
              </a:spcBef>
              <a:buFont typeface="Arial" charset="0"/>
              <a:buChar char="•"/>
            </a:pPr>
            <a:endParaRPr lang="en-US" sz="2000" kern="0" dirty="0">
              <a:solidFill>
                <a:sysClr val="windowText" lastClr="000000"/>
              </a:solidFill>
              <a:sym typeface="Helvetica Light"/>
            </a:endParaRPr>
          </a:p>
          <a:p>
            <a:pPr marL="290799" lvl="1" indent="-237231" algn="just" defTabSz="488917" hangingPunct="0">
              <a:spcBef>
                <a:spcPts val="1339"/>
              </a:spcBef>
              <a:buFont typeface="Arial" charset="0"/>
              <a:buChar char="•"/>
            </a:pPr>
            <a:endParaRPr lang="en-US" sz="2000" kern="0" dirty="0">
              <a:solidFill>
                <a:sysClr val="windowText" lastClr="000000"/>
              </a:solidFill>
              <a:sym typeface="Helvetica Light"/>
            </a:endParaRPr>
          </a:p>
          <a:p>
            <a:pPr marL="290799" lvl="1" indent="-237231" algn="just" defTabSz="488917" hangingPunct="0">
              <a:spcBef>
                <a:spcPts val="1339"/>
              </a:spcBef>
              <a:buFont typeface="Arial" charset="0"/>
              <a:buChar char="•"/>
            </a:pPr>
            <a:endParaRPr lang="en-US" sz="1900" kern="0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8835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943" y="1515120"/>
            <a:ext cx="9810750" cy="232171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Shallow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Convection in IPD4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444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>
          <a:xfrm>
            <a:off x="498208" y="304800"/>
            <a:ext cx="11412071" cy="2088776"/>
          </a:xfrm>
          <a:noFill/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Updates in the NCEP GFS Cumulus Convection Schemes with Scale and Aerosol Awareness</a:t>
            </a:r>
            <a:r>
              <a:rPr lang="en-US" altLang="en-US" sz="3600" b="1" dirty="0" smtClean="0">
                <a:solidFill>
                  <a:schemeClr val="tx1"/>
                </a:solidFill>
              </a:rPr>
              <a:t/>
            </a:r>
            <a:br>
              <a:rPr lang="en-US" altLang="en-US" sz="3600" b="1" dirty="0" smtClean="0">
                <a:solidFill>
                  <a:schemeClr val="tx1"/>
                </a:solidFill>
              </a:rPr>
            </a:br>
            <a:r>
              <a:rPr lang="en-US" altLang="en-US" sz="1800" b="1" i="1" dirty="0" err="1" smtClean="0">
                <a:solidFill>
                  <a:schemeClr val="tx1"/>
                </a:solidFill>
              </a:rPr>
              <a:t>Jongil</a:t>
            </a:r>
            <a:r>
              <a:rPr lang="en-US" altLang="en-US" sz="1800" b="1" i="1" dirty="0" smtClean="0">
                <a:solidFill>
                  <a:schemeClr val="tx1"/>
                </a:solidFill>
              </a:rPr>
              <a:t> Han, </a:t>
            </a:r>
            <a:r>
              <a:rPr lang="en-US" altLang="en-US" sz="1800" b="1" i="1" dirty="0" err="1" smtClean="0">
                <a:solidFill>
                  <a:schemeClr val="tx1"/>
                </a:solidFill>
              </a:rPr>
              <a:t>Weiguo</a:t>
            </a:r>
            <a:r>
              <a:rPr lang="en-US" altLang="en-US" sz="1800" b="1" i="1" dirty="0" smtClean="0">
                <a:solidFill>
                  <a:schemeClr val="tx1"/>
                </a:solidFill>
              </a:rPr>
              <a:t> Wang, Young C. Kwon, Song-You Hong, Vijay </a:t>
            </a:r>
            <a:r>
              <a:rPr lang="en-US" altLang="en-US" sz="1800" b="1" i="1" dirty="0" err="1" smtClean="0">
                <a:solidFill>
                  <a:schemeClr val="tx1"/>
                </a:solidFill>
              </a:rPr>
              <a:t>Tallapragada</a:t>
            </a:r>
            <a:r>
              <a:rPr lang="en-US" altLang="en-US" sz="1800" b="1" i="1" dirty="0" smtClean="0">
                <a:solidFill>
                  <a:schemeClr val="tx1"/>
                </a:solidFill>
              </a:rPr>
              <a:t>, and </a:t>
            </a:r>
            <a:r>
              <a:rPr lang="en-US" altLang="en-US" sz="1800" b="1" i="1" dirty="0" err="1" smtClean="0">
                <a:solidFill>
                  <a:schemeClr val="tx1"/>
                </a:solidFill>
              </a:rPr>
              <a:t>Fanglin</a:t>
            </a:r>
            <a:r>
              <a:rPr lang="en-US" altLang="en-US" sz="1800" b="1" i="1" dirty="0" smtClean="0">
                <a:solidFill>
                  <a:schemeClr val="tx1"/>
                </a:solidFill>
              </a:rPr>
              <a:t> Yang </a:t>
            </a:r>
            <a:r>
              <a:rPr lang="en-US" altLang="en-US" sz="2000" b="1" dirty="0" smtClean="0">
                <a:solidFill>
                  <a:srgbClr val="92D050"/>
                </a:solidFill>
              </a:rPr>
              <a:t/>
            </a:r>
            <a:br>
              <a:rPr lang="en-US" altLang="en-US" sz="2000" b="1" dirty="0" smtClean="0">
                <a:solidFill>
                  <a:srgbClr val="92D050"/>
                </a:solidFill>
              </a:rPr>
            </a:br>
            <a:r>
              <a:rPr lang="en-US" altLang="en-US" sz="2400" b="1" dirty="0" smtClean="0">
                <a:solidFill>
                  <a:srgbClr val="92D050"/>
                </a:solidFill>
              </a:rPr>
              <a:t/>
            </a:r>
            <a:br>
              <a:rPr lang="en-US" altLang="en-US" sz="2400" b="1" dirty="0" smtClean="0">
                <a:solidFill>
                  <a:srgbClr val="92D050"/>
                </a:solidFill>
              </a:rPr>
            </a:br>
            <a:endParaRPr lang="en-US" altLang="en-US" sz="1800" b="1" dirty="0" smtClean="0">
              <a:solidFill>
                <a:srgbClr val="92D050"/>
              </a:solidFill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78224" y="2302209"/>
            <a:ext cx="1128208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</a:rPr>
              <a:t>The current operational GFS deep and shallow cumulus convection schemes have been updated with scale-aware parameterization based on Arakawa &amp; Wu (2013) and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Grell</a:t>
            </a:r>
            <a:r>
              <a:rPr lang="en-US" altLang="en-US" sz="2000" dirty="0" smtClean="0">
                <a:solidFill>
                  <a:srgbClr val="000000"/>
                </a:solidFill>
              </a:rPr>
              <a:t> &amp; Freitas (2014).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</a:rPr>
              <a:t>A aerosol-aware parameterization is included, based on Lim &amp; Hong (2012), where rain conversion and cloud condensate detrainment in the convective updraft are  a function of CCN number concentration.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</a:rPr>
              <a:t>The cloud base mass-flux computation in the deep convection scheme has been modified to use convective turn-over time as cumulus time scale.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</a:rPr>
              <a:t>Rain conversion rate is modified to decrease with decreasing air temperature above the freezing level.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</a:rPr>
              <a:t>Convective inhibition (CIN) in the sub-cloud layer is also used for trigger condition.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</a:rPr>
              <a:t>Convective cloudiness (for radiation) is enhanced by considering suspended cloud condensate in the updraft.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</a:rPr>
              <a:t>The updated GFS (GSM) cumulus convection scheme shows significant  improvement especially in the CONUS precipitation forecasts.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FF0000"/>
                </a:solidFill>
              </a:rPr>
              <a:t>Currently this scheme is being installed in NEMS/FV3/IPDv4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61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4" y="300330"/>
            <a:ext cx="11295529" cy="1541931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Chikira</a:t>
            </a:r>
            <a:r>
              <a:rPr lang="en-US" sz="3200" b="1" dirty="0">
                <a:solidFill>
                  <a:schemeClr val="tx1"/>
                </a:solidFill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</a:rPr>
              <a:t>Sugiyama Convection with Arakawa-Wu</a:t>
            </a:r>
            <a:r>
              <a:rPr lang="en-US" sz="3200" b="1" dirty="0" smtClean="0">
                <a:solidFill>
                  <a:schemeClr val="tx1"/>
                </a:solidFill>
              </a:rPr>
              <a:t> Extension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(CSAW)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400" b="1" i="1" dirty="0" smtClean="0">
                <a:solidFill>
                  <a:schemeClr val="tx1"/>
                </a:solidFill>
              </a:rPr>
              <a:t>A community R2O project via CPO/CTB/CPT</a:t>
            </a:r>
            <a:br>
              <a:rPr lang="en-US" sz="2400" b="1" i="1" dirty="0" smtClean="0">
                <a:solidFill>
                  <a:schemeClr val="tx1"/>
                </a:solidFill>
              </a:rPr>
            </a:br>
            <a:r>
              <a:rPr lang="en-US" sz="2000" b="1" i="1" dirty="0" err="1" smtClean="0">
                <a:solidFill>
                  <a:schemeClr val="tx1"/>
                </a:solidFill>
              </a:rPr>
              <a:t>Chikira</a:t>
            </a:r>
            <a:r>
              <a:rPr lang="en-US" sz="2000" b="1" i="1" dirty="0" smtClean="0">
                <a:solidFill>
                  <a:schemeClr val="tx1"/>
                </a:solidFill>
              </a:rPr>
              <a:t>, Randall, </a:t>
            </a:r>
            <a:r>
              <a:rPr lang="en-US" sz="2000" b="1" i="1" dirty="0" err="1" smtClean="0">
                <a:solidFill>
                  <a:schemeClr val="tx1"/>
                </a:solidFill>
              </a:rPr>
              <a:t>Dazlich</a:t>
            </a:r>
            <a:r>
              <a:rPr lang="en-US" sz="2000" b="1" i="1" dirty="0" smtClean="0">
                <a:solidFill>
                  <a:schemeClr val="tx1"/>
                </a:solidFill>
              </a:rPr>
              <a:t>, </a:t>
            </a:r>
            <a:r>
              <a:rPr lang="en-US" sz="2000" b="1" i="1" dirty="0" err="1" smtClean="0">
                <a:solidFill>
                  <a:schemeClr val="tx1"/>
                </a:solidFill>
              </a:rPr>
              <a:t>Moorthi</a:t>
            </a:r>
            <a:r>
              <a:rPr lang="en-US" sz="2000" b="1" i="1" dirty="0" smtClean="0">
                <a:solidFill>
                  <a:schemeClr val="tx1"/>
                </a:solidFill>
              </a:rPr>
              <a:t>, Cheng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075" y="2142565"/>
            <a:ext cx="10838313" cy="4459941"/>
          </a:xfrm>
        </p:spPr>
        <p:txBody>
          <a:bodyPr/>
          <a:lstStyle/>
          <a:p>
            <a:r>
              <a:rPr lang="en-US" sz="2400" dirty="0" smtClean="0"/>
              <a:t>Based on </a:t>
            </a:r>
            <a:r>
              <a:rPr lang="en-US" sz="2400" dirty="0" err="1" smtClean="0"/>
              <a:t>Chikira</a:t>
            </a:r>
            <a:r>
              <a:rPr lang="en-US" sz="2400" dirty="0" smtClean="0"/>
              <a:t>-Sugiyama (2010) and Arakawa-Wu(2013)</a:t>
            </a:r>
          </a:p>
          <a:p>
            <a:r>
              <a:rPr lang="en-US" sz="2400" dirty="0" smtClean="0"/>
              <a:t>A Generalization of the Unified parameterization – </a:t>
            </a:r>
            <a:r>
              <a:rPr lang="en-US" sz="2400" dirty="0" err="1" smtClean="0"/>
              <a:t>Chikira</a:t>
            </a:r>
            <a:r>
              <a:rPr lang="en-US" sz="2400" dirty="0" smtClean="0"/>
              <a:t>, Randall and </a:t>
            </a:r>
            <a:r>
              <a:rPr lang="en-US" sz="2400" dirty="0" err="1" smtClean="0"/>
              <a:t>Dazlich</a:t>
            </a:r>
            <a:r>
              <a:rPr lang="en-US" sz="2400" dirty="0" smtClean="0"/>
              <a:t> (CSU)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u="sng" dirty="0" smtClean="0">
                <a:solidFill>
                  <a:srgbClr val="FF0000"/>
                </a:solidFill>
              </a:rPr>
              <a:t>What matters in generalizing the conventional cumulus parameterization is the dependence on the fractional convective cloudiness, not directly on the grid spacing</a:t>
            </a:r>
            <a:r>
              <a:rPr lang="en-US" sz="2400" dirty="0" smtClean="0"/>
              <a:t>” 	-   </a:t>
            </a:r>
            <a:r>
              <a:rPr lang="en-US" sz="2400" b="1" i="1" dirty="0" smtClean="0">
                <a:solidFill>
                  <a:srgbClr val="7030A0"/>
                </a:solidFill>
              </a:rPr>
              <a:t>Arakawa and Wu </a:t>
            </a:r>
            <a:r>
              <a:rPr lang="en-US" sz="2400" b="1" dirty="0" smtClean="0">
                <a:solidFill>
                  <a:srgbClr val="7030A0"/>
                </a:solidFill>
              </a:rPr>
              <a:t>(2013)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CSAW follows the above in applying unified parameterization to CS (i.e. the updraft fraction is not directly determined by grid spacing).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25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246529"/>
            <a:ext cx="10246660" cy="74855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CSAW in IPDv4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1" y="1147483"/>
            <a:ext cx="10838330" cy="5347447"/>
          </a:xfrm>
        </p:spPr>
        <p:txBody>
          <a:bodyPr/>
          <a:lstStyle/>
          <a:p>
            <a:r>
              <a:rPr lang="en-US" sz="2800" dirty="0" smtClean="0"/>
              <a:t>Based on </a:t>
            </a:r>
            <a:r>
              <a:rPr lang="en-US" sz="2800" dirty="0" smtClean="0">
                <a:solidFill>
                  <a:srgbClr val="FF0000"/>
                </a:solidFill>
              </a:rPr>
              <a:t>entraining plume model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Spectral representation </a:t>
            </a:r>
            <a:r>
              <a:rPr lang="en-US" sz="2800" dirty="0" smtClean="0"/>
              <a:t>of updraft ensemble – cloud types represented by </a:t>
            </a:r>
            <a:r>
              <a:rPr lang="en-US" sz="2800" dirty="0" smtClean="0">
                <a:solidFill>
                  <a:srgbClr val="00B0F0"/>
                </a:solidFill>
              </a:rPr>
              <a:t>cloud base updraft velocity</a:t>
            </a:r>
          </a:p>
          <a:p>
            <a:r>
              <a:rPr lang="en-US" sz="2800" dirty="0" smtClean="0"/>
              <a:t>Entrainment rate changes vertically depending on buoyancy and vertical velocity (Gregory, 2001).</a:t>
            </a:r>
          </a:p>
          <a:p>
            <a:r>
              <a:rPr lang="en-US" sz="2800" dirty="0" smtClean="0"/>
              <a:t>Cloud base mass flux determined using </a:t>
            </a:r>
            <a:r>
              <a:rPr lang="en-US" sz="2800" dirty="0" smtClean="0">
                <a:solidFill>
                  <a:srgbClr val="00B0F0"/>
                </a:solidFill>
              </a:rPr>
              <a:t>prognostic Arakawa-Schubert </a:t>
            </a:r>
            <a:r>
              <a:rPr lang="en-US" sz="2800" dirty="0" smtClean="0"/>
              <a:t>approach (Pan and Randall, 1998).</a:t>
            </a:r>
          </a:p>
          <a:p>
            <a:r>
              <a:rPr lang="en-US" sz="2800" dirty="0" smtClean="0"/>
              <a:t>Generalized unified parameterization – convective contributions through </a:t>
            </a:r>
            <a:r>
              <a:rPr lang="en-US" sz="2800" dirty="0" smtClean="0">
                <a:solidFill>
                  <a:srgbClr val="CC0000"/>
                </a:solidFill>
              </a:rPr>
              <a:t>eddy flux convergence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local condensation/evaporation</a:t>
            </a:r>
          </a:p>
          <a:p>
            <a:r>
              <a:rPr lang="en-US" sz="2800" dirty="0" smtClean="0"/>
              <a:t>Downdraft in CSAW is very simple (non-spectral)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CSAW has been tested with NEMS/FV3 at C96L127, C384L127, C768L127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9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03" y="1994649"/>
            <a:ext cx="10448365" cy="472888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cs typeface="+mj-cs"/>
              </a:rPr>
              <a:t>RAS Version 2, with Cheng and Arakawa </a:t>
            </a:r>
            <a:r>
              <a:rPr lang="en-US" dirty="0" smtClean="0">
                <a:solidFill>
                  <a:srgbClr val="00B050"/>
                </a:solidFill>
                <a:cs typeface="+mj-cs"/>
              </a:rPr>
              <a:t>downdraft (unsaturated) </a:t>
            </a:r>
            <a:r>
              <a:rPr lang="en-US" dirty="0">
                <a:solidFill>
                  <a:srgbClr val="00B050"/>
                </a:solidFill>
                <a:cs typeface="+mj-cs"/>
              </a:rPr>
              <a:t>is also available in </a:t>
            </a:r>
            <a:r>
              <a:rPr lang="en-US" dirty="0" smtClean="0">
                <a:solidFill>
                  <a:srgbClr val="00B050"/>
                </a:solidFill>
                <a:cs typeface="+mj-cs"/>
              </a:rPr>
              <a:t>IPDv4</a:t>
            </a:r>
          </a:p>
          <a:p>
            <a:endParaRPr lang="en-US" dirty="0">
              <a:solidFill>
                <a:srgbClr val="00B050"/>
              </a:solidFill>
              <a:cs typeface="+mj-cs"/>
            </a:endParaRPr>
          </a:p>
          <a:p>
            <a:r>
              <a:rPr lang="en-US" dirty="0" err="1" smtClean="0">
                <a:solidFill>
                  <a:srgbClr val="FF0000"/>
                </a:solidFill>
                <a:cs typeface="+mj-cs"/>
              </a:rPr>
              <a:t>Grell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-Freitas scheme will be added probably by GMTB via CCPP (GMTB has tested a version with NEMS/GSM)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5692" y="568382"/>
            <a:ext cx="851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Other</a:t>
            </a:r>
            <a:r>
              <a:rPr lang="en-US" sz="3600" b="1" dirty="0" smtClean="0"/>
              <a:t> Convection Options</a:t>
            </a:r>
            <a:endParaRPr lang="en-US" sz="36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73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75" y="1844185"/>
            <a:ext cx="11139334" cy="2474259"/>
          </a:xfrm>
        </p:spPr>
        <p:txBody>
          <a:bodyPr/>
          <a:lstStyle/>
          <a:p>
            <a:r>
              <a:rPr lang="en-US" sz="4000" b="1" dirty="0" smtClean="0"/>
              <a:t>Microphysics</a:t>
            </a:r>
            <a:r>
              <a:rPr lang="en-US" sz="4000" b="1" dirty="0" smtClean="0"/>
              <a:t> </a:t>
            </a:r>
            <a:r>
              <a:rPr lang="en-US" sz="4000" b="1" dirty="0" smtClean="0"/>
              <a:t>Schemes and </a:t>
            </a:r>
            <a:r>
              <a:rPr lang="en-US" sz="4000" b="1" dirty="0" smtClean="0"/>
              <a:t>Radiation</a:t>
            </a:r>
            <a:endParaRPr lang="en-US" sz="40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6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idx="4294967295"/>
          </p:nvPr>
        </p:nvSpPr>
        <p:spPr>
          <a:xfrm>
            <a:off x="591675" y="2"/>
            <a:ext cx="10892113" cy="8202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MP options</a:t>
            </a:r>
          </a:p>
        </p:txBody>
      </p:sp>
      <p:graphicFrame>
        <p:nvGraphicFramePr>
          <p:cNvPr id="57" name="Table 57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6898126"/>
              </p:ext>
            </p:extLst>
          </p:nvPr>
        </p:nvGraphicFramePr>
        <p:xfrm>
          <a:off x="349637" y="847166"/>
          <a:ext cx="11389646" cy="5792626"/>
        </p:xfrm>
        <a:graphic>
          <a:graphicData uri="http://schemas.openxmlformats.org/drawingml/2006/table">
            <a:tbl>
              <a:tblPr firstRow="1"/>
              <a:tblGrid>
                <a:gridCol w="1704099"/>
                <a:gridCol w="1472067"/>
                <a:gridCol w="1896679"/>
                <a:gridCol w="1436226"/>
                <a:gridCol w="2347382"/>
                <a:gridCol w="2533193"/>
              </a:tblGrid>
              <a:tr h="1355003">
                <a:tc>
                  <a:txBody>
                    <a:bodyPr/>
                    <a:lstStyle/>
                    <a:p>
                      <a:pPr lvl="0" algn="ctr" defTabSz="584200">
                        <a:defRPr sz="3000">
                          <a:solidFill>
                            <a:srgbClr val="060C10"/>
                          </a:solidFill>
                          <a:effectLst>
                            <a:outerShdw blurRad="76200" dist="12700" dir="5400000" rotWithShape="0">
                              <a:srgbClr val="110C07">
                                <a:alpha val="50000"/>
                              </a:srgbClr>
                            </a:outerShdw>
                          </a:effectLst>
                          <a:sym typeface="Papyrus"/>
                        </a:defRPr>
                      </a:pPr>
                      <a:endParaRPr sz="2100" dirty="0"/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0F1506"/>
                          </a:solidFill>
                          <a:effectLst>
                            <a:outerShdw blurRad="76200" dist="12700" dir="5400000" rotWithShape="0">
                              <a:srgbClr val="110C07">
                                <a:alpha val="5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Ferrier &amp;</a:t>
                      </a:r>
                      <a:r>
                        <a:rPr sz="2400" dirty="0" err="1">
                          <a:solidFill>
                            <a:srgbClr val="0F1506"/>
                          </a:solidFill>
                          <a:effectLst>
                            <a:outerShdw blurRad="76200" dist="12700" dir="5400000" rotWithShape="0">
                              <a:srgbClr val="110C07">
                                <a:alpha val="5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Aligo</a:t>
                      </a:r>
                      <a:r>
                        <a:rPr sz="2400" dirty="0">
                          <a:solidFill>
                            <a:srgbClr val="0F1506"/>
                          </a:solidFill>
                          <a:effectLst>
                            <a:outerShdw blurRad="76200" dist="12700" dir="5400000" rotWithShape="0">
                              <a:srgbClr val="110C07">
                                <a:alpha val="5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0F1506"/>
                          </a:solidFill>
                          <a:effectLst>
                            <a:outerShdw blurRad="76200" dist="12700" dir="5400000" rotWithShape="0">
                              <a:srgbClr val="110C07">
                                <a:alpha val="5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GFDL
MP 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0F1506"/>
                          </a:solidFill>
                          <a:effectLst>
                            <a:outerShdw blurRad="76200" dist="12700" dir="5400000" rotWithShape="0">
                              <a:srgbClr val="110C07">
                                <a:alpha val="5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WSM6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0F1506"/>
                          </a:solidFill>
                          <a:effectLst>
                            <a:outerShdw blurRad="76200" dist="12700" dir="5400000" rotWithShape="0">
                              <a:srgbClr val="110C07">
                                <a:alpha val="5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MG 
(double</a:t>
                      </a:r>
                      <a:r>
                        <a:rPr sz="2400" dirty="0" smtClean="0">
                          <a:solidFill>
                            <a:srgbClr val="0F1506"/>
                          </a:solidFill>
                          <a:effectLst>
                            <a:outerShdw blurRad="76200" dist="12700" dir="5400000" rotWithShape="0">
                              <a:srgbClr val="110C07">
                                <a:alpha val="5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)</a:t>
                      </a:r>
                      <a:endParaRPr lang="en-US" sz="2400" dirty="0" smtClean="0">
                        <a:solidFill>
                          <a:srgbClr val="0F1506"/>
                        </a:solidFill>
                        <a:effectLst>
                          <a:outerShdw blurRad="76200" dist="12700" dir="5400000" rotWithShape="0">
                            <a:srgbClr val="110C07">
                              <a:alpha val="5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Papyrus"/>
                      </a:endParaRPr>
                    </a:p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 smtClean="0">
                          <a:solidFill>
                            <a:srgbClr val="0F1506"/>
                          </a:solidFill>
                          <a:effectLst>
                            <a:outerShdw blurRad="76200" dist="12700" dir="5400000" rotWithShape="0">
                              <a:srgbClr val="110C07">
                                <a:alpha val="5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(from GMAO)</a:t>
                      </a:r>
                      <a:endParaRPr sz="2400" dirty="0">
                        <a:solidFill>
                          <a:srgbClr val="0F1506"/>
                        </a:solidFill>
                        <a:effectLst>
                          <a:outerShdw blurRad="76200" dist="12700" dir="5400000" rotWithShape="0">
                            <a:srgbClr val="110C07">
                              <a:alpha val="5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Papyrus"/>
                      </a:endParaRP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0F1506"/>
                          </a:solidFill>
                          <a:effectLst>
                            <a:outerShdw blurRad="76200" dist="12700" dir="5400000" rotWithShape="0">
                              <a:srgbClr val="110C07">
                                <a:alpha val="5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Thompson (double) 2008/2014
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  <a:noFill/>
                  </a:tcPr>
                </a:tc>
              </a:tr>
              <a:tr h="1211964"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 err="1">
                          <a:solidFill>
                            <a:srgbClr val="060C1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prognositic</a:t>
                      </a:r>
                      <a:r>
                        <a:rPr sz="1800" dirty="0">
                          <a:solidFill>
                            <a:srgbClr val="060C1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variables</a:t>
                      </a:r>
                      <a:r>
                        <a:rPr sz="1600" dirty="0">
                          <a:solidFill>
                            <a:srgbClr val="060C1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qv, qc,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qr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
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qi+qs+qg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RF1/2</a:t>
                      </a:r>
                      <a:r>
                        <a:rPr sz="16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qv,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ql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qi,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qs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
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qr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qg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qv,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ql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qi,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qs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
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qr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qg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qv, </a:t>
                      </a:r>
                      <a:r>
                        <a:rPr sz="1800" dirty="0" err="1" smtClean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ql</a:t>
                      </a:r>
                      <a:r>
                        <a:rPr lang="en-US" sz="1800" dirty="0" smtClean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</a:t>
                      </a:r>
                      <a:r>
                        <a:rPr sz="1800" dirty="0" smtClean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nl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qi,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ni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</a:t>
                      </a:r>
                      <a:endParaRPr lang="en-US" sz="1800" dirty="0" smtClean="0">
                        <a:solidFill>
                          <a:srgbClr val="3E231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Papyrus"/>
                      </a:endParaRPr>
                    </a:p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(</a:t>
                      </a:r>
                      <a:r>
                        <a:rPr sz="1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qr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</a:t>
                      </a:r>
                      <a:r>
                        <a:rPr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nr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</a:t>
                      </a:r>
                      <a:r>
                        <a:rPr sz="1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qs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ns</a:t>
                      </a:r>
                      <a:r>
                        <a:rPr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)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Papyrus"/>
                      </a:endParaRPr>
                    </a:p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dirty="0" smtClean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Aerosol aware</a:t>
                      </a:r>
                      <a:r>
                        <a:rPr sz="1800" dirty="0" smtClean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</a:t>
                      </a:r>
                      <a:endParaRPr sz="1800" dirty="0">
                        <a:solidFill>
                          <a:srgbClr val="3E231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Papyrus"/>
                      </a:endParaRP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qv,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ql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qi,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qs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
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qr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qg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ni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nr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(2008) +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nc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nwfa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nifa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(2014 aerosol-aware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sym typeface="Papyrus"/>
                        </a:rPr>
                        <a:t>)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</a:tr>
              <a:tr h="1211964"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60C1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condensation and evaporation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Asai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(1965)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Lord et al ( 1984) and Tao (1989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sym typeface="Papyrus"/>
                        </a:rPr>
                        <a:t>)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Yau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and Austin (1997)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MG2008, MG2015,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Barahona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et al 2014
SHOC 2013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Yau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and Austin (1997), Thompson and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Eidhammer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(2014)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</a:tr>
              <a:tr h="750997"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60C1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mixed-phase clouds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yes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yes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yes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yes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yes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</a:tr>
              <a:tr h="1211964"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060C1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precipitation sedimentation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qi,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qr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qs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qg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sediment vertically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qi,qr,qs,gq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sediment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verically</a:t>
                      </a:r>
                      <a:endParaRPr sz="1800" dirty="0">
                        <a:solidFill>
                          <a:srgbClr val="3E231A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Papyrus"/>
                      </a:endParaRP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qi,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qr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qs,qg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sediment vertically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qc and qi sediment vertically (</a:t>
                      </a:r>
                      <a:r>
                        <a:rPr sz="1800" dirty="0" smtClean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testing</a:t>
                      </a:r>
                      <a:r>
                        <a:rPr lang="en-US" sz="1800" dirty="0" smtClean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prognostic</a:t>
                      </a:r>
                      <a:r>
                        <a:rPr sz="1800" dirty="0" smtClean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qr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and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qs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)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algn="ctr" defTabSz="5842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qi,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qr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qs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, </a:t>
                      </a:r>
                      <a:r>
                        <a:rPr sz="1800" dirty="0" err="1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qg</a:t>
                      </a:r>
                      <a:r>
                        <a:rPr sz="1800" dirty="0">
                          <a:solidFill>
                            <a:srgbClr val="3E231A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apyrus"/>
                        </a:rPr>
                        <a:t> sediment vertically</a:t>
                      </a:r>
                    </a:p>
                  </a:txBody>
                  <a:tcPr marL="47624" marR="47624" marT="35719" marB="35719" anchor="ctr" horzOverflow="overflow">
                    <a:lnL w="12700">
                      <a:solidFill>
                        <a:srgbClr val="3E231A"/>
                      </a:solidFill>
                      <a:miter lim="400000"/>
                    </a:lnL>
                    <a:lnR w="12700">
                      <a:solidFill>
                        <a:srgbClr val="3E231A"/>
                      </a:solidFill>
                      <a:miter lim="400000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2897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55691" y="1065109"/>
            <a:ext cx="10059156" cy="5591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5318" y="179765"/>
            <a:ext cx="824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NEMS  FV3GFS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41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09600" y="76200"/>
            <a:ext cx="1137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400" b="1" dirty="0" smtClean="0">
                <a:solidFill>
                  <a:schemeClr val="tx1"/>
                </a:solidFill>
              </a:rPr>
              <a:t>Thompson and WSM6 MPs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400" b="1" i="1" dirty="0" err="1" smtClean="0"/>
              <a:t>Ruiyu</a:t>
            </a:r>
            <a:r>
              <a:rPr lang="en-US" altLang="en-US" sz="2400" b="1" i="1" dirty="0" smtClean="0"/>
              <a:t> Sun</a:t>
            </a:r>
            <a:endParaRPr lang="en-US" altLang="en-US" sz="2400" b="1" i="1" dirty="0"/>
          </a:p>
        </p:txBody>
      </p:sp>
      <p:pic>
        <p:nvPicPr>
          <p:cNvPr id="4" name="image20.pn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 rot="5400000">
            <a:off x="5762962" y="343521"/>
            <a:ext cx="2560310" cy="4409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etsbis.f3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468" y="1164941"/>
            <a:ext cx="4380320" cy="2463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.png"/>
          <p:cNvPicPr/>
          <p:nvPr/>
        </p:nvPicPr>
        <p:blipFill>
          <a:blip r:embed="rId5">
            <a:extLst/>
          </a:blip>
          <a:srcRect l="50000" t="6100" r="12312" b="9417"/>
          <a:stretch>
            <a:fillRect/>
          </a:stretch>
        </p:blipFill>
        <p:spPr>
          <a:xfrm>
            <a:off x="4933335" y="4341801"/>
            <a:ext cx="2423663" cy="2471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.png"/>
          <p:cNvPicPr/>
          <p:nvPr/>
        </p:nvPicPr>
        <p:blipFill>
          <a:blip r:embed="rId6">
            <a:extLst/>
          </a:blip>
          <a:srcRect l="49322" t="12777" r="20425" b="10435"/>
          <a:stretch>
            <a:fillRect/>
          </a:stretch>
        </p:blipFill>
        <p:spPr>
          <a:xfrm>
            <a:off x="7454020" y="4319685"/>
            <a:ext cx="2321046" cy="2538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7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2790" y="4275307"/>
            <a:ext cx="4551837" cy="256040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8"/>
          <p:cNvSpPr txBox="1">
            <a:spLocks/>
          </p:cNvSpPr>
          <p:nvPr/>
        </p:nvSpPr>
        <p:spPr>
          <a:xfrm>
            <a:off x="9802612" y="1270206"/>
            <a:ext cx="2344830" cy="5676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188764" marR="0" lvl="0" indent="-188764" algn="l" defTabSz="234679" eaLnBrk="1" fontAlgn="auto" latinLnBrk="0" hangingPunct="1">
              <a:lnSpc>
                <a:spcPct val="100000"/>
              </a:lnSpc>
              <a:spcBef>
                <a:spcPts val="1172"/>
              </a:spcBef>
              <a:spcAft>
                <a:spcPts val="0"/>
              </a:spcAft>
              <a:buClrTx/>
              <a:buSzPct val="25000"/>
              <a:buFontTx/>
              <a:buBlip>
                <a:blip r:embed="rId8"/>
              </a:buBlip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apyrus"/>
              </a:rPr>
              <a:t>Both schemes</a:t>
            </a:r>
            <a:r>
              <a:rPr kumimoji="0" lang="en-US" sz="15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apyrus"/>
              </a:rPr>
              <a:t> were </a:t>
            </a:r>
            <a:r>
              <a:rPr kumimoji="0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apyrus"/>
              </a:rPr>
              <a:t>Tested in the operational GFS </a:t>
            </a:r>
          </a:p>
          <a:p>
            <a:pPr marL="188764" marR="0" lvl="0" indent="-188764" algn="l" defTabSz="234679" eaLnBrk="1" fontAlgn="auto" latinLnBrk="0" hangingPunct="1">
              <a:lnSpc>
                <a:spcPct val="100000"/>
              </a:lnSpc>
              <a:spcBef>
                <a:spcPts val="1172"/>
              </a:spcBef>
              <a:spcAft>
                <a:spcPts val="0"/>
              </a:spcAft>
              <a:buClrTx/>
              <a:buSzPct val="25000"/>
              <a:buFontTx/>
              <a:buBlip>
                <a:blip r:embed="rId8"/>
              </a:buBlip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apyrus"/>
              </a:rPr>
              <a:t>Thompson</a:t>
            </a:r>
            <a:r>
              <a:rPr kumimoji="0" lang="en-US" sz="15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apyrus"/>
              </a:rPr>
              <a:t> MP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apyrus"/>
              </a:rPr>
              <a:t>s</a:t>
            </a:r>
            <a:r>
              <a:rPr kumimoji="0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apyrus"/>
              </a:rPr>
              <a:t>ignificantly improved the cloud radiative effects</a:t>
            </a:r>
          </a:p>
          <a:p>
            <a:pPr marL="188764" marR="0" lvl="0" indent="-188764" algn="l" defTabSz="234679" eaLnBrk="1" fontAlgn="auto" latinLnBrk="0" hangingPunct="1">
              <a:lnSpc>
                <a:spcPct val="100000"/>
              </a:lnSpc>
              <a:spcBef>
                <a:spcPts val="1172"/>
              </a:spcBef>
              <a:spcAft>
                <a:spcPts val="0"/>
              </a:spcAft>
              <a:buClrTx/>
              <a:buSzPct val="25000"/>
              <a:buFontTx/>
              <a:buBlip>
                <a:blip r:embed="rId8"/>
              </a:buBlip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apyrus"/>
              </a:rPr>
              <a:t>Thomspon</a:t>
            </a:r>
            <a:r>
              <a:rPr kumimoji="0" lang="en-US" sz="15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apyrus"/>
              </a:rPr>
              <a:t> MP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apyrus"/>
              </a:rPr>
              <a:t>s</a:t>
            </a:r>
            <a:r>
              <a:rPr kumimoji="0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apyrus"/>
              </a:rPr>
              <a:t>ignificantly improved the precipitation skill score in the light rain, but degraded in the moderate range</a:t>
            </a:r>
          </a:p>
          <a:p>
            <a:pPr marL="188764" marR="0" lvl="0" indent="-188764" algn="l" defTabSz="234679" eaLnBrk="1" fontAlgn="auto" latinLnBrk="0" hangingPunct="1">
              <a:lnSpc>
                <a:spcPct val="100000"/>
              </a:lnSpc>
              <a:spcBef>
                <a:spcPts val="1172"/>
              </a:spcBef>
              <a:spcAft>
                <a:spcPts val="0"/>
              </a:spcAft>
              <a:buClrTx/>
              <a:buSzPct val="25000"/>
              <a:buFontTx/>
              <a:buBlip>
                <a:blip r:embed="rId8"/>
              </a:buBlip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apyrus"/>
              </a:rPr>
              <a:t>Both scheme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apyrus"/>
              </a:rPr>
              <a:t>e</a:t>
            </a:r>
            <a:r>
              <a:rPr kumimoji="0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Papyrus"/>
              </a:rPr>
              <a:t>liminated spotty precipitation seen in the GFS with Zhao and Carr (1997) </a:t>
            </a:r>
          </a:p>
          <a:p>
            <a:pPr marL="188764" marR="0" lvl="0" indent="-188764" algn="l" defTabSz="234679" eaLnBrk="1" fontAlgn="auto" latinLnBrk="0" hangingPunct="1">
              <a:lnSpc>
                <a:spcPct val="100000"/>
              </a:lnSpc>
              <a:spcBef>
                <a:spcPts val="1172"/>
              </a:spcBef>
              <a:spcAft>
                <a:spcPts val="0"/>
              </a:spcAft>
              <a:buClrTx/>
              <a:buSzPct val="25000"/>
              <a:buFontTx/>
              <a:buBlip>
                <a:blip r:embed="rId8"/>
              </a:buBlip>
              <a:tabLst/>
              <a:defRPr sz="1800">
                <a:solidFill>
                  <a:srgbClr val="000000"/>
                </a:solidFill>
              </a:defRPr>
            </a:pPr>
            <a:r>
              <a:rPr lang="en-US" sz="1500" kern="0" dirty="0" smtClean="0">
                <a:solidFill>
                  <a:srgbClr val="000000"/>
                </a:solidFill>
                <a:sym typeface="Papyrus"/>
              </a:rPr>
              <a:t>Thompson MP is testing in FV3GFS </a:t>
            </a:r>
            <a:endParaRPr kumimoji="0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Papyru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1694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09600" y="76200"/>
            <a:ext cx="1137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400" b="1" dirty="0" smtClean="0">
                <a:solidFill>
                  <a:schemeClr val="tx1"/>
                </a:solidFill>
              </a:rPr>
              <a:t>MG </a:t>
            </a:r>
            <a:r>
              <a:rPr lang="en-US" altLang="en-US" sz="3400" b="1" dirty="0">
                <a:solidFill>
                  <a:schemeClr val="tx1"/>
                </a:solidFill>
              </a:rPr>
              <a:t>M</a:t>
            </a:r>
            <a:r>
              <a:rPr lang="en-US" altLang="en-US" sz="3400" b="1" dirty="0" smtClean="0">
                <a:solidFill>
                  <a:schemeClr val="tx1"/>
                </a:solidFill>
              </a:rPr>
              <a:t>icrophysics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400" b="1" i="1" dirty="0" smtClean="0"/>
              <a:t>Cheng, </a:t>
            </a:r>
            <a:r>
              <a:rPr lang="en-US" altLang="en-US" sz="2400" b="1" i="1" dirty="0" err="1" smtClean="0"/>
              <a:t>Moorthi</a:t>
            </a:r>
            <a:r>
              <a:rPr lang="en-US" altLang="en-US" sz="2400" b="1" i="1" dirty="0" smtClean="0"/>
              <a:t>, </a:t>
            </a:r>
            <a:r>
              <a:rPr lang="en-US" altLang="en-US" sz="2400" b="1" i="1" dirty="0" err="1" smtClean="0">
                <a:solidFill>
                  <a:srgbClr val="7030A0"/>
                </a:solidFill>
              </a:rPr>
              <a:t>Barahona</a:t>
            </a:r>
            <a:r>
              <a:rPr lang="en-US" altLang="en-US" sz="2400" b="1" i="1" dirty="0" smtClean="0">
                <a:solidFill>
                  <a:srgbClr val="7030A0"/>
                </a:solidFill>
              </a:rPr>
              <a:t>, DaSilva</a:t>
            </a:r>
            <a:r>
              <a:rPr lang="en-US" altLang="en-US" sz="2400" b="1" i="1" dirty="0" smtClean="0"/>
              <a:t>, S. Lu, Y. </a:t>
            </a:r>
            <a:r>
              <a:rPr lang="en-US" altLang="en-US" sz="2400" b="1" i="1" dirty="0" err="1" smtClean="0"/>
              <a:t>Hou</a:t>
            </a:r>
            <a:endParaRPr lang="en-US" altLang="en-US" sz="2400" b="1" i="1" dirty="0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06400" y="1676400"/>
            <a:ext cx="1158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 eaLnBrk="0" hangingPunct="0">
              <a:spcBef>
                <a:spcPts val="8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32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  <a:lvl2pPr eaLnBrk="0" hangingPunct="0">
              <a:spcBef>
                <a:spcPts val="7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8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2pPr>
            <a:lvl3pPr eaLnBrk="0" hangingPunct="0">
              <a:spcBef>
                <a:spcPts val="6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3pPr>
            <a:lvl4pPr eaLnBrk="0" hangingPunct="0">
              <a:spcBef>
                <a:spcPts val="5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4pPr>
            <a:lvl5pPr eaLnBrk="0" hangingPunct="0">
              <a:spcBef>
                <a:spcPts val="500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 sz="20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9pPr>
          </a:lstStyle>
          <a:p>
            <a:pPr eaLnBrk="1" hangingPunct="1">
              <a:spcBef>
                <a:spcPts val="750"/>
              </a:spcBef>
              <a:buFont typeface="Times New Roman" pitchFamily="16" charset="0"/>
              <a:buChar char="•"/>
            </a:pPr>
            <a:r>
              <a:rPr lang="en-US" altLang="en-US" sz="2600" dirty="0"/>
              <a:t>Based on </a:t>
            </a:r>
            <a:r>
              <a:rPr lang="en-US" altLang="en-US" sz="2600" dirty="0" smtClean="0"/>
              <a:t>MG microphysics </a:t>
            </a:r>
            <a:r>
              <a:rPr lang="en-US" altLang="en-US" sz="2600" u="sng" dirty="0" smtClean="0">
                <a:solidFill>
                  <a:srgbClr val="00B0F0"/>
                </a:solidFill>
              </a:rPr>
              <a:t>from GMAO</a:t>
            </a:r>
            <a:r>
              <a:rPr lang="en-US" altLang="en-US" sz="2600" dirty="0" smtClean="0"/>
              <a:t>,  with an option to predict rain, snow and their number concentration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(added at EMC)</a:t>
            </a:r>
          </a:p>
          <a:p>
            <a:pPr eaLnBrk="1" hangingPunct="1">
              <a:spcBef>
                <a:spcPts val="750"/>
              </a:spcBef>
              <a:buFont typeface="Times New Roman" pitchFamily="16" charset="0"/>
              <a:buChar char="•"/>
            </a:pPr>
            <a:r>
              <a:rPr lang="en-US" altLang="en-US" sz="2600" dirty="0" smtClean="0">
                <a:solidFill>
                  <a:prstClr val="black"/>
                </a:solidFill>
              </a:rPr>
              <a:t>Takes in to account the detrained condensates from RAS, CSAW, or any other convective parameterizations. </a:t>
            </a:r>
            <a:endParaRPr lang="en-US" altLang="en-US" sz="2600" dirty="0" smtClean="0"/>
          </a:p>
          <a:p>
            <a:pPr eaLnBrk="1" hangingPunct="1">
              <a:spcBef>
                <a:spcPts val="750"/>
              </a:spcBef>
              <a:buFont typeface="Times New Roman" pitchFamily="16" charset="0"/>
              <a:buChar char="•"/>
            </a:pPr>
            <a:r>
              <a:rPr lang="en-US" altLang="en-US" sz="2600" dirty="0" smtClean="0"/>
              <a:t>Couples with either GMAO </a:t>
            </a:r>
            <a:r>
              <a:rPr lang="en-US" altLang="en-US" sz="2600" dirty="0"/>
              <a:t>m</a:t>
            </a:r>
            <a:r>
              <a:rPr lang="en-US" altLang="en-US" sz="2600" dirty="0" smtClean="0"/>
              <a:t>acrophysics or SHOC (needs some work)</a:t>
            </a:r>
          </a:p>
          <a:p>
            <a:pPr eaLnBrk="1" hangingPunct="1">
              <a:spcBef>
                <a:spcPts val="750"/>
              </a:spcBef>
              <a:buFont typeface="Times New Roman" pitchFamily="16" charset="0"/>
              <a:buChar char="•"/>
            </a:pPr>
            <a:r>
              <a:rPr lang="en-US" altLang="en-US" sz="2600" dirty="0" smtClean="0"/>
              <a:t>Couples with prognostic GOCART via internal tracers.</a:t>
            </a:r>
            <a:endParaRPr lang="en-US" altLang="en-US" sz="2600" dirty="0"/>
          </a:p>
          <a:p>
            <a:pPr eaLnBrk="1" hangingPunct="1">
              <a:spcBef>
                <a:spcPts val="750"/>
              </a:spcBef>
              <a:buFont typeface="Times New Roman" pitchFamily="16" charset="0"/>
              <a:buChar char="•"/>
            </a:pPr>
            <a:r>
              <a:rPr lang="en-US" altLang="en-US" sz="2600" dirty="0" smtClean="0"/>
              <a:t>Can use “prescribed” </a:t>
            </a:r>
            <a:r>
              <a:rPr lang="en-US" altLang="en-US" sz="2600" dirty="0"/>
              <a:t>GOCART aerosols via external files, either GEOS-4 GOCART monthly climatology or </a:t>
            </a:r>
            <a:r>
              <a:rPr lang="en-US" altLang="en-US" sz="2600" dirty="0">
                <a:solidFill>
                  <a:srgbClr val="4F81BD"/>
                </a:solidFill>
              </a:rPr>
              <a:t>NGAC output or MERRA2 aerosol reanalysis (proposed</a:t>
            </a:r>
            <a:r>
              <a:rPr lang="en-US" altLang="en-US" sz="2600" dirty="0" smtClean="0">
                <a:solidFill>
                  <a:srgbClr val="4F81BD"/>
                </a:solidFill>
              </a:rPr>
              <a:t>) </a:t>
            </a:r>
            <a:r>
              <a:rPr lang="en-US" altLang="en-US" sz="2600" dirty="0" smtClean="0">
                <a:solidFill>
                  <a:prstClr val="black"/>
                </a:solidFill>
              </a:rPr>
              <a:t>for an affordable approach.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1694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531" y="1385061"/>
            <a:ext cx="10394576" cy="5472953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Ferrier-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 and GFDL MP are not yet in NEMS/FV3 IPDv4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(regional) FV3GFS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runs (at 3km) will test different schemes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Thompson, Ferrier-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WSM etc and PBL/Shallow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convection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 Ferrier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Radiation, when available RRTMGP will be installed in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IPDv4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YuTai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9045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15875"/>
            <a:ext cx="11347451" cy="6429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latin typeface="Times New Roman"/>
              </a:rPr>
              <a:t>Schematic Radiation Module Structure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167" y="685800"/>
            <a:ext cx="11387667" cy="6172200"/>
          </a:xfrm>
        </p:spPr>
        <p:txBody>
          <a:bodyPr/>
          <a:lstStyle/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 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03200" y="547689"/>
            <a:ext cx="2844800" cy="1919287"/>
          </a:xfrm>
          <a:prstGeom prst="rect">
            <a:avLst/>
          </a:prstGeom>
          <a:solidFill>
            <a:srgbClr val="FFFFFF">
              <a:alpha val="59999"/>
            </a:srgbClr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27917" y="547689"/>
            <a:ext cx="2844800" cy="1919287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250517" y="547689"/>
            <a:ext cx="2743200" cy="1919287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9188451" y="547689"/>
            <a:ext cx="2743200" cy="1919287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06400" y="609600"/>
            <a:ext cx="2438400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</a:rPr>
              <a:t>Driver Module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09600" y="1524000"/>
            <a:ext cx="2133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11200" y="1143000"/>
            <a:ext cx="16256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>
                <a:solidFill>
                  <a:srgbClr val="000000"/>
                </a:solidFill>
              </a:rPr>
              <a:t>Init/update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11200" y="1447800"/>
            <a:ext cx="16256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main driver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352800" y="609601"/>
            <a:ext cx="2743200" cy="299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u="sng">
                <a:solidFill>
                  <a:srgbClr val="000000"/>
                </a:solidFill>
              </a:rPr>
              <a:t>Astronomy Module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759200" y="1066800"/>
            <a:ext cx="16256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>
                <a:solidFill>
                  <a:srgbClr val="000000"/>
                </a:solidFill>
              </a:rPr>
              <a:t>Init/update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759200" y="1676400"/>
            <a:ext cx="16256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mean coszen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400800" y="609600"/>
            <a:ext cx="2438400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</a:rPr>
              <a:t>Gases Module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807200" y="1066800"/>
            <a:ext cx="16256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>
                <a:solidFill>
                  <a:srgbClr val="000000"/>
                </a:solidFill>
              </a:rPr>
              <a:t>Init/update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6807200" y="1371600"/>
            <a:ext cx="16256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ozone</a:t>
            </a:r>
          </a:p>
        </p:txBody>
      </p:sp>
      <p:sp>
        <p:nvSpPr>
          <p:cNvPr id="4115" name="Rectangle 20"/>
          <p:cNvSpPr>
            <a:spLocks noChangeArrowheads="1"/>
          </p:cNvSpPr>
          <p:nvPr/>
        </p:nvSpPr>
        <p:spPr bwMode="auto">
          <a:xfrm>
            <a:off x="6807200" y="1676400"/>
            <a:ext cx="16256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co2</a:t>
            </a:r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>
            <a:off x="9448800" y="609600"/>
            <a:ext cx="2336800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</a:rPr>
              <a:t>Cloud Module</a:t>
            </a:r>
          </a:p>
        </p:txBody>
      </p:sp>
      <p:sp>
        <p:nvSpPr>
          <p:cNvPr id="4117" name="Rectangle 22"/>
          <p:cNvSpPr>
            <a:spLocks noChangeArrowheads="1"/>
          </p:cNvSpPr>
          <p:nvPr/>
        </p:nvSpPr>
        <p:spPr bwMode="auto">
          <a:xfrm>
            <a:off x="9753600" y="1095375"/>
            <a:ext cx="16256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initialization</a:t>
            </a:r>
          </a:p>
        </p:txBody>
      </p:sp>
      <p:sp>
        <p:nvSpPr>
          <p:cNvPr id="4118" name="Rectangle 23"/>
          <p:cNvSpPr>
            <a:spLocks noChangeArrowheads="1"/>
          </p:cNvSpPr>
          <p:nvPr/>
        </p:nvSpPr>
        <p:spPr bwMode="auto">
          <a:xfrm>
            <a:off x="9753600" y="1398588"/>
            <a:ext cx="16256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prog cld1</a:t>
            </a:r>
          </a:p>
        </p:txBody>
      </p:sp>
      <p:sp>
        <p:nvSpPr>
          <p:cNvPr id="4119" name="Rectangle 24"/>
          <p:cNvSpPr>
            <a:spLocks noChangeArrowheads="1"/>
          </p:cNvSpPr>
          <p:nvPr/>
        </p:nvSpPr>
        <p:spPr bwMode="auto">
          <a:xfrm>
            <a:off x="9753600" y="1708150"/>
            <a:ext cx="16256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prog cld2</a:t>
            </a:r>
          </a:p>
        </p:txBody>
      </p:sp>
      <p:sp>
        <p:nvSpPr>
          <p:cNvPr id="4120" name="Rectangle 25"/>
          <p:cNvSpPr>
            <a:spLocks noChangeArrowheads="1"/>
          </p:cNvSpPr>
          <p:nvPr/>
        </p:nvSpPr>
        <p:spPr bwMode="auto">
          <a:xfrm>
            <a:off x="9753600" y="2009775"/>
            <a:ext cx="16256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diag cld  </a:t>
            </a:r>
          </a:p>
        </p:txBody>
      </p:sp>
      <p:sp>
        <p:nvSpPr>
          <p:cNvPr id="4121" name="Rectangle 26"/>
          <p:cNvSpPr>
            <a:spLocks noChangeArrowheads="1"/>
          </p:cNvSpPr>
          <p:nvPr/>
        </p:nvSpPr>
        <p:spPr bwMode="auto">
          <a:xfrm>
            <a:off x="205317" y="2668588"/>
            <a:ext cx="2844800" cy="2011362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22" name="Rectangle 27"/>
          <p:cNvSpPr>
            <a:spLocks noChangeArrowheads="1"/>
          </p:cNvSpPr>
          <p:nvPr/>
        </p:nvSpPr>
        <p:spPr bwMode="auto">
          <a:xfrm>
            <a:off x="203200" y="4779963"/>
            <a:ext cx="2844800" cy="2011362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23" name="Text Box 28"/>
          <p:cNvSpPr txBox="1">
            <a:spLocks noChangeArrowheads="1"/>
          </p:cNvSpPr>
          <p:nvPr/>
        </p:nvSpPr>
        <p:spPr bwMode="auto">
          <a:xfrm>
            <a:off x="304800" y="2743200"/>
            <a:ext cx="2540000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</a:rPr>
              <a:t>Aerosol Module</a:t>
            </a: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711200" y="3276600"/>
            <a:ext cx="1949451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>
                <a:solidFill>
                  <a:srgbClr val="000000"/>
                </a:solidFill>
              </a:rPr>
              <a:t>Init/update</a:t>
            </a:r>
          </a:p>
        </p:txBody>
      </p:sp>
      <p:sp>
        <p:nvSpPr>
          <p:cNvPr id="4125" name="Rectangle 30"/>
          <p:cNvSpPr>
            <a:spLocks noChangeArrowheads="1"/>
          </p:cNvSpPr>
          <p:nvPr/>
        </p:nvSpPr>
        <p:spPr bwMode="auto">
          <a:xfrm>
            <a:off x="711200" y="3656013"/>
            <a:ext cx="1949451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 err="1">
                <a:solidFill>
                  <a:srgbClr val="000000"/>
                </a:solidFill>
              </a:rPr>
              <a:t>clim</a:t>
            </a:r>
            <a:r>
              <a:rPr lang="en-US" sz="1400" b="1" dirty="0">
                <a:solidFill>
                  <a:srgbClr val="000000"/>
                </a:solidFill>
              </a:rPr>
              <a:t> aerosols</a:t>
            </a:r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508000" y="4114801"/>
            <a:ext cx="2133600" cy="404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50000"/>
              </a:lnSpc>
              <a:spcBef>
                <a:spcPts val="6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u="sng">
                <a:solidFill>
                  <a:srgbClr val="FFFFFF"/>
                </a:solidFill>
              </a:rPr>
              <a:t>Derived Type</a:t>
            </a:r>
            <a:r>
              <a:rPr lang="en-US" sz="1400" b="1">
                <a:solidFill>
                  <a:srgbClr val="FFFFFF"/>
                </a:solidFill>
              </a:rPr>
              <a:t> :</a:t>
            </a:r>
          </a:p>
          <a:p>
            <a:pPr eaLnBrk="0" hangingPunct="0">
              <a:lnSpc>
                <a:spcPct val="50000"/>
              </a:lnSpc>
              <a:spcBef>
                <a:spcPts val="6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FFFFFF"/>
                </a:solidFill>
              </a:rPr>
              <a:t>    </a:t>
            </a:r>
            <a:r>
              <a:rPr lang="en-US" sz="1400">
                <a:solidFill>
                  <a:srgbClr val="FFFFFF"/>
                </a:solidFill>
              </a:rPr>
              <a:t>aerosol_type</a:t>
            </a:r>
          </a:p>
        </p:txBody>
      </p:sp>
      <p:sp>
        <p:nvSpPr>
          <p:cNvPr id="4127" name="Text Box 32"/>
          <p:cNvSpPr txBox="1">
            <a:spLocks noChangeArrowheads="1"/>
          </p:cNvSpPr>
          <p:nvPr/>
        </p:nvSpPr>
        <p:spPr bwMode="auto">
          <a:xfrm>
            <a:off x="304800" y="4876800"/>
            <a:ext cx="2540000" cy="325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</a:rPr>
              <a:t>Surface Module</a:t>
            </a:r>
          </a:p>
        </p:txBody>
      </p:sp>
      <p:sp>
        <p:nvSpPr>
          <p:cNvPr id="4128" name="Rectangle 33"/>
          <p:cNvSpPr>
            <a:spLocks noChangeArrowheads="1"/>
          </p:cNvSpPr>
          <p:nvPr/>
        </p:nvSpPr>
        <p:spPr bwMode="auto">
          <a:xfrm>
            <a:off x="711200" y="5300663"/>
            <a:ext cx="17272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initialization</a:t>
            </a:r>
          </a:p>
        </p:txBody>
      </p:sp>
      <p:sp>
        <p:nvSpPr>
          <p:cNvPr id="4129" name="Rectangle 34"/>
          <p:cNvSpPr>
            <a:spLocks noChangeArrowheads="1"/>
          </p:cNvSpPr>
          <p:nvPr/>
        </p:nvSpPr>
        <p:spPr bwMode="auto">
          <a:xfrm>
            <a:off x="711200" y="5621338"/>
            <a:ext cx="17272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SW albedo</a:t>
            </a:r>
          </a:p>
        </p:txBody>
      </p:sp>
      <p:sp>
        <p:nvSpPr>
          <p:cNvPr id="4130" name="Rectangle 35"/>
          <p:cNvSpPr>
            <a:spLocks noChangeArrowheads="1"/>
          </p:cNvSpPr>
          <p:nvPr/>
        </p:nvSpPr>
        <p:spPr bwMode="auto">
          <a:xfrm>
            <a:off x="711200" y="5959475"/>
            <a:ext cx="17272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LW emissivity</a:t>
            </a:r>
          </a:p>
        </p:txBody>
      </p:sp>
      <p:sp>
        <p:nvSpPr>
          <p:cNvPr id="4131" name="Text Box 36"/>
          <p:cNvSpPr txBox="1">
            <a:spLocks noChangeArrowheads="1"/>
          </p:cNvSpPr>
          <p:nvPr/>
        </p:nvSpPr>
        <p:spPr bwMode="auto">
          <a:xfrm>
            <a:off x="406400" y="6324601"/>
            <a:ext cx="2032000" cy="404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50000"/>
              </a:lnSpc>
              <a:spcBef>
                <a:spcPts val="6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u="sng">
                <a:solidFill>
                  <a:srgbClr val="FFFFFF"/>
                </a:solidFill>
              </a:rPr>
              <a:t>Derived Type</a:t>
            </a:r>
            <a:r>
              <a:rPr lang="en-US" sz="1400" b="1">
                <a:solidFill>
                  <a:srgbClr val="FFFFFF"/>
                </a:solidFill>
              </a:rPr>
              <a:t> :</a:t>
            </a:r>
          </a:p>
          <a:p>
            <a:pPr eaLnBrk="0" hangingPunct="0">
              <a:lnSpc>
                <a:spcPct val="50000"/>
              </a:lnSpc>
              <a:spcBef>
                <a:spcPts val="6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FFFFFF"/>
                </a:solidFill>
              </a:rPr>
              <a:t>    sfcalb_type</a:t>
            </a:r>
          </a:p>
        </p:txBody>
      </p:sp>
      <p:sp>
        <p:nvSpPr>
          <p:cNvPr id="4132" name="Rectangle 37"/>
          <p:cNvSpPr>
            <a:spLocks noChangeArrowheads="1"/>
          </p:cNvSpPr>
          <p:nvPr/>
        </p:nvSpPr>
        <p:spPr bwMode="auto">
          <a:xfrm>
            <a:off x="3251201" y="2667001"/>
            <a:ext cx="4265084" cy="4113213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33" name="Rectangle 38"/>
          <p:cNvSpPr>
            <a:spLocks noChangeArrowheads="1"/>
          </p:cNvSpPr>
          <p:nvPr/>
        </p:nvSpPr>
        <p:spPr bwMode="auto">
          <a:xfrm>
            <a:off x="3556001" y="2741614"/>
            <a:ext cx="3655484" cy="3651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spcBef>
                <a:spcPts val="7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</a:rPr>
              <a:t>SW Param Module</a:t>
            </a:r>
          </a:p>
        </p:txBody>
      </p:sp>
      <p:sp>
        <p:nvSpPr>
          <p:cNvPr id="4134" name="Rectangle 39"/>
          <p:cNvSpPr>
            <a:spLocks noChangeArrowheads="1"/>
          </p:cNvSpPr>
          <p:nvPr/>
        </p:nvSpPr>
        <p:spPr bwMode="auto">
          <a:xfrm>
            <a:off x="3556000" y="3198814"/>
            <a:ext cx="3657600" cy="3651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spcBef>
                <a:spcPts val="7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</a:rPr>
              <a:t>SW Data Table Module</a:t>
            </a:r>
          </a:p>
        </p:txBody>
      </p:sp>
      <p:sp>
        <p:nvSpPr>
          <p:cNvPr id="4135" name="Rectangle 40"/>
          <p:cNvSpPr>
            <a:spLocks noChangeArrowheads="1"/>
          </p:cNvSpPr>
          <p:nvPr/>
        </p:nvSpPr>
        <p:spPr bwMode="auto">
          <a:xfrm>
            <a:off x="3556000" y="3656013"/>
            <a:ext cx="3657600" cy="29257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36" name="Text Box 41"/>
          <p:cNvSpPr txBox="1">
            <a:spLocks noChangeArrowheads="1"/>
          </p:cNvSpPr>
          <p:nvPr/>
        </p:nvSpPr>
        <p:spPr bwMode="auto">
          <a:xfrm>
            <a:off x="3962400" y="3765551"/>
            <a:ext cx="274320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60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</a:rPr>
              <a:t>SW Main Module</a:t>
            </a:r>
          </a:p>
        </p:txBody>
      </p:sp>
      <p:sp>
        <p:nvSpPr>
          <p:cNvPr id="4137" name="Rectangle 42"/>
          <p:cNvSpPr>
            <a:spLocks noChangeArrowheads="1"/>
          </p:cNvSpPr>
          <p:nvPr/>
        </p:nvSpPr>
        <p:spPr bwMode="auto">
          <a:xfrm>
            <a:off x="4368800" y="4154843"/>
            <a:ext cx="18288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initialization</a:t>
            </a:r>
          </a:p>
        </p:txBody>
      </p:sp>
      <p:sp>
        <p:nvSpPr>
          <p:cNvPr id="4138" name="Rectangle 43"/>
          <p:cNvSpPr>
            <a:spLocks noChangeArrowheads="1"/>
          </p:cNvSpPr>
          <p:nvPr/>
        </p:nvSpPr>
        <p:spPr bwMode="auto">
          <a:xfrm>
            <a:off x="4368799" y="4474049"/>
            <a:ext cx="18288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sw radiation </a:t>
            </a:r>
          </a:p>
        </p:txBody>
      </p:sp>
      <p:sp>
        <p:nvSpPr>
          <p:cNvPr id="4139" name="Text Box 44"/>
          <p:cNvSpPr txBox="1">
            <a:spLocks noChangeArrowheads="1"/>
          </p:cNvSpPr>
          <p:nvPr/>
        </p:nvSpPr>
        <p:spPr bwMode="auto">
          <a:xfrm>
            <a:off x="3657600" y="4571765"/>
            <a:ext cx="3352800" cy="1995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60000"/>
              </a:lnSpc>
              <a:spcBef>
                <a:spcPts val="6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u="sng">
                <a:solidFill>
                  <a:srgbClr val="000000"/>
                </a:solidFill>
              </a:rPr>
              <a:t>Outputs</a:t>
            </a:r>
            <a:r>
              <a:rPr lang="en-US" sz="1400" b="1">
                <a:solidFill>
                  <a:srgbClr val="000000"/>
                </a:solidFill>
              </a:rPr>
              <a:t> :</a:t>
            </a:r>
          </a:p>
          <a:p>
            <a:pPr eaLnBrk="0" hangingPunct="0">
              <a:lnSpc>
                <a:spcPct val="60000"/>
              </a:lnSpc>
              <a:spcBef>
                <a:spcPts val="6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    total sky heating rates</a:t>
            </a:r>
          </a:p>
          <a:p>
            <a:pPr eaLnBrk="0" hangingPunct="0">
              <a:lnSpc>
                <a:spcPct val="60000"/>
              </a:lnSpc>
              <a:spcBef>
                <a:spcPts val="6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    surface fluxes (up/down)</a:t>
            </a:r>
          </a:p>
          <a:p>
            <a:pPr eaLnBrk="0" hangingPunct="0">
              <a:lnSpc>
                <a:spcPct val="60000"/>
              </a:lnSpc>
              <a:spcBef>
                <a:spcPts val="6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    toa atms fluxes (up/down)</a:t>
            </a:r>
          </a:p>
          <a:p>
            <a:pPr eaLnBrk="0" hangingPunct="0">
              <a:lnSpc>
                <a:spcPct val="60000"/>
              </a:lnSpc>
              <a:spcBef>
                <a:spcPts val="6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u="sng">
                <a:solidFill>
                  <a:srgbClr val="000000"/>
                </a:solidFill>
              </a:rPr>
              <a:t>Optional outputs:</a:t>
            </a:r>
          </a:p>
          <a:p>
            <a:pPr eaLnBrk="0" hangingPunct="0">
              <a:lnSpc>
                <a:spcPct val="60000"/>
              </a:lnSpc>
              <a:spcBef>
                <a:spcPts val="6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    clear sky heating rates</a:t>
            </a:r>
          </a:p>
          <a:p>
            <a:pPr eaLnBrk="0" hangingPunct="0">
              <a:lnSpc>
                <a:spcPct val="60000"/>
              </a:lnSpc>
              <a:spcBef>
                <a:spcPts val="6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    spectral band heating rates    </a:t>
            </a:r>
          </a:p>
          <a:p>
            <a:pPr eaLnBrk="0" hangingPunct="0">
              <a:lnSpc>
                <a:spcPct val="60000"/>
              </a:lnSpc>
              <a:spcBef>
                <a:spcPts val="6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    fluxes profiles (up/down)</a:t>
            </a:r>
          </a:p>
          <a:p>
            <a:pPr eaLnBrk="0" hangingPunct="0">
              <a:lnSpc>
                <a:spcPct val="60000"/>
              </a:lnSpc>
              <a:spcBef>
                <a:spcPts val="6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    surface flux components</a:t>
            </a:r>
          </a:p>
        </p:txBody>
      </p:sp>
      <p:sp>
        <p:nvSpPr>
          <p:cNvPr id="4140" name="Rectangle 45"/>
          <p:cNvSpPr>
            <a:spLocks noChangeArrowheads="1"/>
          </p:cNvSpPr>
          <p:nvPr/>
        </p:nvSpPr>
        <p:spPr bwMode="auto">
          <a:xfrm>
            <a:off x="7702551" y="2668589"/>
            <a:ext cx="4265083" cy="4067175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41" name="Rectangle 46"/>
          <p:cNvSpPr>
            <a:spLocks noChangeArrowheads="1"/>
          </p:cNvSpPr>
          <p:nvPr/>
        </p:nvSpPr>
        <p:spPr bwMode="auto">
          <a:xfrm>
            <a:off x="8026400" y="2741614"/>
            <a:ext cx="3657600" cy="3651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spcBef>
                <a:spcPts val="7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</a:rPr>
              <a:t>LW Param Module</a:t>
            </a:r>
          </a:p>
        </p:txBody>
      </p:sp>
      <p:sp>
        <p:nvSpPr>
          <p:cNvPr id="4142" name="Rectangle 47"/>
          <p:cNvSpPr>
            <a:spLocks noChangeArrowheads="1"/>
          </p:cNvSpPr>
          <p:nvPr/>
        </p:nvSpPr>
        <p:spPr bwMode="auto">
          <a:xfrm>
            <a:off x="8026400" y="3198814"/>
            <a:ext cx="3657600" cy="3651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spcBef>
                <a:spcPts val="78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</a:rPr>
              <a:t>LW Data Table Module</a:t>
            </a:r>
          </a:p>
        </p:txBody>
      </p:sp>
      <p:sp>
        <p:nvSpPr>
          <p:cNvPr id="4143" name="Rectangle 48"/>
          <p:cNvSpPr>
            <a:spLocks noChangeArrowheads="1"/>
          </p:cNvSpPr>
          <p:nvPr/>
        </p:nvSpPr>
        <p:spPr bwMode="auto">
          <a:xfrm>
            <a:off x="8026400" y="3656013"/>
            <a:ext cx="3657600" cy="29257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44" name="Text Box 49"/>
          <p:cNvSpPr txBox="1">
            <a:spLocks noChangeArrowheads="1"/>
          </p:cNvSpPr>
          <p:nvPr/>
        </p:nvSpPr>
        <p:spPr bwMode="auto">
          <a:xfrm>
            <a:off x="8534400" y="3765551"/>
            <a:ext cx="274320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60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>
                <a:solidFill>
                  <a:srgbClr val="000000"/>
                </a:solidFill>
              </a:rPr>
              <a:t>LW Main Module</a:t>
            </a:r>
          </a:p>
        </p:txBody>
      </p:sp>
      <p:sp>
        <p:nvSpPr>
          <p:cNvPr id="4145" name="Rectangle 50"/>
          <p:cNvSpPr>
            <a:spLocks noChangeArrowheads="1"/>
          </p:cNvSpPr>
          <p:nvPr/>
        </p:nvSpPr>
        <p:spPr bwMode="auto">
          <a:xfrm>
            <a:off x="8940800" y="4154842"/>
            <a:ext cx="18288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>
                <a:solidFill>
                  <a:srgbClr val="000000"/>
                </a:solidFill>
              </a:rPr>
              <a:t>initialization</a:t>
            </a:r>
          </a:p>
        </p:txBody>
      </p:sp>
      <p:sp>
        <p:nvSpPr>
          <p:cNvPr id="4146" name="Rectangle 51"/>
          <p:cNvSpPr>
            <a:spLocks noChangeArrowheads="1"/>
          </p:cNvSpPr>
          <p:nvPr/>
        </p:nvSpPr>
        <p:spPr bwMode="auto">
          <a:xfrm>
            <a:off x="8940800" y="4429479"/>
            <a:ext cx="18288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lw radiation </a:t>
            </a:r>
          </a:p>
        </p:txBody>
      </p:sp>
      <p:sp>
        <p:nvSpPr>
          <p:cNvPr id="4147" name="Text Box 52"/>
          <p:cNvSpPr txBox="1">
            <a:spLocks noChangeArrowheads="1"/>
          </p:cNvSpPr>
          <p:nvPr/>
        </p:nvSpPr>
        <p:spPr bwMode="auto">
          <a:xfrm>
            <a:off x="8229600" y="4691064"/>
            <a:ext cx="3352800" cy="1824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u="sng" dirty="0">
                <a:solidFill>
                  <a:srgbClr val="000000"/>
                </a:solidFill>
              </a:rPr>
              <a:t>Outputs</a:t>
            </a:r>
            <a:r>
              <a:rPr lang="en-US" sz="1400" b="1" dirty="0">
                <a:solidFill>
                  <a:srgbClr val="000000"/>
                </a:solidFill>
              </a:rPr>
              <a:t> :</a:t>
            </a:r>
          </a:p>
          <a:p>
            <a:pPr>
              <a:lnSpc>
                <a:spcPct val="60000"/>
              </a:lnSpc>
              <a:spcBef>
                <a:spcPts val="6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    total sky heating rates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    surface fluxes (up/down)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    </a:t>
            </a:r>
            <a:r>
              <a:rPr lang="en-US" sz="1400" dirty="0" err="1">
                <a:solidFill>
                  <a:srgbClr val="000000"/>
                </a:solidFill>
              </a:rPr>
              <a:t>toa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atms</a:t>
            </a:r>
            <a:r>
              <a:rPr lang="en-US" sz="1400" dirty="0">
                <a:solidFill>
                  <a:srgbClr val="000000"/>
                </a:solidFill>
              </a:rPr>
              <a:t> fluxes (up/down)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u="sng" dirty="0">
                <a:solidFill>
                  <a:srgbClr val="000000"/>
                </a:solidFill>
              </a:rPr>
              <a:t>Optional outputs: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    clear sky heating rates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    spectral band heating rates   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    fluxes profiles (up/down)</a:t>
            </a:r>
            <a:r>
              <a:rPr lang="en-US" sz="1400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4148" name="Rectangle 53"/>
          <p:cNvSpPr>
            <a:spLocks noChangeArrowheads="1"/>
          </p:cNvSpPr>
          <p:nvPr/>
        </p:nvSpPr>
        <p:spPr bwMode="auto">
          <a:xfrm>
            <a:off x="6807200" y="1981200"/>
            <a:ext cx="1625600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000000"/>
                </a:solidFill>
              </a:rPr>
              <a:t>rare gases</a:t>
            </a:r>
          </a:p>
        </p:txBody>
      </p:sp>
      <p:sp>
        <p:nvSpPr>
          <p:cNvPr id="4149" name="Rectangle 54"/>
          <p:cNvSpPr>
            <a:spLocks noChangeArrowheads="1"/>
          </p:cNvSpPr>
          <p:nvPr/>
        </p:nvSpPr>
        <p:spPr bwMode="auto">
          <a:xfrm>
            <a:off x="711200" y="4057650"/>
            <a:ext cx="1949451" cy="228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>
                <a:solidFill>
                  <a:srgbClr val="000000"/>
                </a:solidFill>
              </a:rPr>
              <a:t>GOCART aerosols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1EAA-5370-4834-865C-8B4D19679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4005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ub-grid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Scale Gravity Waves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7898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71217" y="829530"/>
            <a:ext cx="12142080" cy="191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Plans for Integrating Unified Gravity Wave Physics into the </a:t>
            </a:r>
          </a:p>
          <a:p>
            <a:pPr algn="ctr"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Generation Global Prediction System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</a:p>
          <a:p>
            <a:pPr algn="ctr" defTabSz="457200" eaLnBrk="1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altLang="en-US" sz="2400" b="1" dirty="0" smtClean="0">
              <a:solidFill>
                <a:srgbClr val="000000"/>
              </a:solidFill>
            </a:endParaRPr>
          </a:p>
          <a:p>
            <a:pPr defTabSz="457200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		</a:t>
            </a:r>
            <a:r>
              <a:rPr lang="en-US" altLang="en-US" sz="2000" b="1" dirty="0">
                <a:solidFill>
                  <a:srgbClr val="000000"/>
                </a:solidFill>
              </a:rPr>
              <a:t>		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Yudin</a:t>
            </a:r>
            <a:r>
              <a:rPr lang="en-US" altLang="en-US" sz="20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Jordan C. Alpert</a:t>
            </a:r>
            <a:r>
              <a:rPr lang="en-US" altLang="en-US" sz="20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 J, Fuller-Rowell*</a:t>
            </a:r>
            <a:r>
              <a:rPr lang="en-US" altLang="en-US" sz="20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R. A. Akmaev</a:t>
            </a:r>
            <a:r>
              <a:rPr lang="en-US" altLang="en-US" sz="20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FFFF99"/>
                </a:solidFill>
              </a:rPr>
              <a:t/>
            </a:r>
            <a:br>
              <a:rPr lang="en-US" altLang="en-US" sz="2200" dirty="0">
                <a:solidFill>
                  <a:srgbClr val="FFFF99"/>
                </a:solidFill>
              </a:rPr>
            </a:br>
            <a:endParaRPr lang="en-US" altLang="en-US" sz="2200" dirty="0">
              <a:solidFill>
                <a:srgbClr val="FFFF99"/>
              </a:solidFill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111086" y="151759"/>
            <a:ext cx="1017600" cy="763280"/>
            <a:chOff x="29" y="46"/>
            <a:chExt cx="530" cy="530"/>
          </a:xfrm>
        </p:grpSpPr>
        <p:sp>
          <p:nvSpPr>
            <p:cNvPr id="3086" name="AutoShape 4"/>
            <p:cNvSpPr>
              <a:spLocks noChangeArrowheads="1"/>
            </p:cNvSpPr>
            <p:nvPr/>
          </p:nvSpPr>
          <p:spPr bwMode="auto">
            <a:xfrm>
              <a:off x="29" y="46"/>
              <a:ext cx="530" cy="530"/>
            </a:xfrm>
            <a:custGeom>
              <a:avLst/>
              <a:gdLst>
                <a:gd name="T0" fmla="*/ 530 w 530"/>
                <a:gd name="T1" fmla="*/ 265 h 530"/>
                <a:gd name="T2" fmla="*/ 265 w 530"/>
                <a:gd name="T3" fmla="*/ 530 h 530"/>
                <a:gd name="T4" fmla="*/ 0 w 530"/>
                <a:gd name="T5" fmla="*/ 265 h 530"/>
                <a:gd name="T6" fmla="*/ 265 w 530"/>
                <a:gd name="T7" fmla="*/ 0 h 53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530"/>
                <a:gd name="T13" fmla="*/ 0 h 530"/>
                <a:gd name="T14" fmla="*/ 530 w 530"/>
                <a:gd name="T15" fmla="*/ 530 h 5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0" h="530">
                  <a:moveTo>
                    <a:pt x="0" y="1171"/>
                  </a:moveTo>
                  <a:lnTo>
                    <a:pt x="1171" y="1171"/>
                  </a:lnTo>
                  <a:lnTo>
                    <a:pt x="180" y="90"/>
                  </a:lnTo>
                  <a:lnTo>
                    <a:pt x="1171" y="1171"/>
                  </a:lnTo>
                  <a:lnTo>
                    <a:pt x="270" y="90"/>
                  </a:lnTo>
                  <a:lnTo>
                    <a:pt x="0" y="1171"/>
                  </a:lnTo>
                  <a:close/>
                </a:path>
              </a:pathLst>
            </a:custGeom>
            <a:solidFill>
              <a:srgbClr val="EAEAEA"/>
            </a:solidFill>
            <a:ln w="9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308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46"/>
              <a:ext cx="530" cy="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2320" y="34567"/>
            <a:ext cx="1520640" cy="67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8" y="5969434"/>
            <a:ext cx="1357441" cy="92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9041" y="6195531"/>
            <a:ext cx="1522561" cy="63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11604483" y="5972314"/>
            <a:ext cx="5875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4484" rIns="90000" bIns="45000"/>
          <a:lstStyle>
            <a:lvl1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200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en-US">
                <a:solidFill>
                  <a:srgbClr val="000000"/>
                </a:solidFill>
              </a:rPr>
              <a:t>*PI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850561" y="5740449"/>
            <a:ext cx="5875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4484" rIns="90000" bIns="45000"/>
          <a:lstStyle>
            <a:lvl1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200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en-U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10838401" y="6137931"/>
            <a:ext cx="5875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4484" rIns="90000" bIns="45000"/>
          <a:lstStyle>
            <a:lvl1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200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10471683" y="498299"/>
            <a:ext cx="58752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4484" rIns="90000" bIns="45000"/>
          <a:lstStyle>
            <a:lvl1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200" eaLnBrk="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en-US">
                <a:solidFill>
                  <a:srgbClr val="000000"/>
                </a:solidFill>
              </a:rPr>
              <a:t>1</a:t>
            </a:r>
            <a:r>
              <a:rPr lang="en-US" altLang="en-US">
                <a:solidFill>
                  <a:srgbClr val="FFFFFF"/>
                </a:solidFill>
              </a:rPr>
              <a:t>I</a:t>
            </a:r>
          </a:p>
        </p:txBody>
      </p:sp>
      <p:pic>
        <p:nvPicPr>
          <p:cNvPr id="308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8243" y="14404"/>
            <a:ext cx="1086720" cy="81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0561" y="2365433"/>
            <a:ext cx="10753922" cy="3527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NOAA/NWS and CU-CIRES collaborative research to support upgrades and improvements of GW physics in the NEMS global atmosphere models, CFS,  GFS and WAM. The planned improvements for the NEMS atmosphere model are: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290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arenR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Calibration of model physics for higher vertical and horizontal resolution and an extended vertical range of simulations, </a:t>
            </a:r>
          </a:p>
          <a:p>
            <a:pPr marL="34290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arenR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Upgrades to GW schemes, including the turbulent heating and eddy mixing due wave dissipation and breaking, and </a:t>
            </a:r>
          </a:p>
          <a:p>
            <a:pPr marL="34290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arenR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Implements improved representation of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non-orographic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GWs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to improve simulation of QBO.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5441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3054721" y="341319"/>
            <a:ext cx="10970880" cy="1142039"/>
          </a:xfrm>
          <a:custGeom>
            <a:avLst/>
            <a:gdLst>
              <a:gd name="T0" fmla="*/ 9070975 w 9070975"/>
              <a:gd name="T1" fmla="*/ 629444 h 1258887"/>
              <a:gd name="T2" fmla="*/ 4535488 w 9070975"/>
              <a:gd name="T3" fmla="*/ 1258887 h 1258887"/>
              <a:gd name="T4" fmla="*/ 0 w 9070975"/>
              <a:gd name="T5" fmla="*/ 629444 h 1258887"/>
              <a:gd name="T6" fmla="*/ 4535488 w 9070975"/>
              <a:gd name="T7" fmla="*/ 0 h 12588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070975"/>
              <a:gd name="T13" fmla="*/ 0 h 1258887"/>
              <a:gd name="T14" fmla="*/ 9070975 w 9070975"/>
              <a:gd name="T15" fmla="*/ 1258887 h 12588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0975" h="1258887">
                <a:moveTo>
                  <a:pt x="0" y="0"/>
                </a:moveTo>
                <a:lnTo>
                  <a:pt x="25199" y="0"/>
                </a:lnTo>
                <a:lnTo>
                  <a:pt x="25199" y="3498"/>
                </a:lnTo>
                <a:lnTo>
                  <a:pt x="0" y="349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493570" y="1745392"/>
            <a:ext cx="9344759" cy="4944336"/>
          </a:xfrm>
          <a:custGeom>
            <a:avLst/>
            <a:gdLst>
              <a:gd name="G0" fmla="*/ 25199 1 2"/>
              <a:gd name="G1" fmla="*/ 15865 1 2"/>
              <a:gd name="G2" fmla="+- 15865 0 0"/>
              <a:gd name="G3" fmla="+- 2519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199" y="0"/>
                </a:lnTo>
                <a:lnTo>
                  <a:pt x="25199" y="15865"/>
                </a:lnTo>
                <a:lnTo>
                  <a:pt x="0" y="1586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1pPr>
            <a:lvl2pPr marL="4318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DejaVu Sans" charset="0"/>
              </a:defRPr>
            </a:lvl9pPr>
          </a:lstStyle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alt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Unified parameterization including momentum deposition </a:t>
            </a:r>
          </a:p>
          <a:p>
            <a:pPr marL="215900" lvl="1" indent="0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in the stratosphere and turbulent heating and eddies that are </a:t>
            </a:r>
          </a:p>
          <a:p>
            <a:pPr marL="215900" lvl="1" indent="0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missing due to wave dissipation and breaking</a:t>
            </a:r>
          </a:p>
          <a:p>
            <a:pPr lvl="1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Tested and evaluated four candidate GW solvers</a:t>
            </a:r>
          </a:p>
          <a:p>
            <a:pPr lvl="1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Integration of Unified GW physics into NEMS/FV3 IPDv4</a:t>
            </a:r>
          </a:p>
          <a:p>
            <a:pPr lvl="1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charset="0"/>
              <a:buChar char="•"/>
              <a:defRPr/>
            </a:pPr>
            <a:r>
              <a:rPr lang="en-US" altLang="en-US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charset="0"/>
              <a:buChar char="•"/>
              <a:defRPr/>
            </a:pPr>
            <a:endParaRPr lang="en-US" alt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Unified GW physics V0 is planned Q3FY18 for implementation </a:t>
            </a:r>
          </a:p>
          <a:p>
            <a:pPr marL="215900" lvl="1" indent="0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charset="0"/>
              <a:buChar char="–"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Adapted GFDL modification for sub-grid orography</a:t>
            </a:r>
            <a:r>
              <a:rPr lang="en-US" altLang="en-US" sz="2800" dirty="0" smtClean="0">
                <a:solidFill>
                  <a:srgbClr val="0070C0"/>
                </a:solidFill>
                <a:latin typeface="Calibri" charset="0"/>
              </a:rPr>
              <a:t> </a:t>
            </a: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4000" dirty="0" smtClean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856641" y="814288"/>
            <a:ext cx="7649280" cy="5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Non-Orographic Gravity Wave Drag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2777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87" y="395314"/>
            <a:ext cx="10364160" cy="1470394"/>
          </a:xfrm>
        </p:spPr>
        <p:txBody>
          <a:bodyPr/>
          <a:lstStyle/>
          <a:p>
            <a:pPr lvl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Prognostic Aerosols and Chemistry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480" y="2271880"/>
            <a:ext cx="9721261" cy="2421143"/>
          </a:xfrm>
        </p:spPr>
        <p:txBody>
          <a:bodyPr/>
          <a:lstStyle/>
          <a:p>
            <a:pPr marL="285750" lvl="0" indent="-28575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GOCART is available in NEMS – should be possible to connect to </a:t>
            </a:r>
            <a:r>
              <a:rPr lang="en-US" sz="24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IPDv4</a:t>
            </a:r>
          </a:p>
          <a:p>
            <a:pPr marL="285750" lvl="0" indent="-28575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lvl="0" indent="-28575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CPO/CTB supported project to port MAM7 to NEMS is underway</a:t>
            </a:r>
          </a:p>
          <a:p>
            <a:pPr lvl="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400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(GMAO version of  MG microphysics is also part of this port)</a:t>
            </a:r>
          </a:p>
          <a:p>
            <a:pPr lvl="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400" kern="1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(A collaboration between GMAO, EMC, SUNY)</a:t>
            </a:r>
          </a:p>
          <a:p>
            <a:pPr lvl="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33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158" y="637361"/>
            <a:ext cx="10364160" cy="1470394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Stratospheric Ozone Photochemistry and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Water Vapor Parameterization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175" y="2487033"/>
            <a:ext cx="10191907" cy="361793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Updated ozone coefficients including dependency on temperature and column ozone (from NRL)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water vapor parameterization to account for methane oxidation in the stratosphere (from NRL)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of a CPO funded multi-agency reanalysis project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Already in IPDv4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55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749" y="219840"/>
            <a:ext cx="10968959" cy="1143480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for the Whole Atmosphere Model (WAM)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643" y="2115316"/>
            <a:ext cx="10968959" cy="397625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Atmosphere Model (WAM) has top ~ 600km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RRTM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does not work right above  ~ 100km – updated radiation needed for regions of NLTE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Spatially variable  3D molecular viscosity need to be taken in to account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gravity wave dissipation in the thermosphere</a:t>
            </a:r>
          </a:p>
          <a:p>
            <a:pPr marL="0" indent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IPD needs to include necessary physics for WAM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30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436" y="403414"/>
            <a:ext cx="10511117" cy="211118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Boundary – Land Surface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8494" y="2864221"/>
            <a:ext cx="9789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Land Model is being developed as an external component coupled through the mediator, so long as it shares the horizontal grid with the atmosphere, a column version might be available in the physics driver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Externally coupled Land Model could be beneficial when land and atmospheric grids are different.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09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644" y="882062"/>
            <a:ext cx="10364160" cy="1470394"/>
          </a:xfrm>
        </p:spPr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Thompson MP Test in the FV3GFS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34927" y="2819400"/>
            <a:ext cx="8077200" cy="3276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2160" tIns="46080" rIns="92160" bIns="46080">
            <a:prstTxWarp prst="textNoShape">
              <a:avLst/>
            </a:prstTxWarp>
          </a:bodyPr>
          <a:lstStyle/>
          <a:p>
            <a:pPr algn="ctr">
              <a:spcBef>
                <a:spcPts val="800"/>
              </a:spcBef>
              <a:buClrTx/>
              <a:buSzPct val="6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 dirty="0" err="1">
                <a:latin typeface="Arial" pitchFamily="4" charset="0"/>
                <a:ea typeface="DejaVu Sans" charset="0"/>
                <a:cs typeface="DejaVu Sans" charset="0"/>
              </a:rPr>
              <a:t>Ruiyu</a:t>
            </a:r>
            <a:r>
              <a:rPr lang="en-US" sz="3200" b="1" i="1" dirty="0">
                <a:latin typeface="Arial" pitchFamily="4" charset="0"/>
                <a:ea typeface="DejaVu Sans" charset="0"/>
                <a:cs typeface="DejaVu Sans" charset="0"/>
              </a:rPr>
              <a:t> Sun</a:t>
            </a:r>
            <a:endParaRPr lang="en-US" sz="3200" b="1" i="1" dirty="0" smtClean="0">
              <a:latin typeface="Arial" pitchFamily="4" charset="0"/>
              <a:ea typeface="DejaVu Sans" charset="0"/>
              <a:cs typeface="DejaVu Sans" charset="0"/>
            </a:endParaRPr>
          </a:p>
          <a:p>
            <a:pPr algn="ctr">
              <a:spcBef>
                <a:spcPts val="600"/>
              </a:spcBef>
              <a:buClrTx/>
              <a:buSzPct val="6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i="1" dirty="0" smtClean="0">
              <a:latin typeface="Arial" pitchFamily="4" charset="0"/>
              <a:ea typeface="DejaVu Sans" charset="0"/>
              <a:cs typeface="DejaVu Sans" charset="0"/>
            </a:endParaRPr>
          </a:p>
          <a:p>
            <a:pPr algn="ctr"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latin typeface="Arial" pitchFamily="4" charset="0"/>
                <a:ea typeface="DejaVu Sans" charset="0"/>
                <a:cs typeface="DejaVu Sans" charset="0"/>
              </a:rPr>
              <a:t> </a:t>
            </a:r>
            <a:r>
              <a:rPr lang="en-US" sz="2000" b="1" dirty="0" err="1">
                <a:latin typeface="Arial" pitchFamily="4" charset="0"/>
                <a:ea typeface="DejaVu Sans" charset="0"/>
                <a:cs typeface="DejaVu Sans" charset="0"/>
              </a:rPr>
              <a:t>Fanglin</a:t>
            </a:r>
            <a:r>
              <a:rPr lang="en-US" sz="2000" b="1" dirty="0">
                <a:latin typeface="Arial" pitchFamily="4" charset="0"/>
                <a:ea typeface="DejaVu Sans" charset="0"/>
                <a:cs typeface="DejaVu Sans" charset="0"/>
              </a:rPr>
              <a:t>, Jun, Rusty, Greg Thompson, Vijay, </a:t>
            </a:r>
            <a:r>
              <a:rPr lang="en-US" sz="2000" b="1" dirty="0" err="1">
                <a:latin typeface="Arial" pitchFamily="4" charset="0"/>
                <a:ea typeface="DejaVu Sans" charset="0"/>
                <a:cs typeface="DejaVu Sans" charset="0"/>
              </a:rPr>
              <a:t>Moorthi</a:t>
            </a:r>
            <a:r>
              <a:rPr lang="en-US" sz="2000" b="1" dirty="0">
                <a:latin typeface="Arial" pitchFamily="4" charset="0"/>
                <a:ea typeface="DejaVu Sans" charset="0"/>
                <a:cs typeface="DejaVu Sans" charset="0"/>
              </a:rPr>
              <a:t>, Yu-Tai,   </a:t>
            </a:r>
            <a:r>
              <a:rPr lang="en-US" sz="2000" b="1" dirty="0" err="1">
                <a:latin typeface="Arial" pitchFamily="4" charset="0"/>
                <a:ea typeface="DejaVu Sans" charset="0"/>
                <a:cs typeface="DejaVu Sans" charset="0"/>
              </a:rPr>
              <a:t>Anning</a:t>
            </a:r>
            <a:r>
              <a:rPr lang="en-US" sz="2000" b="1" dirty="0">
                <a:latin typeface="Arial" pitchFamily="4" charset="0"/>
                <a:ea typeface="DejaVu Sans" charset="0"/>
                <a:cs typeface="DejaVu Sans" charset="0"/>
              </a:rPr>
              <a:t>,  </a:t>
            </a:r>
            <a:r>
              <a:rPr lang="en-US" sz="2000" b="1" dirty="0" err="1">
                <a:latin typeface="Arial" pitchFamily="4" charset="0"/>
                <a:ea typeface="DejaVu Sans" charset="0"/>
                <a:cs typeface="DejaVu Sans" charset="0"/>
              </a:rPr>
              <a:t>Huiya</a:t>
            </a:r>
            <a:r>
              <a:rPr lang="en-US" sz="2000" b="1" dirty="0">
                <a:latin typeface="Arial" pitchFamily="4" charset="0"/>
                <a:ea typeface="DejaVu Sans" charset="0"/>
                <a:cs typeface="DejaVu Sans" charset="0"/>
              </a:rPr>
              <a:t>,  </a:t>
            </a:r>
            <a:r>
              <a:rPr lang="en-US" sz="2000" b="1" dirty="0" err="1" smtClean="0">
                <a:latin typeface="Arial" pitchFamily="4" charset="0"/>
                <a:ea typeface="DejaVu Sans" charset="0"/>
                <a:cs typeface="DejaVu Sans" charset="0"/>
              </a:rPr>
              <a:t>Jongil</a:t>
            </a:r>
            <a:r>
              <a:rPr lang="en-US" sz="2000" b="1" dirty="0" smtClean="0">
                <a:latin typeface="Arial" pitchFamily="4" charset="0"/>
                <a:ea typeface="DejaVu Sans" charset="0"/>
                <a:cs typeface="DejaVu Sans" charset="0"/>
              </a:rPr>
              <a:t>, and other colleagues </a:t>
            </a:r>
            <a:endParaRPr lang="en-US" sz="2000" b="1" dirty="0">
              <a:latin typeface="Arial" pitchFamily="4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0183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757474" y="604838"/>
            <a:ext cx="10426415" cy="48650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10 Day Forecast Experiments (ICs = 2017042800)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600" b="1" dirty="0" smtClean="0">
              <a:solidFill>
                <a:srgbClr val="000000"/>
              </a:solidFill>
              <a:latin typeface="Times New Roman"/>
              <a:ea typeface="DejaVu Sans" charset="0"/>
              <a:cs typeface="Times New Roman"/>
            </a:endParaRPr>
          </a:p>
          <a:p>
            <a:pPr marL="514350" indent="-514350">
              <a:buClrTx/>
              <a:buFontTx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fv3test2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: default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physics with Zhao &amp;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Carr (</a:t>
            </a:r>
            <a:r>
              <a:rPr lang="en-US" sz="2600" dirty="0" err="1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Zhao&amp;Carr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)</a:t>
            </a:r>
          </a:p>
          <a:p>
            <a:pPr marL="514350" indent="-514350">
              <a:buFontTx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fv3gto2r1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: </a:t>
            </a:r>
            <a:r>
              <a:rPr lang="en-US" sz="2600" dirty="0" smtClean="0">
                <a:latin typeface="Times New Roman"/>
                <a:ea typeface="DejaVu Sans" charset="0"/>
                <a:cs typeface="Times New Roman"/>
              </a:rPr>
              <a:t>fv3test2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+ original 2008 Thompson MP replaces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Zhao_carr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 + close coupling with radiation + ice number for detrained cloud ice from deep and shallow convection + snow treated as ice in cloud cover calculation in radiation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dt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=120s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) (</a:t>
            </a:r>
            <a:r>
              <a:rPr lang="en-US" sz="26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2008 Thompson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)</a:t>
            </a:r>
          </a:p>
          <a:p>
            <a:pPr marL="514350" indent="-514350">
              <a:buFontTx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fv3gto2r11f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: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fv3gto2r1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+ modifications 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of cloud drop number and ice nucleation (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dt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=120s) (</a:t>
            </a:r>
            <a:r>
              <a:rPr lang="en-US" sz="26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Modified Thompson 1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)</a:t>
            </a:r>
          </a:p>
          <a:p>
            <a:pPr marL="514350" indent="-514350">
              <a:buFontTx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fv3gto2r12f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: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fv3gto2r11f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+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rhc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partial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cloudiness (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dt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=120s) (</a:t>
            </a:r>
            <a:r>
              <a:rPr lang="en-US" sz="26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Modified Thompson2:rhc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)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66"/>
              </a:solidFill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66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99" y="1554164"/>
            <a:ext cx="7437967" cy="8047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83840" y="530345"/>
            <a:ext cx="7993447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12-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36h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CONUS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 Precipitation Map </a:t>
            </a:r>
            <a:endParaRPr lang="en-US" sz="3200" b="1" dirty="0">
              <a:solidFill>
                <a:srgbClr val="000000"/>
              </a:solidFill>
              <a:latin typeface="Times New Roman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 dirty="0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l="45081" t="35280" r="10017"/>
          <a:stretch>
            <a:fillRect/>
          </a:stretch>
        </p:blipFill>
        <p:spPr bwMode="auto">
          <a:xfrm>
            <a:off x="8290985" y="1736725"/>
            <a:ext cx="3534833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57982" y="3387218"/>
            <a:ext cx="2517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Zhao &amp;Carr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6242" y="3454071"/>
            <a:ext cx="236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2008 Thompson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147" y="5723480"/>
            <a:ext cx="236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5855" y="5723480"/>
            <a:ext cx="2361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Thompson2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rhc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2-10day Mean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 Global OLR</a:t>
            </a:r>
            <a:endParaRPr lang="en-US" sz="3200" b="1" dirty="0">
              <a:solidFill>
                <a:srgbClr val="000000"/>
              </a:solidFill>
              <a:latin typeface="Times New Roman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 dirty="0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b="35158"/>
          <a:stretch>
            <a:fillRect/>
          </a:stretch>
        </p:blipFill>
        <p:spPr bwMode="auto">
          <a:xfrm>
            <a:off x="154517" y="1371600"/>
            <a:ext cx="11427883" cy="548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71916" y="1270206"/>
            <a:ext cx="2517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Zhao &amp;Carr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0189" y="1158784"/>
            <a:ext cx="236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2008 Thompson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781" y="4167168"/>
            <a:ext cx="3692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0058" y="4122601"/>
            <a:ext cx="3561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Thompson2 </a:t>
            </a:r>
            <a:r>
              <a:rPr lang="en-US" sz="2000" dirty="0" err="1" smtClean="0">
                <a:solidFill>
                  <a:srgbClr val="FF0000"/>
                </a:solidFill>
              </a:rPr>
              <a:t>rhc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2-10day Mean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 Global USW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at TOA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 dirty="0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b="35158"/>
          <a:stretch>
            <a:fillRect/>
          </a:stretch>
        </p:blipFill>
        <p:spPr bwMode="auto">
          <a:xfrm>
            <a:off x="275167" y="1216026"/>
            <a:ext cx="11427884" cy="5641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15457" y="1225637"/>
            <a:ext cx="2517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Zhao &amp;Carr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6141" y="1069647"/>
            <a:ext cx="236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2008 Thompson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7228" y="4011178"/>
            <a:ext cx="379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8287" y="4033464"/>
            <a:ext cx="4318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Thompson2 </a:t>
            </a:r>
            <a:r>
              <a:rPr lang="en-US" sz="2000" dirty="0" err="1" smtClean="0">
                <a:solidFill>
                  <a:srgbClr val="FF0000"/>
                </a:solidFill>
              </a:rPr>
              <a:t>rhc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2-10day Mean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 Global Low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Clouds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 dirty="0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b="40178"/>
          <a:stretch>
            <a:fillRect/>
          </a:stretch>
        </p:blipFill>
        <p:spPr bwMode="auto">
          <a:xfrm>
            <a:off x="609600" y="1189039"/>
            <a:ext cx="10729384" cy="539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61031" y="1136500"/>
            <a:ext cx="2517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Zhao &amp;Carr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9682" y="1114215"/>
            <a:ext cx="236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2008 Thompson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6851" y="4055747"/>
            <a:ext cx="4260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7271" y="3988895"/>
            <a:ext cx="420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Thompson2 </a:t>
            </a:r>
            <a:r>
              <a:rPr lang="en-US" sz="2000" dirty="0" err="1" smtClean="0">
                <a:solidFill>
                  <a:srgbClr val="FF0000"/>
                </a:solidFill>
              </a:rPr>
              <a:t>rhc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2-10day Mean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 Global Middle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Clouds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 dirty="0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b="35158"/>
          <a:stretch>
            <a:fillRect/>
          </a:stretch>
        </p:blipFill>
        <p:spPr bwMode="auto">
          <a:xfrm>
            <a:off x="518584" y="1463676"/>
            <a:ext cx="11063816" cy="539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49637" y="1359344"/>
            <a:ext cx="2517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Zhao &amp;Carr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8419" y="1337059"/>
            <a:ext cx="236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2008 Thompson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256" y="4078032"/>
            <a:ext cx="3692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0180" y="4167169"/>
            <a:ext cx="3924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Thompson2 </a:t>
            </a:r>
            <a:r>
              <a:rPr lang="en-US" sz="2000" dirty="0" err="1" smtClean="0">
                <a:solidFill>
                  <a:srgbClr val="FF0000"/>
                </a:solidFill>
              </a:rPr>
              <a:t>rhc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2-10day Mean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 Global High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Clouds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 dirty="0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b="35158"/>
          <a:stretch>
            <a:fillRect/>
          </a:stretch>
        </p:blipFill>
        <p:spPr bwMode="auto">
          <a:xfrm>
            <a:off x="292101" y="1308101"/>
            <a:ext cx="11427884" cy="5459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49637" y="1181068"/>
            <a:ext cx="2517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Zhao &amp;Carr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5255" y="1203353"/>
            <a:ext cx="236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2008 Thompson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4950" y="3966609"/>
            <a:ext cx="3854209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4616" y="3966611"/>
            <a:ext cx="483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Thompson2 </a:t>
            </a:r>
            <a:r>
              <a:rPr lang="en-US" sz="2000" dirty="0" err="1" smtClean="0">
                <a:solidFill>
                  <a:srgbClr val="FF0000"/>
                </a:solidFill>
              </a:rPr>
              <a:t>rhc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 b="35158"/>
          <a:stretch>
            <a:fillRect/>
          </a:stretch>
        </p:blipFill>
        <p:spPr bwMode="auto">
          <a:xfrm>
            <a:off x="351367" y="1373188"/>
            <a:ext cx="11427884" cy="5484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15966" y="1270206"/>
            <a:ext cx="2517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Zhao &amp;Carr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2468" y="1225637"/>
            <a:ext cx="236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2008 Thompson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3179" y="4234019"/>
            <a:ext cx="300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3345" y="4033463"/>
            <a:ext cx="390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Thompson2 </a:t>
            </a:r>
            <a:r>
              <a:rPr lang="en-US" sz="2000" dirty="0" err="1" smtClean="0">
                <a:solidFill>
                  <a:srgbClr val="FF0000"/>
                </a:solidFill>
              </a:rPr>
              <a:t>rhc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79781" y="482186"/>
            <a:ext cx="11277600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2-10day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 Global Condensate Path (ice + liquid + snow)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 dirty="0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Liquid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 Cross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-section at 120h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 dirty="0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 b="35254"/>
          <a:stretch>
            <a:fillRect/>
          </a:stretch>
        </p:blipFill>
        <p:spPr bwMode="auto">
          <a:xfrm>
            <a:off x="2128148" y="1189038"/>
            <a:ext cx="7437967" cy="53578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9377" y="2139295"/>
            <a:ext cx="2517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Zhao &amp;Carr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3876" y="2161579"/>
            <a:ext cx="236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2008 Thompson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059" y="5013975"/>
            <a:ext cx="300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9316" y="4969405"/>
            <a:ext cx="3516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Thompson2 </a:t>
            </a:r>
            <a:r>
              <a:rPr lang="en-US" sz="2000" dirty="0" err="1" smtClean="0">
                <a:solidFill>
                  <a:srgbClr val="FF0000"/>
                </a:solidFill>
              </a:rPr>
              <a:t>rhc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117" y="2465294"/>
            <a:ext cx="9935129" cy="276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pgrade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Noah LSM v3.0 to Noah MP which includes multilayer snow model and seasonal variation of LAI and roughness length.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ncorporate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freshwater lake "Flake" model to NEMS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LSC (land surface characteristic) dataset such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realtime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GVF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NESDIS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0704" y="1054106"/>
            <a:ext cx="827925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Planned Land Surface Upgrades in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FV3GFS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23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04800" y="604838"/>
            <a:ext cx="11277600" cy="44649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Precipitation 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Statistics (I) </a:t>
            </a:r>
          </a:p>
          <a:p>
            <a:pPr lvl="4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– 20170105-20170228 (need more)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1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. 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fv3l65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Fanglin's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fcst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only run (control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=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default physics with Zhao &amp;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Carr, previous </a:t>
            </a:r>
            <a:r>
              <a:rPr lang="en-US" sz="2600" b="1" dirty="0" err="1" smtClean="0">
                <a:latin typeface="Times New Roman"/>
                <a:ea typeface="DejaVu Sans" charset="0"/>
                <a:cs typeface="Times New Roman"/>
              </a:rPr>
              <a:t>Zhao&amp;Carr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)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2.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fv3gfsT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: 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fv3l65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+ original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2008 Thompson MP replaces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Zhao_carr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+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close coupling with radiation + ice number for detrained cloud ice from deep and shallow convection + snow treated as ice in cloud cover calculation in radiation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+ 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modifications of cloud drop number and ice nucleation (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dt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=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225s)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(</a:t>
            </a:r>
            <a:r>
              <a:rPr lang="en-US" sz="2600" dirty="0" smtClean="0">
                <a:solidFill>
                  <a:srgbClr val="008000"/>
                </a:solidFill>
                <a:latin typeface="Times New Roman"/>
                <a:ea typeface="DejaVu Sans" charset="0"/>
                <a:cs typeface="Times New Roman"/>
              </a:rPr>
              <a:t>Modified </a:t>
            </a:r>
            <a:r>
              <a:rPr lang="en-US" sz="2600" dirty="0" smtClean="0">
                <a:solidFill>
                  <a:srgbClr val="008000"/>
                </a:solidFill>
                <a:latin typeface="Times New Roman"/>
                <a:ea typeface="DejaVu Sans" charset="0"/>
                <a:cs typeface="Times New Roman"/>
              </a:rPr>
              <a:t>Thompson1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)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3.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8000"/>
                </a:solidFill>
                <a:latin typeface="Times New Roman"/>
                <a:ea typeface="DejaVu Sans" charset="0"/>
                <a:cs typeface="Times New Roman"/>
              </a:rPr>
              <a:t>fv3gfsT1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: fv3gfsT 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+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rhc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partial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cloudiness (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dt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=225s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) (</a:t>
            </a:r>
            <a:r>
              <a:rPr lang="en-US" sz="2600" dirty="0" smtClean="0">
                <a:solidFill>
                  <a:srgbClr val="008000"/>
                </a:solidFill>
                <a:latin typeface="Times New Roman"/>
                <a:ea typeface="DejaVu Sans" charset="0"/>
                <a:cs typeface="Times New Roman"/>
              </a:rPr>
              <a:t>Modified Thompson2:rhc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)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66"/>
              </a:solidFill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66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FFFFCC"/>
                </a:solidFill>
                <a:latin typeface="Arial Narrow" pitchFamily="4" charset="0"/>
                <a:ea typeface="DejaVu Sans" charset="0"/>
                <a:cs typeface="DejaVu Sans" charset="0"/>
              </a:rPr>
              <a:t>Precip Time Series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68" y="92076"/>
            <a:ext cx="12069233" cy="676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FFFFCC"/>
                </a:solidFill>
                <a:latin typeface="Arial Narrow" pitchFamily="4" charset="0"/>
                <a:ea typeface="DejaVu Sans" charset="0"/>
                <a:cs typeface="DejaVu Sans" charset="0"/>
              </a:rPr>
              <a:t>Precip Time Series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8"/>
            <a:ext cx="12192000" cy="67865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FFFFCC"/>
                </a:solidFill>
                <a:latin typeface="Arial Narrow" pitchFamily="4" charset="0"/>
                <a:ea typeface="DejaVu Sans" charset="0"/>
                <a:cs typeface="DejaVu Sans" charset="0"/>
              </a:rPr>
              <a:t>Precip Time Series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FFFFCC"/>
                </a:solidFill>
                <a:latin typeface="Arial Narrow" pitchFamily="4" charset="0"/>
                <a:ea typeface="DejaVu Sans" charset="0"/>
                <a:cs typeface="DejaVu Sans" charset="0"/>
              </a:rPr>
              <a:t>Precip Time Series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1" y="-20638"/>
            <a:ext cx="12147549" cy="6878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FFFFCC"/>
                </a:solidFill>
                <a:latin typeface="Arial Narrow" pitchFamily="4" charset="0"/>
                <a:ea typeface="DejaVu Sans" charset="0"/>
                <a:cs typeface="DejaVu Sans" charset="0"/>
              </a:rPr>
              <a:t>Precip Time Series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68" y="163514"/>
            <a:ext cx="12069233" cy="6694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FFFFCC"/>
                </a:solidFill>
                <a:latin typeface="Arial Narrow" pitchFamily="4" charset="0"/>
                <a:ea typeface="DejaVu Sans" charset="0"/>
                <a:cs typeface="DejaVu Sans" charset="0"/>
              </a:rPr>
              <a:t>Precip Time Series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1" y="0"/>
            <a:ext cx="12147549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43417" y="639764"/>
            <a:ext cx="11277600" cy="5142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Precipitation 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Statistics (II) </a:t>
            </a:r>
            <a:endParaRPr lang="en-US" sz="3200" b="1" dirty="0">
              <a:solidFill>
                <a:srgbClr val="000000"/>
              </a:solidFill>
              <a:latin typeface="Times New Roman"/>
              <a:ea typeface="DejaVu Sans" charset="0"/>
              <a:cs typeface="DejaVu Sans" charset="0"/>
            </a:endParaRPr>
          </a:p>
          <a:p>
            <a:pPr lvl="4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dirty="0">
                <a:solidFill>
                  <a:srgbClr val="000000"/>
                </a:solidFill>
                <a:latin typeface="Arial Narrow" pitchFamily="4" charset="0"/>
                <a:ea typeface="DejaVu Sans" charset="0"/>
                <a:cs typeface="DejaVu Sans" charset="0"/>
              </a:rPr>
              <a:t>– </a:t>
            </a:r>
            <a:r>
              <a:rPr lang="en-US" sz="2200" b="1" dirty="0">
                <a:solidFill>
                  <a:srgbClr val="000000"/>
                </a:solidFill>
                <a:latin typeface="Arial Narrow" pitchFamily="4" charset="0"/>
                <a:ea typeface="DejaVu Sans" charset="0"/>
                <a:cs typeface="DejaVu Sans" charset="0"/>
              </a:rPr>
              <a:t>20170105-20170228 (need more) </a:t>
            </a:r>
          </a:p>
          <a:p>
            <a:pPr lvl="4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b="1" dirty="0">
              <a:solidFill>
                <a:srgbClr val="000000"/>
              </a:solidFill>
              <a:latin typeface="Arial Narrow" pitchFamily="4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1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.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nemsx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: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NEMS parallel  </a:t>
            </a:r>
            <a:endParaRPr lang="en-US" sz="2600" dirty="0">
              <a:solidFill>
                <a:srgbClr val="000000"/>
              </a:solidFill>
              <a:latin typeface="Times New Roman"/>
              <a:ea typeface="DejaVu Sans" charset="0"/>
              <a:cs typeface="Times New Roman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2. 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fv3l65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Fanglin's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fcst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only run (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control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=default physics with Zhao &amp; Carr, previous </a:t>
            </a:r>
            <a:r>
              <a:rPr lang="en-US" sz="2600" b="1" dirty="0" err="1" smtClean="0">
                <a:latin typeface="Times New Roman"/>
                <a:ea typeface="DejaVu Sans" charset="0"/>
                <a:cs typeface="Times New Roman"/>
              </a:rPr>
              <a:t>Zhao&amp;Carr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)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)</a:t>
            </a:r>
            <a:endParaRPr lang="en-US" sz="2600" dirty="0">
              <a:solidFill>
                <a:srgbClr val="000000"/>
              </a:solidFill>
              <a:latin typeface="Times New Roman"/>
              <a:ea typeface="DejaVu Sans" charset="0"/>
              <a:cs typeface="Times New Roman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b="1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2. </a:t>
            </a:r>
            <a:r>
              <a:rPr lang="en-US" sz="2600" b="1" dirty="0" smtClean="0">
                <a:solidFill>
                  <a:srgbClr val="008000"/>
                </a:solidFill>
                <a:latin typeface="Times New Roman"/>
                <a:ea typeface="DejaVu Sans" charset="0"/>
                <a:cs typeface="Times New Roman"/>
              </a:rPr>
              <a:t>fv3gfsT1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:</a:t>
            </a:r>
            <a:r>
              <a:rPr lang="en-US" sz="26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fv3l65</a:t>
            </a:r>
            <a:r>
              <a:rPr lang="en-US" sz="26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+ original 2008 Thompson MP replaces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Zhao_carr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dt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=120s) + close coupling with radiation + ice number for detrained cloud ice from deep and shallow convection + snow treated as ice in cloud cover calculation in radiation + modifications of cloud drop number and ice nucleation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+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rhc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 partial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cloudiness (</a:t>
            </a:r>
            <a:r>
              <a:rPr lang="en-US" sz="2600" dirty="0" err="1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dt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DejaVu Sans" charset="0"/>
                <a:cs typeface="Times New Roman"/>
              </a:rPr>
              <a:t>=225s)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66"/>
              </a:solidFill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66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FFFFCC"/>
                </a:solidFill>
                <a:latin typeface="Arial Narrow" pitchFamily="4" charset="0"/>
                <a:ea typeface="DejaVu Sans" charset="0"/>
                <a:cs typeface="DejaVu Sans" charset="0"/>
              </a:rPr>
              <a:t>Precip Time Series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638"/>
            <a:ext cx="12192000" cy="6878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FFFFCC"/>
                </a:solidFill>
                <a:latin typeface="Arial Narrow" pitchFamily="4" charset="0"/>
                <a:ea typeface="DejaVu Sans" charset="0"/>
                <a:cs typeface="DejaVu Sans" charset="0"/>
              </a:rPr>
              <a:t>Precip Time Series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1" y="0"/>
            <a:ext cx="12147549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3" y="6"/>
            <a:ext cx="9144000" cy="735013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1790703" y="62708"/>
            <a:ext cx="8813942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rPr>
              <a:t>New</a:t>
            </a:r>
            <a:r>
              <a:rPr lang="en-US" sz="2400" b="1" dirty="0" smtClean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rPr>
              <a:t> Generation </a:t>
            </a:r>
            <a:r>
              <a:rPr lang="en-US" sz="2400" b="1" dirty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rPr>
              <a:t>Noah-MP</a:t>
            </a:r>
            <a:r>
              <a:rPr lang="en-US" sz="2400" b="1" dirty="0" smtClean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rPr>
              <a:t> Community Land Model</a:t>
            </a:r>
            <a:endParaRPr lang="en-US" sz="2400" b="1" dirty="0">
              <a:solidFill>
                <a:schemeClr val="tx1"/>
              </a:solidFill>
              <a:latin typeface="Verdana"/>
              <a:ea typeface="ＭＳ Ｐゴシック" charset="0"/>
              <a:cs typeface="Verdana"/>
            </a:endParaRPr>
          </a:p>
        </p:txBody>
      </p:sp>
      <p:pic>
        <p:nvPicPr>
          <p:cNvPr id="10" name="Picture 4" descr="community-Noah-L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6929" y="1210235"/>
            <a:ext cx="4670611" cy="339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128000" y="4713518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solidFill>
                  <a:srgbClr val="000000"/>
                </a:solidFill>
                <a:latin typeface="Verdana"/>
                <a:cs typeface="Verdana"/>
              </a:rPr>
              <a:t>Niu</a:t>
            </a:r>
            <a:r>
              <a:rPr lang="en-US" sz="2000" b="1" i="1" dirty="0">
                <a:solidFill>
                  <a:srgbClr val="000000"/>
                </a:solidFill>
                <a:latin typeface="Verdana"/>
                <a:cs typeface="Verdana"/>
              </a:rPr>
              <a:t> et al. (2011)</a:t>
            </a:r>
          </a:p>
        </p:txBody>
      </p:sp>
      <p:sp>
        <p:nvSpPr>
          <p:cNvPr id="3" name="Rectangle 2"/>
          <p:cNvSpPr/>
          <p:nvPr/>
        </p:nvSpPr>
        <p:spPr>
          <a:xfrm>
            <a:off x="896277" y="797733"/>
            <a:ext cx="692694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Arial" charset="0"/>
              </a:rPr>
              <a:t>VEGETATION: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Leaf area index (prescribed; predicted)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Soil moisture stress factor for transpiration (Noah; 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</a:rPr>
              <a:t>SSiB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; CLM)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Canopy stomatal resistance (Jarvis; Ball-Berry)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Biogeochemical Advances, e.g. nitrogen (in addition to carbon)</a:t>
            </a:r>
          </a:p>
          <a:p>
            <a:pPr lvl="0" eaLnBrk="0" fontAlgn="base" hangingPunct="0">
              <a:spcBef>
                <a:spcPct val="0"/>
              </a:spcBef>
              <a:spcAft>
                <a:spcPts val="200"/>
              </a:spcAft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Plant growth/Crop modeling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Arial" charset="0"/>
              </a:rPr>
              <a:t>CANOPY: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Radiation transfer (explicit vegetation canopy):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	Modified 2-stream: Gap = F(3D structure; solar zenith angle) ≤ 1-GVF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	Two-stream applied to the entire grid cell:  Gap = 0</a:t>
            </a:r>
          </a:p>
          <a:p>
            <a:pPr lvl="0" eaLnBrk="0" fontAlgn="base" hangingPunct="0">
              <a:spcBef>
                <a:spcPct val="0"/>
              </a:spcBef>
              <a:spcAft>
                <a:spcPts val="200"/>
              </a:spcAft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	Two-stream applied to fractional vegetated area:  Gap = 1-GVF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Arial" charset="0"/>
              </a:rPr>
              <a:t>SNOW: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Snow surface albedo (BATS; CLASS)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Frozen soil permeability (Noah; 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</a:rPr>
              <a:t>Niu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 and Yang, 2006) (3-layers)</a:t>
            </a:r>
          </a:p>
          <a:p>
            <a:pPr lvl="0" eaLnBrk="0" fontAlgn="base" hangingPunct="0">
              <a:spcBef>
                <a:spcPct val="0"/>
              </a:spcBef>
              <a:spcAft>
                <a:spcPts val="200"/>
              </a:spcAft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</a:rPr>
              <a:t>Supercooled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 liquid water (Noah; 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</a:rPr>
              <a:t>Niu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 and Yang, 2006)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Arial" charset="0"/>
              </a:rPr>
              <a:t>RUNOFF AND GROUNDWATER: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TOPMODEL with groundwater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TOPMODEL with equilibrium water table (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</a:rPr>
              <a:t>Chen&amp;Kumar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, 2001)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Original Noah scheme</a:t>
            </a:r>
          </a:p>
          <a:p>
            <a:pPr lvl="0" eaLnBrk="0" fontAlgn="base" hangingPunct="0">
              <a:spcBef>
                <a:spcPct val="0"/>
              </a:spcBef>
              <a:spcAft>
                <a:spcPts val="200"/>
              </a:spcAft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BATS surface runoff and free drainage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Arial" charset="0"/>
              </a:rPr>
              <a:t>OTHER: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Partitioning of precipitation to snowfall &amp; rainfall (CLM; Noah)</a:t>
            </a:r>
          </a:p>
          <a:p>
            <a:pPr lvl="0" eaLnBrk="0" fontAlgn="base" hangingPunct="0">
              <a:spcBef>
                <a:spcPct val="0"/>
              </a:spcBef>
              <a:spcAft>
                <a:spcPts val="200"/>
              </a:spcAft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	Turbulent transfer (Noah; NCAR LSM)</a:t>
            </a:r>
          </a:p>
          <a:p>
            <a:pPr lvl="0" eaLnBrk="0" fontAlgn="base" hangingPunct="0">
              <a:spcBef>
                <a:spcPct val="0"/>
              </a:spcBef>
              <a:spcAft>
                <a:spcPts val="200"/>
              </a:spcAft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3366FF"/>
                </a:solidFill>
                <a:latin typeface="Arial" charset="0"/>
              </a:rPr>
              <a:t>More to be added!</a:t>
            </a:r>
          </a:p>
          <a:p>
            <a:pPr lvl="0" eaLnBrk="0" fontAlgn="base" hangingPunct="0">
              <a:spcBef>
                <a:spcPct val="0"/>
              </a:spcBef>
              <a:tabLst>
                <a:tab pos="233363" algn="l"/>
                <a:tab pos="450850" algn="l"/>
              </a:tabLst>
            </a:pP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Collaborators:  Yang, </a:t>
            </a:r>
            <a:r>
              <a:rPr lang="en-US" sz="1400" b="1" dirty="0" err="1">
                <a:solidFill>
                  <a:srgbClr val="FF0000"/>
                </a:solidFill>
                <a:latin typeface="Arial" charset="0"/>
              </a:rPr>
              <a:t>Niu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 (</a:t>
            </a:r>
            <a:r>
              <a:rPr lang="en-US" sz="1400" b="1" dirty="0" err="1">
                <a:solidFill>
                  <a:srgbClr val="FF0000"/>
                </a:solidFill>
                <a:latin typeface="Arial" charset="0"/>
              </a:rPr>
              <a:t>UAriz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), Chen, </a:t>
            </a:r>
            <a:r>
              <a:rPr lang="en-US" sz="1400" b="1" dirty="0" err="1">
                <a:solidFill>
                  <a:srgbClr val="FF0000"/>
                </a:solidFill>
                <a:latin typeface="Arial" charset="0"/>
              </a:rPr>
              <a:t>Barlage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 et al (NCAR), </a:t>
            </a:r>
            <a:r>
              <a:rPr lang="en-US" sz="1400" b="1" dirty="0" err="1">
                <a:solidFill>
                  <a:srgbClr val="FF0000"/>
                </a:solidFill>
                <a:latin typeface="Arial" charset="0"/>
              </a:rPr>
              <a:t>Ek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 et al (NCEP/NOAA), and others.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4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FFFFCC"/>
                </a:solidFill>
                <a:latin typeface="Arial Narrow" pitchFamily="4" charset="0"/>
                <a:ea typeface="DejaVu Sans" charset="0"/>
                <a:cs typeface="DejaVu Sans" charset="0"/>
              </a:rPr>
              <a:t>Precip Time Series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20638"/>
            <a:ext cx="12314767" cy="6878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FFFFCC"/>
                </a:solidFill>
                <a:latin typeface="Arial Narrow" pitchFamily="4" charset="0"/>
                <a:ea typeface="DejaVu Sans" charset="0"/>
                <a:cs typeface="DejaVu Sans" charset="0"/>
              </a:rPr>
              <a:t>Precip Time Series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1" y="0"/>
            <a:ext cx="12024783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03200" y="533400"/>
            <a:ext cx="117856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/>
              <a:t>Preliminary Update of MG in FV3GFS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  <a:latin typeface="Arial" pitchFamily="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52400" y="3603684"/>
            <a:ext cx="11887200" cy="169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marL="533400" indent="-528638">
              <a:spcBef>
                <a:spcPts val="700"/>
              </a:spcBef>
              <a:buClrTx/>
              <a:buFontTx/>
              <a:buNone/>
              <a:tabLst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  <a:tab pos="9677400" algn="l"/>
              </a:tabLst>
            </a:pPr>
            <a:r>
              <a:rPr lang="en-US" sz="2000" i="1" dirty="0"/>
              <a:t>                                                 </a:t>
            </a:r>
            <a:r>
              <a:rPr lang="en-US" sz="2000" i="1" dirty="0" smtClean="0"/>
              <a:t> 			</a:t>
            </a:r>
            <a:r>
              <a:rPr lang="en-US" sz="2800" i="1" dirty="0" smtClean="0"/>
              <a:t> </a:t>
            </a:r>
            <a:r>
              <a:rPr lang="en-US" sz="2800" i="1" dirty="0" err="1"/>
              <a:t>Anning</a:t>
            </a:r>
            <a:r>
              <a:rPr lang="en-US" sz="2800" i="1" dirty="0"/>
              <a:t> Cheng</a:t>
            </a:r>
          </a:p>
          <a:p>
            <a:pPr marL="533400" indent="-528638">
              <a:spcBef>
                <a:spcPts val="700"/>
              </a:spcBef>
              <a:buClrTx/>
              <a:buFontTx/>
              <a:buNone/>
              <a:tabLst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  <a:tab pos="9677400" algn="l"/>
              </a:tabLst>
            </a:pPr>
            <a:r>
              <a:rPr lang="en-US" sz="2800" i="1" dirty="0" err="1"/>
              <a:t>Shrinivas</a:t>
            </a:r>
            <a:r>
              <a:rPr lang="en-US" sz="2800" i="1" dirty="0"/>
              <a:t> </a:t>
            </a:r>
            <a:r>
              <a:rPr lang="en-US" sz="2800" i="1" dirty="0" err="1"/>
              <a:t>Moorthi</a:t>
            </a:r>
            <a:r>
              <a:rPr lang="en-US" sz="2800" i="1" dirty="0"/>
              <a:t>, Yu-tai </a:t>
            </a:r>
            <a:r>
              <a:rPr lang="en-US" sz="2800" i="1" dirty="0" err="1"/>
              <a:t>Hou</a:t>
            </a:r>
            <a:r>
              <a:rPr lang="en-US" sz="2800" i="1" dirty="0"/>
              <a:t>, </a:t>
            </a:r>
            <a:r>
              <a:rPr lang="en-US" sz="2800" i="1" dirty="0" err="1"/>
              <a:t>Fanglin</a:t>
            </a:r>
            <a:r>
              <a:rPr lang="en-US" sz="2800" i="1" dirty="0"/>
              <a:t> Yang, Jun Wang, </a:t>
            </a:r>
            <a:r>
              <a:rPr lang="en-US" sz="2800" i="1" dirty="0" err="1"/>
              <a:t>Ruiyu</a:t>
            </a:r>
            <a:r>
              <a:rPr lang="en-US" sz="2800" i="1" dirty="0"/>
              <a:t>, Sun,  </a:t>
            </a:r>
            <a:r>
              <a:rPr lang="en-US" sz="2800" i="1" dirty="0" err="1"/>
              <a:t>Jongil</a:t>
            </a:r>
            <a:r>
              <a:rPr lang="en-US" sz="2800" i="1" dirty="0"/>
              <a:t> Han, Vijay </a:t>
            </a:r>
            <a:r>
              <a:rPr lang="en-US" sz="2800" i="1" dirty="0" err="1"/>
              <a:t>Tallapragada</a:t>
            </a:r>
            <a:r>
              <a:rPr lang="en-US" sz="2800" i="1" dirty="0"/>
              <a:t> and  </a:t>
            </a:r>
            <a:r>
              <a:rPr lang="en-US" sz="2800" i="1" dirty="0" err="1"/>
              <a:t>collegues</a:t>
            </a:r>
            <a:r>
              <a:rPr lang="en-US" sz="2800" i="1" dirty="0"/>
              <a:t> in EMC</a:t>
            </a:r>
            <a:r>
              <a:rPr lang="en-US" sz="2800" dirty="0"/>
              <a:t>; </a:t>
            </a:r>
          </a:p>
          <a:p>
            <a:pPr marL="533400" indent="-528638" algn="ctr">
              <a:spcBef>
                <a:spcPts val="700"/>
              </a:spcBef>
              <a:buClrTx/>
              <a:buFontTx/>
              <a:buNone/>
              <a:tabLst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  <a:tab pos="96774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marL="533400" indent="-528638" algn="ctr">
              <a:spcBef>
                <a:spcPts val="700"/>
              </a:spcBef>
              <a:buClrTx/>
              <a:buFontTx/>
              <a:buNone/>
              <a:tabLst>
                <a:tab pos="533400" algn="l"/>
                <a:tab pos="990600" algn="l"/>
                <a:tab pos="1447800" algn="l"/>
                <a:tab pos="1905000" algn="l"/>
                <a:tab pos="2362200" algn="l"/>
                <a:tab pos="2819400" algn="l"/>
                <a:tab pos="3276600" algn="l"/>
                <a:tab pos="3733800" algn="l"/>
                <a:tab pos="4191000" algn="l"/>
                <a:tab pos="4648200" algn="l"/>
                <a:tab pos="5105400" algn="l"/>
                <a:tab pos="5562600" algn="l"/>
                <a:tab pos="6019800" algn="l"/>
                <a:tab pos="6477000" algn="l"/>
                <a:tab pos="6934200" algn="l"/>
                <a:tab pos="7391400" algn="l"/>
                <a:tab pos="7848600" algn="l"/>
                <a:tab pos="8305800" algn="l"/>
                <a:tab pos="8763000" algn="l"/>
                <a:tab pos="9220200" algn="l"/>
                <a:tab pos="9677400" algn="l"/>
              </a:tabLst>
            </a:pPr>
            <a:r>
              <a:rPr lang="en-US" sz="2800" dirty="0"/>
              <a:t>FV3 Dynamics and Physics Meeting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/>
              <a:t>Experiment Design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2560638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marL="339725" indent="-338138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3200">
              <a:solidFill>
                <a:srgbClr val="000000"/>
              </a:solidFill>
            </a:endParaRPr>
          </a:p>
          <a:p>
            <a:pPr marL="339725" indent="-338138">
              <a:spcBef>
                <a:spcPts val="800"/>
              </a:spcBef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3200">
              <a:solidFill>
                <a:srgbClr val="000000"/>
              </a:solidFill>
            </a:endParaRP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/>
        </p:nvGraphicFramePr>
        <p:xfrm>
          <a:off x="914400" y="1295401"/>
          <a:ext cx="10746317" cy="3470276"/>
        </p:xfrm>
        <a:graphic>
          <a:graphicData uri="http://schemas.openxmlformats.org/drawingml/2006/table">
            <a:tbl>
              <a:tblPr/>
              <a:tblGrid>
                <a:gridCol w="2671233"/>
                <a:gridCol w="1877484"/>
                <a:gridCol w="2129367"/>
                <a:gridCol w="1830916"/>
                <a:gridCol w="2237317"/>
              </a:tblGrid>
              <a:tr h="995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EXP Name 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Microphys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Macrophys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Deep convection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Cost for 10 day C768 with 768 tasks 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SAS-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Zhao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(FV3 C768L64)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Zhao and Carr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Large-scale condensation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SAS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4" charset="0"/>
                        <a:ea typeface="SimSun" charset="-122"/>
                        <a:cs typeface="SimSun" charset="-122"/>
                      </a:endParaRP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SAS-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MG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(FV3 C768L64)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MG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GMAO Macro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SAS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3 hours (dynamic core used 60%, physics 15%)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RAS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-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MG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(FV3 C768L64)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MG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GMAO Macro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4" charset="0"/>
                          <a:ea typeface="SimSun" charset="-122"/>
                          <a:cs typeface="SimSun" charset="-122"/>
                        </a:rPr>
                        <a:t>RAS</a:t>
                      </a: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4" charset="0"/>
                        <a:ea typeface="SimSun" charset="-122"/>
                        <a:cs typeface="SimSun" charset="-122"/>
                      </a:endParaRPr>
                    </a:p>
                  </a:txBody>
                  <a:tcPr marL="119984" marR="119984" marT="85445" marB="4681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108" name="TextBox 2"/>
          <p:cNvSpPr txBox="1">
            <a:spLocks noChangeArrowheads="1"/>
          </p:cNvSpPr>
          <p:nvPr/>
        </p:nvSpPr>
        <p:spPr bwMode="auto">
          <a:xfrm>
            <a:off x="1117600" y="5105400"/>
            <a:ext cx="60960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dt_atmos=dtf=dtp =225 seconds</a:t>
            </a:r>
          </a:p>
          <a:p>
            <a:r>
              <a:rPr lang="en-US" sz="1800"/>
              <a:t>npes=768   tasks=768</a:t>
            </a:r>
          </a:p>
          <a:p>
            <a:r>
              <a:rPr lang="en-US" sz="1800"/>
              <a:t>nth_f=2   npe_node_f=24  task_per_node=12</a:t>
            </a:r>
          </a:p>
          <a:p>
            <a:r>
              <a:rPr lang="en-US" sz="1800"/>
              <a:t>MODE=64bit  TYPE=hydro </a:t>
            </a:r>
          </a:p>
          <a:p>
            <a:r>
              <a:rPr lang="en-US" sz="1800"/>
              <a:t>IPD enabled  LEVS=64</a:t>
            </a:r>
          </a:p>
          <a:p>
            <a:r>
              <a:rPr lang="en-US" sz="1800"/>
              <a:t>CASE1=C768</a:t>
            </a:r>
          </a:p>
          <a:p>
            <a:endParaRPr lang="en-US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12800" y="1828800"/>
            <a:ext cx="105664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/>
              <a:t>Ten</a:t>
            </a:r>
            <a:r>
              <a:rPr lang="en-US" sz="3600" b="1" dirty="0" smtClean="0"/>
              <a:t> Day Forecast Experiment with  00Z 04</a:t>
            </a:r>
            <a:r>
              <a:rPr lang="en-US" sz="3600" b="1" dirty="0"/>
              <a:t>-26-</a:t>
            </a:r>
            <a:r>
              <a:rPr lang="en-US" sz="3600" b="1" dirty="0" smtClean="0"/>
              <a:t>2017 IC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/>
              <a:t>(currently one case)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11430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-27517" y="11113"/>
            <a:ext cx="12192001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/>
              <a:t>Time series for SAS-ZH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6604000" y="4710114"/>
            <a:ext cx="436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Low high, middle, and low cloud amount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914400"/>
            <a:ext cx="11988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/>
              <a:t>Time series for SAS-MG</a:t>
            </a: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6604000" y="4710113"/>
            <a:ext cx="436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More middle and low clouds</a:t>
            </a:r>
          </a:p>
          <a:p>
            <a:r>
              <a:rPr lang="en-US">
                <a:solidFill>
                  <a:srgbClr val="00B0F0"/>
                </a:solidFill>
              </a:rPr>
              <a:t>Scale awareness for precipitation is better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116332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/>
              <a:t>Time series for RAS-MG</a:t>
            </a: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6060018" y="4953001"/>
            <a:ext cx="5522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Similar to SAS-MG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Low-, Middle-, and High-CLD SAS-ZH</a:t>
            </a:r>
            <a:endParaRPr lang="en-US" sz="1600" dirty="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6807200" y="4648201"/>
            <a:ext cx="477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Overall good evaporation and precipiation balance</a:t>
            </a:r>
          </a:p>
          <a:p>
            <a:r>
              <a:rPr lang="en-US">
                <a:solidFill>
                  <a:srgbClr val="00B0F0"/>
                </a:solidFill>
              </a:rPr>
              <a:t>Cloud fraction low</a:t>
            </a:r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914400"/>
            <a:ext cx="1143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Low-, Middle-, and High-CLD SAS-MG</a:t>
            </a:r>
            <a:endParaRPr lang="en-US" sz="1600" dirty="0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7213600" y="5181601"/>
            <a:ext cx="416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Good Diurnal cycle</a:t>
            </a:r>
          </a:p>
          <a:p>
            <a:r>
              <a:rPr lang="en-US">
                <a:solidFill>
                  <a:srgbClr val="00B0F0"/>
                </a:solidFill>
              </a:rPr>
              <a:t>Nice evaporation and precipiation balance </a:t>
            </a:r>
          </a:p>
          <a:p>
            <a:r>
              <a:rPr lang="en-US">
                <a:solidFill>
                  <a:srgbClr val="00B0F0"/>
                </a:solidFill>
              </a:rPr>
              <a:t>Low cloud amount </a:t>
            </a: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838200"/>
            <a:ext cx="1143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3" y="6"/>
            <a:ext cx="9144000" cy="735013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706" name="Rectangle 8"/>
          <p:cNvSpPr>
            <a:spLocks noChangeArrowheads="1"/>
          </p:cNvSpPr>
          <p:nvPr/>
        </p:nvSpPr>
        <p:spPr bwMode="auto">
          <a:xfrm>
            <a:off x="8427897" y="6019811"/>
            <a:ext cx="2116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 err="1">
                <a:solidFill>
                  <a:srgbClr val="000000"/>
                </a:solidFill>
                <a:latin typeface="Verdana" charset="0"/>
                <a:cs typeface="Arial" charset="0"/>
              </a:rPr>
              <a:t>Yihua</a:t>
            </a:r>
            <a:r>
              <a:rPr lang="en-US" sz="1400" i="1" dirty="0">
                <a:solidFill>
                  <a:srgbClr val="000000"/>
                </a:solidFill>
                <a:latin typeface="Verdana" charset="0"/>
                <a:cs typeface="Arial" charset="0"/>
              </a:rPr>
              <a:t> Wu, NCEP/EMC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07" name="Rectangle 3"/>
          <p:cNvSpPr txBox="1">
            <a:spLocks noChangeArrowheads="1"/>
          </p:cNvSpPr>
          <p:nvPr/>
        </p:nvSpPr>
        <p:spPr bwMode="auto">
          <a:xfrm>
            <a:off x="1752603" y="838208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i="1" dirty="0">
                <a:solidFill>
                  <a:srgbClr val="000000"/>
                </a:solidFill>
                <a:latin typeface="Verdana" charset="0"/>
                <a:cs typeface="Verdana" charset="0"/>
              </a:rPr>
              <a:t>Thousands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 of lakes on scale of 1-4km not resolved by SST analysis -&gt; greatly influence surface fluxes; explicit </a:t>
            </a:r>
            <a:r>
              <a:rPr lang="en-US" sz="20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vs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subgrid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Freshwater lake </a:t>
            </a:r>
            <a:r>
              <a:rPr lang="ja-JP" alt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“</a:t>
            </a:r>
            <a:r>
              <a:rPr lang="en-US" altLang="ja-JP" sz="2000" b="1" i="1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FLake</a:t>
            </a:r>
            <a:r>
              <a:rPr lang="ja-JP" alt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 model</a:t>
            </a:r>
            <a:r>
              <a:rPr lang="en-US" altLang="ja-JP" sz="2000" i="1" dirty="0">
                <a:solidFill>
                  <a:srgbClr val="000000"/>
                </a:solidFill>
                <a:latin typeface="Verdana" charset="0"/>
                <a:cs typeface="Verdana" charset="0"/>
              </a:rPr>
              <a:t> (</a:t>
            </a:r>
            <a:r>
              <a:rPr lang="en-US" altLang="ja-JP" sz="2000" i="1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Dmitrii</a:t>
            </a:r>
            <a:r>
              <a:rPr lang="en-US" altLang="ja-JP" sz="2000" i="1" dirty="0">
                <a:solidFill>
                  <a:srgbClr val="000000"/>
                </a:solidFill>
                <a:latin typeface="Verdana" charset="0"/>
                <a:cs typeface="Verdana" charset="0"/>
              </a:rPr>
              <a:t> </a:t>
            </a:r>
            <a:r>
              <a:rPr lang="en-US" altLang="ja-JP" sz="2000" i="1" dirty="0" err="1">
                <a:solidFill>
                  <a:srgbClr val="000000"/>
                </a:solidFill>
                <a:latin typeface="Verdana" charset="0"/>
                <a:cs typeface="Verdana" charset="0"/>
              </a:rPr>
              <a:t>Mironov</a:t>
            </a:r>
            <a:r>
              <a:rPr lang="en-US" altLang="ja-JP" sz="2000" i="1" dirty="0">
                <a:solidFill>
                  <a:srgbClr val="000000"/>
                </a:solidFill>
                <a:latin typeface="Verdana" charset="0"/>
                <a:cs typeface="Verdana" charset="0"/>
              </a:rPr>
              <a:t>, DWD).</a:t>
            </a:r>
          </a:p>
        </p:txBody>
      </p:sp>
      <p:pic>
        <p:nvPicPr>
          <p:cNvPr id="72708" name="Picture 6" descr="lakeModelling_fi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4592" y="1981201"/>
            <a:ext cx="6300596" cy="403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97070" y="1868495"/>
            <a:ext cx="315595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Arial" charset="0"/>
              </a:rPr>
              <a:t>Two-layer.</a:t>
            </a:r>
          </a:p>
          <a:p>
            <a:pPr marL="177800" indent="-177800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Arial" charset="0"/>
              </a:rPr>
              <a:t>Atmospheric forcing inputs.</a:t>
            </a:r>
          </a:p>
          <a:p>
            <a:pPr marL="177800" indent="-177800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Arial" charset="0"/>
              </a:rPr>
              <a:t>Temperature &amp; energy budget.</a:t>
            </a:r>
          </a:p>
          <a:p>
            <a:pPr marL="177800" indent="-177800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Arial" charset="0"/>
              </a:rPr>
              <a:t>Mixed-layer and </a:t>
            </a:r>
            <a:r>
              <a:rPr lang="en-US" sz="2000" dirty="0" err="1">
                <a:solidFill>
                  <a:srgbClr val="000000"/>
                </a:solidFill>
                <a:latin typeface="Verdana" charset="0"/>
                <a:cs typeface="Arial" charset="0"/>
              </a:rPr>
              <a:t>thermocline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Arial" charset="0"/>
              </a:rPr>
              <a:t>.</a:t>
            </a:r>
          </a:p>
          <a:p>
            <a:pPr marL="177800" indent="-177800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Arial" charset="0"/>
              </a:rPr>
              <a:t>Snow-ice module</a:t>
            </a:r>
          </a:p>
          <a:p>
            <a:pPr marL="177800" indent="-177800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Arial" charset="0"/>
              </a:rPr>
              <a:t>Specified depth/turbidity.</a:t>
            </a:r>
          </a:p>
          <a:p>
            <a:pPr marL="177800" indent="-177800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Verdana" charset="0"/>
                <a:cs typeface="Verdana" charset="0"/>
              </a:rPr>
              <a:t>Used in COSMO, HIRLAM, NAM (regional), and global ECMWF, CMC, UKMO.</a:t>
            </a:r>
          </a:p>
          <a:p>
            <a:pPr marL="177800" indent="-177800"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000" dirty="0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1752603" y="107956"/>
            <a:ext cx="868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Verdana" charset="0"/>
                <a:cs typeface="Arial" charset="0"/>
              </a:rPr>
              <a:t>Lakes</a:t>
            </a:r>
            <a:endParaRPr lang="en-US" sz="4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270DF2-A2B6-4D49-89DB-124712DC338F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</a:rPr>
              <a:t>/90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80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Low-, Middle-, and High-CLD RAS-MG</a:t>
            </a:r>
            <a:endParaRPr lang="en-US" sz="1600" dirty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7213600" y="5181601"/>
            <a:ext cx="416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Good Diurnal cycle</a:t>
            </a:r>
          </a:p>
          <a:p>
            <a:r>
              <a:rPr lang="en-US">
                <a:solidFill>
                  <a:srgbClr val="00B0F0"/>
                </a:solidFill>
              </a:rPr>
              <a:t>Nice evaporation and precipiation balance </a:t>
            </a:r>
          </a:p>
          <a:p>
            <a:r>
              <a:rPr lang="en-US">
                <a:solidFill>
                  <a:srgbClr val="00B0F0"/>
                </a:solidFill>
              </a:rPr>
              <a:t>Low cloud amount </a:t>
            </a: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1143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 OLR and PRCP comparison</a:t>
            </a:r>
            <a:endParaRPr lang="en-US" sz="1600" dirty="0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12800" y="1295400"/>
            <a:ext cx="1320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304800" y="604839"/>
            <a:ext cx="11277600" cy="277217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>
                <a:latin typeface="Times New Roman"/>
                <a:ea typeface="DejaVu Sans" charset="0"/>
                <a:cs typeface="DejaVu Sans" charset="0"/>
              </a:rPr>
              <a:t>To</a:t>
            </a:r>
            <a:r>
              <a:rPr lang="en-US" sz="3600" b="1" dirty="0" smtClean="0">
                <a:latin typeface="Times New Roman"/>
                <a:ea typeface="DejaVu Sans" charset="0"/>
                <a:cs typeface="DejaVu Sans" charset="0"/>
              </a:rPr>
              <a:t> Do</a:t>
            </a:r>
            <a:r>
              <a:rPr lang="en-US" sz="3600" b="1" dirty="0">
                <a:latin typeface="Times New Roman"/>
                <a:ea typeface="DejaVu Sans" charset="0"/>
                <a:cs typeface="DejaVu Sans" charset="0"/>
              </a:rPr>
              <a:t>: 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1. More diagnoses of the results from the completed experiments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2. Experiments in Summers 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3. Comparison with GFDL MP and</a:t>
            </a:r>
            <a:r>
              <a:rPr lang="en-US" sz="24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MG, and others</a:t>
            </a:r>
          </a:p>
          <a:p>
            <a:pPr lvl="1"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Need GFDL MP code in FV3GFS		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166" y="2411506"/>
            <a:ext cx="10363200" cy="1143000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11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BACKUP SLIDES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0183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135833" defTabSz="347131">
              <a:defRPr sz="1800"/>
            </a:pPr>
            <a:r>
              <a:rPr sz="43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rPr>
              <a:t>Moist workshop recommendations(01/2015)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5281" indent="-275281" defTabSz="342242">
              <a:spcBef>
                <a:spcPts val="1758"/>
              </a:spcBef>
              <a:defRPr sz="1800">
                <a:solidFill>
                  <a:srgbClr val="000000"/>
                </a:solidFill>
              </a:defRPr>
            </a:pPr>
            <a:r>
              <a:rPr sz="2200"/>
              <a:t>The most promising treatment of moist physics at or near the current state-of-the-art that roughly 100 US and international scientists agreed on:</a:t>
            </a:r>
          </a:p>
          <a:p>
            <a:pPr marL="550562" lvl="1" indent="-275281" defTabSz="342242">
              <a:spcBef>
                <a:spcPts val="1758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00D9"/>
                </a:solidFill>
              </a:rPr>
              <a:t>“Two moment microphysics with multiple categories of ice habits. This implies that all particles are predicted (not diagnosed) and fall with finite velocity”.</a:t>
            </a:r>
          </a:p>
          <a:p>
            <a:pPr marL="550562" lvl="1" indent="-275281" defTabSz="342242">
              <a:spcBef>
                <a:spcPts val="1758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3F00D9"/>
                </a:solidFill>
              </a:rPr>
              <a:t>“Utilizing these approaches, especially the two-moment microphysics, places demands on other components of the model including dynamics (especially advection schemes) and aerosol representation”</a:t>
            </a:r>
          </a:p>
        </p:txBody>
      </p:sp>
      <p:sp>
        <p:nvSpPr>
          <p:cNvPr id="68" name="Shape 68"/>
          <p:cNvSpPr/>
          <p:nvPr/>
        </p:nvSpPr>
        <p:spPr>
          <a:xfrm>
            <a:off x="11448564" y="74618"/>
            <a:ext cx="218909" cy="362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42515" tIns="42515" rIns="42515" bIns="42515" anchor="ctr">
            <a:spAutoFit/>
          </a:bodyPr>
          <a:lstStyle/>
          <a:p>
            <a:pPr algn="ctr" defTabSz="488917">
              <a:defRPr sz="1800">
                <a:solidFill>
                  <a:srgbClr val="000000"/>
                </a:solidFill>
              </a:defRPr>
            </a:pPr>
            <a:r>
              <a:rPr kern="0">
                <a:solidFill>
                  <a:srgbClr val="000000"/>
                </a:solidFill>
                <a:sym typeface="Papyrus"/>
              </a:rPr>
              <a:t>6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8677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190628" y="281907"/>
            <a:ext cx="9810750" cy="1482329"/>
          </a:xfrm>
          <a:prstGeom prst="rect">
            <a:avLst/>
          </a:prstGeom>
        </p:spPr>
        <p:txBody>
          <a:bodyPr/>
          <a:lstStyle/>
          <a:p>
            <a:pPr lvl="1" indent="135833" defTabSz="347131">
              <a:defRPr sz="1800"/>
            </a:pPr>
            <a:r>
              <a:rPr sz="43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rPr>
              <a:t>Current status</a:t>
            </a:r>
          </a:p>
          <a:p>
            <a:pPr lvl="1" indent="135833" defTabSz="347131">
              <a:defRPr sz="1800"/>
            </a:pPr>
            <a:r>
              <a:rPr sz="43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rPr>
              <a:t>—GFDL MP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65262" lvl="1" indent="-382630" algn="ctr" defTabSz="765262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A0414"/>
                </a:solidFill>
                <a:latin typeface="Helvetica"/>
                <a:ea typeface="Helvetica"/>
                <a:cs typeface="Helvetica"/>
                <a:sym typeface="Helvetica"/>
              </a:rPr>
              <a:t>Designed for seasonal predictions (Chen &amp; Lin 2011) and climate simulations, with “scale-aware” vertical &amp; horizontal sub-grid distribution</a:t>
            </a:r>
          </a:p>
          <a:p>
            <a:pPr marL="765262" lvl="1" indent="-382630" algn="ctr" defTabSz="765262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A0414"/>
                </a:solidFill>
                <a:latin typeface="Helvetica"/>
                <a:ea typeface="Helvetica"/>
                <a:cs typeface="Helvetica"/>
                <a:sym typeface="Helvetica"/>
              </a:rPr>
              <a:t>Based on 1</a:t>
            </a:r>
            <a:r>
              <a:rPr baseline="30000">
                <a:solidFill>
                  <a:srgbClr val="0A0414"/>
                </a:solidFill>
                <a:latin typeface="Helvetica"/>
                <a:ea typeface="Helvetica"/>
                <a:cs typeface="Helvetica"/>
                <a:sym typeface="Helvetica"/>
              </a:rPr>
              <a:t>st</a:t>
            </a:r>
            <a:r>
              <a:rPr>
                <a:solidFill>
                  <a:srgbClr val="0A0414"/>
                </a:solidFill>
                <a:latin typeface="Helvetica"/>
                <a:ea typeface="Helvetica"/>
                <a:cs typeface="Helvetica"/>
                <a:sym typeface="Helvetica"/>
              </a:rPr>
              <a:t> principles: “</a:t>
            </a:r>
            <a:r>
              <a:rPr i="1">
                <a:solidFill>
                  <a:srgbClr val="0A0414"/>
                </a:solidFill>
                <a:latin typeface="Helvetica"/>
                <a:ea typeface="Helvetica"/>
                <a:cs typeface="Helvetica"/>
                <a:sym typeface="Helvetica"/>
              </a:rPr>
              <a:t>Ooyama-complian</a:t>
            </a:r>
            <a:r>
              <a:rPr>
                <a:solidFill>
                  <a:srgbClr val="0A0414"/>
                </a:solidFill>
                <a:latin typeface="Helvetica"/>
                <a:ea typeface="Helvetica"/>
                <a:cs typeface="Helvetica"/>
                <a:sym typeface="Helvetica"/>
              </a:rPr>
              <a:t>t” and consistent with FV3 (heat &amp; momentum transported by falling condensates)</a:t>
            </a:r>
          </a:p>
          <a:p>
            <a:pPr marL="765262" lvl="1" indent="-382630" algn="ctr" defTabSz="765262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A0414"/>
                </a:solidFill>
                <a:latin typeface="Helvetica"/>
                <a:ea typeface="Helvetica"/>
                <a:cs typeface="Helvetica"/>
                <a:sym typeface="Helvetica"/>
              </a:rPr>
              <a:t>Time-implicit fall of precipitating condensates (</a:t>
            </a:r>
            <a:r>
              <a:rPr sz="1000">
                <a:solidFill>
                  <a:srgbClr val="0A0414"/>
                </a:solidFill>
                <a:latin typeface="Helvetica"/>
                <a:ea typeface="Helvetica"/>
                <a:cs typeface="Helvetica"/>
                <a:sym typeface="Helvetica"/>
              </a:rPr>
              <a:t>rain, snow, graupel, and cloud ice</a:t>
            </a:r>
            <a:r>
              <a:rPr>
                <a:solidFill>
                  <a:srgbClr val="0A0414"/>
                </a:solidFill>
                <a:latin typeface="Helvetica"/>
                <a:ea typeface="Helvetica"/>
                <a:cs typeface="Helvetica"/>
                <a:sym typeface="Helvetica"/>
              </a:rPr>
              <a:t>)</a:t>
            </a:r>
          </a:p>
          <a:p>
            <a:pPr marL="765262" lvl="1" indent="-382630" algn="ctr" defTabSz="765262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0A0414"/>
                </a:solidFill>
                <a:latin typeface="Helvetica"/>
                <a:ea typeface="Helvetica"/>
                <a:cs typeface="Helvetica"/>
                <a:sym typeface="Helvetica"/>
              </a:rPr>
              <a:t>Compatible with cloud fields from latest IFS</a:t>
            </a:r>
          </a:p>
        </p:txBody>
      </p:sp>
      <p:sp>
        <p:nvSpPr>
          <p:cNvPr id="72" name="Shape 72"/>
          <p:cNvSpPr/>
          <p:nvPr/>
        </p:nvSpPr>
        <p:spPr>
          <a:xfrm>
            <a:off x="11448564" y="74618"/>
            <a:ext cx="218909" cy="362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42515" tIns="42515" rIns="42515" bIns="42515" anchor="ctr">
            <a:spAutoFit/>
          </a:bodyPr>
          <a:lstStyle/>
          <a:p>
            <a:pPr algn="ctr" defTabSz="488917">
              <a:defRPr sz="1800">
                <a:solidFill>
                  <a:srgbClr val="000000"/>
                </a:solidFill>
              </a:defRPr>
            </a:pPr>
            <a:r>
              <a:rPr kern="0">
                <a:solidFill>
                  <a:srgbClr val="000000"/>
                </a:solidFill>
                <a:sym typeface="Papyrus"/>
              </a:rPr>
              <a:t>7</a:t>
            </a:r>
          </a:p>
        </p:txBody>
      </p:sp>
      <p:pic>
        <p:nvPicPr>
          <p:cNvPr id="73" name="image34.png" descr="comp_ncep_xi_comb_for_presentation_h500 (3).png"/>
          <p:cNvPicPr/>
          <p:nvPr/>
        </p:nvPicPr>
        <p:blipFill>
          <a:blip r:embed="rId2">
            <a:extLst/>
          </a:blip>
          <a:srcRect l="6004" t="5483" r="7999" b="4179"/>
          <a:stretch>
            <a:fillRect/>
          </a:stretch>
        </p:blipFill>
        <p:spPr>
          <a:xfrm>
            <a:off x="5926125" y="1927537"/>
            <a:ext cx="5222467" cy="2992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35.png" descr="pcp_10.0_fss_CONUS_rls8.2_deliver_.13deg_GFS_.25deg_FV3_GFDL_MP_.13deg_75casesJan2015-Jan20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014" y="2789304"/>
            <a:ext cx="2797412" cy="2884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36.png" descr="pcp_10.0_fss_difference_GFS_CONUS_rls8.2_deliver_.13deg_FV3_GFDL_MP_.13deg_75casesJan2015-Jan201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29025" y="2833952"/>
            <a:ext cx="2710838" cy="2795552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6867871" y="4979911"/>
            <a:ext cx="388567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>
                <a:solidFill>
                  <a:srgbClr val="000000"/>
                </a:solidFill>
              </a:defRPr>
            </a:pPr>
            <a:r>
              <a:rPr kern="0">
                <a:solidFill>
                  <a:srgbClr val="3E231A"/>
                </a:solidFill>
              </a:rPr>
              <a:t>FSS by MET tool, using Stage IV data</a:t>
            </a:r>
          </a:p>
        </p:txBody>
      </p:sp>
      <p:sp>
        <p:nvSpPr>
          <p:cNvPr id="77" name="Shape 77"/>
          <p:cNvSpPr/>
          <p:nvPr/>
        </p:nvSpPr>
        <p:spPr>
          <a:xfrm>
            <a:off x="986211" y="1650060"/>
            <a:ext cx="4486805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765262">
              <a:defRPr sz="1800">
                <a:solidFill>
                  <a:srgbClr val="000000"/>
                </a:solidFill>
              </a:defRPr>
            </a:pPr>
            <a:r>
              <a:rPr sz="2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Fractions Skill Score over CONUS</a:t>
            </a:r>
            <a:endParaRPr kern="0">
              <a:solidFill>
                <a:srgbClr val="3E231A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765262">
              <a:defRPr sz="1800">
                <a:solidFill>
                  <a:srgbClr val="000000"/>
                </a:solidFill>
              </a:defRPr>
            </a:pPr>
            <a:r>
              <a:rPr sz="1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(based on NGGPS 74 cases) </a:t>
            </a:r>
          </a:p>
        </p:txBody>
      </p:sp>
      <p:sp>
        <p:nvSpPr>
          <p:cNvPr id="78" name="Shape 78"/>
          <p:cNvSpPr/>
          <p:nvPr/>
        </p:nvSpPr>
        <p:spPr>
          <a:xfrm>
            <a:off x="994014" y="2605097"/>
            <a:ext cx="4471200" cy="214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 anchor="ctr">
            <a:spAutoFit/>
          </a:bodyPr>
          <a:lstStyle>
            <a:lvl1pPr defTabSz="414725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sz="1500" b="0" kern="0">
                <a:solidFill>
                  <a:srgbClr val="000000"/>
                </a:solidFill>
              </a:rPr>
              <a:t>Precipitation Events &gt;= 10.0mm/6hr</a:t>
            </a:r>
          </a:p>
        </p:txBody>
      </p:sp>
      <p:sp>
        <p:nvSpPr>
          <p:cNvPr id="79" name="Shape 79"/>
          <p:cNvSpPr/>
          <p:nvPr/>
        </p:nvSpPr>
        <p:spPr>
          <a:xfrm>
            <a:off x="1270191" y="2302018"/>
            <a:ext cx="3682098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defRPr sz="20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sz="1500" b="0" kern="0">
                <a:solidFill>
                  <a:srgbClr val="000000"/>
                </a:solidFill>
              </a:rPr>
              <a:t>GFDL_MP made a significant improvement</a:t>
            </a:r>
          </a:p>
        </p:txBody>
      </p:sp>
      <p:sp>
        <p:nvSpPr>
          <p:cNvPr id="80" name="Shape 80"/>
          <p:cNvSpPr/>
          <p:nvPr/>
        </p:nvSpPr>
        <p:spPr>
          <a:xfrm>
            <a:off x="7046968" y="1590322"/>
            <a:ext cx="2980658" cy="316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42515" tIns="42515" rIns="42515" bIns="42515" anchor="ctr">
            <a:spAutoFit/>
          </a:bodyPr>
          <a:lstStyle>
            <a:lvl1pPr defTabSz="914400">
              <a:defRPr sz="1400" b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sz="1500" b="0" kern="0">
                <a:solidFill>
                  <a:srgbClr val="000000"/>
                </a:solidFill>
              </a:rPr>
              <a:t>Relative Skill to Operational GFS</a:t>
            </a:r>
          </a:p>
        </p:txBody>
      </p:sp>
      <p:sp>
        <p:nvSpPr>
          <p:cNvPr id="81" name="Shape 81"/>
          <p:cNvSpPr/>
          <p:nvPr/>
        </p:nvSpPr>
        <p:spPr>
          <a:xfrm>
            <a:off x="11100864" y="3052578"/>
            <a:ext cx="91430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765262">
              <a:defRPr sz="1800">
                <a:solidFill>
                  <a:srgbClr val="000000"/>
                </a:solidFill>
              </a:defRPr>
            </a:pPr>
            <a:r>
              <a:rPr sz="900" b="1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13-km fvGFS </a:t>
            </a:r>
            <a:r>
              <a:rPr sz="900" b="1" ker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(no tuning)</a:t>
            </a:r>
          </a:p>
        </p:txBody>
      </p:sp>
      <p:sp>
        <p:nvSpPr>
          <p:cNvPr id="82" name="Shape 82"/>
          <p:cNvSpPr/>
          <p:nvPr/>
        </p:nvSpPr>
        <p:spPr>
          <a:xfrm>
            <a:off x="11038273" y="2366185"/>
            <a:ext cx="1039487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defRPr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sz="1500" b="0" kern="0">
                <a:solidFill>
                  <a:srgbClr val="000000"/>
                </a:solidFill>
              </a:rPr>
              <a:t>13-km fvGFS with tuned GFS</a:t>
            </a:r>
          </a:p>
        </p:txBody>
      </p:sp>
      <p:sp>
        <p:nvSpPr>
          <p:cNvPr id="83" name="Shape 83"/>
          <p:cNvSpPr/>
          <p:nvPr/>
        </p:nvSpPr>
        <p:spPr>
          <a:xfrm>
            <a:off x="11124220" y="1774070"/>
            <a:ext cx="86759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defRPr sz="1200" b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sz="1500" b="0" kern="0">
                <a:solidFill>
                  <a:srgbClr val="000000"/>
                </a:solidFill>
              </a:rPr>
              <a:t>13-km fvGFS with GFDL_MP</a:t>
            </a:r>
          </a:p>
        </p:txBody>
      </p:sp>
      <p:sp>
        <p:nvSpPr>
          <p:cNvPr id="84" name="Shape 84"/>
          <p:cNvSpPr/>
          <p:nvPr/>
        </p:nvSpPr>
        <p:spPr>
          <a:xfrm>
            <a:off x="7124229" y="5319679"/>
            <a:ext cx="392254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765262">
              <a:defRPr sz="1800">
                <a:solidFill>
                  <a:srgbClr val="000000"/>
                </a:solidFill>
              </a:defRPr>
            </a:pPr>
            <a:r>
              <a:rPr sz="23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scheme is being tested </a:t>
            </a:r>
          </a:p>
          <a:p>
            <a:pPr algn="ctr" defTabSz="765262">
              <a:defRPr sz="1800">
                <a:solidFill>
                  <a:srgbClr val="000000"/>
                </a:solidFill>
              </a:defRPr>
            </a:pPr>
            <a:r>
              <a:rPr sz="23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FV3 in NGGPS</a:t>
            </a:r>
            <a:endParaRPr kern="0">
              <a:solidFill>
                <a:srgbClr val="3E23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3782777" y="5834700"/>
            <a:ext cx="325569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765262">
              <a:defRPr sz="1800">
                <a:solidFill>
                  <a:srgbClr val="000000"/>
                </a:solidFill>
              </a:defRPr>
            </a:pPr>
            <a:r>
              <a:rPr sz="2300" b="1" kern="0">
                <a:solidFill>
                  <a:srgbClr val="4700FF"/>
                </a:solidFill>
                <a:latin typeface="Arial"/>
                <a:ea typeface="Arial"/>
                <a:cs typeface="Arial"/>
                <a:sym typeface="Arial"/>
              </a:rPr>
              <a:t>Courtesy of Dr S.J. Lin </a:t>
            </a:r>
          </a:p>
          <a:p>
            <a:pPr algn="ctr" defTabSz="765262">
              <a:defRPr sz="1800">
                <a:solidFill>
                  <a:srgbClr val="000000"/>
                </a:solidFill>
              </a:defRPr>
            </a:pPr>
            <a:r>
              <a:rPr sz="2300" b="1" kern="0">
                <a:solidFill>
                  <a:srgbClr val="4700FF"/>
                </a:solidFill>
                <a:latin typeface="Arial"/>
                <a:ea typeface="Arial"/>
                <a:cs typeface="Arial"/>
                <a:sym typeface="Arial"/>
              </a:rPr>
              <a:t>from FV3 workshop</a:t>
            </a:r>
            <a:endParaRPr kern="0">
              <a:solidFill>
                <a:srgbClr val="47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6302493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093090" y="355059"/>
            <a:ext cx="9810751" cy="1482329"/>
          </a:xfrm>
          <a:prstGeom prst="rect">
            <a:avLst/>
          </a:prstGeom>
        </p:spPr>
        <p:txBody>
          <a:bodyPr/>
          <a:lstStyle/>
          <a:p>
            <a:pPr lvl="1" indent="135833" defTabSz="347131">
              <a:defRPr sz="1800"/>
            </a:pPr>
            <a:r>
              <a:rPr sz="43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rPr>
              <a:t>Current status</a:t>
            </a:r>
          </a:p>
          <a:p>
            <a:pPr lvl="1" indent="135833" defTabSz="347131">
              <a:defRPr sz="1800"/>
            </a:pPr>
            <a:r>
              <a:rPr sz="43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rPr>
              <a:t>—WSM6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5916070" y="4085747"/>
            <a:ext cx="5677568" cy="2379204"/>
          </a:xfrm>
          <a:prstGeom prst="rect">
            <a:avLst/>
          </a:prstGeom>
        </p:spPr>
        <p:txBody>
          <a:bodyPr/>
          <a:lstStyle/>
          <a:p>
            <a:pPr marL="228090" indent="-228090" defTabSz="283571">
              <a:spcBef>
                <a:spcPts val="1423"/>
              </a:spcBef>
              <a:defRPr sz="1800">
                <a:solidFill>
                  <a:srgbClr val="000000"/>
                </a:solidFill>
              </a:defRPr>
            </a:pPr>
            <a:r>
              <a:rPr sz="1800"/>
              <a:t>Tested in the operational GFS</a:t>
            </a:r>
          </a:p>
          <a:p>
            <a:pPr marL="228090" indent="-228090" defTabSz="283571">
              <a:spcBef>
                <a:spcPts val="1423"/>
              </a:spcBef>
              <a:defRPr sz="1800">
                <a:solidFill>
                  <a:srgbClr val="000000"/>
                </a:solidFill>
              </a:defRPr>
            </a:pPr>
            <a:r>
              <a:rPr sz="1800"/>
              <a:t>Precipitation ETS score is close to GFS </a:t>
            </a:r>
          </a:p>
          <a:p>
            <a:pPr marL="228090" indent="-228090" defTabSz="283571">
              <a:spcBef>
                <a:spcPts val="1423"/>
              </a:spcBef>
              <a:defRPr sz="1800">
                <a:solidFill>
                  <a:srgbClr val="000000"/>
                </a:solidFill>
              </a:defRPr>
            </a:pPr>
            <a:r>
              <a:rPr sz="1800"/>
              <a:t>Cloud radiative effect is a little weaker than the GFS </a:t>
            </a:r>
          </a:p>
          <a:p>
            <a:pPr marL="228090" indent="-228090" defTabSz="283571">
              <a:spcBef>
                <a:spcPts val="1423"/>
              </a:spcBef>
              <a:defRPr sz="1800">
                <a:solidFill>
                  <a:srgbClr val="000000"/>
                </a:solidFill>
              </a:defRPr>
            </a:pPr>
            <a:r>
              <a:rPr sz="1800"/>
              <a:t>Eliminated spotty precipitation seen in the GFS with Zhao and Carr (1997) </a:t>
            </a:r>
          </a:p>
        </p:txBody>
      </p:sp>
      <p:sp>
        <p:nvSpPr>
          <p:cNvPr id="89" name="Shape 89"/>
          <p:cNvSpPr/>
          <p:nvPr/>
        </p:nvSpPr>
        <p:spPr>
          <a:xfrm>
            <a:off x="11448564" y="74618"/>
            <a:ext cx="218909" cy="362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42515" tIns="42515" rIns="42515" bIns="42515" anchor="ctr">
            <a:spAutoFit/>
          </a:bodyPr>
          <a:lstStyle/>
          <a:p>
            <a:pPr algn="ctr" defTabSz="488917">
              <a:defRPr sz="1800">
                <a:solidFill>
                  <a:srgbClr val="000000"/>
                </a:solidFill>
              </a:defRPr>
            </a:pPr>
            <a:r>
              <a:rPr kern="0">
                <a:solidFill>
                  <a:srgbClr val="000000"/>
                </a:solidFill>
                <a:sym typeface="Papyrus"/>
              </a:rPr>
              <a:t>8</a:t>
            </a:r>
          </a:p>
        </p:txBody>
      </p:sp>
      <p:pic>
        <p:nvPicPr>
          <p:cNvPr id="90" name="etsbis.f3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184" y="1566059"/>
            <a:ext cx="4380320" cy="2463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etsbis.f6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2185" y="4043390"/>
            <a:ext cx="4380321" cy="2463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20.png"/>
          <p:cNvPicPr/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 rot="5400000">
            <a:off x="6988322" y="610933"/>
            <a:ext cx="2560310" cy="4409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9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79671" y="1543939"/>
            <a:ext cx="834655" cy="744792"/>
          </a:xfrm>
          <a:prstGeom prst="rect">
            <a:avLst/>
          </a:prstGeom>
        </p:spPr>
      </p:pic>
      <p:sp>
        <p:nvSpPr>
          <p:cNvPr id="95" name="Shape 95"/>
          <p:cNvSpPr/>
          <p:nvPr/>
        </p:nvSpPr>
        <p:spPr>
          <a:xfrm>
            <a:off x="8004758" y="1295487"/>
            <a:ext cx="2609888" cy="30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38263" tIns="38263" rIns="38263" bIns="38263">
            <a:spAutoFit/>
          </a:bodyPr>
          <a:lstStyle>
            <a:lvl1pPr algn="l" defTabSz="914400">
              <a:defRPr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/>
            </a:pPr>
            <a:r>
              <a:rPr sz="1500" kern="0"/>
              <a:t>Spotty precipitation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0782258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1065025" y="213232"/>
            <a:ext cx="9810751" cy="1482329"/>
          </a:xfrm>
          <a:prstGeom prst="rect">
            <a:avLst/>
          </a:prstGeom>
        </p:spPr>
        <p:txBody>
          <a:bodyPr/>
          <a:lstStyle/>
          <a:p>
            <a:pPr lvl="1" indent="135833" defTabSz="347131">
              <a:defRPr sz="1800"/>
            </a:pPr>
            <a:r>
              <a:rPr sz="43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rPr>
              <a:t>Current status</a:t>
            </a:r>
          </a:p>
          <a:p>
            <a:pPr lvl="1" indent="135833" defTabSz="347131">
              <a:defRPr sz="1800"/>
            </a:pPr>
            <a:r>
              <a:rPr sz="4300">
                <a:solidFill>
                  <a:srgbClr val="3E231A"/>
                </a:solidFill>
                <a:latin typeface="+mn-lt"/>
                <a:ea typeface="+mn-ea"/>
                <a:cs typeface="+mn-cs"/>
                <a:sym typeface="Papyrus"/>
              </a:rPr>
              <a:t>—Thompson’s MP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6481635" y="4079367"/>
            <a:ext cx="5329075" cy="2575792"/>
          </a:xfrm>
          <a:prstGeom prst="rect">
            <a:avLst/>
          </a:prstGeom>
        </p:spPr>
        <p:txBody>
          <a:bodyPr/>
          <a:lstStyle/>
          <a:p>
            <a:pPr marL="188764" indent="-188764" defTabSz="234679">
              <a:spcBef>
                <a:spcPts val="1172"/>
              </a:spcBef>
              <a:defRPr sz="1800">
                <a:solidFill>
                  <a:srgbClr val="000000"/>
                </a:solidFill>
              </a:defRPr>
            </a:pPr>
            <a:r>
              <a:rPr sz="1500"/>
              <a:t>Tested in the operational GFS </a:t>
            </a:r>
          </a:p>
          <a:p>
            <a:pPr marL="188764" indent="-188764" defTabSz="234679">
              <a:spcBef>
                <a:spcPts val="1172"/>
              </a:spcBef>
              <a:defRPr sz="1800">
                <a:solidFill>
                  <a:srgbClr val="000000"/>
                </a:solidFill>
              </a:defRPr>
            </a:pPr>
            <a:r>
              <a:rPr sz="1500"/>
              <a:t>Significantly improved the cloud radiative effects</a:t>
            </a:r>
          </a:p>
          <a:p>
            <a:pPr marL="188764" indent="-188764" defTabSz="234679">
              <a:spcBef>
                <a:spcPts val="1172"/>
              </a:spcBef>
              <a:defRPr sz="1800">
                <a:solidFill>
                  <a:srgbClr val="000000"/>
                </a:solidFill>
              </a:defRPr>
            </a:pPr>
            <a:r>
              <a:rPr sz="1500"/>
              <a:t>Significantly improved the precipitation skill score in the light rain, but degraded in the moderate range</a:t>
            </a:r>
          </a:p>
          <a:p>
            <a:pPr marL="188764" indent="-188764" defTabSz="234679">
              <a:spcBef>
                <a:spcPts val="1172"/>
              </a:spcBef>
              <a:defRPr sz="1800">
                <a:solidFill>
                  <a:srgbClr val="000000"/>
                </a:solidFill>
              </a:defRPr>
            </a:pPr>
            <a:r>
              <a:rPr sz="1500"/>
              <a:t>Eliminated spotty precipitation seen in the GFS with Zhao and Carr (1997) </a:t>
            </a:r>
          </a:p>
          <a:p>
            <a:pPr marL="188764" indent="-188764" defTabSz="234679">
              <a:spcBef>
                <a:spcPts val="1172"/>
              </a:spcBef>
              <a:defRPr sz="1800">
                <a:solidFill>
                  <a:srgbClr val="000000"/>
                </a:solidFill>
              </a:defRPr>
            </a:pPr>
            <a:r>
              <a:rPr sz="1500"/>
              <a:t>In a version of NEMS now.</a:t>
            </a:r>
          </a:p>
        </p:txBody>
      </p:sp>
      <p:sp>
        <p:nvSpPr>
          <p:cNvPr id="99" name="Shape 99"/>
          <p:cNvSpPr/>
          <p:nvPr/>
        </p:nvSpPr>
        <p:spPr>
          <a:xfrm>
            <a:off x="11448564" y="74618"/>
            <a:ext cx="218909" cy="362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42515" tIns="42515" rIns="42515" bIns="42515" anchor="ctr">
            <a:spAutoFit/>
          </a:bodyPr>
          <a:lstStyle/>
          <a:p>
            <a:pPr algn="ctr" defTabSz="488917">
              <a:defRPr sz="1800">
                <a:solidFill>
                  <a:srgbClr val="000000"/>
                </a:solidFill>
              </a:defRPr>
            </a:pPr>
            <a:r>
              <a:rPr kern="0">
                <a:solidFill>
                  <a:srgbClr val="000000"/>
                </a:solidFill>
                <a:sym typeface="Papyrus"/>
              </a:rPr>
              <a:t>9</a:t>
            </a:r>
          </a:p>
        </p:txBody>
      </p:sp>
      <p:pic>
        <p:nvPicPr>
          <p:cNvPr id="100" name="image.png"/>
          <p:cNvPicPr/>
          <p:nvPr/>
        </p:nvPicPr>
        <p:blipFill>
          <a:blip r:embed="rId2">
            <a:extLst/>
          </a:blip>
          <a:srcRect l="50000" t="6100" r="12312" b="9417"/>
          <a:stretch>
            <a:fillRect/>
          </a:stretch>
        </p:blipFill>
        <p:spPr>
          <a:xfrm>
            <a:off x="900924" y="4087123"/>
            <a:ext cx="2423663" cy="2471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.png"/>
          <p:cNvPicPr/>
          <p:nvPr/>
        </p:nvPicPr>
        <p:blipFill>
          <a:blip r:embed="rId3">
            <a:extLst/>
          </a:blip>
          <a:srcRect l="49322" t="12777" r="20425" b="10435"/>
          <a:stretch>
            <a:fillRect/>
          </a:stretch>
        </p:blipFill>
        <p:spPr>
          <a:xfrm>
            <a:off x="4179082" y="4053767"/>
            <a:ext cx="2321046" cy="2538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1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4398" y="1508273"/>
            <a:ext cx="4551837" cy="2560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20.png"/>
          <p:cNvPicPr/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 rot="5400000">
            <a:off x="7549173" y="583513"/>
            <a:ext cx="2560309" cy="4409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103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40501" y="1516516"/>
            <a:ext cx="834655" cy="744792"/>
          </a:xfrm>
          <a:prstGeom prst="rect">
            <a:avLst/>
          </a:prstGeom>
        </p:spPr>
      </p:pic>
      <p:sp>
        <p:nvSpPr>
          <p:cNvPr id="106" name="Shape 106"/>
          <p:cNvSpPr/>
          <p:nvPr/>
        </p:nvSpPr>
        <p:spPr>
          <a:xfrm>
            <a:off x="3467167" y="4665222"/>
            <a:ext cx="541113" cy="28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42515" tIns="42515" rIns="42515" bIns="42515" anchor="ctr">
            <a:spAutoFit/>
          </a:bodyPr>
          <a:lstStyle>
            <a:lvl1pPr>
              <a:defRPr sz="1500"/>
            </a:lvl1pPr>
          </a:lstStyle>
          <a:p>
            <a:pPr algn="ctr" defTabSz="488917">
              <a:defRPr sz="1800">
                <a:solidFill>
                  <a:srgbClr val="000000"/>
                </a:solidFill>
              </a:defRPr>
            </a:pPr>
            <a:r>
              <a:rPr sz="1300" kern="0">
                <a:solidFill>
                  <a:srgbClr val="000000"/>
                </a:solidFill>
                <a:sym typeface="Papyrus"/>
              </a:rPr>
              <a:t>GFS</a:t>
            </a:r>
          </a:p>
        </p:txBody>
      </p:sp>
      <p:sp>
        <p:nvSpPr>
          <p:cNvPr id="107" name="Shape 107"/>
          <p:cNvSpPr/>
          <p:nvPr/>
        </p:nvSpPr>
        <p:spPr>
          <a:xfrm>
            <a:off x="3293816" y="5756960"/>
            <a:ext cx="880950" cy="28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42515" tIns="42515" rIns="42515" bIns="42515" anchor="ctr">
            <a:spAutoFit/>
          </a:bodyPr>
          <a:lstStyle>
            <a:lvl1pPr>
              <a:defRPr sz="1500"/>
            </a:lvl1pPr>
          </a:lstStyle>
          <a:p>
            <a:pPr algn="ctr" defTabSz="488917">
              <a:defRPr sz="1800">
                <a:solidFill>
                  <a:srgbClr val="000000"/>
                </a:solidFill>
              </a:defRPr>
            </a:pPr>
            <a:r>
              <a:rPr sz="1300" kern="0">
                <a:solidFill>
                  <a:srgbClr val="000000"/>
                </a:solidFill>
                <a:sym typeface="Papyrus"/>
              </a:rPr>
              <a:t>Thompson</a:t>
            </a:r>
          </a:p>
        </p:txBody>
      </p:sp>
      <p:sp>
        <p:nvSpPr>
          <p:cNvPr id="108" name="Shape 108"/>
          <p:cNvSpPr/>
          <p:nvPr/>
        </p:nvSpPr>
        <p:spPr>
          <a:xfrm>
            <a:off x="8528633" y="1309420"/>
            <a:ext cx="2609888" cy="30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38263" tIns="38263" rIns="38263" bIns="38263">
            <a:spAutoFit/>
          </a:bodyPr>
          <a:lstStyle>
            <a:lvl1pPr algn="l" defTabSz="914400">
              <a:defRPr sz="2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/>
            </a:pPr>
            <a:r>
              <a:rPr sz="1500" kern="0"/>
              <a:t>Spotty precipitation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3631372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28.jpg"/>
          <p:cNvPicPr/>
          <p:nvPr/>
        </p:nvPicPr>
        <p:blipFill>
          <a:blip r:embed="rId2">
            <a:extLst/>
          </a:blip>
          <a:srcRect l="10203" t="1" r="5605" b="2245"/>
          <a:stretch>
            <a:fillRect/>
          </a:stretch>
        </p:blipFill>
        <p:spPr>
          <a:xfrm>
            <a:off x="5189330" y="452262"/>
            <a:ext cx="6389648" cy="5953366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7509958" y="1107855"/>
            <a:ext cx="1555533" cy="30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43963" tIns="43963" rIns="43963" bIns="43963">
            <a:spAutoFit/>
          </a:bodyPr>
          <a:lstStyle>
            <a:lvl1pPr algn="l" defTabSz="520177">
              <a:lnSpc>
                <a:spcPct val="93000"/>
              </a:lnSpc>
              <a:defRPr sz="3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/>
            </a:pPr>
            <a:r>
              <a:rPr sz="1500" b="0" kern="0"/>
              <a:t>Equitable Threat </a:t>
            </a:r>
          </a:p>
        </p:txBody>
      </p:sp>
      <p:sp>
        <p:nvSpPr>
          <p:cNvPr id="120" name="Shape 120"/>
          <p:cNvSpPr/>
          <p:nvPr/>
        </p:nvSpPr>
        <p:spPr>
          <a:xfrm>
            <a:off x="5909322" y="4497827"/>
            <a:ext cx="1053792" cy="3034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43963" tIns="43963" rIns="43963" bIns="43963">
            <a:spAutoFit/>
          </a:bodyPr>
          <a:lstStyle>
            <a:lvl1pPr algn="l" defTabSz="520177">
              <a:lnSpc>
                <a:spcPct val="93000"/>
              </a:lnSpc>
              <a:defRPr sz="3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/>
            </a:pPr>
            <a:r>
              <a:rPr sz="1500" b="0" kern="0"/>
              <a:t>Bias = F/O </a:t>
            </a:r>
          </a:p>
        </p:txBody>
      </p:sp>
      <p:sp>
        <p:nvSpPr>
          <p:cNvPr id="121" name="Shape 121"/>
          <p:cNvSpPr/>
          <p:nvPr/>
        </p:nvSpPr>
        <p:spPr>
          <a:xfrm>
            <a:off x="5677624" y="5752331"/>
            <a:ext cx="5758198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txBody>
          <a:bodyPr lIns="54418" tIns="54418" rIns="54418" bIns="54418"/>
          <a:lstStyle/>
          <a:p>
            <a:pPr defTabSz="38263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3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5125494" y="6154611"/>
            <a:ext cx="3243722" cy="417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43963" tIns="43963" rIns="43963" bIns="43963">
            <a:spAutoFit/>
          </a:bodyPr>
          <a:lstStyle>
            <a:lvl1pPr algn="l" defTabSz="520177">
              <a:lnSpc>
                <a:spcPct val="93000"/>
              </a:lnSpc>
              <a:defRPr sz="2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2300" b="0" kern="0">
                <a:solidFill>
                  <a:srgbClr val="000000"/>
                </a:solidFill>
              </a:rPr>
              <a:t>Bias = 1 (perfect) </a:t>
            </a:r>
          </a:p>
        </p:txBody>
      </p:sp>
      <p:sp>
        <p:nvSpPr>
          <p:cNvPr id="123" name="Shape 123"/>
          <p:cNvSpPr/>
          <p:nvPr/>
        </p:nvSpPr>
        <p:spPr>
          <a:xfrm>
            <a:off x="5607921" y="274956"/>
            <a:ext cx="6631896" cy="324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54418" tIns="54418" rIns="54418" bIns="54418">
            <a:spAutoFit/>
          </a:bodyPr>
          <a:lstStyle>
            <a:lvl1pPr algn="l" defTabSz="520177">
              <a:lnSpc>
                <a:spcPct val="93000"/>
              </a:lnSpc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 b="0"/>
            </a:pPr>
            <a:r>
              <a:rPr sz="1500" b="0" kern="0"/>
              <a:t>19 July – 29 August 2016 (0-24 h + 12-36 h + 24-48 h + 36-60 h)</a:t>
            </a:r>
          </a:p>
        </p:txBody>
      </p:sp>
      <p:sp>
        <p:nvSpPr>
          <p:cNvPr id="124" name="Shape 124"/>
          <p:cNvSpPr/>
          <p:nvPr/>
        </p:nvSpPr>
        <p:spPr>
          <a:xfrm>
            <a:off x="8666154" y="1816372"/>
            <a:ext cx="347881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txBody>
          <a:bodyPr lIns="54418" tIns="54418" rIns="54418" bIns="54418"/>
          <a:lstStyle/>
          <a:p>
            <a:pPr defTabSz="38263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3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127" name="Group 127"/>
          <p:cNvGrpSpPr/>
          <p:nvPr/>
        </p:nvGrpSpPr>
        <p:grpSpPr>
          <a:xfrm>
            <a:off x="9090396" y="1714352"/>
            <a:ext cx="2324925" cy="236109"/>
            <a:chOff x="0" y="393300"/>
            <a:chExt cx="2479918" cy="335797"/>
          </a:xfrm>
        </p:grpSpPr>
        <p:sp>
          <p:nvSpPr>
            <p:cNvPr id="125" name="Shape 125"/>
            <p:cNvSpPr/>
            <p:nvPr/>
          </p:nvSpPr>
          <p:spPr>
            <a:xfrm>
              <a:off x="0" y="393300"/>
              <a:ext cx="2479919" cy="335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765262">
                <a:defRPr sz="50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4200" b="1" ker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0" y="410877"/>
              <a:ext cx="2479919" cy="3006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defRPr sz="20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sz="1500" b="0" kern="0">
                  <a:solidFill>
                    <a:srgbClr val="000000"/>
                  </a:solidFill>
                </a:rPr>
                <a:t> Old (4 km) </a:t>
              </a:r>
            </a:p>
          </p:txBody>
        </p:sp>
      </p:grpSp>
      <p:sp>
        <p:nvSpPr>
          <p:cNvPr id="128" name="Shape 128"/>
          <p:cNvSpPr/>
          <p:nvPr/>
        </p:nvSpPr>
        <p:spPr>
          <a:xfrm>
            <a:off x="8662998" y="2274234"/>
            <a:ext cx="426521" cy="1"/>
          </a:xfrm>
          <a:prstGeom prst="line">
            <a:avLst/>
          </a:prstGeom>
          <a:ln w="50800">
            <a:solidFill>
              <a:srgbClr val="0033CC"/>
            </a:solidFill>
            <a:prstDash val="sysDash"/>
          </a:ln>
        </p:spPr>
        <p:txBody>
          <a:bodyPr lIns="54418" tIns="54418" rIns="54418" bIns="54418"/>
          <a:lstStyle/>
          <a:p>
            <a:pPr defTabSz="38263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3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131" name="Group 131"/>
          <p:cNvGrpSpPr/>
          <p:nvPr/>
        </p:nvGrpSpPr>
        <p:grpSpPr>
          <a:xfrm>
            <a:off x="9012918" y="2166962"/>
            <a:ext cx="2324925" cy="228760"/>
            <a:chOff x="0" y="381059"/>
            <a:chExt cx="2479918" cy="325346"/>
          </a:xfrm>
        </p:grpSpPr>
        <p:sp>
          <p:nvSpPr>
            <p:cNvPr id="129" name="Shape 129"/>
            <p:cNvSpPr/>
            <p:nvPr/>
          </p:nvSpPr>
          <p:spPr>
            <a:xfrm>
              <a:off x="0" y="381059"/>
              <a:ext cx="2479919" cy="32534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765262">
                <a:defRPr sz="5000" b="1">
                  <a:solidFill>
                    <a:srgbClr val="0033CC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4200" b="1" kern="0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0" y="398090"/>
              <a:ext cx="2479919" cy="291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defRPr sz="2000" b="1">
                  <a:solidFill>
                    <a:srgbClr val="0033C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sz="1500" b="0" kern="0">
                  <a:solidFill>
                    <a:srgbClr val="000000"/>
                  </a:solidFill>
                </a:rPr>
                <a:t> New (3 km)</a:t>
              </a:r>
            </a:p>
          </p:txBody>
        </p:sp>
      </p:grpSp>
      <p:pic>
        <p:nvPicPr>
          <p:cNvPr id="132" name="image5.gif" descr="REFL_21Z29JUN2012_06_jun17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610" y="727428"/>
            <a:ext cx="3348944" cy="1927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7.png" descr="Pictur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2784" y="2737223"/>
            <a:ext cx="3698138" cy="184659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 rot="5400000">
            <a:off x="3771210" y="3366118"/>
            <a:ext cx="1587068" cy="588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108658" tIns="108658" rIns="108658" bIns="108658">
            <a:spAutoFit/>
          </a:bodyPr>
          <a:lstStyle/>
          <a:p>
            <a:pPr algn="ctr" defTabSz="765262">
              <a:defRPr sz="1800">
                <a:solidFill>
                  <a:srgbClr val="000000"/>
                </a:solidFill>
              </a:defRPr>
            </a:pPr>
            <a:r>
              <a: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(Note different</a:t>
            </a:r>
            <a:br>
              <a: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vertical coordinate)</a:t>
            </a:r>
          </a:p>
        </p:txBody>
      </p:sp>
      <p:sp>
        <p:nvSpPr>
          <p:cNvPr id="135" name="Shape 135"/>
          <p:cNvSpPr/>
          <p:nvPr/>
        </p:nvSpPr>
        <p:spPr>
          <a:xfrm rot="20227504">
            <a:off x="1457521" y="1086338"/>
            <a:ext cx="1517764" cy="609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00FF"/>
            </a:solidFill>
            <a:round/>
          </a:ln>
        </p:spPr>
        <p:txBody>
          <a:bodyPr lIns="54418" tIns="54418" rIns="54418" bIns="54418" anchor="ctr"/>
          <a:lstStyle/>
          <a:p>
            <a:pPr defTabSz="765262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 rot="20227504">
            <a:off x="1838392" y="3146059"/>
            <a:ext cx="1517764" cy="609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FF00FF"/>
            </a:solidFill>
            <a:round/>
          </a:ln>
        </p:spPr>
        <p:txBody>
          <a:bodyPr lIns="54418" tIns="54418" rIns="54418" bIns="54418" anchor="ctr"/>
          <a:lstStyle/>
          <a:p>
            <a:pPr defTabSz="765262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0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1138679" y="1033072"/>
            <a:ext cx="424642" cy="450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108658" tIns="108658" rIns="108658" bIns="108658" anchor="ctr">
            <a:spAutoFit/>
          </a:bodyPr>
          <a:lstStyle>
            <a:lvl1pPr defTabSz="914400">
              <a:defRPr sz="2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sz="1500" b="0" ker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8" name="Shape 138"/>
          <p:cNvSpPr/>
          <p:nvPr/>
        </p:nvSpPr>
        <p:spPr>
          <a:xfrm>
            <a:off x="1514880" y="3079372"/>
            <a:ext cx="424642" cy="450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108658" tIns="108658" rIns="108658" bIns="108658" anchor="ctr">
            <a:spAutoFit/>
          </a:bodyPr>
          <a:lstStyle>
            <a:lvl1pPr defTabSz="914400">
              <a:defRPr sz="24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sz="1500" b="0" kern="0">
                <a:solidFill>
                  <a:srgbClr val="000000"/>
                </a:solidFill>
              </a:rPr>
              <a:t>A</a:t>
            </a:r>
          </a:p>
        </p:txBody>
      </p:sp>
      <p:grpSp>
        <p:nvGrpSpPr>
          <p:cNvPr id="141" name="Group 141"/>
          <p:cNvGrpSpPr/>
          <p:nvPr/>
        </p:nvGrpSpPr>
        <p:grpSpPr>
          <a:xfrm>
            <a:off x="567969" y="4662034"/>
            <a:ext cx="4651347" cy="851282"/>
            <a:chOff x="-428001" y="-174370"/>
            <a:chExt cx="4961435" cy="1210711"/>
          </a:xfrm>
        </p:grpSpPr>
        <p:sp>
          <p:nvSpPr>
            <p:cNvPr id="139" name="Shape 139"/>
            <p:cNvSpPr/>
            <p:nvPr/>
          </p:nvSpPr>
          <p:spPr>
            <a:xfrm>
              <a:off x="-380446" y="-64045"/>
              <a:ext cx="4704834" cy="990059"/>
            </a:xfrm>
            <a:prstGeom prst="rect">
              <a:avLst/>
            </a:prstGeom>
            <a:solidFill>
              <a:srgbClr val="EFEFE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765262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-428002" y="-174371"/>
              <a:ext cx="4961437" cy="1210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wrap="square" lIns="129834" tIns="129834" rIns="129834" bIns="129834" numCol="1" anchor="ctr">
              <a:noAutofit/>
            </a:bodyPr>
            <a:lstStyle/>
            <a:p>
              <a:pPr defTabSz="765262">
                <a:defRPr sz="1800">
                  <a:solidFill>
                    <a:srgbClr val="000000"/>
                  </a:solidFill>
                </a:defRPr>
              </a:pPr>
              <a:r>
                <a:rPr sz="1300" b="1" kern="0">
                  <a:solidFill>
                    <a:srgbClr val="FF00FF"/>
                  </a:solidFill>
                  <a:latin typeface="Calibri"/>
                  <a:ea typeface="Calibri"/>
                  <a:cs typeface="Calibri"/>
                  <a:sym typeface="Calibri"/>
                </a:rPr>
                <a:t>A - Reduced reflectivity in stratiform anvils       </a:t>
              </a:r>
            </a:p>
            <a:p>
              <a:pPr defTabSz="765262">
                <a:defRPr sz="1800">
                  <a:solidFill>
                    <a:srgbClr val="000000"/>
                  </a:solidFill>
                </a:defRPr>
              </a:pPr>
              <a:r>
                <a:rPr sz="1300" b="1" kern="0">
                  <a:solidFill>
                    <a:srgbClr val="9900FF"/>
                  </a:solidFill>
                  <a:latin typeface="Calibri"/>
                  <a:ea typeface="Calibri"/>
                  <a:cs typeface="Calibri"/>
                  <a:sym typeface="Calibri"/>
                </a:rPr>
                <a:t>B - Increased reflectivity &amp; rainfall below anvils</a:t>
              </a:r>
            </a:p>
            <a:p>
              <a:pPr defTabSz="765262">
                <a:defRPr sz="1800">
                  <a:solidFill>
                    <a:srgbClr val="000000"/>
                  </a:solidFill>
                </a:defRPr>
              </a:pPr>
              <a:r>
                <a:rPr sz="1300" b="1" kern="0">
                  <a:solidFill>
                    <a:srgbClr val="9900FF"/>
                  </a:solidFill>
                  <a:latin typeface="Calibri"/>
                  <a:ea typeface="Calibri"/>
                  <a:cs typeface="Calibri"/>
                  <a:sym typeface="Calibri"/>
                </a:rPr>
                <a:t>C - Improved dBZ (from objective verification)</a:t>
              </a:r>
            </a:p>
          </p:txBody>
        </p:sp>
      </p:grpSp>
      <p:sp>
        <p:nvSpPr>
          <p:cNvPr id="142" name="Shape 142"/>
          <p:cNvSpPr/>
          <p:nvPr/>
        </p:nvSpPr>
        <p:spPr>
          <a:xfrm>
            <a:off x="717780" y="5642189"/>
            <a:ext cx="3528142" cy="78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54418" tIns="54418" rIns="54418" bIns="54418">
            <a:spAutoFit/>
          </a:bodyPr>
          <a:lstStyle/>
          <a:p>
            <a:pPr marL="0" lvl="1" indent="191315" algn="ctr" defTabSz="695348">
              <a:defRPr sz="1800">
                <a:solidFill>
                  <a:srgbClr val="000000"/>
                </a:solidFill>
              </a:defRPr>
            </a:pPr>
            <a:r>
              <a:rPr sz="2200" kern="0">
                <a:solidFill>
                  <a:srgbClr val="4A00FF"/>
                </a:solidFill>
                <a:sym typeface="Papyrus"/>
              </a:rPr>
              <a:t>Courtesy of Brad Ferrier </a:t>
            </a:r>
          </a:p>
          <a:p>
            <a:pPr marL="0" lvl="1" indent="191315" algn="ctr" defTabSz="695348">
              <a:defRPr sz="1800">
                <a:solidFill>
                  <a:srgbClr val="000000"/>
                </a:solidFill>
              </a:defRPr>
            </a:pPr>
            <a:r>
              <a:rPr sz="2200" kern="0">
                <a:solidFill>
                  <a:srgbClr val="4A00FF"/>
                </a:solidFill>
                <a:sym typeface="Papyrus"/>
              </a:rPr>
              <a:t>and Eric Aligo</a:t>
            </a:r>
          </a:p>
        </p:txBody>
      </p:sp>
      <p:sp>
        <p:nvSpPr>
          <p:cNvPr id="143" name="Shape 143"/>
          <p:cNvSpPr/>
          <p:nvPr/>
        </p:nvSpPr>
        <p:spPr>
          <a:xfrm>
            <a:off x="1047936" y="1887057"/>
            <a:ext cx="424641" cy="450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108658" tIns="108658" rIns="108658" bIns="108658">
            <a:spAutoFit/>
          </a:bodyPr>
          <a:lstStyle>
            <a:lvl1pPr algn="l" defTabSz="914400">
              <a:defRPr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1500" b="0" ker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44" name="Shape 144"/>
          <p:cNvSpPr/>
          <p:nvPr/>
        </p:nvSpPr>
        <p:spPr>
          <a:xfrm flipV="1">
            <a:off x="1472568" y="2146948"/>
            <a:ext cx="1152728" cy="5951"/>
          </a:xfrm>
          <a:prstGeom prst="line">
            <a:avLst/>
          </a:prstGeom>
          <a:ln w="50800">
            <a:solidFill>
              <a:srgbClr val="9900FF"/>
            </a:solidFill>
            <a:round/>
            <a:tailEnd type="triangle"/>
          </a:ln>
        </p:spPr>
        <p:txBody>
          <a:bodyPr lIns="54418" tIns="54418" rIns="54418" bIns="54418"/>
          <a:lstStyle/>
          <a:p>
            <a:pPr defTabSz="38263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3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1343691" y="3845514"/>
            <a:ext cx="424642" cy="450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108658" tIns="108658" rIns="108658" bIns="108658">
            <a:spAutoFit/>
          </a:bodyPr>
          <a:lstStyle>
            <a:lvl1pPr algn="l" defTabSz="914400">
              <a:defRPr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sz="1500" b="0" ker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46" name="Shape 146"/>
          <p:cNvSpPr/>
          <p:nvPr/>
        </p:nvSpPr>
        <p:spPr>
          <a:xfrm flipV="1">
            <a:off x="1768330" y="4105404"/>
            <a:ext cx="1152728" cy="5951"/>
          </a:xfrm>
          <a:prstGeom prst="line">
            <a:avLst/>
          </a:prstGeom>
          <a:ln w="50800">
            <a:solidFill>
              <a:srgbClr val="9900FF"/>
            </a:solidFill>
            <a:round/>
            <a:tailEnd type="triangle"/>
          </a:ln>
        </p:spPr>
        <p:txBody>
          <a:bodyPr lIns="54418" tIns="54418" rIns="54418" bIns="54418"/>
          <a:lstStyle/>
          <a:p>
            <a:pPr defTabSz="38263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3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01532" y="130480"/>
            <a:ext cx="4849450" cy="88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54418" tIns="54418" rIns="54418" bIns="54418" anchor="ctr">
            <a:normAutofit/>
          </a:bodyPr>
          <a:lstStyle/>
          <a:p>
            <a:pPr marL="0" lvl="1" indent="86090" algn="ctr" defTabSz="312907">
              <a:defRPr sz="1800">
                <a:solidFill>
                  <a:srgbClr val="000000"/>
                </a:solidFill>
              </a:defRPr>
            </a:pPr>
            <a:r>
              <a:rPr sz="2700" kern="0">
                <a:solidFill>
                  <a:srgbClr val="000000"/>
                </a:solidFill>
                <a:sym typeface="Papyrus"/>
              </a:rPr>
              <a:t>Ferrier-Aligo MP (in NAM)</a:t>
            </a:r>
          </a:p>
        </p:txBody>
      </p:sp>
      <p:sp>
        <p:nvSpPr>
          <p:cNvPr id="148" name="Shape 148"/>
          <p:cNvSpPr>
            <a:spLocks noGrp="1"/>
          </p:cNvSpPr>
          <p:nvPr>
            <p:ph type="title" idx="4294967295"/>
          </p:nvPr>
        </p:nvSpPr>
        <p:spPr>
          <a:xfrm>
            <a:off x="6408169" y="3158423"/>
            <a:ext cx="4392365" cy="773355"/>
          </a:xfrm>
          <a:prstGeom prst="rect">
            <a:avLst/>
          </a:prstGeom>
        </p:spPr>
        <p:txBody>
          <a:bodyPr lIns="38263" tIns="38263" rIns="38263" bIns="38263">
            <a:normAutofit/>
          </a:bodyPr>
          <a:lstStyle>
            <a:lvl1pPr>
              <a:defRPr sz="2100" b="1"/>
            </a:lvl1pPr>
          </a:lstStyle>
          <a:p>
            <a:pPr lvl="0">
              <a:defRPr sz="1800" b="0"/>
            </a:pPr>
            <a:r>
              <a:rPr sz="1800"/>
              <a:t>PrecipitationScores(CONUS Nests)</a:t>
            </a:r>
          </a:p>
        </p:txBody>
      </p:sp>
      <p:sp>
        <p:nvSpPr>
          <p:cNvPr id="149" name="Shape 149"/>
          <p:cNvSpPr/>
          <p:nvPr/>
        </p:nvSpPr>
        <p:spPr>
          <a:xfrm>
            <a:off x="11382055" y="74618"/>
            <a:ext cx="351959" cy="362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42515" tIns="42515" rIns="42515" bIns="42515" anchor="ctr">
            <a:spAutoFit/>
          </a:bodyPr>
          <a:lstStyle/>
          <a:p>
            <a:pPr algn="ctr" defTabSz="488917">
              <a:defRPr sz="1800">
                <a:solidFill>
                  <a:srgbClr val="000000"/>
                </a:solidFill>
              </a:defRPr>
            </a:pPr>
            <a:r>
              <a:rPr kern="0">
                <a:solidFill>
                  <a:srgbClr val="000000"/>
                </a:solidFill>
                <a:sym typeface="Papyrus"/>
              </a:rPr>
              <a:t>11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14689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3" y="0"/>
            <a:ext cx="9144000" cy="114300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620573" y="106381"/>
            <a:ext cx="9162299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ctr" defTabSz="10064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cs typeface="MS PGothic" charset="0"/>
              </a:rPr>
              <a:t>Land Data Sets:  Green Vegetation Fraction (GVF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cs typeface="MS PGothic" charset="0"/>
              </a:rPr>
              <a:t>)</a:t>
            </a:r>
            <a:endParaRPr lang="en-US" sz="3200" b="1" dirty="0">
              <a:solidFill>
                <a:srgbClr val="000000"/>
              </a:solidFill>
              <a:latin typeface="Times New Roman"/>
              <a:cs typeface="MS PGothic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31967" y="1249370"/>
            <a:ext cx="9139236" cy="2457554"/>
            <a:chOff x="228600" y="1143000"/>
            <a:chExt cx="9138574" cy="2458157"/>
          </a:xfrm>
        </p:grpSpPr>
        <p:grpSp>
          <p:nvGrpSpPr>
            <p:cNvPr id="39946" name="Group 3"/>
            <p:cNvGrpSpPr>
              <a:grpSpLocks/>
            </p:cNvGrpSpPr>
            <p:nvPr/>
          </p:nvGrpSpPr>
          <p:grpSpPr bwMode="auto">
            <a:xfrm>
              <a:off x="228600" y="1143000"/>
              <a:ext cx="4572000" cy="2057400"/>
              <a:chOff x="228600" y="1143000"/>
              <a:chExt cx="4572000" cy="1828800"/>
            </a:xfrm>
          </p:grpSpPr>
          <p:pic>
            <p:nvPicPr>
              <p:cNvPr id="39950" name="Picture 1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1477" t="9921" r="6627" b="6738"/>
              <a:stretch>
                <a:fillRect/>
              </a:stretch>
            </p:blipFill>
            <p:spPr bwMode="auto">
              <a:xfrm>
                <a:off x="2514600" y="1143000"/>
                <a:ext cx="22860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951" name="Picture 3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3009" t="9921" r="6627" b="8722"/>
              <a:stretch>
                <a:fillRect/>
              </a:stretch>
            </p:blipFill>
            <p:spPr bwMode="auto">
              <a:xfrm>
                <a:off x="228600" y="1143000"/>
                <a:ext cx="22860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947" name="Text Box 5"/>
            <p:cNvSpPr txBox="1">
              <a:spLocks noChangeArrowheads="1"/>
            </p:cNvSpPr>
            <p:nvPr/>
          </p:nvSpPr>
          <p:spPr bwMode="auto">
            <a:xfrm>
              <a:off x="471894" y="3170164"/>
              <a:ext cx="1799412" cy="430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i="1">
                  <a:solidFill>
                    <a:srgbClr val="000000"/>
                  </a:solidFill>
                  <a:latin typeface="Verdana" charset="0"/>
                  <a:cs typeface="MS PGothic" charset="0"/>
                </a:rPr>
                <a:t>AVHRR 5-YR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i="1">
                  <a:solidFill>
                    <a:srgbClr val="000000"/>
                  </a:solidFill>
                  <a:latin typeface="Verdana" charset="0"/>
                  <a:cs typeface="MS PGothic" charset="0"/>
                </a:rPr>
                <a:t>Climatology</a:t>
              </a:r>
            </a:p>
          </p:txBody>
        </p:sp>
        <p:sp>
          <p:nvSpPr>
            <p:cNvPr id="39948" name="Rectangle 4"/>
            <p:cNvSpPr>
              <a:spLocks noChangeArrowheads="1"/>
            </p:cNvSpPr>
            <p:nvPr/>
          </p:nvSpPr>
          <p:spPr bwMode="auto">
            <a:xfrm>
              <a:off x="5160934" y="1228198"/>
              <a:ext cx="4206240" cy="2249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91" tIns="46795" rIns="89991" bIns="46795">
              <a:spAutoFit/>
            </a:bodyPr>
            <a:lstStyle/>
            <a:p>
              <a:pPr marL="222250" indent="-222250" defTabSz="5032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03300" algn="l"/>
                  <a:tab pos="2011363" algn="l"/>
                  <a:tab pos="3019425" algn="l"/>
                  <a:tab pos="4027488" algn="l"/>
                  <a:tab pos="5035550" algn="l"/>
                  <a:tab pos="6043613" algn="l"/>
                  <a:tab pos="7051675" algn="l"/>
                  <a:tab pos="8059738" algn="l"/>
                  <a:tab pos="9067800" algn="l"/>
                  <a:tab pos="10075863" algn="l"/>
                  <a:tab pos="110823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Verdana" charset="0"/>
                  <a:cs typeface="MS PGothic" charset="0"/>
                </a:rPr>
                <a:t>• Use of n</a:t>
              </a:r>
              <a:r>
                <a:rPr lang="en-US" sz="2000" dirty="0">
                  <a:solidFill>
                    <a:srgbClr val="000000"/>
                  </a:solidFill>
                  <a:latin typeface="Verdana" charset="0"/>
                  <a:cs typeface="MS PGothic" charset="0"/>
                </a:rPr>
                <a:t>ear real-time (remotely-sensed) GVF leads to better partition between surface heating &amp; evaporation --&gt; impacts surface energy budget, ABL evolution, clouds/convection.</a:t>
              </a:r>
            </a:p>
          </p:txBody>
        </p:sp>
        <p:sp>
          <p:nvSpPr>
            <p:cNvPr id="39949" name="Text Box 5"/>
            <p:cNvSpPr txBox="1">
              <a:spLocks noChangeArrowheads="1"/>
            </p:cNvSpPr>
            <p:nvPr/>
          </p:nvSpPr>
          <p:spPr bwMode="auto">
            <a:xfrm>
              <a:off x="2757894" y="3170164"/>
              <a:ext cx="1799412" cy="430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i="1">
                  <a:solidFill>
                    <a:srgbClr val="000000"/>
                  </a:solidFill>
                  <a:latin typeface="Verdana" charset="0"/>
                  <a:cs typeface="MS PGothic" charset="0"/>
                </a:rPr>
                <a:t>VIIRS near-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i="1">
                  <a:solidFill>
                    <a:srgbClr val="000000"/>
                  </a:solidFill>
                  <a:latin typeface="Verdana" charset="0"/>
                  <a:cs typeface="MS PGothic" charset="0"/>
                </a:rPr>
                <a:t>realtime</a:t>
              </a:r>
            </a:p>
          </p:txBody>
        </p:sp>
      </p:grpSp>
      <p:pic>
        <p:nvPicPr>
          <p:cNvPr id="14" name="Picture 16" descr="Fire_effects_schematic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5955" t="2940" r="3333" b="2940"/>
          <a:stretch>
            <a:fillRect/>
          </a:stretch>
        </p:blipFill>
        <p:spPr bwMode="auto">
          <a:xfrm>
            <a:off x="3601775" y="3846434"/>
            <a:ext cx="5001973" cy="27829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8265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05611" y="597199"/>
            <a:ext cx="11277600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36-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60h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CONUS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 Precipitation Map </a:t>
            </a:r>
            <a:endParaRPr lang="en-US" sz="3200" b="1" dirty="0">
              <a:solidFill>
                <a:srgbClr val="000000"/>
              </a:solidFill>
              <a:latin typeface="Times New Roman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 dirty="0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67" y="1828800"/>
            <a:ext cx="7560733" cy="7315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 l="45081" t="35280" r="10017" b="5037"/>
          <a:stretch>
            <a:fillRect/>
          </a:stretch>
        </p:blipFill>
        <p:spPr bwMode="auto">
          <a:xfrm>
            <a:off x="7924801" y="1920875"/>
            <a:ext cx="3534833" cy="4389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01016" y="3498639"/>
            <a:ext cx="2517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Zhao &amp;Carr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1554" y="3543209"/>
            <a:ext cx="236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2008 Thompson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737" y="5745764"/>
            <a:ext cx="236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2561" y="5809027"/>
            <a:ext cx="236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Thompson2 </a:t>
            </a:r>
            <a:r>
              <a:rPr lang="en-US" sz="2000" dirty="0" err="1" smtClean="0">
                <a:solidFill>
                  <a:srgbClr val="FF0000"/>
                </a:solidFill>
              </a:rPr>
              <a:t>rhc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FFFFCC"/>
                </a:solidFill>
                <a:latin typeface="Arial Narrow" pitchFamily="4" charset="0"/>
                <a:ea typeface="DejaVu Sans" charset="0"/>
                <a:cs typeface="DejaVu Sans" charset="0"/>
              </a:rPr>
              <a:t>Precip Time Series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2-10day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 Global Condensate Path (ice + liquid water)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 dirty="0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b="35158"/>
          <a:stretch>
            <a:fillRect/>
          </a:stretch>
        </p:blipFill>
        <p:spPr bwMode="auto">
          <a:xfrm>
            <a:off x="397934" y="1125539"/>
            <a:ext cx="11427884" cy="5641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05588" y="1136500"/>
            <a:ext cx="2517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Zhao &amp;Carr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8927" y="1047362"/>
            <a:ext cx="236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2008 Thompson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4571" y="3922041"/>
            <a:ext cx="318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9681" y="3855187"/>
            <a:ext cx="3675980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Thompson2 </a:t>
            </a:r>
            <a:r>
              <a:rPr lang="en-US" sz="2000" dirty="0" err="1" smtClean="0">
                <a:solidFill>
                  <a:srgbClr val="FF0000"/>
                </a:solidFill>
              </a:rPr>
              <a:t>rhc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13256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>
                <a:solidFill>
                  <a:srgbClr val="FFFFCC"/>
                </a:solidFill>
                <a:latin typeface="Arial Narrow" pitchFamily="4" charset="0"/>
                <a:ea typeface="DejaVu Sans" charset="0"/>
                <a:cs typeface="DejaVu Sans" charset="0"/>
              </a:rPr>
              <a:t>Precip Time Series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1" y="71438"/>
            <a:ext cx="12268200" cy="67865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304800" y="604838"/>
            <a:ext cx="11277600" cy="431105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Summary</a:t>
            </a:r>
            <a:r>
              <a:rPr lang="en-US" sz="3200" b="1" dirty="0">
                <a:solidFill>
                  <a:srgbClr val="FFFFCC"/>
                </a:solidFill>
                <a:latin typeface="Times New Roman"/>
                <a:ea typeface="DejaVu Sans" charset="0"/>
                <a:cs typeface="DejaVu Sans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FFFF66"/>
              </a:solidFill>
              <a:ea typeface="DejaVu Sans" charset="0"/>
              <a:cs typeface="DejaVu Sans" charset="0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. The FV3gfs-Thompson MP generated more low and middle clouds, less high clouds, and less total clouds (Will be compared with satellite observation) than the FV3gfs-Zhao&amp;carr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2. FV3gfs-Thompson MP generated a little less OLR and more USW at the TOA than theFV3gfs-Zhao&amp;carr.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3.</a:t>
            </a: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The FV3gfs-Thompson MP </a:t>
            </a:r>
            <a:r>
              <a:rPr lang="en-US" sz="24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signficant</a:t>
            </a: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better precipitation and bias scores in the light rain range and in the 156h-180h </a:t>
            </a:r>
            <a:r>
              <a:rPr lang="en-US" sz="24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fcst</a:t>
            </a: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period. 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4.</a:t>
            </a: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The FV3gfs-Thompson MP produced better </a:t>
            </a:r>
            <a:r>
              <a:rPr lang="en-US" sz="2400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precipation</a:t>
            </a:r>
            <a:r>
              <a:rPr lang="en-US" sz="24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scores than the NEMX.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FF66"/>
                </a:solidFill>
                <a:ea typeface="DejaVu Sans" charset="0"/>
                <a:cs typeface="DejaVu Sans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FFFF66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914400" y="365125"/>
            <a:ext cx="10363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/>
              <a:t>Discussions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10363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="http://schemas.openxmlformats.org/drawingml/2006/main" xmlns:p="http://schemas.openxmlformats.org/presentation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="http://schemas.openxmlformats.org/drawingml/2006/main" xmlns:p="http://schemas.openxmlformats.org/presentationml/2006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="http://schemas.openxmlformats.org/drawingml/2006/main" xmlns:p="http://schemas.openxmlformats.org/presentation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marL="341313" indent="-338138">
              <a:spcBef>
                <a:spcPts val="800"/>
              </a:spcBef>
              <a:buClr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3200">
              <a:solidFill>
                <a:srgbClr val="0000FF"/>
              </a:solidFill>
            </a:endParaRPr>
          </a:p>
          <a:p>
            <a:pPr marL="341313" indent="-338138">
              <a:spcBef>
                <a:spcPts val="800"/>
              </a:spcBef>
              <a:buFont typeface="Times New Roman" pitchFamily="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3200">
                <a:solidFill>
                  <a:srgbClr val="000000"/>
                </a:solidFill>
              </a:rPr>
              <a:t>The difference between RAS and SAS is small, but results from any combination with MG are encouraging.</a:t>
            </a:r>
          </a:p>
          <a:p>
            <a:pPr marL="341313" indent="-338138">
              <a:spcBef>
                <a:spcPts val="800"/>
              </a:spcBef>
              <a:buFont typeface="Times New Roman" pitchFamily="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3200">
                <a:solidFill>
                  <a:srgbClr val="000000"/>
                </a:solidFill>
              </a:rPr>
              <a:t>Cloud fields are consistent with OLR and Precipitation.</a:t>
            </a:r>
          </a:p>
          <a:p>
            <a:pPr marL="341313" indent="-338138">
              <a:spcBef>
                <a:spcPts val="800"/>
              </a:spcBef>
              <a:buFont typeface="Times New Roman" pitchFamily="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3200">
                <a:solidFill>
                  <a:srgbClr val="000000"/>
                </a:solidFill>
              </a:rPr>
              <a:t>Some work may needs in vertical structure.</a:t>
            </a:r>
          </a:p>
          <a:p>
            <a:pPr marL="341313" indent="-338138">
              <a:spcBef>
                <a:spcPts val="800"/>
              </a:spcBef>
              <a:buFont typeface="Times New Roman" pitchFamily="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3200">
                <a:solidFill>
                  <a:srgbClr val="000000"/>
                </a:solidFill>
              </a:rPr>
              <a:t>Works on CS and SHOC</a:t>
            </a:r>
          </a:p>
          <a:p>
            <a:pPr marL="341313" indent="-338138">
              <a:spcBef>
                <a:spcPts val="800"/>
              </a:spcBef>
              <a:buFont typeface="Times New Roman" pitchFamily="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en-US" sz="3200">
                <a:solidFill>
                  <a:srgbClr val="000000"/>
                </a:solidFill>
              </a:rPr>
              <a:t>Time to run verification package?</a:t>
            </a:r>
          </a:p>
          <a:p>
            <a:pPr marL="341313" indent="-338138">
              <a:spcBef>
                <a:spcPts val="800"/>
              </a:spcBef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94217" y="485776"/>
            <a:ext cx="11277600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2-10day Mean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 Global Total 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DejaVu Sans" charset="0"/>
                <a:cs typeface="DejaVu Sans" charset="0"/>
              </a:rPr>
              <a:t>Clouds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 b="1" dirty="0">
              <a:solidFill>
                <a:srgbClr val="FFFFCC"/>
              </a:solidFill>
              <a:latin typeface="Arial Narrow" pitchFamily="4" charset="0"/>
              <a:ea typeface="DejaVu Sans" charset="0"/>
              <a:cs typeface="DejaVu Sans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 b="35158"/>
          <a:stretch>
            <a:fillRect/>
          </a:stretch>
        </p:blipFill>
        <p:spPr bwMode="auto">
          <a:xfrm>
            <a:off x="397934" y="1308100"/>
            <a:ext cx="11427884" cy="554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27867" y="1203353"/>
            <a:ext cx="2517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ea typeface="DejaVu Sans" charset="0"/>
                <a:cs typeface="Times New Roman"/>
              </a:rPr>
              <a:t>Zhao &amp;Carr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8927" y="1203353"/>
            <a:ext cx="236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2008 Thompson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2293" y="4033463"/>
            <a:ext cx="3993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1964" y="4011178"/>
            <a:ext cx="422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Modified Thompson2 </a:t>
            </a:r>
            <a:r>
              <a:rPr lang="en-US" sz="2000" dirty="0" err="1" smtClean="0">
                <a:solidFill>
                  <a:srgbClr val="FF0000"/>
                </a:solidFill>
              </a:rPr>
              <a:t>rhc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5694" y="2452792"/>
            <a:ext cx="8646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Boundary Layer and Shallow Convection</a:t>
            </a:r>
            <a:endParaRPr kumimoji="0" lang="en-US" sz="1800" b="0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59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>
          <a:xfrm>
            <a:off x="468157" y="206193"/>
            <a:ext cx="11231283" cy="2617693"/>
          </a:xfrm>
          <a:noFill/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chemeClr val="tx1"/>
                </a:solidFill>
              </a:rPr>
              <a:t>Scale-aware TKE-based Moist Eddy-Diffusivity Mass-Flux (EDMF) Parameterization for Convective Boundary Layer and Stratocumulus-top-driven Turbulence Mixing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/>
            </a:r>
            <a:br>
              <a:rPr lang="en-US" altLang="en-US" sz="2800" b="1" dirty="0" smtClean="0">
                <a:solidFill>
                  <a:srgbClr val="0000FF"/>
                </a:solidFill>
              </a:rPr>
            </a:br>
            <a:r>
              <a:rPr lang="en-US" altLang="en-US" sz="2800" b="1" dirty="0" smtClean="0">
                <a:solidFill>
                  <a:srgbClr val="0000FF"/>
                </a:solidFill>
              </a:rPr>
              <a:t>- </a:t>
            </a:r>
            <a:r>
              <a:rPr lang="en-US" altLang="en-US" sz="2000" b="1" dirty="0" err="1" smtClean="0">
                <a:solidFill>
                  <a:srgbClr val="000000"/>
                </a:solidFill>
              </a:rPr>
              <a:t>Jongil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Han and </a:t>
            </a:r>
            <a:r>
              <a:rPr lang="en-US" altLang="en-US" sz="2000" b="1" dirty="0" smtClean="0"/>
              <a:t>Chris Bretherton </a:t>
            </a:r>
            <a:br>
              <a:rPr lang="en-US" altLang="en-US" sz="2000" b="1" dirty="0" smtClean="0"/>
            </a:br>
            <a:endParaRPr lang="en-US" altLang="en-US" sz="1800" b="1" dirty="0" smtClean="0">
              <a:solidFill>
                <a:srgbClr val="00B050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0751" y="2707348"/>
            <a:ext cx="1152612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3429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/>
                <a:cs typeface="Arial" charset="0"/>
              </a:rPr>
              <a:t>A new TKE-based moist eddy-diffusivity mass-flux (EDMF) planetary boundary layer (PBL) scheme with a scale-aware parameterization for sub-kilometer resolution where the non-local mass flux decreases with increasing grid resolution.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 smtClean="0">
              <a:solidFill>
                <a:srgbClr val="000000"/>
              </a:solidFill>
              <a:latin typeface="Times New Roman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/>
                <a:cs typeface="Arial" charset="0"/>
              </a:rPr>
              <a:t>Single column model (SCM) test results show that compared to the large-eddy simulation (LES) results, the new scheme well simulates daytime well-mixed PBL and marine stratocumulus-topped boundary layer.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 smtClean="0">
              <a:solidFill>
                <a:srgbClr val="000000"/>
              </a:solidFill>
              <a:latin typeface="Times New Roman"/>
              <a:cs typeface="Arial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/>
                <a:cs typeface="Arial" charset="0"/>
              </a:rPr>
              <a:t>In medium-range forecast experiments with NEMS/GSM, the new scheme shows a significant improvement in the 500mb height anomaly correlations while showing neutral impact on the continental US precipitation forecast skill.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2000" dirty="0" smtClean="0">
              <a:solidFill>
                <a:srgbClr val="000000"/>
              </a:solidFill>
              <a:latin typeface="Times New Roman"/>
              <a:cs typeface="Arial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/>
                <a:cs typeface="Arial" charset="0"/>
              </a:rPr>
              <a:t>Currently being ported to NEMS/FV3 through IPDv4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35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4391</Words>
  <Application>Microsoft Office PowerPoint</Application>
  <PresentationFormat>Custom</PresentationFormat>
  <Paragraphs>562</Paragraphs>
  <Slides>76</Slides>
  <Notes>45</Notes>
  <HiddenSlides>0</HiddenSlides>
  <MMClips>0</MMClips>
  <ScaleCrop>false</ScaleCrop>
  <HeadingPairs>
    <vt:vector size="4" baseType="variant">
      <vt:variant>
        <vt:lpstr>Design Template</vt:lpstr>
      </vt:variant>
      <vt:variant>
        <vt:i4>9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Office Theme</vt:lpstr>
      <vt:lpstr>Blank Presentation</vt:lpstr>
      <vt:lpstr>Default Design</vt:lpstr>
      <vt:lpstr>1_Default Design</vt:lpstr>
      <vt:lpstr>1_Office Theme</vt:lpstr>
      <vt:lpstr>White</vt:lpstr>
      <vt:lpstr>Parchment</vt:lpstr>
      <vt:lpstr>4_Office Theme</vt:lpstr>
      <vt:lpstr>5_Office Theme</vt:lpstr>
      <vt:lpstr>Physics Packages Available Under the Inter Operable Physics Driver (IPDv4) in NEMS/FV3GFS  Ruiyu Sun, Shrinivas Moorthi, Yu-tai Hou</vt:lpstr>
      <vt:lpstr>Slide 2</vt:lpstr>
      <vt:lpstr>Lower Boundary – Land Surface</vt:lpstr>
      <vt:lpstr>Slide 4</vt:lpstr>
      <vt:lpstr>New Generation Noah-MP Community Land Model</vt:lpstr>
      <vt:lpstr>Slide 6</vt:lpstr>
      <vt:lpstr>Slide 7</vt:lpstr>
      <vt:lpstr>Slide 8</vt:lpstr>
      <vt:lpstr>Scale-aware TKE-based Moist Eddy-Diffusivity Mass-Flux (EDMF) Parameterization for Convective Boundary Layer and Stratocumulus-top-driven Turbulence Mixing - Jongil Han and Chris Bretherton  </vt:lpstr>
      <vt:lpstr>Slide 10</vt:lpstr>
      <vt:lpstr>Simplified High Order Closure (SHOC)  A Community based R2O project through CPO/CTB/CPT Belochitski,  Moorthi,  Krueger,  Bogenshutz, Thakur</vt:lpstr>
      <vt:lpstr>Slide 12</vt:lpstr>
      <vt:lpstr>Deep (and Shallow) Convection in IPD4</vt:lpstr>
      <vt:lpstr>Updates in the NCEP GFS Cumulus Convection Schemes with Scale and Aerosol Awareness Jongil Han, Weiguo Wang, Young C. Kwon, Song-You Hong, Vijay Tallapragada, and Fanglin Yang   </vt:lpstr>
      <vt:lpstr>Chikira-Sugiyama Convection with Arakawa-Wu Extension (CSAW) A community R2O project via CPO/CTB/CPT Chikira, Randall, Dazlich, Moorthi, Cheng</vt:lpstr>
      <vt:lpstr>CSAW in IPDv4</vt:lpstr>
      <vt:lpstr>Slide 17</vt:lpstr>
      <vt:lpstr>Microphysics Schemes and Radiation</vt:lpstr>
      <vt:lpstr>Available MP options</vt:lpstr>
      <vt:lpstr>Slide 20</vt:lpstr>
      <vt:lpstr>Slide 21</vt:lpstr>
      <vt:lpstr>Slide 22</vt:lpstr>
      <vt:lpstr>Schematic Radiation Module Structure</vt:lpstr>
      <vt:lpstr>Sub-grid Scale Gravity Waves</vt:lpstr>
      <vt:lpstr>Slide 25</vt:lpstr>
      <vt:lpstr>Slide 26</vt:lpstr>
      <vt:lpstr>Prognostic Aerosols and Chemistry</vt:lpstr>
      <vt:lpstr>Stratospheric Ozone Photochemistry and Water Vapor Parameterization</vt:lpstr>
      <vt:lpstr>Physics for the Whole Atmosphere Model (WAM)</vt:lpstr>
      <vt:lpstr>Thompson MP Test in the FV3GFS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Thanks</vt:lpstr>
      <vt:lpstr>BACKUP SLIDES</vt:lpstr>
      <vt:lpstr>Moist workshop recommendations(01/2015)</vt:lpstr>
      <vt:lpstr>Current status —GFDL MP</vt:lpstr>
      <vt:lpstr>Current status —WSM6</vt:lpstr>
      <vt:lpstr>Current status —Thompson’s MP</vt:lpstr>
      <vt:lpstr>PrecipitationScores(CONUS Nests)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helin</dc:creator>
  <cp:lastModifiedBy>a b</cp:lastModifiedBy>
  <cp:revision>301</cp:revision>
  <cp:lastPrinted>2017-07-19T22:37:15Z</cp:lastPrinted>
  <dcterms:created xsi:type="dcterms:W3CDTF">2017-07-18T18:06:59Z</dcterms:created>
  <dcterms:modified xsi:type="dcterms:W3CDTF">2017-07-20T12:05:49Z</dcterms:modified>
</cp:coreProperties>
</file>