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1" r:id="rId2"/>
    <p:sldId id="279" r:id="rId3"/>
    <p:sldId id="280" r:id="rId4"/>
    <p:sldId id="278" r:id="rId5"/>
    <p:sldId id="262" r:id="rId6"/>
    <p:sldId id="267" r:id="rId7"/>
    <p:sldId id="282" r:id="rId8"/>
    <p:sldId id="290" r:id="rId9"/>
    <p:sldId id="266" r:id="rId10"/>
    <p:sldId id="283" r:id="rId11"/>
    <p:sldId id="286" r:id="rId12"/>
    <p:sldId id="288" r:id="rId13"/>
    <p:sldId id="289" r:id="rId14"/>
    <p:sldId id="263" r:id="rId15"/>
    <p:sldId id="291" r:id="rId16"/>
    <p:sldId id="277" r:id="rId17"/>
    <p:sldId id="28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528" y="-104"/>
      </p:cViewPr>
      <p:guideLst>
        <p:guide orient="horz" pos="2064"/>
        <p:guide pos="29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E9B2E5-2FE8-4AB2-B299-D8BBC40D1DA2}" type="datetimeFigureOut">
              <a:rPr lang="en-US" smtClean="0"/>
              <a:t>7/19/17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1A1E58-4DEB-4297-B773-0FA4AA325EA7}" type="slidenum">
              <a:rPr lang="en-US" smtClean="0"/>
              <a:t>‹#›</a:t>
            </a:fld>
            <a:endParaRPr lang="en-US"/>
          </a:p>
        </p:txBody>
      </p:sp>
    </p:spTree>
    <p:extLst>
      <p:ext uri="{BB962C8B-B14F-4D97-AF65-F5344CB8AC3E}">
        <p14:creationId xmlns:p14="http://schemas.microsoft.com/office/powerpoint/2010/main" val="364443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44588" y="687388"/>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224" name="Shape 224"/>
          <p:cNvSpPr txBox="1">
            <a:spLocks noGrp="1"/>
          </p:cNvSpPr>
          <p:nvPr>
            <p:ph type="body" idx="1"/>
          </p:nvPr>
        </p:nvSpPr>
        <p:spPr>
          <a:xfrm>
            <a:off x="686272" y="4343818"/>
            <a:ext cx="5485494" cy="4113495"/>
          </a:xfrm>
          <a:prstGeom prst="rect">
            <a:avLst/>
          </a:prstGeom>
          <a:noFill/>
          <a:ln>
            <a:noFill/>
          </a:ln>
        </p:spPr>
        <p:txBody>
          <a:bodyPr lIns="92375" tIns="46175" rIns="92375" bIns="46175" anchor="t" anchorCtr="0">
            <a:noAutofit/>
          </a:bodyPr>
          <a:lstStyle/>
          <a:p>
            <a:pPr marL="171450" marR="0" lvl="0" indent="-171450" algn="l" rtl="0">
              <a:spcBef>
                <a:spcPts val="0"/>
              </a:spcBef>
              <a:spcAft>
                <a:spcPts val="0"/>
              </a:spcAft>
              <a:buSzPct val="25000"/>
              <a:buFont typeface="Arial"/>
              <a:buChar char="•"/>
            </a:pPr>
            <a:endParaRPr lang="en-US" dirty="0"/>
          </a:p>
        </p:txBody>
      </p:sp>
      <p:sp>
        <p:nvSpPr>
          <p:cNvPr id="225" name="Shape 225"/>
          <p:cNvSpPr txBox="1">
            <a:spLocks noGrp="1"/>
          </p:cNvSpPr>
          <p:nvPr>
            <p:ph type="sldNum" idx="12"/>
          </p:nvPr>
        </p:nvSpPr>
        <p:spPr>
          <a:xfrm>
            <a:off x="3885335" y="8685545"/>
            <a:ext cx="2971486" cy="456527"/>
          </a:xfrm>
          <a:prstGeom prst="rect">
            <a:avLst/>
          </a:prstGeom>
          <a:noFill/>
          <a:ln>
            <a:noFill/>
          </a:ln>
        </p:spPr>
        <p:txBody>
          <a:bodyPr lIns="92375" tIns="46175" rIns="92375" bIns="46175" anchor="b"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F94DA-7000-B94D-9E69-CB9874EE45F4}" type="slidenum">
              <a:rPr lang="en-US" smtClean="0"/>
              <a:t>10</a:t>
            </a:fld>
            <a:endParaRPr lang="en-US"/>
          </a:p>
        </p:txBody>
      </p:sp>
    </p:spTree>
    <p:extLst>
      <p:ext uri="{BB962C8B-B14F-4D97-AF65-F5344CB8AC3E}">
        <p14:creationId xmlns:p14="http://schemas.microsoft.com/office/powerpoint/2010/main" val="194276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a:t>
            </a:r>
            <a:r>
              <a:rPr lang="en-US" dirty="0" smtClean="0"/>
              <a:t>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40669-6BA6-411C-883C-AF1D50AF0A6C}" type="datetime1">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7" descr="noaa_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05553" y="10301"/>
            <a:ext cx="1138447" cy="1143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2FAD9-F06A-4566-AE23-D3DEC1FBC32D}" type="datetime1">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8E288-1312-4CAD-A537-3152321F569F}" type="datetime1">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Shape 19"/>
        <p:cNvGrpSpPr/>
        <p:nvPr/>
      </p:nvGrpSpPr>
      <p:grpSpPr>
        <a:xfrm>
          <a:off x="0" y="0"/>
          <a:ext cx="0" cy="0"/>
          <a:chOff x="0" y="0"/>
          <a:chExt cx="0" cy="0"/>
        </a:xfrm>
      </p:grpSpPr>
    </p:spTree>
    <p:extLst>
      <p:ext uri="{BB962C8B-B14F-4D97-AF65-F5344CB8AC3E}">
        <p14:creationId xmlns:p14="http://schemas.microsoft.com/office/powerpoint/2010/main" val="20136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DF8B9-02BE-4CBC-9802-B93AFC56F30B}" type="datetime1">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693CA8-A1D7-4609-AD6F-904483080C12}" type="datetime1">
              <a:rPr lang="en-US" smtClean="0"/>
              <a:t>7/19/17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7E30AA-3080-423E-B9A5-4963B21BE9D3}" type="datetime1">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CC73F0-B999-4DE6-B7C3-8A49F3115D2B}" type="datetime1">
              <a:rPr lang="en-US" smtClean="0"/>
              <a:t>7/19/17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9FD6F0-DFD4-4525-A3AB-50208CF3E89A}" type="datetime1">
              <a:rPr lang="en-US" smtClean="0"/>
              <a:t>7/19/17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76776-A7FF-406E-A3AF-29263223C075}" type="datetime1">
              <a:rPr lang="en-US" smtClean="0"/>
              <a:t>7/19/17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6727A-466F-419A-AF31-4B0314E3C598}" type="datetime1">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D0E2A-C5B7-472A-BFBA-CCA4BA2B247B}" type="datetime1">
              <a:rPr lang="en-US" smtClean="0"/>
              <a:t>7/19/17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D10F-0558-4D9A-BBC3-153D15EC4D8E}" type="datetime1">
              <a:rPr lang="en-US" smtClean="0"/>
              <a:t>7/19/17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rahul.mahajan@noaa.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emc.ncep.noaa.gov/gc_wmb/tmcguinness/fv3gfs/html/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5B60E25C-21D2-422B-9D39-2D9247AD4D7E}" type="slidenum">
              <a:rPr lang="en-US"/>
              <a:pPr>
                <a:defRPr/>
              </a:pPr>
              <a:t>1</a:t>
            </a:fld>
            <a:endParaRPr lang="en-US"/>
          </a:p>
        </p:txBody>
      </p:sp>
      <p:sp>
        <p:nvSpPr>
          <p:cNvPr id="14338" name="Rectangle 2"/>
          <p:cNvSpPr>
            <a:spLocks noGrp="1" noChangeArrowheads="1"/>
          </p:cNvSpPr>
          <p:nvPr>
            <p:ph type="ctrTitle"/>
          </p:nvPr>
        </p:nvSpPr>
        <p:spPr>
          <a:xfrm>
            <a:off x="533400" y="1143000"/>
            <a:ext cx="8077200" cy="1143000"/>
          </a:xfrm>
        </p:spPr>
        <p:txBody>
          <a:bodyPr/>
          <a:lstStyle/>
          <a:p>
            <a:pPr eaLnBrk="1" hangingPunct="1"/>
            <a:r>
              <a:rPr lang="en-US" sz="2800" b="1" dirty="0" smtClean="0">
                <a:solidFill>
                  <a:srgbClr val="000066"/>
                </a:solidFill>
              </a:rPr>
              <a:t>FV3GFS Workflow Elements </a:t>
            </a:r>
            <a:br>
              <a:rPr lang="en-US" sz="2800" b="1" dirty="0" smtClean="0">
                <a:solidFill>
                  <a:srgbClr val="000066"/>
                </a:solidFill>
              </a:rPr>
            </a:br>
            <a:r>
              <a:rPr lang="en-US" sz="2800" b="1" dirty="0" smtClean="0">
                <a:solidFill>
                  <a:srgbClr val="000066"/>
                </a:solidFill>
              </a:rPr>
              <a:t>for </a:t>
            </a:r>
            <a:r>
              <a:rPr lang="en-US" sz="2800" b="1" dirty="0" smtClean="0">
                <a:solidFill>
                  <a:srgbClr val="000066"/>
                </a:solidFill>
              </a:rPr>
              <a:t>a Cycled DA System</a:t>
            </a:r>
            <a:endParaRPr lang="en-US" sz="2800" b="1" dirty="0">
              <a:solidFill>
                <a:srgbClr val="000066"/>
              </a:solidFill>
            </a:endParaRPr>
          </a:p>
        </p:txBody>
      </p:sp>
      <p:sp>
        <p:nvSpPr>
          <p:cNvPr id="14339" name="Rectangle 3"/>
          <p:cNvSpPr>
            <a:spLocks noGrp="1" noChangeArrowheads="1"/>
          </p:cNvSpPr>
          <p:nvPr>
            <p:ph type="subTitle" idx="1"/>
          </p:nvPr>
        </p:nvSpPr>
        <p:spPr>
          <a:xfrm>
            <a:off x="685800" y="2667000"/>
            <a:ext cx="7772400" cy="1524000"/>
          </a:xfrm>
        </p:spPr>
        <p:txBody>
          <a:bodyPr>
            <a:normAutofit fontScale="92500" lnSpcReduction="10000"/>
          </a:bodyPr>
          <a:lstStyle/>
          <a:p>
            <a:pPr eaLnBrk="1" hangingPunct="1"/>
            <a:r>
              <a:rPr lang="en-US" b="1" dirty="0" smtClean="0">
                <a:solidFill>
                  <a:schemeClr val="tx1"/>
                </a:solidFill>
              </a:rPr>
              <a:t>Rahul Mahajan*</a:t>
            </a:r>
          </a:p>
          <a:p>
            <a:pPr eaLnBrk="1" hangingPunct="1"/>
            <a:r>
              <a:rPr lang="en-US" sz="2200" b="1" i="1" dirty="0" smtClean="0">
                <a:solidFill>
                  <a:schemeClr val="bg1">
                    <a:lumMod val="50000"/>
                  </a:schemeClr>
                </a:solidFill>
                <a:latin typeface="Courier New"/>
                <a:cs typeface="Courier New"/>
                <a:hlinkClick r:id="rId2"/>
              </a:rPr>
              <a:t>rahul.mahajan@noaa.gov</a:t>
            </a:r>
            <a:endParaRPr lang="en-US" sz="2200" b="1" i="1" dirty="0" smtClean="0">
              <a:solidFill>
                <a:schemeClr val="bg1">
                  <a:lumMod val="50000"/>
                </a:schemeClr>
              </a:solidFill>
              <a:latin typeface="Courier New"/>
              <a:cs typeface="Courier New"/>
            </a:endParaRPr>
          </a:p>
          <a:p>
            <a:pPr eaLnBrk="1" hangingPunct="1"/>
            <a:r>
              <a:rPr lang="en-US" sz="2000" dirty="0" smtClean="0">
                <a:solidFill>
                  <a:schemeClr val="tx1"/>
                </a:solidFill>
              </a:rPr>
              <a:t>Environmental Modeling Center</a:t>
            </a:r>
            <a:endParaRPr lang="en-US" sz="2000" dirty="0">
              <a:solidFill>
                <a:schemeClr val="tx1"/>
              </a:solidFill>
            </a:endParaRPr>
          </a:p>
          <a:p>
            <a:pPr eaLnBrk="1" hangingPunct="1"/>
            <a:r>
              <a:rPr lang="en-US" sz="2000" dirty="0">
                <a:solidFill>
                  <a:schemeClr val="tx1"/>
                </a:solidFill>
              </a:rPr>
              <a:t> National Centers for Environmental </a:t>
            </a:r>
            <a:r>
              <a:rPr lang="en-US" sz="2000" dirty="0" smtClean="0">
                <a:solidFill>
                  <a:schemeClr val="tx1"/>
                </a:solidFill>
              </a:rPr>
              <a:t>Prediction</a:t>
            </a:r>
            <a:endParaRPr lang="en-US" sz="2000" dirty="0">
              <a:solidFill>
                <a:schemeClr val="tx1"/>
              </a:solidFill>
            </a:endParaRPr>
          </a:p>
          <a:p>
            <a:pPr eaLnBrk="1" hangingPunct="1"/>
            <a:endParaRPr lang="en-US" sz="2000" dirty="0">
              <a:solidFill>
                <a:schemeClr val="tx1"/>
              </a:solidFill>
            </a:endParaRPr>
          </a:p>
        </p:txBody>
      </p:sp>
      <p:sp>
        <p:nvSpPr>
          <p:cNvPr id="8" name="Slide Number Placeholder 7"/>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3894B25-8442-4FA8-B870-3D35F735E1F9}" type="slidenum">
              <a:rPr lang="en-US" sz="1200">
                <a:solidFill>
                  <a:schemeClr val="tx1">
                    <a:tint val="75000"/>
                  </a:schemeClr>
                </a:solidFill>
                <a:latin typeface="+mn-lt"/>
                <a:cs typeface="+mn-cs"/>
              </a:rPr>
              <a:pPr algn="r" fontAlgn="auto">
                <a:spcBef>
                  <a:spcPts val="0"/>
                </a:spcBef>
                <a:spcAft>
                  <a:spcPts val="0"/>
                </a:spcAft>
                <a:defRPr/>
              </a:pPr>
              <a:t>1</a:t>
            </a:fld>
            <a:endParaRPr lang="en-US" sz="1200">
              <a:solidFill>
                <a:schemeClr val="tx1">
                  <a:tint val="75000"/>
                </a:schemeClr>
              </a:solidFill>
              <a:latin typeface="+mn-lt"/>
              <a:cs typeface="+mn-cs"/>
            </a:endParaRPr>
          </a:p>
        </p:txBody>
      </p:sp>
      <p:sp>
        <p:nvSpPr>
          <p:cNvPr id="14342" name="Rectangle 3"/>
          <p:cNvSpPr>
            <a:spLocks noChangeArrowheads="1"/>
          </p:cNvSpPr>
          <p:nvPr/>
        </p:nvSpPr>
        <p:spPr bwMode="auto">
          <a:xfrm>
            <a:off x="685800" y="6248400"/>
            <a:ext cx="7848600" cy="523220"/>
          </a:xfrm>
          <a:prstGeom prst="rect">
            <a:avLst/>
          </a:prstGeom>
          <a:noFill/>
          <a:ln w="9525">
            <a:noFill/>
            <a:miter lim="800000"/>
            <a:headEnd/>
            <a:tailEnd/>
          </a:ln>
        </p:spPr>
        <p:txBody>
          <a:bodyPr>
            <a:spAutoFit/>
          </a:bodyPr>
          <a:lstStyle/>
          <a:p>
            <a:pPr algn="ctr"/>
            <a:r>
              <a:rPr lang="en-US" sz="1400" i="1" dirty="0" smtClean="0"/>
              <a:t>NEMS FV3GFS Community Modeling System Training and Tutorial: Planning and Preparation Meeting, </a:t>
            </a:r>
          </a:p>
          <a:p>
            <a:pPr algn="ctr"/>
            <a:r>
              <a:rPr lang="en-US" sz="1400" i="1" dirty="0" smtClean="0"/>
              <a:t>19-20 July, 2017, </a:t>
            </a:r>
            <a:r>
              <a:rPr lang="en-US" sz="1400" i="1" dirty="0" smtClean="0"/>
              <a:t>GFDL</a:t>
            </a:r>
            <a:endParaRPr lang="en-US" sz="1400" i="1" dirty="0"/>
          </a:p>
        </p:txBody>
      </p:sp>
      <p:sp>
        <p:nvSpPr>
          <p:cNvPr id="12" name="Text Box 12"/>
          <p:cNvSpPr txBox="1">
            <a:spLocks noChangeArrowheads="1"/>
          </p:cNvSpPr>
          <p:nvPr/>
        </p:nvSpPr>
        <p:spPr bwMode="auto">
          <a:xfrm>
            <a:off x="190500" y="4648200"/>
            <a:ext cx="8763000" cy="707886"/>
          </a:xfrm>
          <a:prstGeom prst="rect">
            <a:avLst/>
          </a:prstGeom>
          <a:noFill/>
          <a:ln w="9525">
            <a:noFill/>
            <a:miter lim="800000"/>
            <a:headEnd/>
            <a:tailEnd/>
          </a:ln>
        </p:spPr>
        <p:txBody>
          <a:bodyPr>
            <a:spAutoFit/>
          </a:bodyPr>
          <a:lstStyle/>
          <a:p>
            <a:pPr algn="ctr"/>
            <a:r>
              <a:rPr lang="en-US" sz="2000" b="1" i="1" dirty="0" smtClean="0"/>
              <a:t>Contributions from:</a:t>
            </a:r>
            <a:endParaRPr lang="en-US" sz="2000" i="1" dirty="0"/>
          </a:p>
          <a:p>
            <a:pPr algn="ctr"/>
            <a:r>
              <a:rPr lang="en-US" sz="2000" i="1" dirty="0" err="1" smtClean="0"/>
              <a:t>Fanglin</a:t>
            </a:r>
            <a:r>
              <a:rPr lang="en-US" sz="2000" i="1" dirty="0" smtClean="0"/>
              <a:t> Yang, Terry </a:t>
            </a:r>
            <a:r>
              <a:rPr lang="en-US" sz="2000" i="1" dirty="0" err="1" smtClean="0"/>
              <a:t>McGuinness</a:t>
            </a:r>
            <a:r>
              <a:rPr lang="en-US" sz="2000" i="1" dirty="0" smtClean="0"/>
              <a:t>, Daryl Kleist, Catherine Thomas, and Russ </a:t>
            </a:r>
            <a:r>
              <a:rPr lang="en-US" sz="2000" i="1" dirty="0" err="1" smtClean="0"/>
              <a:t>Treadon</a:t>
            </a:r>
            <a:endParaRPr lang="en-US" sz="2000" i="1" dirty="0"/>
          </a:p>
        </p:txBody>
      </p:sp>
    </p:spTree>
    <p:extLst>
      <p:ext uri="{BB962C8B-B14F-4D97-AF65-F5344CB8AC3E}">
        <p14:creationId xmlns:p14="http://schemas.microsoft.com/office/powerpoint/2010/main" val="33193779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p:cNvSpPr/>
          <p:nvPr/>
        </p:nvSpPr>
        <p:spPr>
          <a:xfrm>
            <a:off x="2692400" y="3378200"/>
            <a:ext cx="6451600" cy="1002096"/>
          </a:xfrm>
          <a:prstGeom prst="rect">
            <a:avLst/>
          </a:prstGeom>
          <a:solidFill>
            <a:schemeClr val="accent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4948718" y="4567038"/>
            <a:ext cx="2159241" cy="43428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err="1" smtClean="0"/>
              <a:t>gsi.x</a:t>
            </a:r>
            <a:endParaRPr lang="en-US" b="1" i="1" dirty="0"/>
          </a:p>
        </p:txBody>
      </p:sp>
      <p:sp>
        <p:nvSpPr>
          <p:cNvPr id="73" name="Rectangle 72"/>
          <p:cNvSpPr/>
          <p:nvPr/>
        </p:nvSpPr>
        <p:spPr>
          <a:xfrm>
            <a:off x="196150" y="2132221"/>
            <a:ext cx="8754771" cy="470074"/>
          </a:xfrm>
          <a:prstGeom prst="rect">
            <a:avLst/>
          </a:prstGeom>
          <a:solidFill>
            <a:schemeClr val="accent1">
              <a:lumMod val="60000"/>
              <a:lumOff val="4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3479315" y="2715319"/>
            <a:ext cx="2230784" cy="396181"/>
          </a:xfrm>
          <a:prstGeom prst="rect">
            <a:avLst/>
          </a:prstGeom>
          <a:solidFill>
            <a:srgbClr val="4F81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err="1" smtClean="0"/>
              <a:t>regrid_nemsio.x</a:t>
            </a:r>
            <a:endParaRPr lang="en-US" b="1" i="1" dirty="0"/>
          </a:p>
        </p:txBody>
      </p:sp>
      <p:grpSp>
        <p:nvGrpSpPr>
          <p:cNvPr id="48" name="Group 47"/>
          <p:cNvGrpSpPr/>
          <p:nvPr/>
        </p:nvGrpSpPr>
        <p:grpSpPr>
          <a:xfrm>
            <a:off x="170750" y="1078294"/>
            <a:ext cx="8754771" cy="607076"/>
            <a:chOff x="376529" y="3886200"/>
            <a:chExt cx="8754771" cy="607076"/>
          </a:xfrm>
          <a:effectLst/>
        </p:grpSpPr>
        <p:cxnSp>
          <p:nvCxnSpPr>
            <p:cNvPr id="7" name="Straight Arrow Connector 6"/>
            <p:cNvCxnSpPr/>
            <p:nvPr/>
          </p:nvCxnSpPr>
          <p:spPr>
            <a:xfrm>
              <a:off x="376529" y="3956623"/>
              <a:ext cx="8754771" cy="5777"/>
            </a:xfrm>
            <a:prstGeom prst="straightConnector1">
              <a:avLst/>
            </a:prstGeom>
            <a:ln>
              <a:tailEnd type="arrow"/>
            </a:ln>
            <a:effectLst/>
          </p:spPr>
          <p:style>
            <a:lnRef idx="2">
              <a:schemeClr val="dk1"/>
            </a:lnRef>
            <a:fillRef idx="0">
              <a:schemeClr val="dk1"/>
            </a:fillRef>
            <a:effectRef idx="1">
              <a:schemeClr val="dk1"/>
            </a:effectRef>
            <a:fontRef idx="minor">
              <a:schemeClr val="tx1"/>
            </a:fontRef>
          </p:style>
        </p:cxnSp>
        <p:grpSp>
          <p:nvGrpSpPr>
            <p:cNvPr id="35" name="Group 34"/>
            <p:cNvGrpSpPr/>
            <p:nvPr/>
          </p:nvGrpSpPr>
          <p:grpSpPr>
            <a:xfrm>
              <a:off x="497840" y="3886200"/>
              <a:ext cx="418654" cy="597932"/>
              <a:chOff x="1247140" y="3886200"/>
              <a:chExt cx="418654" cy="597932"/>
            </a:xfrm>
          </p:grpSpPr>
          <p:sp>
            <p:nvSpPr>
              <p:cNvPr id="8" name="Oval 7"/>
              <p:cNvSpPr>
                <a:spLocks noChangeAspect="1"/>
              </p:cNvSpPr>
              <p:nvPr/>
            </p:nvSpPr>
            <p:spPr>
              <a:xfrm>
                <a:off x="13843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1247140" y="4114800"/>
                <a:ext cx="418654" cy="369332"/>
              </a:xfrm>
              <a:prstGeom prst="rect">
                <a:avLst/>
              </a:prstGeom>
              <a:noFill/>
            </p:spPr>
            <p:txBody>
              <a:bodyPr wrap="none" rtlCol="0">
                <a:spAutoFit/>
              </a:bodyPr>
              <a:lstStyle/>
              <a:p>
                <a:r>
                  <a:rPr lang="en-US" dirty="0" smtClean="0"/>
                  <a:t>00</a:t>
                </a:r>
                <a:endParaRPr lang="en-US" dirty="0"/>
              </a:p>
            </p:txBody>
          </p:sp>
        </p:grpSp>
        <p:grpSp>
          <p:nvGrpSpPr>
            <p:cNvPr id="33" name="Group 32"/>
            <p:cNvGrpSpPr/>
            <p:nvPr/>
          </p:nvGrpSpPr>
          <p:grpSpPr>
            <a:xfrm>
              <a:off x="2326640" y="3886200"/>
              <a:ext cx="418654" cy="597932"/>
              <a:chOff x="3075940" y="3886200"/>
              <a:chExt cx="418654" cy="597932"/>
            </a:xfrm>
          </p:grpSpPr>
          <p:sp>
            <p:nvSpPr>
              <p:cNvPr id="11" name="Oval 10"/>
              <p:cNvSpPr>
                <a:spLocks noChangeAspect="1"/>
              </p:cNvSpPr>
              <p:nvPr/>
            </p:nvSpPr>
            <p:spPr>
              <a:xfrm>
                <a:off x="32131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075940" y="4114800"/>
                <a:ext cx="418654" cy="369332"/>
              </a:xfrm>
              <a:prstGeom prst="rect">
                <a:avLst/>
              </a:prstGeom>
              <a:noFill/>
            </p:spPr>
            <p:txBody>
              <a:bodyPr wrap="none" rtlCol="0">
                <a:spAutoFit/>
              </a:bodyPr>
              <a:lstStyle/>
              <a:p>
                <a:r>
                  <a:rPr lang="en-US" dirty="0" smtClean="0"/>
                  <a:t>02</a:t>
                </a:r>
                <a:endParaRPr lang="en-US" dirty="0"/>
              </a:p>
            </p:txBody>
          </p:sp>
        </p:grpSp>
        <p:grpSp>
          <p:nvGrpSpPr>
            <p:cNvPr id="34" name="Group 33"/>
            <p:cNvGrpSpPr/>
            <p:nvPr/>
          </p:nvGrpSpPr>
          <p:grpSpPr>
            <a:xfrm>
              <a:off x="1412240" y="3886200"/>
              <a:ext cx="418654" cy="597932"/>
              <a:chOff x="2161540" y="3886200"/>
              <a:chExt cx="418654" cy="597932"/>
            </a:xfrm>
          </p:grpSpPr>
          <p:sp>
            <p:nvSpPr>
              <p:cNvPr id="10" name="Oval 9"/>
              <p:cNvSpPr>
                <a:spLocks noChangeAspect="1"/>
              </p:cNvSpPr>
              <p:nvPr/>
            </p:nvSpPr>
            <p:spPr>
              <a:xfrm>
                <a:off x="22987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2161540" y="4114800"/>
                <a:ext cx="418654" cy="369332"/>
              </a:xfrm>
              <a:prstGeom prst="rect">
                <a:avLst/>
              </a:prstGeom>
              <a:noFill/>
            </p:spPr>
            <p:txBody>
              <a:bodyPr wrap="none" rtlCol="0">
                <a:spAutoFit/>
              </a:bodyPr>
              <a:lstStyle/>
              <a:p>
                <a:r>
                  <a:rPr lang="en-US" dirty="0" smtClean="0"/>
                  <a:t>01</a:t>
                </a:r>
                <a:endParaRPr lang="en-US" dirty="0"/>
              </a:p>
            </p:txBody>
          </p:sp>
        </p:grpSp>
        <p:grpSp>
          <p:nvGrpSpPr>
            <p:cNvPr id="32" name="Group 31"/>
            <p:cNvGrpSpPr/>
            <p:nvPr/>
          </p:nvGrpSpPr>
          <p:grpSpPr>
            <a:xfrm>
              <a:off x="3241040" y="3886200"/>
              <a:ext cx="418654" cy="597932"/>
              <a:chOff x="3990340" y="3886200"/>
              <a:chExt cx="418654" cy="597932"/>
            </a:xfrm>
          </p:grpSpPr>
          <p:sp>
            <p:nvSpPr>
              <p:cNvPr id="15" name="Oval 14"/>
              <p:cNvSpPr>
                <a:spLocks noChangeAspect="1"/>
              </p:cNvSpPr>
              <p:nvPr/>
            </p:nvSpPr>
            <p:spPr>
              <a:xfrm>
                <a:off x="41275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3990340" y="4114800"/>
                <a:ext cx="418654" cy="369332"/>
              </a:xfrm>
              <a:prstGeom prst="rect">
                <a:avLst/>
              </a:prstGeom>
              <a:noFill/>
            </p:spPr>
            <p:txBody>
              <a:bodyPr wrap="none" rtlCol="0">
                <a:spAutoFit/>
              </a:bodyPr>
              <a:lstStyle/>
              <a:p>
                <a:r>
                  <a:rPr lang="en-US" dirty="0" smtClean="0"/>
                  <a:t>03</a:t>
                </a:r>
                <a:endParaRPr lang="en-US" dirty="0"/>
              </a:p>
            </p:txBody>
          </p:sp>
        </p:grpSp>
        <p:grpSp>
          <p:nvGrpSpPr>
            <p:cNvPr id="30" name="Group 29"/>
            <p:cNvGrpSpPr/>
            <p:nvPr/>
          </p:nvGrpSpPr>
          <p:grpSpPr>
            <a:xfrm>
              <a:off x="5069840" y="3886200"/>
              <a:ext cx="418654" cy="597932"/>
              <a:chOff x="5819140" y="3886200"/>
              <a:chExt cx="418654" cy="597932"/>
            </a:xfrm>
          </p:grpSpPr>
          <p:sp>
            <p:nvSpPr>
              <p:cNvPr id="17" name="Oval 16"/>
              <p:cNvSpPr>
                <a:spLocks noChangeAspect="1"/>
              </p:cNvSpPr>
              <p:nvPr/>
            </p:nvSpPr>
            <p:spPr>
              <a:xfrm>
                <a:off x="59563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5819140" y="4114800"/>
                <a:ext cx="418654" cy="369332"/>
              </a:xfrm>
              <a:prstGeom prst="rect">
                <a:avLst/>
              </a:prstGeom>
              <a:noFill/>
            </p:spPr>
            <p:txBody>
              <a:bodyPr wrap="none" rtlCol="0">
                <a:spAutoFit/>
              </a:bodyPr>
              <a:lstStyle/>
              <a:p>
                <a:r>
                  <a:rPr lang="en-US" dirty="0"/>
                  <a:t>0</a:t>
                </a:r>
                <a:r>
                  <a:rPr lang="en-US" dirty="0" smtClean="0"/>
                  <a:t>5</a:t>
                </a:r>
                <a:endParaRPr lang="en-US" dirty="0"/>
              </a:p>
            </p:txBody>
          </p:sp>
        </p:grpSp>
        <p:grpSp>
          <p:nvGrpSpPr>
            <p:cNvPr id="31" name="Group 30"/>
            <p:cNvGrpSpPr/>
            <p:nvPr/>
          </p:nvGrpSpPr>
          <p:grpSpPr>
            <a:xfrm>
              <a:off x="4155440" y="3886200"/>
              <a:ext cx="418654" cy="597932"/>
              <a:chOff x="4904740" y="3886200"/>
              <a:chExt cx="418654" cy="597932"/>
            </a:xfrm>
          </p:grpSpPr>
          <p:sp>
            <p:nvSpPr>
              <p:cNvPr id="16" name="Oval 15"/>
              <p:cNvSpPr>
                <a:spLocks noChangeAspect="1"/>
              </p:cNvSpPr>
              <p:nvPr/>
            </p:nvSpPr>
            <p:spPr>
              <a:xfrm>
                <a:off x="50419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4904740" y="4114800"/>
                <a:ext cx="418654" cy="369332"/>
              </a:xfrm>
              <a:prstGeom prst="rect">
                <a:avLst/>
              </a:prstGeom>
              <a:noFill/>
            </p:spPr>
            <p:txBody>
              <a:bodyPr wrap="none" rtlCol="0">
                <a:spAutoFit/>
              </a:bodyPr>
              <a:lstStyle/>
              <a:p>
                <a:r>
                  <a:rPr lang="en-US" dirty="0" smtClean="0"/>
                  <a:t>04</a:t>
                </a:r>
                <a:endParaRPr lang="en-US" dirty="0"/>
              </a:p>
            </p:txBody>
          </p:sp>
        </p:grpSp>
        <p:grpSp>
          <p:nvGrpSpPr>
            <p:cNvPr id="29" name="Group 28"/>
            <p:cNvGrpSpPr/>
            <p:nvPr/>
          </p:nvGrpSpPr>
          <p:grpSpPr>
            <a:xfrm>
              <a:off x="5984240" y="3886200"/>
              <a:ext cx="418654" cy="597932"/>
              <a:chOff x="6733540" y="3886200"/>
              <a:chExt cx="418654" cy="597932"/>
            </a:xfrm>
          </p:grpSpPr>
          <p:sp>
            <p:nvSpPr>
              <p:cNvPr id="18" name="Oval 17"/>
              <p:cNvSpPr>
                <a:spLocks noChangeAspect="1"/>
              </p:cNvSpPr>
              <p:nvPr/>
            </p:nvSpPr>
            <p:spPr>
              <a:xfrm>
                <a:off x="68707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p:cNvSpPr txBox="1"/>
              <p:nvPr/>
            </p:nvSpPr>
            <p:spPr>
              <a:xfrm>
                <a:off x="6733540" y="4114800"/>
                <a:ext cx="418654" cy="369332"/>
              </a:xfrm>
              <a:prstGeom prst="rect">
                <a:avLst/>
              </a:prstGeom>
              <a:noFill/>
            </p:spPr>
            <p:txBody>
              <a:bodyPr wrap="none" rtlCol="0">
                <a:spAutoFit/>
              </a:bodyPr>
              <a:lstStyle/>
              <a:p>
                <a:r>
                  <a:rPr lang="en-US" dirty="0" smtClean="0"/>
                  <a:t>06</a:t>
                </a:r>
                <a:endParaRPr lang="en-US" dirty="0"/>
              </a:p>
            </p:txBody>
          </p:sp>
        </p:grpSp>
        <p:grpSp>
          <p:nvGrpSpPr>
            <p:cNvPr id="36" name="Group 35"/>
            <p:cNvGrpSpPr/>
            <p:nvPr/>
          </p:nvGrpSpPr>
          <p:grpSpPr>
            <a:xfrm>
              <a:off x="6895084" y="3886200"/>
              <a:ext cx="418654" cy="597932"/>
              <a:chOff x="6733540" y="3886200"/>
              <a:chExt cx="418654" cy="597932"/>
            </a:xfrm>
          </p:grpSpPr>
          <p:sp>
            <p:nvSpPr>
              <p:cNvPr id="37" name="Oval 36"/>
              <p:cNvSpPr>
                <a:spLocks noChangeAspect="1"/>
              </p:cNvSpPr>
              <p:nvPr/>
            </p:nvSpPr>
            <p:spPr>
              <a:xfrm>
                <a:off x="68707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Box 37"/>
              <p:cNvSpPr txBox="1"/>
              <p:nvPr/>
            </p:nvSpPr>
            <p:spPr>
              <a:xfrm>
                <a:off x="6733540" y="4114800"/>
                <a:ext cx="418654" cy="369332"/>
              </a:xfrm>
              <a:prstGeom prst="rect">
                <a:avLst/>
              </a:prstGeom>
              <a:noFill/>
            </p:spPr>
            <p:txBody>
              <a:bodyPr wrap="none" rtlCol="0">
                <a:spAutoFit/>
              </a:bodyPr>
              <a:lstStyle/>
              <a:p>
                <a:r>
                  <a:rPr lang="en-US" dirty="0" smtClean="0"/>
                  <a:t>07</a:t>
                </a:r>
                <a:endParaRPr lang="en-US" dirty="0"/>
              </a:p>
            </p:txBody>
          </p:sp>
        </p:grpSp>
        <p:grpSp>
          <p:nvGrpSpPr>
            <p:cNvPr id="39" name="Group 38"/>
            <p:cNvGrpSpPr/>
            <p:nvPr/>
          </p:nvGrpSpPr>
          <p:grpSpPr>
            <a:xfrm>
              <a:off x="7809484" y="3895344"/>
              <a:ext cx="418654" cy="597932"/>
              <a:chOff x="6733540" y="3886200"/>
              <a:chExt cx="418654" cy="597932"/>
            </a:xfrm>
          </p:grpSpPr>
          <p:sp>
            <p:nvSpPr>
              <p:cNvPr id="40" name="Oval 39"/>
              <p:cNvSpPr>
                <a:spLocks noChangeAspect="1"/>
              </p:cNvSpPr>
              <p:nvPr/>
            </p:nvSpPr>
            <p:spPr>
              <a:xfrm>
                <a:off x="68707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6733540" y="4114800"/>
                <a:ext cx="418654" cy="369332"/>
              </a:xfrm>
              <a:prstGeom prst="rect">
                <a:avLst/>
              </a:prstGeom>
              <a:noFill/>
            </p:spPr>
            <p:txBody>
              <a:bodyPr wrap="none" rtlCol="0">
                <a:spAutoFit/>
              </a:bodyPr>
              <a:lstStyle/>
              <a:p>
                <a:r>
                  <a:rPr lang="en-US" dirty="0" smtClean="0"/>
                  <a:t>08</a:t>
                </a:r>
                <a:endParaRPr lang="en-US" dirty="0"/>
              </a:p>
            </p:txBody>
          </p:sp>
        </p:grpSp>
        <p:grpSp>
          <p:nvGrpSpPr>
            <p:cNvPr id="45" name="Group 44"/>
            <p:cNvGrpSpPr/>
            <p:nvPr/>
          </p:nvGrpSpPr>
          <p:grpSpPr>
            <a:xfrm>
              <a:off x="8558784" y="3895344"/>
              <a:ext cx="418654" cy="597932"/>
              <a:chOff x="6733540" y="3886200"/>
              <a:chExt cx="418654" cy="597932"/>
            </a:xfrm>
          </p:grpSpPr>
          <p:sp>
            <p:nvSpPr>
              <p:cNvPr id="46" name="Oval 45"/>
              <p:cNvSpPr>
                <a:spLocks noChangeAspect="1"/>
              </p:cNvSpPr>
              <p:nvPr/>
            </p:nvSpPr>
            <p:spPr>
              <a:xfrm>
                <a:off x="6870700" y="3886200"/>
                <a:ext cx="144304" cy="144304"/>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TextBox 46"/>
              <p:cNvSpPr txBox="1"/>
              <p:nvPr/>
            </p:nvSpPr>
            <p:spPr>
              <a:xfrm>
                <a:off x="6733540" y="4114800"/>
                <a:ext cx="418654" cy="369332"/>
              </a:xfrm>
              <a:prstGeom prst="rect">
                <a:avLst/>
              </a:prstGeom>
              <a:noFill/>
            </p:spPr>
            <p:txBody>
              <a:bodyPr wrap="none" rtlCol="0">
                <a:spAutoFit/>
              </a:bodyPr>
              <a:lstStyle/>
              <a:p>
                <a:r>
                  <a:rPr lang="en-US" dirty="0" smtClean="0"/>
                  <a:t>09</a:t>
                </a:r>
                <a:endParaRPr lang="en-US" dirty="0"/>
              </a:p>
            </p:txBody>
          </p:sp>
        </p:grpSp>
      </p:grpSp>
      <p:grpSp>
        <p:nvGrpSpPr>
          <p:cNvPr id="53" name="Group 52"/>
          <p:cNvGrpSpPr/>
          <p:nvPr/>
        </p:nvGrpSpPr>
        <p:grpSpPr>
          <a:xfrm>
            <a:off x="2875507" y="3427796"/>
            <a:ext cx="882436" cy="914400"/>
            <a:chOff x="1809964" y="5245101"/>
            <a:chExt cx="882436" cy="914400"/>
          </a:xfrm>
          <a:solidFill>
            <a:srgbClr val="95B3D7"/>
          </a:solidFill>
          <a:effectLst/>
        </p:grpSpPr>
        <p:sp>
          <p:nvSpPr>
            <p:cNvPr id="51" name="Rectangle 50"/>
            <p:cNvSpPr/>
            <p:nvPr/>
          </p:nvSpPr>
          <p:spPr>
            <a:xfrm>
              <a:off x="1818335" y="52451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sfcf03</a:t>
              </a:r>
              <a:endParaRPr lang="en-US" dirty="0">
                <a:solidFill>
                  <a:schemeClr val="tx1"/>
                </a:solidFill>
              </a:endParaRPr>
            </a:p>
          </p:txBody>
        </p:sp>
        <p:sp>
          <p:nvSpPr>
            <p:cNvPr id="52" name="Rectangle 51"/>
            <p:cNvSpPr/>
            <p:nvPr/>
          </p:nvSpPr>
          <p:spPr>
            <a:xfrm>
              <a:off x="1809964" y="57785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atmf03</a:t>
              </a:r>
              <a:endParaRPr lang="en-US" dirty="0">
                <a:solidFill>
                  <a:schemeClr val="tx1"/>
                </a:solidFill>
              </a:endParaRPr>
            </a:p>
          </p:txBody>
        </p:sp>
      </p:grpSp>
      <p:sp>
        <p:nvSpPr>
          <p:cNvPr id="54" name="Rectangle 53"/>
          <p:cNvSpPr/>
          <p:nvPr/>
        </p:nvSpPr>
        <p:spPr>
          <a:xfrm>
            <a:off x="439773" y="2235105"/>
            <a:ext cx="8331886" cy="316390"/>
          </a:xfrm>
          <a:prstGeom prst="rect">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rgbClr val="000000"/>
                </a:solidFill>
              </a:rPr>
              <a:t>fv_history.tileX.nc</a:t>
            </a:r>
            <a:r>
              <a:rPr lang="en-US" dirty="0" smtClean="0">
                <a:solidFill>
                  <a:srgbClr val="000000"/>
                </a:solidFill>
              </a:rPr>
              <a:t>     fv_history2d.tileX.nc</a:t>
            </a:r>
            <a:endParaRPr lang="en-US" dirty="0">
              <a:solidFill>
                <a:srgbClr val="000000"/>
              </a:solidFill>
            </a:endParaRPr>
          </a:p>
        </p:txBody>
      </p:sp>
      <p:grpSp>
        <p:nvGrpSpPr>
          <p:cNvPr id="55" name="Group 54"/>
          <p:cNvGrpSpPr/>
          <p:nvPr/>
        </p:nvGrpSpPr>
        <p:grpSpPr>
          <a:xfrm>
            <a:off x="5618707" y="3427796"/>
            <a:ext cx="882436" cy="914400"/>
            <a:chOff x="1809964" y="5245101"/>
            <a:chExt cx="882436" cy="914400"/>
          </a:xfrm>
          <a:solidFill>
            <a:srgbClr val="95B3D7"/>
          </a:solidFill>
          <a:effectLst/>
        </p:grpSpPr>
        <p:sp>
          <p:nvSpPr>
            <p:cNvPr id="56" name="Rectangle 55"/>
            <p:cNvSpPr/>
            <p:nvPr/>
          </p:nvSpPr>
          <p:spPr>
            <a:xfrm>
              <a:off x="1818335" y="52451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sfcf06</a:t>
              </a:r>
              <a:endParaRPr lang="en-US" dirty="0">
                <a:solidFill>
                  <a:schemeClr val="tx1"/>
                </a:solidFill>
              </a:endParaRPr>
            </a:p>
          </p:txBody>
        </p:sp>
        <p:sp>
          <p:nvSpPr>
            <p:cNvPr id="57" name="Rectangle 56"/>
            <p:cNvSpPr/>
            <p:nvPr/>
          </p:nvSpPr>
          <p:spPr>
            <a:xfrm>
              <a:off x="1809964" y="57785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atmf06</a:t>
              </a:r>
              <a:endParaRPr lang="en-US" dirty="0">
                <a:solidFill>
                  <a:schemeClr val="tx1"/>
                </a:solidFill>
              </a:endParaRPr>
            </a:p>
          </p:txBody>
        </p:sp>
      </p:grpSp>
      <p:grpSp>
        <p:nvGrpSpPr>
          <p:cNvPr id="58" name="Group 57"/>
          <p:cNvGrpSpPr/>
          <p:nvPr/>
        </p:nvGrpSpPr>
        <p:grpSpPr>
          <a:xfrm>
            <a:off x="8182786" y="3427796"/>
            <a:ext cx="882436" cy="914400"/>
            <a:chOff x="1809964" y="5245101"/>
            <a:chExt cx="882436" cy="914400"/>
          </a:xfrm>
          <a:solidFill>
            <a:srgbClr val="95B3D7"/>
          </a:solidFill>
          <a:effectLst/>
        </p:grpSpPr>
        <p:sp>
          <p:nvSpPr>
            <p:cNvPr id="59" name="Rectangle 58"/>
            <p:cNvSpPr/>
            <p:nvPr/>
          </p:nvSpPr>
          <p:spPr>
            <a:xfrm>
              <a:off x="1818335" y="52451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sfcf09</a:t>
              </a:r>
              <a:endParaRPr lang="en-US" dirty="0">
                <a:solidFill>
                  <a:schemeClr val="tx1"/>
                </a:solidFill>
              </a:endParaRPr>
            </a:p>
          </p:txBody>
        </p:sp>
        <p:sp>
          <p:nvSpPr>
            <p:cNvPr id="60" name="Rectangle 59"/>
            <p:cNvSpPr/>
            <p:nvPr/>
          </p:nvSpPr>
          <p:spPr>
            <a:xfrm>
              <a:off x="1809964" y="57785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atmf09</a:t>
              </a:r>
              <a:endParaRPr lang="en-US" dirty="0">
                <a:solidFill>
                  <a:schemeClr val="tx1"/>
                </a:solidFill>
              </a:endParaRPr>
            </a:p>
          </p:txBody>
        </p:sp>
      </p:grpSp>
      <p:grpSp>
        <p:nvGrpSpPr>
          <p:cNvPr id="61" name="Group 60"/>
          <p:cNvGrpSpPr/>
          <p:nvPr/>
        </p:nvGrpSpPr>
        <p:grpSpPr>
          <a:xfrm>
            <a:off x="295133" y="3427796"/>
            <a:ext cx="882436" cy="914400"/>
            <a:chOff x="1809964" y="5245101"/>
            <a:chExt cx="882436" cy="914400"/>
          </a:xfrm>
          <a:solidFill>
            <a:srgbClr val="95B3D7"/>
          </a:solidFill>
          <a:effectLst/>
        </p:grpSpPr>
        <p:sp>
          <p:nvSpPr>
            <p:cNvPr id="62" name="Rectangle 61"/>
            <p:cNvSpPr/>
            <p:nvPr/>
          </p:nvSpPr>
          <p:spPr>
            <a:xfrm>
              <a:off x="1818335" y="52451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sfcf00</a:t>
              </a:r>
              <a:endParaRPr lang="en-US" dirty="0">
                <a:solidFill>
                  <a:schemeClr val="tx1"/>
                </a:solidFill>
              </a:endParaRPr>
            </a:p>
          </p:txBody>
        </p:sp>
        <p:sp>
          <p:nvSpPr>
            <p:cNvPr id="63" name="Rectangle 62"/>
            <p:cNvSpPr/>
            <p:nvPr/>
          </p:nvSpPr>
          <p:spPr>
            <a:xfrm>
              <a:off x="1809964" y="5778501"/>
              <a:ext cx="874065" cy="381000"/>
            </a:xfrm>
            <a:prstGeom prst="rect">
              <a:avLst/>
            </a:prstGeom>
            <a:grp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atmf00</a:t>
              </a:r>
              <a:endParaRPr lang="en-US" dirty="0">
                <a:solidFill>
                  <a:schemeClr val="tx1"/>
                </a:solidFill>
              </a:endParaRPr>
            </a:p>
          </p:txBody>
        </p:sp>
      </p:grpSp>
      <p:sp>
        <p:nvSpPr>
          <p:cNvPr id="66" name="Rectangle 65"/>
          <p:cNvSpPr/>
          <p:nvPr/>
        </p:nvSpPr>
        <p:spPr>
          <a:xfrm>
            <a:off x="5622892" y="5130800"/>
            <a:ext cx="874065" cy="381000"/>
          </a:xfrm>
          <a:prstGeom prst="rect">
            <a:avLst/>
          </a:prstGeom>
          <a:solidFill>
            <a:schemeClr val="accent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tx1"/>
                </a:solidFill>
              </a:rPr>
              <a:t>atmanl</a:t>
            </a:r>
            <a:endParaRPr lang="en-US" dirty="0">
              <a:solidFill>
                <a:schemeClr val="tx1"/>
              </a:solidFill>
            </a:endParaRPr>
          </a:p>
        </p:txBody>
      </p:sp>
      <p:sp>
        <p:nvSpPr>
          <p:cNvPr id="68" name="Title 67"/>
          <p:cNvSpPr>
            <a:spLocks noGrp="1"/>
          </p:cNvSpPr>
          <p:nvPr>
            <p:ph type="title"/>
          </p:nvPr>
        </p:nvSpPr>
        <p:spPr>
          <a:xfrm>
            <a:off x="457200" y="71438"/>
            <a:ext cx="8229600" cy="1143000"/>
          </a:xfrm>
          <a:effectLst/>
        </p:spPr>
        <p:txBody>
          <a:bodyPr/>
          <a:lstStyle/>
          <a:p>
            <a:r>
              <a:rPr lang="en-US" dirty="0" smtClean="0"/>
              <a:t>cycling</a:t>
            </a:r>
            <a:endParaRPr lang="en-US" dirty="0"/>
          </a:p>
        </p:txBody>
      </p:sp>
      <p:sp>
        <p:nvSpPr>
          <p:cNvPr id="69" name="Rectangle 68"/>
          <p:cNvSpPr/>
          <p:nvPr/>
        </p:nvSpPr>
        <p:spPr>
          <a:xfrm>
            <a:off x="5384314" y="1625331"/>
            <a:ext cx="1253706" cy="316390"/>
          </a:xfrm>
          <a:prstGeom prst="rect">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RESTART</a:t>
            </a:r>
            <a:r>
              <a:rPr lang="en-US" dirty="0" smtClean="0">
                <a:solidFill>
                  <a:srgbClr val="000000"/>
                </a:solidFill>
              </a:rPr>
              <a:t>/</a:t>
            </a:r>
            <a:endParaRPr lang="en-US" dirty="0">
              <a:solidFill>
                <a:srgbClr val="000000"/>
              </a:solidFill>
            </a:endParaRPr>
          </a:p>
        </p:txBody>
      </p:sp>
      <p:sp>
        <p:nvSpPr>
          <p:cNvPr id="70" name="Rectangle 69"/>
          <p:cNvSpPr/>
          <p:nvPr/>
        </p:nvSpPr>
        <p:spPr>
          <a:xfrm>
            <a:off x="4948718" y="5641576"/>
            <a:ext cx="2159241" cy="434281"/>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err="1" smtClean="0">
                <a:solidFill>
                  <a:schemeClr val="bg1"/>
                </a:solidFill>
              </a:rPr>
              <a:t>calc_increment.x</a:t>
            </a:r>
            <a:endParaRPr lang="en-US" b="1" i="1" dirty="0">
              <a:solidFill>
                <a:schemeClr val="bg1"/>
              </a:solidFill>
            </a:endParaRPr>
          </a:p>
        </p:txBody>
      </p:sp>
      <p:sp>
        <p:nvSpPr>
          <p:cNvPr id="71" name="Rectangle 70"/>
          <p:cNvSpPr/>
          <p:nvPr/>
        </p:nvSpPr>
        <p:spPr>
          <a:xfrm>
            <a:off x="5618707" y="6233219"/>
            <a:ext cx="874065" cy="381000"/>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tx1"/>
                </a:solidFill>
              </a:rPr>
              <a:t>atminc</a:t>
            </a:r>
            <a:endParaRPr lang="en-US" dirty="0">
              <a:solidFill>
                <a:schemeClr val="tx1"/>
              </a:solidFill>
            </a:endParaRPr>
          </a:p>
        </p:txBody>
      </p:sp>
      <p:sp>
        <p:nvSpPr>
          <p:cNvPr id="77" name="Rectangle 76"/>
          <p:cNvSpPr/>
          <p:nvPr/>
        </p:nvSpPr>
        <p:spPr>
          <a:xfrm>
            <a:off x="83862" y="107126"/>
            <a:ext cx="932138" cy="316390"/>
          </a:xfrm>
          <a:prstGeom prst="rect">
            <a:avLst/>
          </a:prstGeom>
          <a:solidFill>
            <a:srgbClr val="E46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INPUT</a:t>
            </a:r>
            <a:r>
              <a:rPr lang="en-US" dirty="0" smtClean="0">
                <a:solidFill>
                  <a:srgbClr val="000000"/>
                </a:solidFill>
              </a:rPr>
              <a:t>/</a:t>
            </a:r>
            <a:endParaRPr lang="en-US" dirty="0">
              <a:solidFill>
                <a:srgbClr val="000000"/>
              </a:solidFill>
            </a:endParaRPr>
          </a:p>
        </p:txBody>
      </p:sp>
      <p:sp>
        <p:nvSpPr>
          <p:cNvPr id="78" name="Rectangle 77"/>
          <p:cNvSpPr/>
          <p:nvPr/>
        </p:nvSpPr>
        <p:spPr>
          <a:xfrm>
            <a:off x="107456" y="580332"/>
            <a:ext cx="932138" cy="316390"/>
          </a:xfrm>
          <a:prstGeom prst="rect">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i="1" dirty="0" smtClean="0">
                <a:solidFill>
                  <a:srgbClr val="FFFFFF"/>
                </a:solidFill>
              </a:rPr>
              <a:t>fv3.x</a:t>
            </a:r>
            <a:endParaRPr lang="en-US" i="1" dirty="0">
              <a:solidFill>
                <a:srgbClr val="FFFFFF"/>
              </a:solidFill>
            </a:endParaRPr>
          </a:p>
        </p:txBody>
      </p:sp>
      <p:sp>
        <p:nvSpPr>
          <p:cNvPr id="82" name="Rectangle 81"/>
          <p:cNvSpPr/>
          <p:nvPr/>
        </p:nvSpPr>
        <p:spPr>
          <a:xfrm>
            <a:off x="5384314" y="3859596"/>
            <a:ext cx="1304991" cy="571500"/>
          </a:xfrm>
          <a:prstGeom prst="rect">
            <a:avLst/>
          </a:prstGeom>
          <a:solidFill>
            <a:srgbClr val="C3D69B">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Rectangle 82"/>
          <p:cNvSpPr/>
          <p:nvPr/>
        </p:nvSpPr>
        <p:spPr>
          <a:xfrm>
            <a:off x="5384314" y="5047157"/>
            <a:ext cx="1304991" cy="571500"/>
          </a:xfrm>
          <a:prstGeom prst="rect">
            <a:avLst/>
          </a:prstGeom>
          <a:solidFill>
            <a:srgbClr val="C3D69B">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Rectangle 83"/>
          <p:cNvSpPr/>
          <p:nvPr/>
        </p:nvSpPr>
        <p:spPr>
          <a:xfrm>
            <a:off x="5511314" y="107126"/>
            <a:ext cx="932138" cy="316390"/>
          </a:xfrm>
          <a:prstGeom prst="rect">
            <a:avLst/>
          </a:prstGeom>
          <a:solidFill>
            <a:srgbClr val="E46C0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000000"/>
                </a:solidFill>
              </a:rPr>
              <a:t>INPUT</a:t>
            </a:r>
            <a:r>
              <a:rPr lang="en-US" dirty="0" smtClean="0">
                <a:solidFill>
                  <a:srgbClr val="000000"/>
                </a:solidFill>
              </a:rPr>
              <a:t>/</a:t>
            </a:r>
            <a:endParaRPr lang="en-US" dirty="0">
              <a:solidFill>
                <a:srgbClr val="000000"/>
              </a:solidFill>
            </a:endParaRPr>
          </a:p>
        </p:txBody>
      </p:sp>
      <p:sp>
        <p:nvSpPr>
          <p:cNvPr id="87" name="Rectangle 86"/>
          <p:cNvSpPr/>
          <p:nvPr/>
        </p:nvSpPr>
        <p:spPr>
          <a:xfrm>
            <a:off x="5384314" y="6152057"/>
            <a:ext cx="1304992" cy="571500"/>
          </a:xfrm>
          <a:prstGeom prst="rect">
            <a:avLst/>
          </a:prstGeom>
          <a:solidFill>
            <a:srgbClr val="E46C0A">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9" name="Rectangle 88"/>
          <p:cNvSpPr/>
          <p:nvPr/>
        </p:nvSpPr>
        <p:spPr>
          <a:xfrm>
            <a:off x="5145524" y="1501220"/>
            <a:ext cx="1730239" cy="571500"/>
          </a:xfrm>
          <a:prstGeom prst="rect">
            <a:avLst/>
          </a:prstGeom>
          <a:solidFill>
            <a:srgbClr val="E46C0A">
              <a:alpha val="28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TextBox 89"/>
          <p:cNvSpPr txBox="1"/>
          <p:nvPr/>
        </p:nvSpPr>
        <p:spPr>
          <a:xfrm>
            <a:off x="8632405" y="681038"/>
            <a:ext cx="318467" cy="369332"/>
          </a:xfrm>
          <a:prstGeom prst="rect">
            <a:avLst/>
          </a:prstGeom>
          <a:noFill/>
        </p:spPr>
        <p:txBody>
          <a:bodyPr wrap="none" rtlCol="0">
            <a:spAutoFit/>
          </a:bodyPr>
          <a:lstStyle/>
          <a:p>
            <a:r>
              <a:rPr lang="en-US" i="1" dirty="0" smtClean="0"/>
              <a:t>t</a:t>
            </a:r>
            <a:endParaRPr lang="en-US" i="1" dirty="0"/>
          </a:p>
        </p:txBody>
      </p:sp>
    </p:spTree>
    <p:extLst>
      <p:ext uri="{BB962C8B-B14F-4D97-AF65-F5344CB8AC3E}">
        <p14:creationId xmlns:p14="http://schemas.microsoft.com/office/powerpoint/2010/main" val="17952459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64" grpId="0" animBg="1"/>
      <p:bldP spid="73" grpId="0" animBg="1"/>
      <p:bldP spid="5" grpId="0" animBg="1"/>
      <p:bldP spid="54" grpId="0" animBg="1"/>
      <p:bldP spid="66" grpId="0" animBg="1"/>
      <p:bldP spid="69" grpId="0" animBg="1"/>
      <p:bldP spid="70" grpId="0" animBg="1"/>
      <p:bldP spid="71" grpId="0" animBg="1"/>
      <p:bldP spid="78" grpId="0" animBg="1"/>
      <p:bldP spid="82" grpId="0" animBg="1"/>
      <p:bldP spid="83" grpId="0" animBg="1"/>
      <p:bldP spid="84" grpId="0" animBg="1"/>
      <p:bldP spid="87" grpId="0" animBg="1"/>
      <p:bldP spid="8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regrid_nemsio.x</a:t>
            </a:r>
            <a:r>
              <a:rPr lang="en-US" dirty="0" smtClean="0"/>
              <a:t>, </a:t>
            </a:r>
            <a:r>
              <a:rPr lang="en-US" dirty="0" err="1" smtClean="0"/>
              <a:t>calc_increment.x</a:t>
            </a:r>
            <a:endParaRPr lang="en-US" dirty="0"/>
          </a:p>
        </p:txBody>
      </p:sp>
      <p:sp>
        <p:nvSpPr>
          <p:cNvPr id="3" name="Content Placeholder 2"/>
          <p:cNvSpPr>
            <a:spLocks noGrp="1"/>
          </p:cNvSpPr>
          <p:nvPr>
            <p:ph idx="1"/>
          </p:nvPr>
        </p:nvSpPr>
        <p:spPr>
          <a:xfrm>
            <a:off x="457200" y="1600200"/>
            <a:ext cx="8229600" cy="4985362"/>
          </a:xfrm>
        </p:spPr>
        <p:txBody>
          <a:bodyPr>
            <a:normAutofit fontScale="92500" lnSpcReduction="20000"/>
          </a:bodyPr>
          <a:lstStyle/>
          <a:p>
            <a:r>
              <a:rPr lang="en-US" dirty="0" smtClean="0"/>
              <a:t>GSI requires a rectangular grid – cannot work with native </a:t>
            </a:r>
            <a:r>
              <a:rPr lang="en-US" dirty="0" smtClean="0"/>
              <a:t>FV3 </a:t>
            </a:r>
            <a:r>
              <a:rPr lang="en-US" dirty="0" smtClean="0"/>
              <a:t>grid.</a:t>
            </a:r>
          </a:p>
          <a:p>
            <a:pPr lvl="1"/>
            <a:r>
              <a:rPr lang="en-US" i="1" dirty="0" smtClean="0"/>
              <a:t>External utility </a:t>
            </a:r>
            <a:r>
              <a:rPr lang="en-US" b="1" dirty="0" err="1" smtClean="0"/>
              <a:t>regrid_nemsio.x</a:t>
            </a:r>
            <a:r>
              <a:rPr lang="en-US" i="1" dirty="0" smtClean="0"/>
              <a:t> </a:t>
            </a:r>
            <a:r>
              <a:rPr lang="en-US" i="1" dirty="0" err="1" smtClean="0"/>
              <a:t>regrids</a:t>
            </a:r>
            <a:r>
              <a:rPr lang="en-US" i="1" dirty="0" smtClean="0"/>
              <a:t> </a:t>
            </a:r>
            <a:r>
              <a:rPr lang="en-US" i="1" dirty="0" smtClean="0"/>
              <a:t>native grid history files to Gaussian grid </a:t>
            </a:r>
            <a:r>
              <a:rPr lang="en-US" i="1" dirty="0" err="1" smtClean="0"/>
              <a:t>nemsio</a:t>
            </a:r>
            <a:r>
              <a:rPr lang="en-US" i="1" dirty="0" smtClean="0"/>
              <a:t> (‘GFS look-alike’) files.</a:t>
            </a:r>
          </a:p>
          <a:p>
            <a:pPr lvl="1"/>
            <a:r>
              <a:rPr lang="en-US" i="1" dirty="0" smtClean="0"/>
              <a:t>GSI </a:t>
            </a:r>
            <a:r>
              <a:rPr lang="en-US" i="1" dirty="0" smtClean="0"/>
              <a:t>“thinks” </a:t>
            </a:r>
            <a:r>
              <a:rPr lang="en-US" i="1" dirty="0" smtClean="0"/>
              <a:t>background forecast is from </a:t>
            </a:r>
            <a:r>
              <a:rPr lang="en-US" i="1" dirty="0" smtClean="0"/>
              <a:t>GFS and creates an analysis</a:t>
            </a:r>
          </a:p>
          <a:p>
            <a:pPr lvl="1"/>
            <a:r>
              <a:rPr lang="en-US" i="1" dirty="0" smtClean="0"/>
              <a:t>External utility </a:t>
            </a:r>
            <a:r>
              <a:rPr lang="en-US" b="1" dirty="0" err="1" smtClean="0"/>
              <a:t>calc_increment.x</a:t>
            </a:r>
            <a:r>
              <a:rPr lang="en-US" i="1" dirty="0" smtClean="0"/>
              <a:t> calculates increment on Gaussian grid and writes out to </a:t>
            </a:r>
            <a:r>
              <a:rPr lang="en-US" i="1" dirty="0" err="1" smtClean="0"/>
              <a:t>netCDF</a:t>
            </a:r>
            <a:r>
              <a:rPr lang="en-US" i="1" dirty="0" smtClean="0"/>
              <a:t> file for model</a:t>
            </a:r>
            <a:endParaRPr lang="en-US" i="1" dirty="0" smtClean="0"/>
          </a:p>
          <a:p>
            <a:pPr lvl="1"/>
            <a:r>
              <a:rPr lang="en-US" i="1" dirty="0" smtClean="0"/>
              <a:t>FV3 model ingests </a:t>
            </a:r>
            <a:r>
              <a:rPr lang="en-US" i="1" dirty="0"/>
              <a:t>G</a:t>
            </a:r>
            <a:r>
              <a:rPr lang="en-US" i="1" dirty="0" smtClean="0"/>
              <a:t>aussian-grid increments, interpolates to native grid and adds to restart fields on the </a:t>
            </a:r>
            <a:r>
              <a:rPr lang="en-US" i="1" dirty="0" smtClean="0"/>
              <a:t>fly</a:t>
            </a:r>
            <a:endParaRPr lang="en-US" i="1" dirty="0" smtClean="0"/>
          </a:p>
        </p:txBody>
      </p:sp>
    </p:spTree>
    <p:extLst>
      <p:ext uri="{BB962C8B-B14F-4D97-AF65-F5344CB8AC3E}">
        <p14:creationId xmlns:p14="http://schemas.microsoft.com/office/powerpoint/2010/main" val="22434369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B matrix in GSI</a:t>
            </a:r>
            <a:endParaRPr lang="en-US" dirty="0"/>
          </a:p>
        </p:txBody>
      </p:sp>
      <p:sp>
        <p:nvSpPr>
          <p:cNvPr id="3" name="Content Placeholder 2"/>
          <p:cNvSpPr>
            <a:spLocks noGrp="1"/>
          </p:cNvSpPr>
          <p:nvPr>
            <p:ph idx="1"/>
          </p:nvPr>
        </p:nvSpPr>
        <p:spPr>
          <a:xfrm>
            <a:off x="457200" y="1585601"/>
            <a:ext cx="8229600" cy="4735877"/>
          </a:xfrm>
        </p:spPr>
        <p:txBody>
          <a:bodyPr>
            <a:normAutofit/>
          </a:bodyPr>
          <a:lstStyle/>
          <a:p>
            <a:r>
              <a:rPr lang="en-US" dirty="0" smtClean="0"/>
              <a:t>Static </a:t>
            </a:r>
            <a:r>
              <a:rPr lang="en-US" dirty="0" smtClean="0"/>
              <a:t>background-error covariance matrix not yet developed for FV3.</a:t>
            </a:r>
          </a:p>
          <a:p>
            <a:pPr lvl="1"/>
            <a:r>
              <a:rPr lang="en-US" b="1" i="1" dirty="0" smtClean="0"/>
              <a:t>Use GFS </a:t>
            </a:r>
            <a:r>
              <a:rPr lang="en-US" b="1" i="1" dirty="0" smtClean="0"/>
              <a:t>version.</a:t>
            </a:r>
            <a:endParaRPr lang="en-US" b="1" i="1" dirty="0" smtClean="0"/>
          </a:p>
        </p:txBody>
      </p:sp>
    </p:spTree>
    <p:extLst>
      <p:ext uri="{BB962C8B-B14F-4D97-AF65-F5344CB8AC3E}">
        <p14:creationId xmlns:p14="http://schemas.microsoft.com/office/powerpoint/2010/main" val="14567638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Stochastic Physics and Initialization</a:t>
            </a:r>
            <a:endParaRPr lang="en-US" dirty="0"/>
          </a:p>
        </p:txBody>
      </p:sp>
      <p:sp>
        <p:nvSpPr>
          <p:cNvPr id="3" name="Content Placeholder 2"/>
          <p:cNvSpPr>
            <a:spLocks noGrp="1"/>
          </p:cNvSpPr>
          <p:nvPr>
            <p:ph idx="1"/>
          </p:nvPr>
        </p:nvSpPr>
        <p:spPr>
          <a:xfrm>
            <a:off x="457200" y="1585601"/>
            <a:ext cx="8229600" cy="4735877"/>
          </a:xfrm>
        </p:spPr>
        <p:txBody>
          <a:bodyPr>
            <a:normAutofit fontScale="92500" lnSpcReduction="20000"/>
          </a:bodyPr>
          <a:lstStyle/>
          <a:p>
            <a:r>
              <a:rPr lang="en-US" dirty="0" smtClean="0"/>
              <a:t>Representing model uncertainty is critical in DA</a:t>
            </a:r>
          </a:p>
          <a:p>
            <a:r>
              <a:rPr lang="en-US" dirty="0" smtClean="0"/>
              <a:t>GSI Hybrid </a:t>
            </a:r>
            <a:r>
              <a:rPr lang="en-US" dirty="0" err="1" smtClean="0"/>
              <a:t>EnVar</a:t>
            </a:r>
            <a:r>
              <a:rPr lang="en-US" dirty="0" smtClean="0"/>
              <a:t> and EnKF rely heavily on stochastic physics to provide representative ensemble spread within the assimilation window.</a:t>
            </a:r>
          </a:p>
          <a:p>
            <a:r>
              <a:rPr lang="en-US" dirty="0" smtClean="0"/>
              <a:t>Stochastic physics port from GFS to NEMSFV3 is under review.</a:t>
            </a:r>
          </a:p>
          <a:p>
            <a:r>
              <a:rPr lang="en-US" dirty="0" smtClean="0"/>
              <a:t>Mitigation</a:t>
            </a:r>
            <a:endParaRPr lang="en-US" dirty="0"/>
          </a:p>
          <a:p>
            <a:pPr lvl="1"/>
            <a:r>
              <a:rPr lang="en-US" b="1" i="1" dirty="0"/>
              <a:t>Increase multiplicative (relaxation to prior spread) inflation coefficient from 0.85 to 1.1</a:t>
            </a:r>
            <a:r>
              <a:rPr lang="en-US" b="1" i="1" dirty="0" smtClean="0"/>
              <a:t>.</a:t>
            </a:r>
          </a:p>
          <a:p>
            <a:r>
              <a:rPr lang="en-US" b="1" i="1" dirty="0" smtClean="0"/>
              <a:t>IAU</a:t>
            </a:r>
            <a:r>
              <a:rPr lang="en-US" b="1" dirty="0" smtClean="0"/>
              <a:t> </a:t>
            </a:r>
            <a:r>
              <a:rPr lang="en-US" dirty="0" smtClean="0"/>
              <a:t>development is under progress to provide initialization</a:t>
            </a:r>
            <a:endParaRPr lang="en-US" b="1" i="1" dirty="0"/>
          </a:p>
        </p:txBody>
      </p:sp>
    </p:spTree>
    <p:extLst>
      <p:ext uri="{BB962C8B-B14F-4D97-AF65-F5344CB8AC3E}">
        <p14:creationId xmlns:p14="http://schemas.microsoft.com/office/powerpoint/2010/main" val="42027500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
            <a:ext cx="7772400" cy="533400"/>
          </a:xfrm>
        </p:spPr>
        <p:txBody>
          <a:bodyPr>
            <a:noAutofit/>
          </a:bodyPr>
          <a:lstStyle/>
          <a:p>
            <a:r>
              <a:rPr lang="en-US" sz="3600" b="1" dirty="0">
                <a:solidFill>
                  <a:srgbClr val="0000CC"/>
                </a:solidFill>
              </a:rPr>
              <a:t>FV3GFS Post-processing</a:t>
            </a:r>
          </a:p>
        </p:txBody>
      </p:sp>
      <p:sp>
        <p:nvSpPr>
          <p:cNvPr id="4" name="TextBox 3"/>
          <p:cNvSpPr txBox="1"/>
          <p:nvPr/>
        </p:nvSpPr>
        <p:spPr>
          <a:xfrm>
            <a:off x="303811" y="1176648"/>
            <a:ext cx="8452262" cy="707886"/>
          </a:xfrm>
          <a:prstGeom prst="rect">
            <a:avLst/>
          </a:prstGeom>
          <a:noFill/>
        </p:spPr>
        <p:txBody>
          <a:bodyPr wrap="square" rtlCol="0">
            <a:spAutoFit/>
          </a:bodyPr>
          <a:lstStyle/>
          <a:p>
            <a:pPr marL="342900" indent="-342900">
              <a:buFont typeface="Arial" panose="020B0604020202020204" pitchFamily="34" charset="0"/>
              <a:buChar char="•"/>
            </a:pPr>
            <a:endParaRPr lang="en-US" sz="2000" b="1" dirty="0"/>
          </a:p>
          <a:p>
            <a:endParaRPr lang="en-US" sz="2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5" name="TextBox 4"/>
          <p:cNvSpPr txBox="1"/>
          <p:nvPr/>
        </p:nvSpPr>
        <p:spPr>
          <a:xfrm>
            <a:off x="533400" y="890649"/>
            <a:ext cx="3677885" cy="4893647"/>
          </a:xfrm>
          <a:prstGeom prst="rect">
            <a:avLst/>
          </a:prstGeom>
          <a:noFill/>
          <a:ln>
            <a:solidFill>
              <a:schemeClr val="accent1"/>
            </a:solidFill>
          </a:ln>
        </p:spPr>
        <p:txBody>
          <a:bodyPr wrap="square" rtlCol="0">
            <a:spAutoFit/>
          </a:bodyPr>
          <a:lstStyle/>
          <a:p>
            <a:pPr>
              <a:lnSpc>
                <a:spcPct val="150000"/>
              </a:lnSpc>
            </a:pPr>
            <a:r>
              <a:rPr lang="en-US" sz="1600" b="1" dirty="0"/>
              <a:t>For Forecast</a:t>
            </a:r>
          </a:p>
          <a:p>
            <a:pPr marL="342900" indent="-342900">
              <a:lnSpc>
                <a:spcPct val="150000"/>
              </a:lnSpc>
              <a:buFont typeface="+mj-lt"/>
              <a:buAutoNum type="arabicPeriod"/>
            </a:pPr>
            <a:r>
              <a:rPr lang="en-US" sz="1600" i="1" dirty="0" err="1">
                <a:solidFill>
                  <a:srgbClr val="FF0000"/>
                </a:solidFill>
              </a:rPr>
              <a:t>f</a:t>
            </a:r>
            <a:r>
              <a:rPr lang="en-US" sz="1600" i="1" dirty="0" err="1" smtClean="0">
                <a:solidFill>
                  <a:srgbClr val="FF0000"/>
                </a:solidFill>
              </a:rPr>
              <a:t>regrid</a:t>
            </a:r>
            <a:r>
              <a:rPr lang="en-US" sz="1600" dirty="0" smtClean="0">
                <a:solidFill>
                  <a:srgbClr val="FF0000"/>
                </a:solidFill>
              </a:rPr>
              <a:t> </a:t>
            </a:r>
            <a:r>
              <a:rPr lang="en-US" sz="1600" dirty="0"/>
              <a:t>is used to merge six </a:t>
            </a:r>
            <a:r>
              <a:rPr lang="en-US" sz="1600" dirty="0" err="1"/>
              <a:t>netCDF</a:t>
            </a:r>
            <a:r>
              <a:rPr lang="en-US" sz="1600" dirty="0"/>
              <a:t> files on tiles for each group  to a file on global  </a:t>
            </a:r>
            <a:r>
              <a:rPr lang="en-US" sz="1600" dirty="0" err="1"/>
              <a:t>lat-lon</a:t>
            </a:r>
            <a:r>
              <a:rPr lang="en-US" sz="1600" dirty="0"/>
              <a:t> grid at 0.25-deg resolution</a:t>
            </a:r>
          </a:p>
          <a:p>
            <a:pPr marL="342900" indent="-342900">
              <a:lnSpc>
                <a:spcPct val="150000"/>
              </a:lnSpc>
              <a:buFont typeface="+mj-lt"/>
              <a:buAutoNum type="arabicPeriod"/>
            </a:pPr>
            <a:r>
              <a:rPr lang="en-US" sz="1600" i="1" dirty="0">
                <a:solidFill>
                  <a:srgbClr val="FF0000"/>
                </a:solidFill>
              </a:rPr>
              <a:t>fv3gfs_nc2nemsio.sh</a:t>
            </a:r>
            <a:r>
              <a:rPr lang="en-US" sz="1600" dirty="0">
                <a:solidFill>
                  <a:srgbClr val="FF0000"/>
                </a:solidFill>
              </a:rPr>
              <a:t> </a:t>
            </a:r>
            <a:r>
              <a:rPr lang="en-US" sz="1600" dirty="0"/>
              <a:t>is used to convert the global </a:t>
            </a:r>
            <a:r>
              <a:rPr lang="en-US" sz="1600" dirty="0" err="1"/>
              <a:t>netCDF</a:t>
            </a:r>
            <a:r>
              <a:rPr lang="en-US" sz="1600" dirty="0"/>
              <a:t> file to </a:t>
            </a:r>
            <a:r>
              <a:rPr lang="en-US" sz="1600" dirty="0" err="1"/>
              <a:t>nemsio</a:t>
            </a:r>
            <a:r>
              <a:rPr lang="en-US" sz="1600" dirty="0"/>
              <a:t> format (e.g.  gfs.t00z.atmf009.nemsio)</a:t>
            </a:r>
          </a:p>
          <a:p>
            <a:pPr marL="342900" indent="-342900">
              <a:lnSpc>
                <a:spcPct val="150000"/>
              </a:lnSpc>
              <a:buFont typeface="+mj-lt"/>
              <a:buAutoNum type="arabicPeriod"/>
            </a:pPr>
            <a:r>
              <a:rPr lang="en-US" sz="1600" dirty="0">
                <a:solidFill>
                  <a:srgbClr val="FF0000"/>
                </a:solidFill>
              </a:rPr>
              <a:t>NCEP_POST</a:t>
            </a:r>
            <a:r>
              <a:rPr lang="en-US" sz="1600" dirty="0"/>
              <a:t> reads in the </a:t>
            </a:r>
            <a:r>
              <a:rPr lang="en-US" sz="1600" dirty="0" err="1"/>
              <a:t>nemsio</a:t>
            </a:r>
            <a:r>
              <a:rPr lang="en-US" sz="1600" dirty="0"/>
              <a:t> file on </a:t>
            </a:r>
            <a:r>
              <a:rPr lang="en-US" sz="1600" b="1" dirty="0" err="1"/>
              <a:t>lat-lon</a:t>
            </a:r>
            <a:r>
              <a:rPr lang="en-US" sz="1600" b="1" dirty="0"/>
              <a:t> grid</a:t>
            </a:r>
            <a:r>
              <a:rPr lang="en-US" sz="1600" dirty="0"/>
              <a:t> to produce </a:t>
            </a:r>
            <a:r>
              <a:rPr lang="en-US" sz="1600" i="1" dirty="0"/>
              <a:t>products</a:t>
            </a:r>
            <a:r>
              <a:rPr lang="en-US" sz="1600" dirty="0"/>
              <a:t> for verification and downstream applications.</a:t>
            </a:r>
          </a:p>
        </p:txBody>
      </p:sp>
      <p:sp>
        <p:nvSpPr>
          <p:cNvPr id="7" name="TextBox 6"/>
          <p:cNvSpPr txBox="1"/>
          <p:nvPr/>
        </p:nvSpPr>
        <p:spPr>
          <a:xfrm>
            <a:off x="4738256" y="890649"/>
            <a:ext cx="4038599" cy="5242462"/>
          </a:xfrm>
          <a:prstGeom prst="rect">
            <a:avLst/>
          </a:prstGeom>
          <a:noFill/>
          <a:ln>
            <a:solidFill>
              <a:srgbClr val="0070C0"/>
            </a:solidFill>
          </a:ln>
        </p:spPr>
        <p:txBody>
          <a:bodyPr wrap="square" rtlCol="0">
            <a:spAutoFit/>
          </a:bodyPr>
          <a:lstStyle/>
          <a:p>
            <a:pPr>
              <a:lnSpc>
                <a:spcPct val="150000"/>
              </a:lnSpc>
            </a:pPr>
            <a:r>
              <a:rPr lang="en-US" sz="1600" b="1" dirty="0"/>
              <a:t>For Data Assimilation</a:t>
            </a:r>
          </a:p>
          <a:p>
            <a:pPr marL="342900" indent="-342900">
              <a:lnSpc>
                <a:spcPct val="150000"/>
              </a:lnSpc>
              <a:buFont typeface="+mj-lt"/>
              <a:buAutoNum type="arabicPeriod"/>
            </a:pPr>
            <a:r>
              <a:rPr lang="en-US" sz="1600" dirty="0"/>
              <a:t>DA analysis increments are computed on the Gaussian </a:t>
            </a:r>
            <a:r>
              <a:rPr lang="en-US" sz="1600" dirty="0" smtClean="0"/>
              <a:t>grid, and passed to the model. Interpolation of </a:t>
            </a:r>
            <a:r>
              <a:rPr lang="en-US" sz="1600" dirty="0" smtClean="0"/>
              <a:t>Gaussian grid increments to model native grid is handled </a:t>
            </a:r>
            <a:r>
              <a:rPr lang="en-US" sz="1600" b="1" dirty="0" smtClean="0"/>
              <a:t>inside</a:t>
            </a:r>
            <a:r>
              <a:rPr lang="en-US" sz="1600" dirty="0" smtClean="0"/>
              <a:t> the model</a:t>
            </a:r>
            <a:r>
              <a:rPr lang="en-US" sz="1600" dirty="0" smtClean="0"/>
              <a:t>.</a:t>
            </a:r>
            <a:endParaRPr lang="en-US" sz="1600" dirty="0"/>
          </a:p>
          <a:p>
            <a:pPr marL="342900" indent="-342900">
              <a:lnSpc>
                <a:spcPct val="150000"/>
              </a:lnSpc>
              <a:buFont typeface="+mj-lt"/>
              <a:buAutoNum type="arabicPeriod"/>
            </a:pPr>
            <a:r>
              <a:rPr lang="en-US" sz="1600" dirty="0"/>
              <a:t>A different </a:t>
            </a:r>
            <a:r>
              <a:rPr lang="en-US" sz="1600" dirty="0" err="1" smtClean="0">
                <a:solidFill>
                  <a:srgbClr val="FF0000"/>
                </a:solidFill>
              </a:rPr>
              <a:t>diag_table_da</a:t>
            </a:r>
            <a:r>
              <a:rPr lang="en-US" sz="1600" dirty="0" smtClean="0">
                <a:solidFill>
                  <a:srgbClr val="FF0000"/>
                </a:solidFill>
              </a:rPr>
              <a:t> </a:t>
            </a:r>
            <a:r>
              <a:rPr lang="en-US" sz="1600" dirty="0"/>
              <a:t>table from forecast is used to produce diagnostic history files. Then </a:t>
            </a:r>
            <a:r>
              <a:rPr lang="en-US" sz="1600" i="1" dirty="0">
                <a:solidFill>
                  <a:srgbClr val="FF0000"/>
                </a:solidFill>
              </a:rPr>
              <a:t>fv3gfs_regrid_nemsio.sh</a:t>
            </a:r>
            <a:r>
              <a:rPr lang="en-US" sz="1600" dirty="0"/>
              <a:t> is used to convert six </a:t>
            </a:r>
            <a:r>
              <a:rPr lang="en-US" sz="1600" dirty="0" err="1"/>
              <a:t>netCDF</a:t>
            </a:r>
            <a:r>
              <a:rPr lang="en-US" sz="1600" dirty="0"/>
              <a:t> tiles to global Gaussian grid in </a:t>
            </a:r>
            <a:r>
              <a:rPr lang="en-US" sz="1600" dirty="0" err="1"/>
              <a:t>nemsio</a:t>
            </a:r>
            <a:r>
              <a:rPr lang="en-US" sz="1600" dirty="0"/>
              <a:t> format.  </a:t>
            </a:r>
          </a:p>
          <a:p>
            <a:pPr marL="342900" indent="-342900">
              <a:lnSpc>
                <a:spcPct val="150000"/>
              </a:lnSpc>
              <a:buFont typeface="+mj-lt"/>
              <a:buAutoNum type="arabicPeriod"/>
            </a:pPr>
            <a:r>
              <a:rPr lang="en-US" sz="1600" dirty="0" smtClean="0">
                <a:solidFill>
                  <a:srgbClr val="FF0000"/>
                </a:solidFill>
              </a:rPr>
              <a:t>NCEP_POST</a:t>
            </a:r>
            <a:r>
              <a:rPr lang="en-US" sz="1600" dirty="0" smtClean="0"/>
              <a:t> reads in </a:t>
            </a:r>
            <a:r>
              <a:rPr lang="en-US" sz="1600" dirty="0" err="1" smtClean="0"/>
              <a:t>nemsio</a:t>
            </a:r>
            <a:r>
              <a:rPr lang="en-US" sz="1600" dirty="0" smtClean="0"/>
              <a:t> files on </a:t>
            </a:r>
            <a:r>
              <a:rPr lang="en-US" sz="1600" b="1" dirty="0" smtClean="0"/>
              <a:t>Gaussian grid</a:t>
            </a:r>
            <a:r>
              <a:rPr lang="en-US" sz="1600" dirty="0" smtClean="0"/>
              <a:t> to produce products</a:t>
            </a:r>
            <a:endParaRPr lang="en-US" sz="1600" dirty="0"/>
          </a:p>
        </p:txBody>
      </p:sp>
    </p:spTree>
    <p:extLst>
      <p:ext uri="{BB962C8B-B14F-4D97-AF65-F5344CB8AC3E}">
        <p14:creationId xmlns:p14="http://schemas.microsoft.com/office/powerpoint/2010/main" val="27657237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Capability/ Inability </a:t>
            </a:r>
            <a:r>
              <a:rPr lang="en-US" dirty="0" smtClean="0"/>
              <a:t>of Workflow</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Post-processing</a:t>
            </a:r>
            <a:r>
              <a:rPr lang="en-US" dirty="0" smtClean="0"/>
              <a:t>:</a:t>
            </a:r>
          </a:p>
          <a:p>
            <a:pPr lvl="1"/>
            <a:r>
              <a:rPr lang="en-US" dirty="0" smtClean="0"/>
              <a:t>Workflow creates all necessary pressure </a:t>
            </a:r>
            <a:r>
              <a:rPr lang="en-US" dirty="0" err="1" smtClean="0"/>
              <a:t>grib</a:t>
            </a:r>
            <a:r>
              <a:rPr lang="en-US" dirty="0" smtClean="0"/>
              <a:t> files for downstream products including </a:t>
            </a:r>
            <a:r>
              <a:rPr lang="en-US" dirty="0" smtClean="0"/>
              <a:t>verification </a:t>
            </a:r>
            <a:r>
              <a:rPr lang="en-US" dirty="0" smtClean="0"/>
              <a:t>and diagnostics</a:t>
            </a:r>
          </a:p>
          <a:p>
            <a:r>
              <a:rPr lang="en-US" b="1" dirty="0" smtClean="0"/>
              <a:t>Verification and Diagnostics:</a:t>
            </a:r>
          </a:p>
          <a:p>
            <a:pPr lvl="1"/>
            <a:r>
              <a:rPr lang="en-US" b="1" dirty="0" smtClean="0"/>
              <a:t>Basic</a:t>
            </a:r>
            <a:r>
              <a:rPr lang="en-US" b="1" dirty="0" smtClean="0"/>
              <a:t> </a:t>
            </a:r>
            <a:r>
              <a:rPr lang="en-US" dirty="0" smtClean="0"/>
              <a:t>verification </a:t>
            </a:r>
            <a:r>
              <a:rPr lang="en-US" dirty="0" smtClean="0"/>
              <a:t>ability with the workflow</a:t>
            </a:r>
          </a:p>
          <a:p>
            <a:r>
              <a:rPr lang="en-US" b="1" dirty="0" smtClean="0"/>
              <a:t>Archive:</a:t>
            </a:r>
          </a:p>
          <a:p>
            <a:pPr lvl="1"/>
            <a:r>
              <a:rPr lang="en-US" dirty="0" smtClean="0"/>
              <a:t>Archiving </a:t>
            </a:r>
            <a:r>
              <a:rPr lang="en-US" dirty="0" smtClean="0"/>
              <a:t>is enabled only to restart experiments and do </a:t>
            </a:r>
            <a:r>
              <a:rPr lang="en-US" i="1" dirty="0" smtClean="0"/>
              <a:t>a posteriori </a:t>
            </a:r>
            <a:r>
              <a:rPr lang="en-US" dirty="0" smtClean="0"/>
              <a:t>diagnostics</a:t>
            </a:r>
          </a:p>
          <a:p>
            <a:r>
              <a:rPr lang="en-US" b="1" dirty="0" smtClean="0"/>
              <a:t>Portability</a:t>
            </a:r>
          </a:p>
          <a:p>
            <a:pPr lvl="1"/>
            <a:r>
              <a:rPr lang="en-US" dirty="0" smtClean="0"/>
              <a:t>Easily portable to a new machine or cluster</a:t>
            </a:r>
            <a:endParaRPr lang="en-US" dirty="0"/>
          </a:p>
        </p:txBody>
      </p:sp>
    </p:spTree>
    <p:extLst>
      <p:ext uri="{BB962C8B-B14F-4D97-AF65-F5344CB8AC3E}">
        <p14:creationId xmlns:p14="http://schemas.microsoft.com/office/powerpoint/2010/main" val="17723763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867400"/>
          </a:xfrm>
        </p:spPr>
        <p:txBody>
          <a:bodyPr>
            <a:normAutofit/>
          </a:bodyPr>
          <a:lstStyle/>
          <a:p>
            <a:pPr algn="l"/>
            <a:r>
              <a:rPr lang="en-US" sz="3600" b="1" dirty="0" smtClean="0"/>
              <a:t>I/O and Post-Processing will change after NEMS FV3GFS </a:t>
            </a:r>
            <a:r>
              <a:rPr lang="en-US" sz="3600" b="1" dirty="0" smtClean="0">
                <a:solidFill>
                  <a:srgbClr val="0000CC"/>
                </a:solidFill>
              </a:rPr>
              <a:t>Write Component</a:t>
            </a:r>
            <a:r>
              <a:rPr lang="en-US" sz="3600" b="1" dirty="0" smtClean="0"/>
              <a:t> is complete.</a:t>
            </a:r>
            <a:br>
              <a:rPr lang="en-US" sz="3600" b="1" dirty="0" smtClean="0"/>
            </a:br>
            <a:r>
              <a:rPr lang="en-US" sz="3600" b="1" dirty="0"/>
              <a:t/>
            </a:r>
            <a:br>
              <a:rPr lang="en-US" sz="3600" b="1" dirty="0"/>
            </a:br>
            <a:r>
              <a:rPr lang="en-US" sz="3600" b="1" dirty="0" smtClean="0"/>
              <a:t>Interpolation to Gaussian grid will be carried out within the Write Component using ESMF </a:t>
            </a:r>
            <a:r>
              <a:rPr lang="en-US" sz="3600" b="1" dirty="0" err="1" smtClean="0"/>
              <a:t>regridding</a:t>
            </a:r>
            <a:r>
              <a:rPr lang="en-US" sz="3600" b="1" dirty="0" smtClean="0"/>
              <a:t> tools.</a:t>
            </a:r>
            <a:r>
              <a:rPr lang="en-US" sz="3600" b="1" dirty="0"/>
              <a:t/>
            </a:r>
            <a:br>
              <a:rPr lang="en-US" sz="3600" b="1" dirty="0"/>
            </a:br>
            <a:r>
              <a:rPr lang="en-US" sz="3600" b="1" dirty="0" smtClean="0"/>
              <a:t/>
            </a:r>
            <a:br>
              <a:rPr lang="en-US" sz="3600" b="1" dirty="0" smtClean="0"/>
            </a:br>
            <a:r>
              <a:rPr lang="en-US" sz="3600" b="1" dirty="0" smtClean="0"/>
              <a:t>Final “history” output from the model can be in either </a:t>
            </a:r>
            <a:r>
              <a:rPr lang="en-US" sz="3600" b="1" dirty="0" err="1" smtClean="0"/>
              <a:t>nemsio</a:t>
            </a:r>
            <a:r>
              <a:rPr lang="en-US" sz="3600" b="1" dirty="0" smtClean="0"/>
              <a:t> or </a:t>
            </a:r>
            <a:r>
              <a:rPr lang="en-US" sz="3600" b="1" dirty="0" err="1" smtClean="0"/>
              <a:t>netCDF</a:t>
            </a:r>
            <a:r>
              <a:rPr lang="en-US" sz="3600" b="1" dirty="0" smtClean="0"/>
              <a:t> format</a:t>
            </a:r>
            <a:endParaRPr lang="en-US" sz="36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6213284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600" b="1" dirty="0" smtClean="0">
                <a:solidFill>
                  <a:srgbClr val="0000CC"/>
                </a:solidFill>
              </a:rPr>
              <a:t>Real-time </a:t>
            </a:r>
            <a:r>
              <a:rPr lang="en-US" sz="3600" b="1" dirty="0" smtClean="0">
                <a:solidFill>
                  <a:srgbClr val="0000CC"/>
                </a:solidFill>
              </a:rPr>
              <a:t>FV3GFS cycled DA v0.1</a:t>
            </a:r>
            <a:endParaRPr lang="en-US" sz="3600" b="1" dirty="0">
              <a:solidFill>
                <a:srgbClr val="0000CC"/>
              </a:solidFill>
            </a:endParaRPr>
          </a:p>
        </p:txBody>
      </p:sp>
      <p:sp>
        <p:nvSpPr>
          <p:cNvPr id="3" name="Content Placeholder 2"/>
          <p:cNvSpPr>
            <a:spLocks noGrp="1"/>
          </p:cNvSpPr>
          <p:nvPr>
            <p:ph idx="1"/>
          </p:nvPr>
        </p:nvSpPr>
        <p:spPr>
          <a:xfrm>
            <a:off x="457200" y="1219200"/>
            <a:ext cx="8229600" cy="4525963"/>
          </a:xfrm>
        </p:spPr>
        <p:txBody>
          <a:bodyPr>
            <a:normAutofit/>
          </a:bodyPr>
          <a:lstStyle/>
          <a:p>
            <a:r>
              <a:rPr lang="en-US" sz="2400" dirty="0" smtClean="0"/>
              <a:t>C768 deterministic + C384 ensemble, </a:t>
            </a:r>
            <a:r>
              <a:rPr lang="en-US" sz="2400" dirty="0" smtClean="0"/>
              <a:t>64 Layer (top at 0.2 </a:t>
            </a:r>
            <a:r>
              <a:rPr lang="en-US" sz="2400" dirty="0" err="1" smtClean="0"/>
              <a:t>hPa</a:t>
            </a:r>
            <a:r>
              <a:rPr lang="en-US" sz="2400" dirty="0" smtClean="0"/>
              <a:t>)</a:t>
            </a:r>
          </a:p>
          <a:p>
            <a:r>
              <a:rPr lang="en-US" sz="2400" dirty="0" smtClean="0"/>
              <a:t>32-bit </a:t>
            </a:r>
            <a:r>
              <a:rPr lang="en-US" sz="2400" dirty="0" err="1" smtClean="0"/>
              <a:t>dycore</a:t>
            </a:r>
            <a:r>
              <a:rPr lang="en-US" sz="2400" dirty="0" smtClean="0"/>
              <a:t>, non-hydro, non-mono</a:t>
            </a:r>
          </a:p>
          <a:p>
            <a:r>
              <a:rPr lang="en-US" sz="2400" dirty="0" smtClean="0"/>
              <a:t>Initialized with NEMS GFS </a:t>
            </a:r>
            <a:r>
              <a:rPr lang="en-US" sz="2400" dirty="0" smtClean="0"/>
              <a:t>analyses</a:t>
            </a:r>
            <a:endParaRPr lang="en-US" sz="2400" dirty="0" smtClean="0"/>
          </a:p>
          <a:p>
            <a:r>
              <a:rPr lang="en-US" sz="2400" dirty="0" smtClean="0"/>
              <a:t>WCOSS </a:t>
            </a:r>
            <a:r>
              <a:rPr lang="en-US" sz="2400" dirty="0" smtClean="0"/>
              <a:t>Cray </a:t>
            </a:r>
            <a:r>
              <a:rPr lang="en-US" sz="2400" dirty="0" smtClean="0"/>
              <a:t>production machine white </a:t>
            </a:r>
            <a:r>
              <a:rPr lang="en-US" sz="2400" dirty="0" smtClean="0"/>
              <a:t>space</a:t>
            </a:r>
          </a:p>
          <a:p>
            <a:r>
              <a:rPr lang="en-US" sz="2400" dirty="0" smtClean="0"/>
              <a:t>NEMS FV3: 64 nodes, 2 threads</a:t>
            </a:r>
          </a:p>
          <a:p>
            <a:r>
              <a:rPr lang="en-US" sz="2400" dirty="0" smtClean="0"/>
              <a:t>All other components, as per current operations</a:t>
            </a:r>
          </a:p>
          <a:p>
            <a:endParaRPr lang="en-US" sz="2400" dirty="0"/>
          </a:p>
          <a:p>
            <a:r>
              <a:rPr lang="en-US" sz="2400" dirty="0" smtClean="0"/>
              <a:t>No stochastic physics, uses multiplicative inflation only</a:t>
            </a:r>
          </a:p>
          <a:p>
            <a:r>
              <a:rPr lang="en-US" sz="2400" dirty="0" smtClean="0"/>
              <a:t>No NSST</a:t>
            </a:r>
          </a:p>
          <a:p>
            <a:r>
              <a:rPr lang="en-US" sz="2400" dirty="0" smtClean="0"/>
              <a:t>No initialization (DFI or IAU)</a:t>
            </a:r>
          </a:p>
          <a:p>
            <a:pPr marL="0" indent="0">
              <a:buNone/>
            </a:pPr>
            <a:endParaRPr lang="en-U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6474940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380" name="Shape 106"/>
          <p:cNvSpPr/>
          <p:nvPr/>
        </p:nvSpPr>
        <p:spPr>
          <a:xfrm>
            <a:off x="114300" y="444503"/>
            <a:ext cx="8957056" cy="6400795"/>
          </a:xfrm>
          <a:prstGeom prst="rect">
            <a:avLst/>
          </a:prstGeom>
          <a:solidFill>
            <a:schemeClr val="accent1"/>
          </a:solidFill>
          <a:ln w="19050"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361" name="Shape 188"/>
          <p:cNvSpPr/>
          <p:nvPr/>
        </p:nvSpPr>
        <p:spPr>
          <a:xfrm>
            <a:off x="192400" y="517709"/>
            <a:ext cx="4379599" cy="6264091"/>
          </a:xfrm>
          <a:prstGeom prst="rect">
            <a:avLst/>
          </a:prstGeom>
          <a:solidFill>
            <a:srgbClr val="92D050"/>
          </a:solidFill>
          <a:ln w="9525"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algn="r" rtl="0">
              <a:spcBef>
                <a:spcPts val="0"/>
              </a:spcBef>
              <a:spcAft>
                <a:spcPts val="0"/>
              </a:spcAft>
              <a:buSzPct val="25000"/>
              <a:buNone/>
            </a:pPr>
            <a:r>
              <a:rPr lang="en-US" sz="1800" b="1" i="0" u="none" strike="noStrike" cap="none" dirty="0" smtClean="0">
                <a:solidFill>
                  <a:schemeClr val="dk1"/>
                </a:solidFill>
                <a:sym typeface="Arial"/>
              </a:rPr>
              <a:t>GDAS</a:t>
            </a:r>
            <a:endParaRPr lang="en-US" sz="1800" b="1" i="0" u="none" strike="noStrike" cap="none" dirty="0">
              <a:solidFill>
                <a:schemeClr val="dk1"/>
              </a:solidFill>
              <a:sym typeface="Arial"/>
            </a:endParaRPr>
          </a:p>
        </p:txBody>
      </p:sp>
      <p:sp>
        <p:nvSpPr>
          <p:cNvPr id="156" name="Shape 188"/>
          <p:cNvSpPr/>
          <p:nvPr/>
        </p:nvSpPr>
        <p:spPr>
          <a:xfrm>
            <a:off x="990600" y="1094110"/>
            <a:ext cx="1591475" cy="5639967"/>
          </a:xfrm>
          <a:prstGeom prst="rect">
            <a:avLst/>
          </a:prstGeom>
          <a:solidFill>
            <a:srgbClr val="FFFF99"/>
          </a:solidFill>
          <a:ln w="9525"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algn="ctr" rtl="0">
              <a:spcBef>
                <a:spcPts val="0"/>
              </a:spcBef>
              <a:spcAft>
                <a:spcPts val="0"/>
              </a:spcAft>
              <a:buSzPct val="25000"/>
              <a:buNone/>
            </a:pPr>
            <a:r>
              <a:rPr lang="en-US" sz="1800" b="1" dirty="0" smtClean="0">
                <a:solidFill>
                  <a:schemeClr val="dk1"/>
                </a:solidFill>
              </a:rPr>
              <a:t>E</a:t>
            </a:r>
            <a:r>
              <a:rPr lang="en-US" sz="1800" b="1" i="0" u="none" strike="noStrike" cap="none" dirty="0" smtClean="0">
                <a:solidFill>
                  <a:schemeClr val="dk1"/>
                </a:solidFill>
                <a:sym typeface="Arial"/>
              </a:rPr>
              <a:t>nsemble</a:t>
            </a:r>
            <a:endParaRPr lang="en-US" sz="1800" b="1" i="0" u="none" strike="noStrike" cap="none" dirty="0">
              <a:solidFill>
                <a:schemeClr val="dk1"/>
              </a:solidFill>
              <a:sym typeface="Arial"/>
            </a:endParaRPr>
          </a:p>
        </p:txBody>
      </p:sp>
      <p:sp>
        <p:nvSpPr>
          <p:cNvPr id="168" name="Shape 310"/>
          <p:cNvSpPr/>
          <p:nvPr/>
        </p:nvSpPr>
        <p:spPr>
          <a:xfrm>
            <a:off x="1472068" y="1773671"/>
            <a:ext cx="829818" cy="392893"/>
          </a:xfrm>
          <a:prstGeom prst="rect">
            <a:avLst/>
          </a:prstGeom>
          <a:solidFill>
            <a:srgbClr val="C9DAF8"/>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r>
              <a:rPr lang="en-US" b="1" dirty="0" err="1" smtClean="0">
                <a:solidFill>
                  <a:schemeClr val="dk1"/>
                </a:solidFill>
              </a:rPr>
              <a:t>eobs</a:t>
            </a:r>
            <a:endParaRPr lang="en-US" b="1" dirty="0">
              <a:solidFill>
                <a:schemeClr val="dk1"/>
              </a:solidFill>
            </a:endParaRPr>
          </a:p>
        </p:txBody>
      </p:sp>
      <p:grpSp>
        <p:nvGrpSpPr>
          <p:cNvPr id="170" name="Group 169"/>
          <p:cNvGrpSpPr/>
          <p:nvPr/>
        </p:nvGrpSpPr>
        <p:grpSpPr>
          <a:xfrm>
            <a:off x="1371600" y="2438400"/>
            <a:ext cx="908975" cy="555092"/>
            <a:chOff x="2890812" y="3748624"/>
            <a:chExt cx="908975" cy="432734"/>
          </a:xfrm>
        </p:grpSpPr>
        <p:sp>
          <p:nvSpPr>
            <p:cNvPr id="171" name="Shape 341"/>
            <p:cNvSpPr/>
            <p:nvPr/>
          </p:nvSpPr>
          <p:spPr>
            <a:xfrm>
              <a:off x="2890812" y="3748624"/>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72" name="Shape 341"/>
            <p:cNvSpPr/>
            <p:nvPr/>
          </p:nvSpPr>
          <p:spPr>
            <a:xfrm>
              <a:off x="2948887" y="3787658"/>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76" name="Shape 341"/>
            <p:cNvSpPr/>
            <p:nvPr/>
          </p:nvSpPr>
          <p:spPr>
            <a:xfrm>
              <a:off x="2967012" y="3831174"/>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77" name="Shape 341"/>
            <p:cNvSpPr/>
            <p:nvPr/>
          </p:nvSpPr>
          <p:spPr>
            <a:xfrm>
              <a:off x="3003550" y="3870208"/>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78" name="Shape 341"/>
            <p:cNvSpPr/>
            <p:nvPr/>
          </p:nvSpPr>
          <p:spPr>
            <a:xfrm>
              <a:off x="3049562" y="3907374"/>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79" name="Shape 341"/>
            <p:cNvSpPr/>
            <p:nvPr/>
          </p:nvSpPr>
          <p:spPr>
            <a:xfrm>
              <a:off x="3113987" y="3952758"/>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lvl="0" algn="ctr">
                <a:buSzPct val="25000"/>
              </a:pPr>
              <a:r>
                <a:rPr lang="en-US" sz="1000" b="1" dirty="0" err="1" smtClean="0">
                  <a:solidFill>
                    <a:schemeClr val="dk1"/>
                  </a:solidFill>
                </a:rPr>
                <a:t>eomgN</a:t>
              </a:r>
              <a:endParaRPr lang="en-US" sz="1000" b="1" dirty="0">
                <a:solidFill>
                  <a:schemeClr val="dk1"/>
                </a:solidFill>
              </a:endParaRPr>
            </a:p>
          </p:txBody>
        </p:sp>
      </p:grpSp>
      <p:sp>
        <p:nvSpPr>
          <p:cNvPr id="181" name="Shape 273"/>
          <p:cNvSpPr/>
          <p:nvPr/>
        </p:nvSpPr>
        <p:spPr>
          <a:xfrm>
            <a:off x="1476831" y="4025808"/>
            <a:ext cx="829818" cy="392893"/>
          </a:xfrm>
          <a:prstGeom prst="rect">
            <a:avLst/>
          </a:prstGeom>
          <a:solidFill>
            <a:srgbClr val="C9DAF8"/>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r>
              <a:rPr lang="en-US" b="1" dirty="0" err="1">
                <a:solidFill>
                  <a:schemeClr val="dk1"/>
                </a:solidFill>
              </a:rPr>
              <a:t>ecen</a:t>
            </a:r>
            <a:endParaRPr lang="en-US" b="1" dirty="0">
              <a:solidFill>
                <a:schemeClr val="dk1"/>
              </a:solidFill>
            </a:endParaRPr>
          </a:p>
        </p:txBody>
      </p:sp>
      <p:sp>
        <p:nvSpPr>
          <p:cNvPr id="183" name="Shape 275"/>
          <p:cNvSpPr/>
          <p:nvPr/>
        </p:nvSpPr>
        <p:spPr>
          <a:xfrm>
            <a:off x="1472068" y="5517285"/>
            <a:ext cx="829818" cy="392893"/>
          </a:xfrm>
          <a:prstGeom prst="rect">
            <a:avLst/>
          </a:prstGeom>
          <a:solidFill>
            <a:srgbClr val="C9DAF8"/>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r>
              <a:rPr lang="en-US" b="1" dirty="0">
                <a:solidFill>
                  <a:schemeClr val="dk1"/>
                </a:solidFill>
              </a:rPr>
              <a:t>epos</a:t>
            </a:r>
          </a:p>
        </p:txBody>
      </p:sp>
      <p:grpSp>
        <p:nvGrpSpPr>
          <p:cNvPr id="188" name="Group 187"/>
          <p:cNvGrpSpPr/>
          <p:nvPr/>
        </p:nvGrpSpPr>
        <p:grpSpPr>
          <a:xfrm>
            <a:off x="1371600" y="4648200"/>
            <a:ext cx="887438" cy="555092"/>
            <a:chOff x="2890812" y="3748624"/>
            <a:chExt cx="887438" cy="432734"/>
          </a:xfrm>
        </p:grpSpPr>
        <p:sp>
          <p:nvSpPr>
            <p:cNvPr id="189" name="Shape 341"/>
            <p:cNvSpPr/>
            <p:nvPr/>
          </p:nvSpPr>
          <p:spPr>
            <a:xfrm>
              <a:off x="2890812" y="3748624"/>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90" name="Shape 341"/>
            <p:cNvSpPr/>
            <p:nvPr/>
          </p:nvSpPr>
          <p:spPr>
            <a:xfrm>
              <a:off x="2927350" y="3787658"/>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91" name="Shape 341"/>
            <p:cNvSpPr/>
            <p:nvPr/>
          </p:nvSpPr>
          <p:spPr>
            <a:xfrm>
              <a:off x="2967012" y="3831174"/>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92" name="Shape 341"/>
            <p:cNvSpPr/>
            <p:nvPr/>
          </p:nvSpPr>
          <p:spPr>
            <a:xfrm>
              <a:off x="3003550" y="3870208"/>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93" name="Shape 341"/>
            <p:cNvSpPr/>
            <p:nvPr/>
          </p:nvSpPr>
          <p:spPr>
            <a:xfrm>
              <a:off x="3049562" y="3907374"/>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endParaRPr lang="en-US" sz="1000" b="1" dirty="0">
                <a:solidFill>
                  <a:schemeClr val="dk1"/>
                </a:solidFill>
              </a:endParaRPr>
            </a:p>
          </p:txBody>
        </p:sp>
        <p:sp>
          <p:nvSpPr>
            <p:cNvPr id="194" name="Shape 341"/>
            <p:cNvSpPr/>
            <p:nvPr/>
          </p:nvSpPr>
          <p:spPr>
            <a:xfrm>
              <a:off x="3092450" y="3952758"/>
              <a:ext cx="685800" cy="228600"/>
            </a:xfrm>
            <a:prstGeom prst="rect">
              <a:avLst/>
            </a:prstGeom>
            <a:solidFill>
              <a:srgbClr val="99FFCC"/>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lvl="0" algn="ctr">
                <a:buSzPct val="25000"/>
              </a:pPr>
              <a:r>
                <a:rPr lang="en-US" sz="1000" b="1" dirty="0" err="1" smtClean="0">
                  <a:solidFill>
                    <a:schemeClr val="dk1"/>
                  </a:solidFill>
                </a:rPr>
                <a:t>efcsN</a:t>
              </a:r>
              <a:endParaRPr lang="en-US" sz="1000" b="1" dirty="0">
                <a:solidFill>
                  <a:schemeClr val="dk1"/>
                </a:solidFill>
              </a:endParaRPr>
            </a:p>
          </p:txBody>
        </p:sp>
      </p:grpSp>
      <p:sp>
        <p:nvSpPr>
          <p:cNvPr id="197" name="Shape 275"/>
          <p:cNvSpPr/>
          <p:nvPr/>
        </p:nvSpPr>
        <p:spPr>
          <a:xfrm>
            <a:off x="1472068" y="6262058"/>
            <a:ext cx="829818" cy="392893"/>
          </a:xfrm>
          <a:prstGeom prst="rect">
            <a:avLst/>
          </a:prstGeom>
          <a:solidFill>
            <a:srgbClr val="C9DAF8"/>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r>
              <a:rPr lang="en-US" b="1" dirty="0" err="1" smtClean="0">
                <a:solidFill>
                  <a:schemeClr val="dk1"/>
                </a:solidFill>
              </a:rPr>
              <a:t>earc</a:t>
            </a:r>
            <a:endParaRPr lang="en-US" b="1" dirty="0">
              <a:solidFill>
                <a:schemeClr val="dk1"/>
              </a:solidFill>
            </a:endParaRPr>
          </a:p>
        </p:txBody>
      </p:sp>
      <p:cxnSp>
        <p:nvCxnSpPr>
          <p:cNvPr id="275" name="Shape 246"/>
          <p:cNvCxnSpPr>
            <a:stCxn id="183" idx="2"/>
          </p:cNvCxnSpPr>
          <p:nvPr/>
        </p:nvCxnSpPr>
        <p:spPr>
          <a:xfrm>
            <a:off x="1886977" y="5910177"/>
            <a:ext cx="0" cy="351882"/>
          </a:xfrm>
          <a:prstGeom prst="straightConnector1">
            <a:avLst/>
          </a:prstGeom>
          <a:noFill/>
          <a:ln w="19050" cap="flat" cmpd="sng">
            <a:solidFill>
              <a:schemeClr val="dk1"/>
            </a:solidFill>
            <a:prstDash val="solid"/>
            <a:round/>
            <a:headEnd type="none" w="med" len="med"/>
            <a:tailEnd type="triangle" w="lg" len="lg"/>
          </a:ln>
        </p:spPr>
      </p:cxnSp>
      <p:cxnSp>
        <p:nvCxnSpPr>
          <p:cNvPr id="276" name="Shape 246"/>
          <p:cNvCxnSpPr/>
          <p:nvPr/>
        </p:nvCxnSpPr>
        <p:spPr>
          <a:xfrm>
            <a:off x="1886977" y="5165403"/>
            <a:ext cx="4763" cy="351882"/>
          </a:xfrm>
          <a:prstGeom prst="straightConnector1">
            <a:avLst/>
          </a:prstGeom>
          <a:noFill/>
          <a:ln w="19050" cap="flat" cmpd="sng">
            <a:solidFill>
              <a:schemeClr val="dk1"/>
            </a:solidFill>
            <a:prstDash val="solid"/>
            <a:round/>
            <a:headEnd type="none" w="med" len="med"/>
            <a:tailEnd type="triangle" w="lg" len="lg"/>
          </a:ln>
        </p:spPr>
      </p:cxnSp>
      <p:cxnSp>
        <p:nvCxnSpPr>
          <p:cNvPr id="277" name="Shape 246"/>
          <p:cNvCxnSpPr>
            <a:stCxn id="181" idx="2"/>
          </p:cNvCxnSpPr>
          <p:nvPr/>
        </p:nvCxnSpPr>
        <p:spPr>
          <a:xfrm>
            <a:off x="1891740" y="4418700"/>
            <a:ext cx="0" cy="351882"/>
          </a:xfrm>
          <a:prstGeom prst="straightConnector1">
            <a:avLst/>
          </a:prstGeom>
          <a:noFill/>
          <a:ln w="19050" cap="flat" cmpd="sng">
            <a:solidFill>
              <a:schemeClr val="dk1"/>
            </a:solidFill>
            <a:prstDash val="solid"/>
            <a:round/>
            <a:headEnd type="none" w="med" len="med"/>
            <a:tailEnd type="triangle" w="lg" len="lg"/>
          </a:ln>
        </p:spPr>
      </p:cxnSp>
      <p:cxnSp>
        <p:nvCxnSpPr>
          <p:cNvPr id="278" name="Shape 246"/>
          <p:cNvCxnSpPr/>
          <p:nvPr/>
        </p:nvCxnSpPr>
        <p:spPr>
          <a:xfrm>
            <a:off x="1891740" y="2929153"/>
            <a:ext cx="0" cy="351882"/>
          </a:xfrm>
          <a:prstGeom prst="straightConnector1">
            <a:avLst/>
          </a:prstGeom>
          <a:noFill/>
          <a:ln w="19050" cap="flat" cmpd="sng">
            <a:solidFill>
              <a:schemeClr val="dk1"/>
            </a:solidFill>
            <a:prstDash val="solid"/>
            <a:round/>
            <a:headEnd type="none" w="med" len="med"/>
            <a:tailEnd type="triangle" w="lg" len="lg"/>
          </a:ln>
        </p:spPr>
      </p:cxnSp>
      <p:cxnSp>
        <p:nvCxnSpPr>
          <p:cNvPr id="281" name="Shape 246"/>
          <p:cNvCxnSpPr>
            <a:stCxn id="168" idx="2"/>
          </p:cNvCxnSpPr>
          <p:nvPr/>
        </p:nvCxnSpPr>
        <p:spPr>
          <a:xfrm>
            <a:off x="1886977" y="2166564"/>
            <a:ext cx="0" cy="351882"/>
          </a:xfrm>
          <a:prstGeom prst="straightConnector1">
            <a:avLst/>
          </a:prstGeom>
          <a:noFill/>
          <a:ln w="19050" cap="flat" cmpd="sng">
            <a:solidFill>
              <a:schemeClr val="dk1"/>
            </a:solidFill>
            <a:prstDash val="solid"/>
            <a:round/>
            <a:headEnd type="none" w="med" len="med"/>
            <a:tailEnd type="triangle" w="lg" len="lg"/>
          </a:ln>
        </p:spPr>
      </p:cxnSp>
      <p:sp>
        <p:nvSpPr>
          <p:cNvPr id="327" name="Shape 273"/>
          <p:cNvSpPr/>
          <p:nvPr/>
        </p:nvSpPr>
        <p:spPr>
          <a:xfrm>
            <a:off x="1472068" y="3281035"/>
            <a:ext cx="829818" cy="392893"/>
          </a:xfrm>
          <a:prstGeom prst="rect">
            <a:avLst/>
          </a:prstGeom>
          <a:solidFill>
            <a:srgbClr val="C9DAF8"/>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None/>
            </a:pPr>
            <a:r>
              <a:rPr lang="en-US" b="1" dirty="0" err="1" smtClean="0">
                <a:solidFill>
                  <a:schemeClr val="dk1"/>
                </a:solidFill>
              </a:rPr>
              <a:t>eupd</a:t>
            </a:r>
            <a:endParaRPr lang="en-US" b="1" dirty="0">
              <a:solidFill>
                <a:schemeClr val="dk1"/>
              </a:solidFill>
            </a:endParaRPr>
          </a:p>
        </p:txBody>
      </p:sp>
      <p:cxnSp>
        <p:nvCxnSpPr>
          <p:cNvPr id="328" name="Shape 246"/>
          <p:cNvCxnSpPr>
            <a:stCxn id="327" idx="2"/>
          </p:cNvCxnSpPr>
          <p:nvPr/>
        </p:nvCxnSpPr>
        <p:spPr>
          <a:xfrm>
            <a:off x="1886977" y="3673926"/>
            <a:ext cx="0" cy="351882"/>
          </a:xfrm>
          <a:prstGeom prst="straightConnector1">
            <a:avLst/>
          </a:prstGeom>
          <a:noFill/>
          <a:ln w="19050" cap="flat" cmpd="sng">
            <a:solidFill>
              <a:schemeClr val="dk1"/>
            </a:solidFill>
            <a:prstDash val="solid"/>
            <a:round/>
            <a:headEnd type="none" w="med" len="med"/>
            <a:tailEnd type="triangle" w="lg" len="lg"/>
          </a:ln>
        </p:spPr>
      </p:cxnSp>
      <p:cxnSp>
        <p:nvCxnSpPr>
          <p:cNvPr id="349" name="Shape 246"/>
          <p:cNvCxnSpPr>
            <a:endCxn id="168" idx="0"/>
          </p:cNvCxnSpPr>
          <p:nvPr/>
        </p:nvCxnSpPr>
        <p:spPr>
          <a:xfrm>
            <a:off x="1886977" y="1454667"/>
            <a:ext cx="0" cy="319004"/>
          </a:xfrm>
          <a:prstGeom prst="straightConnector1">
            <a:avLst/>
          </a:prstGeom>
          <a:noFill/>
          <a:ln w="19050" cap="flat" cmpd="sng">
            <a:solidFill>
              <a:schemeClr val="dk1"/>
            </a:solidFill>
            <a:prstDash val="solid"/>
            <a:round/>
            <a:headEnd type="none" w="med" len="med"/>
            <a:tailEnd type="triangle" w="lg" len="lg"/>
          </a:ln>
        </p:spPr>
      </p:cxnSp>
      <p:grpSp>
        <p:nvGrpSpPr>
          <p:cNvPr id="330" name="Group 329"/>
          <p:cNvGrpSpPr/>
          <p:nvPr/>
        </p:nvGrpSpPr>
        <p:grpSpPr>
          <a:xfrm>
            <a:off x="2736805" y="708208"/>
            <a:ext cx="1079925" cy="5955381"/>
            <a:chOff x="2196675" y="708208"/>
            <a:chExt cx="1079925" cy="5955381"/>
          </a:xfrm>
        </p:grpSpPr>
        <p:sp>
          <p:nvSpPr>
            <p:cNvPr id="331" name="Shape 233"/>
            <p:cNvSpPr/>
            <p:nvPr/>
          </p:nvSpPr>
          <p:spPr>
            <a:xfrm>
              <a:off x="2198870" y="708208"/>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a:solidFill>
                    <a:schemeClr val="dk1"/>
                  </a:solidFill>
                </a:rPr>
                <a:t>prep</a:t>
              </a:r>
            </a:p>
          </p:txBody>
        </p:sp>
        <p:sp>
          <p:nvSpPr>
            <p:cNvPr id="333" name="Shape 234"/>
            <p:cNvSpPr/>
            <p:nvPr/>
          </p:nvSpPr>
          <p:spPr>
            <a:xfrm>
              <a:off x="2201065" y="1770313"/>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a:solidFill>
                    <a:schemeClr val="dk1"/>
                  </a:solidFill>
                </a:rPr>
                <a:t>anal</a:t>
              </a:r>
            </a:p>
          </p:txBody>
        </p:sp>
        <p:sp>
          <p:nvSpPr>
            <p:cNvPr id="334" name="Shape 235"/>
            <p:cNvSpPr/>
            <p:nvPr/>
          </p:nvSpPr>
          <p:spPr>
            <a:xfrm>
              <a:off x="2198870" y="2837112"/>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err="1" smtClean="0">
                  <a:solidFill>
                    <a:schemeClr val="dk1"/>
                  </a:solidFill>
                </a:rPr>
                <a:t>fcst</a:t>
              </a:r>
              <a:endParaRPr lang="en-US" sz="1600" b="1" dirty="0">
                <a:solidFill>
                  <a:schemeClr val="dk1"/>
                </a:solidFill>
              </a:endParaRPr>
            </a:p>
          </p:txBody>
        </p:sp>
        <p:sp>
          <p:nvSpPr>
            <p:cNvPr id="335" name="Shape 236"/>
            <p:cNvSpPr/>
            <p:nvPr/>
          </p:nvSpPr>
          <p:spPr>
            <a:xfrm>
              <a:off x="2198870" y="3920389"/>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smtClean="0">
                  <a:solidFill>
                    <a:schemeClr val="dk1"/>
                  </a:solidFill>
                </a:rPr>
                <a:t>post</a:t>
              </a:r>
              <a:endParaRPr lang="en-US" sz="1600" b="1" dirty="0">
                <a:solidFill>
                  <a:schemeClr val="dk1"/>
                </a:solidFill>
              </a:endParaRPr>
            </a:p>
          </p:txBody>
        </p:sp>
        <p:cxnSp>
          <p:nvCxnSpPr>
            <p:cNvPr id="336" name="Shape 246"/>
            <p:cNvCxnSpPr>
              <a:stCxn id="331" idx="2"/>
            </p:cNvCxnSpPr>
            <p:nvPr/>
          </p:nvCxnSpPr>
          <p:spPr>
            <a:xfrm>
              <a:off x="2732270" y="1317808"/>
              <a:ext cx="0" cy="457200"/>
            </a:xfrm>
            <a:prstGeom prst="straightConnector1">
              <a:avLst/>
            </a:prstGeom>
            <a:noFill/>
            <a:ln w="19050" cap="flat" cmpd="sng">
              <a:solidFill>
                <a:schemeClr val="dk1"/>
              </a:solidFill>
              <a:prstDash val="solid"/>
              <a:round/>
              <a:headEnd type="none" w="med" len="med"/>
              <a:tailEnd type="triangle" w="lg" len="lg"/>
            </a:ln>
          </p:spPr>
        </p:cxnSp>
        <p:sp>
          <p:nvSpPr>
            <p:cNvPr id="339" name="Shape 236"/>
            <p:cNvSpPr/>
            <p:nvPr/>
          </p:nvSpPr>
          <p:spPr>
            <a:xfrm>
              <a:off x="2196675" y="4987189"/>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err="1" smtClean="0">
                  <a:solidFill>
                    <a:schemeClr val="dk1"/>
                  </a:solidFill>
                </a:rPr>
                <a:t>vrfy</a:t>
              </a:r>
              <a:endParaRPr lang="en-US" sz="1600" b="1" dirty="0">
                <a:solidFill>
                  <a:schemeClr val="dk1"/>
                </a:solidFill>
              </a:endParaRPr>
            </a:p>
          </p:txBody>
        </p:sp>
        <p:sp>
          <p:nvSpPr>
            <p:cNvPr id="340" name="Shape 236"/>
            <p:cNvSpPr/>
            <p:nvPr/>
          </p:nvSpPr>
          <p:spPr>
            <a:xfrm>
              <a:off x="2209800" y="6053989"/>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smtClean="0">
                  <a:solidFill>
                    <a:schemeClr val="dk1"/>
                  </a:solidFill>
                </a:rPr>
                <a:t>arch</a:t>
              </a:r>
              <a:endParaRPr lang="en-US" sz="1600" b="1" dirty="0">
                <a:solidFill>
                  <a:schemeClr val="dk1"/>
                </a:solidFill>
              </a:endParaRPr>
            </a:p>
          </p:txBody>
        </p:sp>
        <p:cxnSp>
          <p:nvCxnSpPr>
            <p:cNvPr id="341" name="Shape 246"/>
            <p:cNvCxnSpPr>
              <a:stCxn id="333" idx="2"/>
            </p:cNvCxnSpPr>
            <p:nvPr/>
          </p:nvCxnSpPr>
          <p:spPr>
            <a:xfrm flipH="1">
              <a:off x="2732270" y="2379912"/>
              <a:ext cx="2195" cy="457200"/>
            </a:xfrm>
            <a:prstGeom prst="straightConnector1">
              <a:avLst/>
            </a:prstGeom>
            <a:noFill/>
            <a:ln w="19050" cap="flat" cmpd="sng">
              <a:solidFill>
                <a:schemeClr val="dk1"/>
              </a:solidFill>
              <a:prstDash val="solid"/>
              <a:round/>
              <a:headEnd type="none" w="med" len="med"/>
              <a:tailEnd type="triangle" w="lg" len="lg"/>
            </a:ln>
          </p:spPr>
        </p:cxnSp>
        <p:cxnSp>
          <p:nvCxnSpPr>
            <p:cNvPr id="343" name="Shape 246"/>
            <p:cNvCxnSpPr>
              <a:stCxn id="334" idx="2"/>
            </p:cNvCxnSpPr>
            <p:nvPr/>
          </p:nvCxnSpPr>
          <p:spPr>
            <a:xfrm>
              <a:off x="2732270" y="3446712"/>
              <a:ext cx="0" cy="457200"/>
            </a:xfrm>
            <a:prstGeom prst="straightConnector1">
              <a:avLst/>
            </a:prstGeom>
            <a:noFill/>
            <a:ln w="19050" cap="flat" cmpd="sng">
              <a:solidFill>
                <a:schemeClr val="dk1"/>
              </a:solidFill>
              <a:prstDash val="solid"/>
              <a:round/>
              <a:headEnd type="none" w="med" len="med"/>
              <a:tailEnd type="triangle" w="lg" len="lg"/>
            </a:ln>
          </p:spPr>
        </p:cxnSp>
        <p:cxnSp>
          <p:nvCxnSpPr>
            <p:cNvPr id="344" name="Shape 246"/>
            <p:cNvCxnSpPr>
              <a:stCxn id="335" idx="2"/>
            </p:cNvCxnSpPr>
            <p:nvPr/>
          </p:nvCxnSpPr>
          <p:spPr>
            <a:xfrm flipH="1">
              <a:off x="2730075" y="4529989"/>
              <a:ext cx="2195" cy="457200"/>
            </a:xfrm>
            <a:prstGeom prst="straightConnector1">
              <a:avLst/>
            </a:prstGeom>
            <a:noFill/>
            <a:ln w="19050" cap="flat" cmpd="sng">
              <a:solidFill>
                <a:schemeClr val="dk1"/>
              </a:solidFill>
              <a:prstDash val="solid"/>
              <a:round/>
              <a:headEnd type="none" w="med" len="med"/>
              <a:tailEnd type="triangle" w="lg" len="lg"/>
            </a:ln>
          </p:spPr>
        </p:cxnSp>
        <p:cxnSp>
          <p:nvCxnSpPr>
            <p:cNvPr id="345" name="Shape 246"/>
            <p:cNvCxnSpPr>
              <a:stCxn id="339" idx="2"/>
            </p:cNvCxnSpPr>
            <p:nvPr/>
          </p:nvCxnSpPr>
          <p:spPr>
            <a:xfrm flipH="1">
              <a:off x="2727881" y="5596789"/>
              <a:ext cx="2194" cy="457200"/>
            </a:xfrm>
            <a:prstGeom prst="straightConnector1">
              <a:avLst/>
            </a:prstGeom>
            <a:noFill/>
            <a:ln w="19050" cap="flat" cmpd="sng">
              <a:solidFill>
                <a:schemeClr val="dk1"/>
              </a:solidFill>
              <a:prstDash val="solid"/>
              <a:round/>
              <a:headEnd type="none" w="med" len="med"/>
              <a:tailEnd type="triangle" w="lg" len="lg"/>
            </a:ln>
          </p:spPr>
        </p:cxnSp>
      </p:grpSp>
      <p:grpSp>
        <p:nvGrpSpPr>
          <p:cNvPr id="379" name="Group 378"/>
          <p:cNvGrpSpPr/>
          <p:nvPr/>
        </p:nvGrpSpPr>
        <p:grpSpPr>
          <a:xfrm>
            <a:off x="4571999" y="517709"/>
            <a:ext cx="4419601" cy="6264091"/>
            <a:chOff x="4571999" y="517709"/>
            <a:chExt cx="4419601" cy="6264091"/>
          </a:xfrm>
        </p:grpSpPr>
        <p:sp>
          <p:nvSpPr>
            <p:cNvPr id="362" name="Shape 188"/>
            <p:cNvSpPr/>
            <p:nvPr/>
          </p:nvSpPr>
          <p:spPr>
            <a:xfrm>
              <a:off x="4571999" y="517709"/>
              <a:ext cx="4419601" cy="6264091"/>
            </a:xfrm>
            <a:prstGeom prst="rect">
              <a:avLst/>
            </a:prstGeom>
            <a:solidFill>
              <a:srgbClr val="72A23E"/>
            </a:solidFill>
            <a:ln w="9525"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rtl="0">
                <a:spcBef>
                  <a:spcPts val="0"/>
                </a:spcBef>
                <a:spcAft>
                  <a:spcPts val="0"/>
                </a:spcAft>
                <a:buSzPct val="25000"/>
                <a:buNone/>
              </a:pPr>
              <a:r>
                <a:rPr lang="en-US" sz="1800" b="1" i="0" u="none" strike="noStrike" cap="none" dirty="0" smtClean="0">
                  <a:solidFill>
                    <a:schemeClr val="dk1"/>
                  </a:solidFill>
                  <a:sym typeface="Arial"/>
                </a:rPr>
                <a:t>GFS</a:t>
              </a:r>
              <a:endParaRPr lang="en-US" sz="1800" b="1" i="0" u="none" strike="noStrike" cap="none" dirty="0">
                <a:solidFill>
                  <a:schemeClr val="dk1"/>
                </a:solidFill>
                <a:sym typeface="Arial"/>
              </a:endParaRPr>
            </a:p>
          </p:txBody>
        </p:sp>
        <p:grpSp>
          <p:nvGrpSpPr>
            <p:cNvPr id="271" name="Group 270"/>
            <p:cNvGrpSpPr/>
            <p:nvPr/>
          </p:nvGrpSpPr>
          <p:grpSpPr>
            <a:xfrm>
              <a:off x="5587999" y="708208"/>
              <a:ext cx="1079925" cy="5955381"/>
              <a:chOff x="2196675" y="708208"/>
              <a:chExt cx="1079925" cy="5955381"/>
            </a:xfrm>
          </p:grpSpPr>
          <p:sp>
            <p:nvSpPr>
              <p:cNvPr id="233" name="Shape 233"/>
              <p:cNvSpPr/>
              <p:nvPr/>
            </p:nvSpPr>
            <p:spPr>
              <a:xfrm>
                <a:off x="2198870" y="708208"/>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a:solidFill>
                      <a:schemeClr val="dk1"/>
                    </a:solidFill>
                  </a:rPr>
                  <a:t>prep</a:t>
                </a:r>
              </a:p>
            </p:txBody>
          </p:sp>
          <p:sp>
            <p:nvSpPr>
              <p:cNvPr id="234" name="Shape 234"/>
              <p:cNvSpPr/>
              <p:nvPr/>
            </p:nvSpPr>
            <p:spPr>
              <a:xfrm>
                <a:off x="2201065" y="1770313"/>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a:solidFill>
                      <a:schemeClr val="dk1"/>
                    </a:solidFill>
                  </a:rPr>
                  <a:t>anal</a:t>
                </a:r>
              </a:p>
            </p:txBody>
          </p:sp>
          <p:sp>
            <p:nvSpPr>
              <p:cNvPr id="235" name="Shape 235"/>
              <p:cNvSpPr/>
              <p:nvPr/>
            </p:nvSpPr>
            <p:spPr>
              <a:xfrm>
                <a:off x="2198870" y="2837112"/>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err="1" smtClean="0">
                    <a:solidFill>
                      <a:schemeClr val="dk1"/>
                    </a:solidFill>
                  </a:rPr>
                  <a:t>fcst</a:t>
                </a:r>
                <a:endParaRPr lang="en-US" sz="1600" b="1" dirty="0">
                  <a:solidFill>
                    <a:schemeClr val="dk1"/>
                  </a:solidFill>
                </a:endParaRPr>
              </a:p>
            </p:txBody>
          </p:sp>
          <p:sp>
            <p:nvSpPr>
              <p:cNvPr id="236" name="Shape 236"/>
              <p:cNvSpPr/>
              <p:nvPr/>
            </p:nvSpPr>
            <p:spPr>
              <a:xfrm>
                <a:off x="2198870" y="3920389"/>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smtClean="0">
                    <a:solidFill>
                      <a:schemeClr val="dk1"/>
                    </a:solidFill>
                  </a:rPr>
                  <a:t>post</a:t>
                </a:r>
                <a:endParaRPr lang="en-US" sz="1600" b="1" dirty="0">
                  <a:solidFill>
                    <a:schemeClr val="dk1"/>
                  </a:solidFill>
                </a:endParaRPr>
              </a:p>
            </p:txBody>
          </p:sp>
          <p:cxnSp>
            <p:nvCxnSpPr>
              <p:cNvPr id="246" name="Shape 246"/>
              <p:cNvCxnSpPr>
                <a:stCxn id="233" idx="2"/>
              </p:cNvCxnSpPr>
              <p:nvPr/>
            </p:nvCxnSpPr>
            <p:spPr>
              <a:xfrm>
                <a:off x="2732270" y="1317808"/>
                <a:ext cx="0" cy="457200"/>
              </a:xfrm>
              <a:prstGeom prst="straightConnector1">
                <a:avLst/>
              </a:prstGeom>
              <a:noFill/>
              <a:ln w="19050" cap="flat" cmpd="sng">
                <a:solidFill>
                  <a:schemeClr val="dk1"/>
                </a:solidFill>
                <a:prstDash val="solid"/>
                <a:round/>
                <a:headEnd type="none" w="med" len="med"/>
                <a:tailEnd type="triangle" w="lg" len="lg"/>
              </a:ln>
            </p:spPr>
          </p:cxnSp>
          <p:sp>
            <p:nvSpPr>
              <p:cNvPr id="117" name="Shape 236"/>
              <p:cNvSpPr/>
              <p:nvPr/>
            </p:nvSpPr>
            <p:spPr>
              <a:xfrm>
                <a:off x="2196675" y="4987189"/>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err="1" smtClean="0">
                    <a:solidFill>
                      <a:schemeClr val="dk1"/>
                    </a:solidFill>
                  </a:rPr>
                  <a:t>vrfy</a:t>
                </a:r>
                <a:endParaRPr lang="en-US" sz="1600" b="1" dirty="0">
                  <a:solidFill>
                    <a:schemeClr val="dk1"/>
                  </a:solidFill>
                </a:endParaRPr>
              </a:p>
            </p:txBody>
          </p:sp>
          <p:sp>
            <p:nvSpPr>
              <p:cNvPr id="122" name="Shape 236"/>
              <p:cNvSpPr/>
              <p:nvPr/>
            </p:nvSpPr>
            <p:spPr>
              <a:xfrm>
                <a:off x="2209800" y="6053989"/>
                <a:ext cx="1066800" cy="609600"/>
              </a:xfrm>
              <a:prstGeom prst="rect">
                <a:avLst/>
              </a:prstGeom>
              <a:solidFill>
                <a:schemeClr val="accent5"/>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spcAft>
                    <a:spcPts val="0"/>
                  </a:spcAft>
                  <a:buSzPct val="25000"/>
                  <a:buNone/>
                </a:pPr>
                <a:r>
                  <a:rPr lang="en-US" sz="1600" b="1" dirty="0" smtClean="0">
                    <a:solidFill>
                      <a:schemeClr val="dk1"/>
                    </a:solidFill>
                  </a:rPr>
                  <a:t>arch</a:t>
                </a:r>
                <a:endParaRPr lang="en-US" sz="1600" b="1" dirty="0">
                  <a:solidFill>
                    <a:schemeClr val="dk1"/>
                  </a:solidFill>
                </a:endParaRPr>
              </a:p>
            </p:txBody>
          </p:sp>
          <p:cxnSp>
            <p:nvCxnSpPr>
              <p:cNvPr id="220" name="Shape 246"/>
              <p:cNvCxnSpPr>
                <a:stCxn id="234" idx="2"/>
              </p:cNvCxnSpPr>
              <p:nvPr/>
            </p:nvCxnSpPr>
            <p:spPr>
              <a:xfrm flipH="1">
                <a:off x="2732270" y="2379912"/>
                <a:ext cx="2195" cy="457200"/>
              </a:xfrm>
              <a:prstGeom prst="straightConnector1">
                <a:avLst/>
              </a:prstGeom>
              <a:noFill/>
              <a:ln w="19050" cap="flat" cmpd="sng">
                <a:solidFill>
                  <a:schemeClr val="dk1"/>
                </a:solidFill>
                <a:prstDash val="solid"/>
                <a:round/>
                <a:headEnd type="none" w="med" len="med"/>
                <a:tailEnd type="triangle" w="lg" len="lg"/>
              </a:ln>
            </p:spPr>
          </p:cxnSp>
          <p:cxnSp>
            <p:nvCxnSpPr>
              <p:cNvPr id="221" name="Shape 246"/>
              <p:cNvCxnSpPr>
                <a:stCxn id="235" idx="2"/>
              </p:cNvCxnSpPr>
              <p:nvPr/>
            </p:nvCxnSpPr>
            <p:spPr>
              <a:xfrm>
                <a:off x="2732270" y="3446712"/>
                <a:ext cx="0" cy="457200"/>
              </a:xfrm>
              <a:prstGeom prst="straightConnector1">
                <a:avLst/>
              </a:prstGeom>
              <a:noFill/>
              <a:ln w="19050" cap="flat" cmpd="sng">
                <a:solidFill>
                  <a:schemeClr val="dk1"/>
                </a:solidFill>
                <a:prstDash val="solid"/>
                <a:round/>
                <a:headEnd type="none" w="med" len="med"/>
                <a:tailEnd type="triangle" w="lg" len="lg"/>
              </a:ln>
            </p:spPr>
          </p:cxnSp>
          <p:cxnSp>
            <p:nvCxnSpPr>
              <p:cNvPr id="256" name="Shape 246"/>
              <p:cNvCxnSpPr>
                <a:stCxn id="236" idx="2"/>
              </p:cNvCxnSpPr>
              <p:nvPr/>
            </p:nvCxnSpPr>
            <p:spPr>
              <a:xfrm flipH="1">
                <a:off x="2730075" y="4529989"/>
                <a:ext cx="2195" cy="457200"/>
              </a:xfrm>
              <a:prstGeom prst="straightConnector1">
                <a:avLst/>
              </a:prstGeom>
              <a:noFill/>
              <a:ln w="19050" cap="flat" cmpd="sng">
                <a:solidFill>
                  <a:schemeClr val="dk1"/>
                </a:solidFill>
                <a:prstDash val="solid"/>
                <a:round/>
                <a:headEnd type="none" w="med" len="med"/>
                <a:tailEnd type="triangle" w="lg" len="lg"/>
              </a:ln>
            </p:spPr>
          </p:cxnSp>
          <p:cxnSp>
            <p:nvCxnSpPr>
              <p:cNvPr id="258" name="Shape 246"/>
              <p:cNvCxnSpPr>
                <a:stCxn id="117" idx="2"/>
              </p:cNvCxnSpPr>
              <p:nvPr/>
            </p:nvCxnSpPr>
            <p:spPr>
              <a:xfrm flipH="1">
                <a:off x="2727881" y="5596789"/>
                <a:ext cx="2194" cy="457200"/>
              </a:xfrm>
              <a:prstGeom prst="straightConnector1">
                <a:avLst/>
              </a:prstGeom>
              <a:noFill/>
              <a:ln w="19050" cap="flat" cmpd="sng">
                <a:solidFill>
                  <a:schemeClr val="dk1"/>
                </a:solidFill>
                <a:prstDash val="solid"/>
                <a:round/>
                <a:headEnd type="none" w="med" len="med"/>
                <a:tailEnd type="triangle" w="lg" len="lg"/>
              </a:ln>
            </p:spPr>
          </p:cxnSp>
        </p:grpSp>
      </p:grpSp>
      <p:sp>
        <p:nvSpPr>
          <p:cNvPr id="262" name="Shape 262"/>
          <p:cNvSpPr txBox="1"/>
          <p:nvPr/>
        </p:nvSpPr>
        <p:spPr>
          <a:xfrm>
            <a:off x="2406042" y="28908"/>
            <a:ext cx="4331918" cy="399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2000" b="1" i="0" u="none" strike="noStrike" cap="none" dirty="0">
                <a:solidFill>
                  <a:schemeClr val="dk1"/>
                </a:solidFill>
                <a:latin typeface="Arial"/>
                <a:ea typeface="Arial"/>
                <a:cs typeface="Arial"/>
                <a:sym typeface="Arial"/>
              </a:rPr>
              <a:t>Global Model Parallel </a:t>
            </a:r>
            <a:r>
              <a:rPr lang="en-US" sz="2000" b="1" i="0" u="none" strike="noStrike" cap="none" dirty="0" smtClean="0">
                <a:solidFill>
                  <a:schemeClr val="dk1"/>
                </a:solidFill>
                <a:latin typeface="Arial"/>
                <a:ea typeface="Arial"/>
                <a:cs typeface="Arial"/>
                <a:sym typeface="Arial"/>
              </a:rPr>
              <a:t>Sequencing</a:t>
            </a:r>
            <a:endParaRPr lang="en-US" sz="2000" b="1" i="0" u="none" strike="noStrike" cap="none" dirty="0">
              <a:solidFill>
                <a:schemeClr val="dk1"/>
              </a:solidFill>
              <a:latin typeface="Arial"/>
              <a:ea typeface="Arial"/>
              <a:cs typeface="Arial"/>
              <a:sym typeface="Arial"/>
            </a:endParaRPr>
          </a:p>
        </p:txBody>
      </p:sp>
      <p:cxnSp>
        <p:nvCxnSpPr>
          <p:cNvPr id="351" name="Shape 246"/>
          <p:cNvCxnSpPr/>
          <p:nvPr/>
        </p:nvCxnSpPr>
        <p:spPr>
          <a:xfrm>
            <a:off x="1886977" y="1451675"/>
            <a:ext cx="1387618" cy="2992"/>
          </a:xfrm>
          <a:prstGeom prst="straightConnector1">
            <a:avLst/>
          </a:prstGeom>
          <a:noFill/>
          <a:ln w="19050" cap="flat" cmpd="sng">
            <a:solidFill>
              <a:schemeClr val="dk1"/>
            </a:solidFill>
            <a:prstDash val="solid"/>
            <a:round/>
            <a:headEnd type="none" w="med" len="med"/>
            <a:tailEnd type="none" w="lg" len="lg"/>
          </a:ln>
        </p:spPr>
      </p:cxnSp>
      <p:sp>
        <p:nvSpPr>
          <p:cNvPr id="445" name="Shape 188"/>
          <p:cNvSpPr/>
          <p:nvPr/>
        </p:nvSpPr>
        <p:spPr>
          <a:xfrm>
            <a:off x="6934200" y="762001"/>
            <a:ext cx="1816100" cy="1371600"/>
          </a:xfrm>
          <a:prstGeom prst="rect">
            <a:avLst/>
          </a:prstGeom>
          <a:solidFill>
            <a:srgbClr val="FFFF00"/>
          </a:solidFill>
          <a:ln w="9525"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rtl="0">
              <a:spcBef>
                <a:spcPts val="0"/>
              </a:spcBef>
              <a:spcAft>
                <a:spcPts val="0"/>
              </a:spcAft>
              <a:buSzPct val="25000"/>
              <a:buNone/>
            </a:pPr>
            <a:r>
              <a:rPr lang="en-US" sz="1800" b="1" dirty="0" err="1" smtClean="0">
                <a:solidFill>
                  <a:schemeClr val="dk1"/>
                </a:solidFill>
                <a:latin typeface="Courier"/>
                <a:cs typeface="Courier"/>
              </a:rPr>
              <a:t>pslot</a:t>
            </a:r>
            <a:r>
              <a:rPr lang="en-US" sz="1800" b="1" dirty="0" smtClean="0">
                <a:solidFill>
                  <a:schemeClr val="dk1"/>
                </a:solidFill>
                <a:latin typeface="Courier"/>
                <a:cs typeface="Courier"/>
              </a:rPr>
              <a:t>/</a:t>
            </a:r>
            <a:endParaRPr lang="en-US" sz="1800" b="1" dirty="0">
              <a:solidFill>
                <a:schemeClr val="dk1"/>
              </a:solidFill>
              <a:latin typeface="Courier"/>
              <a:cs typeface="Courier"/>
            </a:endParaRPr>
          </a:p>
          <a:p>
            <a:pPr marL="285750" marR="0" lvl="0" indent="-285750" rtl="0">
              <a:spcBef>
                <a:spcPts val="0"/>
              </a:spcBef>
              <a:spcAft>
                <a:spcPts val="0"/>
              </a:spcAft>
              <a:buSzPct val="25000"/>
              <a:buFont typeface="Lucida Grande"/>
              <a:buChar char="-"/>
            </a:pPr>
            <a:r>
              <a:rPr lang="en-US" sz="1800" b="1" dirty="0" err="1" smtClean="0">
                <a:solidFill>
                  <a:schemeClr val="dk1"/>
                </a:solidFill>
                <a:latin typeface="Courier"/>
                <a:cs typeface="Courier"/>
              </a:rPr>
              <a:t>c</a:t>
            </a:r>
            <a:r>
              <a:rPr lang="en-US" sz="1800" b="1" i="0" u="none" strike="noStrike" cap="none" dirty="0" err="1" smtClean="0">
                <a:solidFill>
                  <a:schemeClr val="dk1"/>
                </a:solidFill>
                <a:latin typeface="Courier"/>
                <a:cs typeface="Courier"/>
                <a:sym typeface="Arial"/>
              </a:rPr>
              <a:t>onfig</a:t>
            </a:r>
            <a:r>
              <a:rPr lang="en-US" sz="1800" b="1" i="0" u="none" strike="noStrike" cap="none" dirty="0" smtClean="0">
                <a:solidFill>
                  <a:schemeClr val="dk1"/>
                </a:solidFill>
                <a:latin typeface="Courier"/>
                <a:cs typeface="Courier"/>
                <a:sym typeface="Arial"/>
              </a:rPr>
              <a:t>.*</a:t>
            </a:r>
          </a:p>
          <a:p>
            <a:pPr marL="285750" marR="0" lvl="0" indent="-285750" rtl="0">
              <a:spcBef>
                <a:spcPts val="0"/>
              </a:spcBef>
              <a:spcAft>
                <a:spcPts val="0"/>
              </a:spcAft>
              <a:buSzPct val="25000"/>
              <a:buFont typeface="Lucida Grande"/>
              <a:buChar char="-"/>
            </a:pPr>
            <a:r>
              <a:rPr lang="en-US" sz="1800" b="1" dirty="0" err="1" smtClean="0">
                <a:solidFill>
                  <a:schemeClr val="dk1"/>
                </a:solidFill>
                <a:latin typeface="Courier"/>
                <a:cs typeface="Courier"/>
              </a:rPr>
              <a:t>pslot</a:t>
            </a:r>
            <a:r>
              <a:rPr lang="en-US" sz="1800" b="1" i="0" u="none" strike="noStrike" cap="none" dirty="0" err="1" smtClean="0">
                <a:solidFill>
                  <a:schemeClr val="dk1"/>
                </a:solidFill>
                <a:latin typeface="Courier"/>
                <a:cs typeface="Courier"/>
                <a:sym typeface="Arial"/>
              </a:rPr>
              <a:t>.xml</a:t>
            </a:r>
            <a:endParaRPr lang="en-US" sz="1800" b="1" i="0" u="none" strike="noStrike" cap="none" dirty="0" smtClean="0">
              <a:solidFill>
                <a:schemeClr val="dk1"/>
              </a:solidFill>
              <a:latin typeface="Courier"/>
              <a:cs typeface="Courier"/>
              <a:sym typeface="Arial"/>
            </a:endParaRPr>
          </a:p>
          <a:p>
            <a:pPr marL="285750" marR="0" lvl="0" indent="-285750" rtl="0">
              <a:spcBef>
                <a:spcPts val="0"/>
              </a:spcBef>
              <a:spcAft>
                <a:spcPts val="0"/>
              </a:spcAft>
              <a:buSzPct val="25000"/>
              <a:buFont typeface="Lucida Grande"/>
              <a:buChar char="-"/>
            </a:pPr>
            <a:r>
              <a:rPr lang="en-US" sz="1800" b="1" dirty="0" err="1" smtClean="0">
                <a:solidFill>
                  <a:schemeClr val="dk1"/>
                </a:solidFill>
                <a:latin typeface="Courier"/>
                <a:cs typeface="Courier"/>
              </a:rPr>
              <a:t>pslot.db</a:t>
            </a:r>
            <a:endParaRPr lang="en-US" sz="1800" b="1" i="0" u="none" strike="noStrike" cap="none" dirty="0">
              <a:solidFill>
                <a:schemeClr val="dk1"/>
              </a:solidFill>
              <a:latin typeface="Courier"/>
              <a:cs typeface="Courier"/>
              <a:sym typeface="Arial"/>
            </a:endParaRPr>
          </a:p>
        </p:txBody>
      </p:sp>
      <p:cxnSp>
        <p:nvCxnSpPr>
          <p:cNvPr id="446" name="Shape 246"/>
          <p:cNvCxnSpPr>
            <a:stCxn id="331" idx="3"/>
            <a:endCxn id="233" idx="1"/>
          </p:cNvCxnSpPr>
          <p:nvPr/>
        </p:nvCxnSpPr>
        <p:spPr>
          <a:xfrm>
            <a:off x="3805800" y="1013008"/>
            <a:ext cx="1784394" cy="0"/>
          </a:xfrm>
          <a:prstGeom prst="straightConnector1">
            <a:avLst/>
          </a:prstGeom>
          <a:noFill/>
          <a:ln w="19050" cap="flat" cmpd="sng">
            <a:solidFill>
              <a:schemeClr val="dk1"/>
            </a:solidFill>
            <a:prstDash val="solid"/>
            <a:round/>
            <a:headEnd type="triangle" w="lg" len="lg"/>
            <a:tailEnd type="triangle" w="lg" len="lg"/>
          </a:ln>
        </p:spPr>
      </p:cxnSp>
      <p:cxnSp>
        <p:nvCxnSpPr>
          <p:cNvPr id="447" name="Shape 246"/>
          <p:cNvCxnSpPr/>
          <p:nvPr/>
        </p:nvCxnSpPr>
        <p:spPr>
          <a:xfrm flipV="1">
            <a:off x="4571999" y="1013009"/>
            <a:ext cx="0" cy="1505437"/>
          </a:xfrm>
          <a:prstGeom prst="straightConnector1">
            <a:avLst/>
          </a:prstGeom>
          <a:noFill/>
          <a:ln w="19050" cap="flat" cmpd="sng">
            <a:solidFill>
              <a:schemeClr val="dk1"/>
            </a:solidFill>
            <a:prstDash val="solid"/>
            <a:round/>
            <a:headEnd type="none" w="med" len="med"/>
            <a:tailEnd type="triangle" w="lg" len="lg"/>
          </a:ln>
        </p:spPr>
      </p:cxnSp>
      <p:cxnSp>
        <p:nvCxnSpPr>
          <p:cNvPr id="448" name="Shape 246"/>
          <p:cNvCxnSpPr>
            <a:stCxn id="335" idx="3"/>
          </p:cNvCxnSpPr>
          <p:nvPr/>
        </p:nvCxnSpPr>
        <p:spPr>
          <a:xfrm>
            <a:off x="3805800" y="4225189"/>
            <a:ext cx="766200" cy="0"/>
          </a:xfrm>
          <a:prstGeom prst="straightConnector1">
            <a:avLst/>
          </a:prstGeom>
          <a:noFill/>
          <a:ln w="19050" cap="flat" cmpd="sng">
            <a:solidFill>
              <a:schemeClr val="dk1"/>
            </a:solidFill>
            <a:prstDash val="solid"/>
            <a:round/>
            <a:headEnd type="none" w="med" len="med"/>
            <a:tailEnd type="none" w="lg" len="lg"/>
          </a:ln>
        </p:spPr>
      </p:cxnSp>
      <p:cxnSp>
        <p:nvCxnSpPr>
          <p:cNvPr id="449" name="Shape 246"/>
          <p:cNvCxnSpPr/>
          <p:nvPr/>
        </p:nvCxnSpPr>
        <p:spPr>
          <a:xfrm flipH="1" flipV="1">
            <a:off x="4571999" y="3163101"/>
            <a:ext cx="1" cy="1062089"/>
          </a:xfrm>
          <a:prstGeom prst="straightConnector1">
            <a:avLst/>
          </a:prstGeom>
          <a:noFill/>
          <a:ln w="19050" cap="flat" cmpd="sng">
            <a:solidFill>
              <a:schemeClr val="dk1"/>
            </a:solidFill>
            <a:prstDash val="solid"/>
            <a:round/>
            <a:headEnd type="none" w="med" len="med"/>
            <a:tailEnd type="triangle" w="lg" len="lg"/>
          </a:ln>
        </p:spPr>
      </p:cxnSp>
      <p:sp>
        <p:nvSpPr>
          <p:cNvPr id="451" name="Shape 122"/>
          <p:cNvSpPr/>
          <p:nvPr/>
        </p:nvSpPr>
        <p:spPr>
          <a:xfrm>
            <a:off x="3937000" y="2166564"/>
            <a:ext cx="1362650" cy="996537"/>
          </a:xfrm>
          <a:prstGeom prst="hexagon">
            <a:avLst>
              <a:gd name="adj" fmla="val 25000"/>
              <a:gd name="vf" fmla="val 115470"/>
            </a:avLst>
          </a:prstGeom>
          <a:solidFill>
            <a:srgbClr val="FFCC66"/>
          </a:solidFill>
          <a:ln w="9525" cap="flat" cmpd="sng">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lnSpc>
                <a:spcPct val="90000"/>
              </a:lnSpc>
              <a:spcBef>
                <a:spcPts val="0"/>
              </a:spcBef>
              <a:spcAft>
                <a:spcPts val="0"/>
              </a:spcAft>
              <a:buNone/>
            </a:pPr>
            <a:r>
              <a:rPr lang="en-US" sz="1800" b="1" dirty="0" smtClean="0">
                <a:solidFill>
                  <a:schemeClr val="dk1"/>
                </a:solidFill>
              </a:rPr>
              <a:t>next cycle +06h</a:t>
            </a:r>
            <a:endParaRPr sz="1800" b="1" i="0" u="none" strike="noStrike" cap="none" dirty="0">
              <a:solidFill>
                <a:schemeClr val="dk1"/>
              </a:solidFill>
              <a:latin typeface="Arial"/>
              <a:ea typeface="Arial"/>
              <a:cs typeface="Arial"/>
              <a:sym typeface="Arial"/>
            </a:endParaRPr>
          </a:p>
        </p:txBody>
      </p:sp>
      <p:sp>
        <p:nvSpPr>
          <p:cNvPr id="71" name="Shape 188"/>
          <p:cNvSpPr/>
          <p:nvPr/>
        </p:nvSpPr>
        <p:spPr>
          <a:xfrm>
            <a:off x="6934200" y="2286000"/>
            <a:ext cx="1981200" cy="1143000"/>
          </a:xfrm>
          <a:prstGeom prst="rect">
            <a:avLst/>
          </a:prstGeom>
          <a:solidFill>
            <a:srgbClr val="FFFF00"/>
          </a:solidFill>
          <a:ln w="9525" cap="flat" cmpd="sng">
            <a:solidFill>
              <a:schemeClr val="dk1"/>
            </a:solidFill>
            <a:prstDash val="solid"/>
            <a:round/>
            <a:headEnd type="none" w="med" len="med"/>
            <a:tailEnd type="none" w="med" len="med"/>
          </a:ln>
        </p:spPr>
        <p:txBody>
          <a:bodyPr lIns="91425" tIns="45700" rIns="91425" bIns="45700" anchor="t" anchorCtr="0">
            <a:noAutofit/>
          </a:bodyPr>
          <a:lstStyle/>
          <a:p>
            <a:pPr marL="0" marR="0" lvl="0" indent="0" rtl="0">
              <a:spcBef>
                <a:spcPts val="0"/>
              </a:spcBef>
              <a:spcAft>
                <a:spcPts val="0"/>
              </a:spcAft>
              <a:buSzPct val="25000"/>
              <a:buNone/>
            </a:pPr>
            <a:r>
              <a:rPr lang="en-US" sz="1800" b="1" i="1" dirty="0" err="1" smtClean="0">
                <a:solidFill>
                  <a:schemeClr val="dk1"/>
                </a:solidFill>
                <a:latin typeface="Courier"/>
                <a:cs typeface="Courier"/>
              </a:rPr>
              <a:t>Rocoto</a:t>
            </a:r>
            <a:r>
              <a:rPr lang="en-US" sz="1800" b="1" dirty="0" smtClean="0">
                <a:solidFill>
                  <a:schemeClr val="dk1"/>
                </a:solidFill>
                <a:latin typeface="Courier"/>
                <a:cs typeface="Courier"/>
              </a:rPr>
              <a:t> manages</a:t>
            </a:r>
            <a:r>
              <a:rPr lang="en-US" b="1" dirty="0">
                <a:solidFill>
                  <a:schemeClr val="dk1"/>
                </a:solidFill>
                <a:latin typeface="Courier"/>
                <a:cs typeface="Courier"/>
              </a:rPr>
              <a:t> </a:t>
            </a:r>
            <a:r>
              <a:rPr lang="en-US" b="1" dirty="0" smtClean="0">
                <a:solidFill>
                  <a:schemeClr val="dk1"/>
                </a:solidFill>
                <a:latin typeface="Courier"/>
                <a:cs typeface="Courier"/>
              </a:rPr>
              <a:t>task dependencies</a:t>
            </a:r>
            <a:endParaRPr lang="en-US" sz="1800" b="1" dirty="0" smtClean="0">
              <a:solidFill>
                <a:schemeClr val="dk1"/>
              </a:solidFill>
              <a:latin typeface="Courier"/>
              <a:cs typeface="Courier"/>
            </a:endParaRPr>
          </a:p>
        </p:txBody>
      </p:sp>
    </p:spTree>
    <p:extLst>
      <p:ext uri="{BB962C8B-B14F-4D97-AF65-F5344CB8AC3E}">
        <p14:creationId xmlns:p14="http://schemas.microsoft.com/office/powerpoint/2010/main" val="14660993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6553200" y="6492875"/>
            <a:ext cx="2133600" cy="365125"/>
          </a:xfrm>
        </p:spPr>
        <p:txBody>
          <a:bodyPr/>
          <a:lstStyle/>
          <a:p>
            <a:pPr>
              <a:defRPr/>
            </a:pPr>
            <a:fld id="{2E793071-002C-4ED4-BE4D-ACB884C2F4C6}" type="slidenum">
              <a:rPr lang="en-US"/>
              <a:pPr>
                <a:defRPr/>
              </a:pPr>
              <a:t>3</a:t>
            </a:fld>
            <a:endParaRPr lang="en-US"/>
          </a:p>
        </p:txBody>
      </p:sp>
      <p:sp>
        <p:nvSpPr>
          <p:cNvPr id="5" name="Rectangle 4"/>
          <p:cNvSpPr/>
          <p:nvPr/>
        </p:nvSpPr>
        <p:spPr>
          <a:xfrm>
            <a:off x="914400" y="533400"/>
            <a:ext cx="7551738" cy="40640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a:defRPr/>
            </a:pPr>
            <a:r>
              <a:rPr lang="en-US" sz="2000" b="1" dirty="0">
                <a:solidFill>
                  <a:srgbClr val="FFFFFF"/>
                </a:solidFill>
                <a:cs typeface="Arial" charset="0"/>
              </a:rPr>
              <a:t>https://</a:t>
            </a:r>
            <a:r>
              <a:rPr lang="en-US" sz="2000" b="1" dirty="0" err="1">
                <a:solidFill>
                  <a:srgbClr val="FFFFFF"/>
                </a:solidFill>
                <a:cs typeface="Arial" charset="0"/>
              </a:rPr>
              <a:t>svnemc.ncep.noaa.gov</a:t>
            </a:r>
            <a:r>
              <a:rPr lang="en-US" sz="2000" b="1" dirty="0">
                <a:solidFill>
                  <a:srgbClr val="FFFFFF"/>
                </a:solidFill>
                <a:cs typeface="Arial" charset="0"/>
              </a:rPr>
              <a:t>/projects/</a:t>
            </a:r>
            <a:r>
              <a:rPr lang="en-US" sz="2000" b="1" dirty="0" smtClean="0">
                <a:solidFill>
                  <a:srgbClr val="FFFFFF"/>
                </a:solidFill>
                <a:cs typeface="Arial" charset="0"/>
              </a:rPr>
              <a:t>fv3gfs </a:t>
            </a:r>
            <a:endParaRPr lang="en-US" sz="2000" b="1" dirty="0">
              <a:solidFill>
                <a:srgbClr val="FFFFFF"/>
              </a:solidFill>
              <a:cs typeface="Arial" charset="0"/>
            </a:endParaRPr>
          </a:p>
        </p:txBody>
      </p:sp>
      <p:sp>
        <p:nvSpPr>
          <p:cNvPr id="17411" name="TextBox 5"/>
          <p:cNvSpPr txBox="1">
            <a:spLocks noChangeArrowheads="1"/>
          </p:cNvSpPr>
          <p:nvPr/>
        </p:nvSpPr>
        <p:spPr bwMode="auto">
          <a:xfrm>
            <a:off x="1524000" y="0"/>
            <a:ext cx="5959475" cy="519113"/>
          </a:xfrm>
          <a:prstGeom prst="rect">
            <a:avLst/>
          </a:prstGeom>
          <a:noFill/>
          <a:ln w="9525">
            <a:noFill/>
            <a:miter lim="800000"/>
            <a:headEnd/>
            <a:tailEnd/>
          </a:ln>
        </p:spPr>
        <p:txBody>
          <a:bodyPr wrap="none">
            <a:spAutoFit/>
          </a:bodyPr>
          <a:lstStyle/>
          <a:p>
            <a:r>
              <a:rPr lang="en-US" sz="2800" b="1" dirty="0" smtClean="0">
                <a:latin typeface="Calibri" pitchFamily="34" charset="0"/>
              </a:rPr>
              <a:t>FV3GFS </a:t>
            </a:r>
            <a:r>
              <a:rPr lang="en-US" sz="2800" b="1" dirty="0">
                <a:latin typeface="Calibri" pitchFamily="34" charset="0"/>
              </a:rPr>
              <a:t>Superstructure SVN Repository</a:t>
            </a:r>
          </a:p>
        </p:txBody>
      </p:sp>
      <p:sp>
        <p:nvSpPr>
          <p:cNvPr id="8" name="Rectangle 7"/>
          <p:cNvSpPr/>
          <p:nvPr/>
        </p:nvSpPr>
        <p:spPr>
          <a:xfrm>
            <a:off x="228600" y="1295400"/>
            <a:ext cx="3505199" cy="1477328"/>
          </a:xfrm>
          <a:prstGeom prst="rect">
            <a:avLst/>
          </a:prstGeom>
          <a:solidFill>
            <a:srgbClr val="FFC000"/>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en-US" b="1" dirty="0" smtClean="0">
                <a:solidFill>
                  <a:schemeClr val="tx1"/>
                </a:solidFill>
                <a:latin typeface="Courier"/>
                <a:cs typeface="Courier"/>
              </a:rPr>
              <a:t>trunk</a:t>
            </a:r>
          </a:p>
          <a:p>
            <a:pPr marL="285750" indent="-285750">
              <a:buFont typeface="Lucida Grande"/>
              <a:buChar char="-"/>
              <a:defRPr/>
            </a:pPr>
            <a:r>
              <a:rPr lang="en-US" b="1" dirty="0" smtClean="0">
                <a:solidFill>
                  <a:schemeClr val="tx1"/>
                </a:solidFill>
                <a:latin typeface="Courier"/>
                <a:cs typeface="Courier"/>
              </a:rPr>
              <a:t>gfs_workflow.v15.0.0</a:t>
            </a:r>
          </a:p>
          <a:p>
            <a:pPr marL="285750" indent="-285750">
              <a:buFont typeface="Lucida Grande"/>
              <a:buChar char="-"/>
              <a:defRPr/>
            </a:pPr>
            <a:r>
              <a:rPr lang="en-US" b="1" dirty="0" smtClean="0">
                <a:solidFill>
                  <a:schemeClr val="tx1"/>
                </a:solidFill>
                <a:latin typeface="Courier"/>
                <a:cs typeface="Courier"/>
              </a:rPr>
              <a:t>global_shared</a:t>
            </a:r>
            <a:r>
              <a:rPr lang="en-US" b="1" dirty="0" smtClean="0">
                <a:solidFill>
                  <a:schemeClr val="tx1"/>
                </a:solidFill>
                <a:latin typeface="Courier"/>
                <a:cs typeface="Courier"/>
              </a:rPr>
              <a:t>.v15.0.0</a:t>
            </a:r>
          </a:p>
          <a:p>
            <a:pPr marL="285750" indent="-285750">
              <a:buFont typeface="Lucida Grande"/>
              <a:buChar char="-"/>
              <a:defRPr/>
            </a:pPr>
            <a:r>
              <a:rPr lang="en-US" b="1" dirty="0" smtClean="0">
                <a:solidFill>
                  <a:schemeClr val="tx1"/>
                </a:solidFill>
                <a:latin typeface="Courier"/>
                <a:cs typeface="Courier"/>
              </a:rPr>
              <a:t>gdas.v</a:t>
            </a:r>
            <a:r>
              <a:rPr lang="en-US" b="1" dirty="0" smtClean="0">
                <a:solidFill>
                  <a:schemeClr val="tx1"/>
                </a:solidFill>
                <a:latin typeface="Courier"/>
                <a:cs typeface="Courier"/>
              </a:rPr>
              <a:t>15.0.0</a:t>
            </a:r>
          </a:p>
          <a:p>
            <a:pPr marL="285750" indent="-285750">
              <a:buFont typeface="Lucida Grande"/>
              <a:buChar char="-"/>
              <a:defRPr/>
            </a:pPr>
            <a:r>
              <a:rPr lang="en-US" b="1" dirty="0" smtClean="0">
                <a:solidFill>
                  <a:schemeClr val="tx1"/>
                </a:solidFill>
                <a:latin typeface="Courier"/>
                <a:cs typeface="Courier"/>
              </a:rPr>
              <a:t>gfs.v15.0.0</a:t>
            </a:r>
            <a:endParaRPr lang="en-US" b="1" dirty="0">
              <a:solidFill>
                <a:schemeClr val="tx1"/>
              </a:solidFill>
              <a:latin typeface="Courier"/>
              <a:cs typeface="Courier"/>
            </a:endParaRPr>
          </a:p>
        </p:txBody>
      </p:sp>
      <p:sp>
        <p:nvSpPr>
          <p:cNvPr id="15" name="Rectangle 14"/>
          <p:cNvSpPr/>
          <p:nvPr/>
        </p:nvSpPr>
        <p:spPr>
          <a:xfrm>
            <a:off x="152400" y="2971800"/>
            <a:ext cx="3200400" cy="286232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b="1" dirty="0" smtClean="0">
                <a:solidFill>
                  <a:schemeClr val="tx1"/>
                </a:solidFill>
                <a:latin typeface="Courier"/>
                <a:cs typeface="Courier"/>
              </a:rPr>
              <a:t>gfs_workflow.v15.0.0</a:t>
            </a:r>
          </a:p>
          <a:p>
            <a:pPr marL="285750" indent="-285750">
              <a:buFont typeface="Lucida Grande"/>
              <a:buChar char="-"/>
              <a:defRPr/>
            </a:pPr>
            <a:r>
              <a:rPr lang="en-US" dirty="0" smtClean="0">
                <a:solidFill>
                  <a:schemeClr val="tx1"/>
                </a:solidFill>
                <a:latin typeface="Courier"/>
                <a:cs typeface="Courier"/>
              </a:rPr>
              <a:t>bin</a:t>
            </a:r>
          </a:p>
          <a:p>
            <a:pPr marL="285750" indent="-285750">
              <a:buFont typeface="Lucida Grande"/>
              <a:buChar char="-"/>
              <a:defRPr/>
            </a:pPr>
            <a:r>
              <a:rPr lang="en-US" dirty="0" err="1" smtClean="0">
                <a:solidFill>
                  <a:schemeClr val="tx1"/>
                </a:solidFill>
                <a:latin typeface="Courier"/>
                <a:cs typeface="Courier"/>
              </a:rPr>
              <a:t>exp</a:t>
            </a:r>
            <a:endParaRPr lang="en-US" dirty="0">
              <a:solidFill>
                <a:schemeClr val="tx1"/>
              </a:solidFill>
              <a:latin typeface="Courier"/>
              <a:cs typeface="Courier"/>
            </a:endParaRPr>
          </a:p>
          <a:p>
            <a:pPr marL="285750" indent="-285750">
              <a:buFont typeface="Lucida Grande"/>
              <a:buChar char="-"/>
              <a:defRPr/>
            </a:pPr>
            <a:r>
              <a:rPr lang="en-US" dirty="0" smtClean="0">
                <a:solidFill>
                  <a:schemeClr val="tx1"/>
                </a:solidFill>
                <a:latin typeface="Courier"/>
                <a:cs typeface="Courier"/>
              </a:rPr>
              <a:t>exp_fv3gfs</a:t>
            </a:r>
          </a:p>
          <a:p>
            <a:pPr marL="285750" indent="-285750">
              <a:buFont typeface="Lucida Grande"/>
              <a:buChar char="-"/>
              <a:defRPr/>
            </a:pPr>
            <a:r>
              <a:rPr lang="en-US" b="1" dirty="0" smtClean="0">
                <a:solidFill>
                  <a:schemeClr val="tx1"/>
                </a:solidFill>
                <a:latin typeface="Courier"/>
                <a:cs typeface="Courier"/>
              </a:rPr>
              <a:t>fv3gfs</a:t>
            </a:r>
            <a:endParaRPr lang="en-US" b="1" dirty="0">
              <a:solidFill>
                <a:schemeClr val="tx1"/>
              </a:solidFill>
              <a:latin typeface="Courier"/>
              <a:cs typeface="Courier"/>
            </a:endParaRPr>
          </a:p>
          <a:p>
            <a:pPr marL="285750" indent="-285750">
              <a:buFont typeface="Lucida Grande"/>
              <a:buChar char="-"/>
              <a:defRPr/>
            </a:pPr>
            <a:r>
              <a:rPr lang="en-US" dirty="0" smtClean="0">
                <a:solidFill>
                  <a:schemeClr val="tx1"/>
                </a:solidFill>
                <a:latin typeface="Courier"/>
                <a:cs typeface="Courier"/>
              </a:rPr>
              <a:t>jobs</a:t>
            </a:r>
          </a:p>
          <a:p>
            <a:pPr marL="285750" indent="-285750">
              <a:buFont typeface="Lucida Grande"/>
              <a:buChar char="-"/>
              <a:defRPr/>
            </a:pPr>
            <a:r>
              <a:rPr lang="en-US" dirty="0" smtClean="0">
                <a:solidFill>
                  <a:schemeClr val="tx1"/>
                </a:solidFill>
                <a:latin typeface="Courier"/>
                <a:cs typeface="Courier"/>
              </a:rPr>
              <a:t>scripts</a:t>
            </a:r>
          </a:p>
          <a:p>
            <a:pPr marL="285750" indent="-285750">
              <a:buFont typeface="Lucida Grande"/>
              <a:buChar char="-"/>
              <a:defRPr/>
            </a:pPr>
            <a:r>
              <a:rPr lang="en-US" dirty="0" err="1" smtClean="0">
                <a:solidFill>
                  <a:schemeClr val="tx1"/>
                </a:solidFill>
                <a:latin typeface="Courier"/>
                <a:cs typeface="Courier"/>
              </a:rPr>
              <a:t>ush</a:t>
            </a:r>
            <a:endParaRPr lang="en-US" dirty="0">
              <a:solidFill>
                <a:schemeClr val="tx1"/>
              </a:solidFill>
              <a:latin typeface="Courier"/>
              <a:cs typeface="Courier"/>
            </a:endParaRPr>
          </a:p>
          <a:p>
            <a:pPr marL="285750" indent="-285750">
              <a:buFont typeface="Lucida Grande"/>
              <a:buChar char="-"/>
              <a:defRPr/>
            </a:pPr>
            <a:r>
              <a:rPr lang="en-US" dirty="0" err="1" smtClean="0">
                <a:solidFill>
                  <a:schemeClr val="tx1"/>
                </a:solidFill>
                <a:latin typeface="Courier"/>
                <a:cs typeface="Courier"/>
              </a:rPr>
              <a:t>util</a:t>
            </a:r>
            <a:endParaRPr lang="en-US" dirty="0">
              <a:solidFill>
                <a:schemeClr val="tx1"/>
              </a:solidFill>
              <a:latin typeface="Courier"/>
              <a:cs typeface="Courier"/>
            </a:endParaRPr>
          </a:p>
        </p:txBody>
      </p:sp>
      <p:sp>
        <p:nvSpPr>
          <p:cNvPr id="13" name="Rectangle 12"/>
          <p:cNvSpPr/>
          <p:nvPr/>
        </p:nvSpPr>
        <p:spPr>
          <a:xfrm>
            <a:off x="3581400" y="2971800"/>
            <a:ext cx="3200400" cy="286232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b="1" dirty="0" smtClean="0">
                <a:solidFill>
                  <a:schemeClr val="tx1"/>
                </a:solidFill>
                <a:latin typeface="Courier"/>
                <a:cs typeface="Courier"/>
              </a:rPr>
              <a:t>global_shared.v15.0.0</a:t>
            </a:r>
          </a:p>
          <a:p>
            <a:pPr marL="285750" indent="-285750">
              <a:buFont typeface="Lucida Grande"/>
              <a:buChar char="-"/>
              <a:defRPr/>
            </a:pPr>
            <a:r>
              <a:rPr lang="en-US" dirty="0">
                <a:solidFill>
                  <a:schemeClr val="tx1"/>
                </a:solidFill>
                <a:latin typeface="Courier"/>
                <a:cs typeface="Courier"/>
              </a:rPr>
              <a:t>d</a:t>
            </a:r>
            <a:r>
              <a:rPr lang="en-US" dirty="0" smtClean="0">
                <a:solidFill>
                  <a:schemeClr val="tx1"/>
                </a:solidFill>
                <a:latin typeface="Courier"/>
                <a:cs typeface="Courier"/>
              </a:rPr>
              <a:t>ocs</a:t>
            </a:r>
          </a:p>
          <a:p>
            <a:pPr marL="285750" indent="-285750">
              <a:buFont typeface="Lucida Grande"/>
              <a:buChar char="-"/>
              <a:defRPr/>
            </a:pPr>
            <a:r>
              <a:rPr lang="en-US" dirty="0">
                <a:solidFill>
                  <a:schemeClr val="tx1"/>
                </a:solidFill>
                <a:latin typeface="Courier"/>
                <a:cs typeface="Courier"/>
              </a:rPr>
              <a:t>e</a:t>
            </a:r>
            <a:r>
              <a:rPr lang="en-US" dirty="0" smtClean="0">
                <a:solidFill>
                  <a:schemeClr val="tx1"/>
                </a:solidFill>
                <a:latin typeface="Courier"/>
                <a:cs typeface="Courier"/>
              </a:rPr>
              <a:t>xec</a:t>
            </a:r>
            <a:endParaRPr lang="en-US" dirty="0">
              <a:solidFill>
                <a:schemeClr val="tx1"/>
              </a:solidFill>
              <a:latin typeface="Courier"/>
              <a:cs typeface="Courier"/>
            </a:endParaRPr>
          </a:p>
          <a:p>
            <a:pPr marL="285750" indent="-285750">
              <a:buFont typeface="Lucida Grande"/>
              <a:buChar char="-"/>
              <a:defRPr/>
            </a:pPr>
            <a:r>
              <a:rPr lang="en-US" dirty="0" smtClean="0">
                <a:solidFill>
                  <a:schemeClr val="tx1"/>
                </a:solidFill>
                <a:latin typeface="Courier"/>
                <a:cs typeface="Courier"/>
              </a:rPr>
              <a:t>fix</a:t>
            </a:r>
          </a:p>
          <a:p>
            <a:pPr marL="285750" indent="-285750">
              <a:buFont typeface="Lucida Grande"/>
              <a:buChar char="-"/>
              <a:defRPr/>
            </a:pPr>
            <a:r>
              <a:rPr lang="en-US" dirty="0" err="1" smtClean="0">
                <a:solidFill>
                  <a:schemeClr val="tx1"/>
                </a:solidFill>
                <a:latin typeface="Courier"/>
                <a:cs typeface="Courier"/>
              </a:rPr>
              <a:t>modulefiles</a:t>
            </a:r>
            <a:endParaRPr lang="en-US" dirty="0">
              <a:solidFill>
                <a:schemeClr val="tx1"/>
              </a:solidFill>
              <a:latin typeface="Courier"/>
              <a:cs typeface="Courier"/>
            </a:endParaRPr>
          </a:p>
          <a:p>
            <a:pPr marL="285750" indent="-285750">
              <a:buFont typeface="Lucida Grande"/>
              <a:buChar char="-"/>
              <a:defRPr/>
            </a:pPr>
            <a:r>
              <a:rPr lang="en-US" dirty="0" err="1" smtClean="0">
                <a:solidFill>
                  <a:schemeClr val="tx1"/>
                </a:solidFill>
                <a:latin typeface="Courier"/>
                <a:cs typeface="Courier"/>
              </a:rPr>
              <a:t>parm</a:t>
            </a:r>
            <a:endParaRPr lang="en-US" dirty="0" smtClean="0">
              <a:solidFill>
                <a:schemeClr val="tx1"/>
              </a:solidFill>
              <a:latin typeface="Courier"/>
              <a:cs typeface="Courier"/>
            </a:endParaRPr>
          </a:p>
          <a:p>
            <a:pPr marL="285750" indent="-285750">
              <a:buFont typeface="Lucida Grande"/>
              <a:buChar char="-"/>
              <a:defRPr/>
            </a:pPr>
            <a:r>
              <a:rPr lang="en-US" dirty="0" smtClean="0">
                <a:solidFill>
                  <a:schemeClr val="tx1"/>
                </a:solidFill>
                <a:latin typeface="Courier"/>
                <a:cs typeface="Courier"/>
              </a:rPr>
              <a:t>scripts</a:t>
            </a:r>
          </a:p>
          <a:p>
            <a:pPr marL="285750" indent="-285750">
              <a:buFont typeface="Lucida Grande"/>
              <a:buChar char="-"/>
              <a:defRPr/>
            </a:pPr>
            <a:r>
              <a:rPr lang="en-US" dirty="0" err="1">
                <a:solidFill>
                  <a:schemeClr val="tx1"/>
                </a:solidFill>
                <a:latin typeface="Courier"/>
                <a:cs typeface="Courier"/>
              </a:rPr>
              <a:t>s</a:t>
            </a:r>
            <a:r>
              <a:rPr lang="en-US" dirty="0" err="1" smtClean="0">
                <a:solidFill>
                  <a:schemeClr val="tx1"/>
                </a:solidFill>
                <a:latin typeface="Courier"/>
                <a:cs typeface="Courier"/>
              </a:rPr>
              <a:t>orc</a:t>
            </a:r>
            <a:endParaRPr lang="en-US" dirty="0" smtClean="0">
              <a:solidFill>
                <a:schemeClr val="tx1"/>
              </a:solidFill>
              <a:latin typeface="Courier"/>
              <a:cs typeface="Courier"/>
            </a:endParaRPr>
          </a:p>
          <a:p>
            <a:pPr marL="285750" indent="-285750">
              <a:buFont typeface="Lucida Grande"/>
              <a:buChar char="-"/>
              <a:defRPr/>
            </a:pPr>
            <a:r>
              <a:rPr lang="en-US" dirty="0" err="1">
                <a:solidFill>
                  <a:schemeClr val="tx1"/>
                </a:solidFill>
                <a:latin typeface="Courier"/>
                <a:cs typeface="Courier"/>
              </a:rPr>
              <a:t>u</a:t>
            </a:r>
            <a:r>
              <a:rPr lang="en-US" dirty="0" err="1" smtClean="0">
                <a:solidFill>
                  <a:schemeClr val="tx1"/>
                </a:solidFill>
                <a:latin typeface="Courier"/>
                <a:cs typeface="Courier"/>
              </a:rPr>
              <a:t>sh</a:t>
            </a:r>
            <a:endParaRPr lang="en-US" dirty="0">
              <a:solidFill>
                <a:schemeClr val="tx1"/>
              </a:solidFill>
              <a:latin typeface="Courier"/>
              <a:cs typeface="Courier"/>
            </a:endParaRPr>
          </a:p>
        </p:txBody>
      </p:sp>
      <p:sp>
        <p:nvSpPr>
          <p:cNvPr id="14" name="Rectangle 13"/>
          <p:cNvSpPr/>
          <p:nvPr/>
        </p:nvSpPr>
        <p:spPr>
          <a:xfrm>
            <a:off x="7010400" y="4191000"/>
            <a:ext cx="1905000" cy="92333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b="1" dirty="0" smtClean="0">
                <a:solidFill>
                  <a:schemeClr val="tx1"/>
                </a:solidFill>
                <a:latin typeface="Courier"/>
                <a:cs typeface="Courier"/>
              </a:rPr>
              <a:t>gfs.v15.0.0</a:t>
            </a:r>
          </a:p>
          <a:p>
            <a:pPr marL="285750" indent="-285750">
              <a:buFont typeface="Lucida Grande"/>
              <a:buChar char="-"/>
              <a:defRPr/>
            </a:pPr>
            <a:r>
              <a:rPr lang="mr-IN" dirty="0" smtClean="0">
                <a:solidFill>
                  <a:schemeClr val="tx1"/>
                </a:solidFill>
                <a:latin typeface="Courier"/>
                <a:cs typeface="Courier"/>
              </a:rPr>
              <a:t>…</a:t>
            </a:r>
            <a:endParaRPr lang="en-US" dirty="0" smtClean="0">
              <a:solidFill>
                <a:schemeClr val="tx1"/>
              </a:solidFill>
              <a:latin typeface="Courier"/>
              <a:cs typeface="Courier"/>
            </a:endParaRPr>
          </a:p>
          <a:p>
            <a:pPr marL="285750" indent="-285750">
              <a:buFont typeface="Lucida Grande"/>
              <a:buChar char="-"/>
              <a:defRPr/>
            </a:pPr>
            <a:r>
              <a:rPr lang="mr-IN" dirty="0" smtClean="0">
                <a:solidFill>
                  <a:schemeClr val="tx1"/>
                </a:solidFill>
                <a:latin typeface="Courier"/>
                <a:cs typeface="Courier"/>
              </a:rPr>
              <a:t>…</a:t>
            </a:r>
            <a:endParaRPr lang="en-US" dirty="0">
              <a:solidFill>
                <a:schemeClr val="tx1"/>
              </a:solidFill>
              <a:latin typeface="Courier"/>
              <a:cs typeface="Courier"/>
            </a:endParaRPr>
          </a:p>
        </p:txBody>
      </p:sp>
      <p:sp>
        <p:nvSpPr>
          <p:cNvPr id="16" name="Rectangle 15"/>
          <p:cNvSpPr/>
          <p:nvPr/>
        </p:nvSpPr>
        <p:spPr>
          <a:xfrm>
            <a:off x="7010400" y="2971800"/>
            <a:ext cx="1905000" cy="92333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defRPr/>
            </a:pPr>
            <a:r>
              <a:rPr lang="en-US" b="1" dirty="0" smtClean="0">
                <a:solidFill>
                  <a:schemeClr val="tx1"/>
                </a:solidFill>
                <a:latin typeface="Courier"/>
                <a:cs typeface="Courier"/>
              </a:rPr>
              <a:t>gdas.v15.0.0</a:t>
            </a:r>
          </a:p>
          <a:p>
            <a:pPr marL="285750" indent="-285750">
              <a:buFont typeface="Lucida Grande"/>
              <a:buChar char="-"/>
              <a:defRPr/>
            </a:pPr>
            <a:r>
              <a:rPr lang="mr-IN" dirty="0" smtClean="0">
                <a:solidFill>
                  <a:schemeClr val="tx1"/>
                </a:solidFill>
                <a:latin typeface="Courier"/>
                <a:cs typeface="Courier"/>
              </a:rPr>
              <a:t>…</a:t>
            </a:r>
            <a:endParaRPr lang="en-US" dirty="0" smtClean="0">
              <a:solidFill>
                <a:schemeClr val="tx1"/>
              </a:solidFill>
              <a:latin typeface="Courier"/>
              <a:cs typeface="Courier"/>
            </a:endParaRPr>
          </a:p>
          <a:p>
            <a:pPr marL="285750" indent="-285750">
              <a:buFont typeface="Lucida Grande"/>
              <a:buChar char="-"/>
              <a:defRPr/>
            </a:pPr>
            <a:r>
              <a:rPr lang="mr-IN" dirty="0" smtClean="0">
                <a:solidFill>
                  <a:schemeClr val="tx1"/>
                </a:solidFill>
                <a:latin typeface="Courier"/>
                <a:cs typeface="Courier"/>
              </a:rPr>
              <a:t>…</a:t>
            </a:r>
            <a:endParaRPr lang="en-US" dirty="0">
              <a:solidFill>
                <a:schemeClr val="tx1"/>
              </a:solidFill>
              <a:latin typeface="Courier"/>
              <a:cs typeface="Courier"/>
            </a:endParaRPr>
          </a:p>
        </p:txBody>
      </p:sp>
    </p:spTree>
    <p:extLst>
      <p:ext uri="{BB962C8B-B14F-4D97-AF65-F5344CB8AC3E}">
        <p14:creationId xmlns:p14="http://schemas.microsoft.com/office/powerpoint/2010/main" val="415055900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5B15F253-7121-45D5-AE4F-19F5A2A6867C}" type="slidenum">
              <a:rPr lang="en-US"/>
              <a:pPr>
                <a:defRPr/>
              </a:pPr>
              <a:t>4</a:t>
            </a:fld>
            <a:endParaRPr lang="en-US"/>
          </a:p>
        </p:txBody>
      </p:sp>
      <p:sp>
        <p:nvSpPr>
          <p:cNvPr id="37897" name="Rectangle 9"/>
          <p:cNvSpPr>
            <a:spLocks noChangeArrowheads="1"/>
          </p:cNvSpPr>
          <p:nvPr/>
        </p:nvSpPr>
        <p:spPr bwMode="auto">
          <a:xfrm>
            <a:off x="304800" y="641350"/>
            <a:ext cx="2286000" cy="2062103"/>
          </a:xfrm>
          <a:prstGeom prst="rect">
            <a:avLst/>
          </a:prstGeom>
          <a:solidFill>
            <a:schemeClr val="bg2"/>
          </a:solidFill>
          <a:ln w="9525">
            <a:solidFill>
              <a:srgbClr val="0000FF"/>
            </a:solidFill>
            <a:miter lim="800000"/>
            <a:headEnd/>
            <a:tailEnd/>
          </a:ln>
        </p:spPr>
        <p:txBody>
          <a:bodyPr>
            <a:spAutoFit/>
          </a:bodyPr>
          <a:lstStyle/>
          <a:p>
            <a:r>
              <a:rPr lang="en-US" sz="2000" b="1" dirty="0" err="1" smtClean="0">
                <a:solidFill>
                  <a:srgbClr val="CC0000"/>
                </a:solidFill>
              </a:rPr>
              <a:t>sorc</a:t>
            </a:r>
            <a:endParaRPr lang="en-US" dirty="0" smtClean="0"/>
          </a:p>
          <a:p>
            <a:r>
              <a:rPr lang="en-US" dirty="0" err="1" smtClean="0">
                <a:solidFill>
                  <a:srgbClr val="000000"/>
                </a:solidFill>
              </a:rPr>
              <a:t>global_chgres.fd</a:t>
            </a:r>
            <a:endParaRPr lang="en-US" dirty="0" smtClean="0"/>
          </a:p>
          <a:p>
            <a:r>
              <a:rPr lang="en-US" dirty="0" err="1" smtClean="0">
                <a:solidFill>
                  <a:srgbClr val="000090"/>
                </a:solidFill>
              </a:rPr>
              <a:t>fre</a:t>
            </a:r>
            <a:r>
              <a:rPr lang="en-US" dirty="0" err="1">
                <a:solidFill>
                  <a:srgbClr val="000090"/>
                </a:solidFill>
              </a:rPr>
              <a:t>-nctools.fd</a:t>
            </a:r>
            <a:endParaRPr lang="en-US" dirty="0">
              <a:solidFill>
                <a:srgbClr val="000090"/>
              </a:solidFill>
            </a:endParaRPr>
          </a:p>
          <a:p>
            <a:r>
              <a:rPr lang="en-US" dirty="0" smtClean="0">
                <a:solidFill>
                  <a:srgbClr val="000090"/>
                </a:solidFill>
              </a:rPr>
              <a:t>fv3nc2nemsio.fd</a:t>
            </a:r>
            <a:endParaRPr lang="en-US" dirty="0">
              <a:solidFill>
                <a:srgbClr val="000090"/>
              </a:solidFill>
            </a:endParaRPr>
          </a:p>
          <a:p>
            <a:r>
              <a:rPr lang="en-US" dirty="0" err="1" smtClean="0">
                <a:solidFill>
                  <a:srgbClr val="000099"/>
                </a:solidFill>
              </a:rPr>
              <a:t>regrid_nemsio.fd</a:t>
            </a:r>
            <a:endParaRPr lang="en-US" dirty="0" smtClean="0">
              <a:solidFill>
                <a:srgbClr val="000099"/>
              </a:solidFill>
            </a:endParaRPr>
          </a:p>
          <a:p>
            <a:r>
              <a:rPr lang="en-US" b="1" dirty="0" err="1" smtClean="0">
                <a:solidFill>
                  <a:srgbClr val="000099"/>
                </a:solidFill>
              </a:rPr>
              <a:t>calc_increment.fd</a:t>
            </a:r>
            <a:endParaRPr lang="en-US" b="1" dirty="0" smtClean="0">
              <a:solidFill>
                <a:srgbClr val="000099"/>
              </a:solidFill>
            </a:endParaRPr>
          </a:p>
          <a:p>
            <a:r>
              <a:rPr lang="mr-IN" dirty="0" smtClean="0">
                <a:solidFill>
                  <a:srgbClr val="000099"/>
                </a:solidFill>
              </a:rPr>
              <a:t>…</a:t>
            </a:r>
            <a:endParaRPr lang="en-US" dirty="0">
              <a:solidFill>
                <a:srgbClr val="000099"/>
              </a:solidFill>
            </a:endParaRPr>
          </a:p>
        </p:txBody>
      </p:sp>
      <p:sp>
        <p:nvSpPr>
          <p:cNvPr id="37898" name="Rectangle 10"/>
          <p:cNvSpPr>
            <a:spLocks noChangeArrowheads="1"/>
          </p:cNvSpPr>
          <p:nvPr/>
        </p:nvSpPr>
        <p:spPr bwMode="auto">
          <a:xfrm>
            <a:off x="2743200" y="533400"/>
            <a:ext cx="2489722" cy="2862323"/>
          </a:xfrm>
          <a:prstGeom prst="rect">
            <a:avLst/>
          </a:prstGeom>
          <a:solidFill>
            <a:schemeClr val="accent3">
              <a:lumMod val="20000"/>
              <a:lumOff val="80000"/>
            </a:schemeClr>
          </a:solidFill>
          <a:ln w="9525">
            <a:solidFill>
              <a:srgbClr val="0000FF"/>
            </a:solidFill>
            <a:miter lim="800000"/>
            <a:headEnd/>
            <a:tailEnd/>
          </a:ln>
          <a:effectLst/>
        </p:spPr>
        <p:txBody>
          <a:bodyPr wrap="none">
            <a:spAutoFit/>
          </a:bodyPr>
          <a:lstStyle/>
          <a:p>
            <a:r>
              <a:rPr lang="en-US" b="1" dirty="0" err="1" smtClean="0">
                <a:solidFill>
                  <a:srgbClr val="CC0000"/>
                </a:solidFill>
              </a:rPr>
              <a:t>ush</a:t>
            </a:r>
            <a:endParaRPr lang="en-US" b="1" dirty="0">
              <a:solidFill>
                <a:srgbClr val="CC0000"/>
              </a:solidFill>
            </a:endParaRPr>
          </a:p>
          <a:p>
            <a:r>
              <a:rPr lang="en-US" dirty="0"/>
              <a:t>fv3gfs_driver_chgres.sh</a:t>
            </a:r>
          </a:p>
          <a:p>
            <a:r>
              <a:rPr lang="en-US" dirty="0"/>
              <a:t>fv3gfs_chgres.sh</a:t>
            </a:r>
          </a:p>
          <a:p>
            <a:endParaRPr lang="en-US" dirty="0"/>
          </a:p>
          <a:p>
            <a:r>
              <a:rPr lang="en-US" dirty="0"/>
              <a:t>fv3gfs_nc2nemsio.sh</a:t>
            </a:r>
          </a:p>
          <a:p>
            <a:r>
              <a:rPr lang="en-US" dirty="0" smtClean="0"/>
              <a:t>fv3gfs_regrid_nemsio.sh</a:t>
            </a:r>
          </a:p>
          <a:p>
            <a:r>
              <a:rPr lang="en-US" dirty="0" smtClean="0"/>
              <a:t>fv3gfs_remap.sh</a:t>
            </a:r>
          </a:p>
          <a:p>
            <a:r>
              <a:rPr lang="en-US" dirty="0" err="1" smtClean="0"/>
              <a:t>drive_makeprepbufr.sh</a:t>
            </a:r>
            <a:endParaRPr lang="en-US" dirty="0" smtClean="0"/>
          </a:p>
          <a:p>
            <a:endParaRPr lang="en-US" dirty="0"/>
          </a:p>
          <a:p>
            <a:r>
              <a:rPr lang="mr-IN" dirty="0" smtClean="0"/>
              <a:t>…</a:t>
            </a:r>
            <a:endParaRPr lang="en-US" dirty="0"/>
          </a:p>
        </p:txBody>
      </p:sp>
      <p:sp>
        <p:nvSpPr>
          <p:cNvPr id="37899" name="Rectangle 11"/>
          <p:cNvSpPr>
            <a:spLocks noChangeArrowheads="1"/>
          </p:cNvSpPr>
          <p:nvPr/>
        </p:nvSpPr>
        <p:spPr bwMode="auto">
          <a:xfrm>
            <a:off x="5638800" y="649069"/>
            <a:ext cx="3288080" cy="646331"/>
          </a:xfrm>
          <a:prstGeom prst="rect">
            <a:avLst/>
          </a:prstGeom>
          <a:solidFill>
            <a:schemeClr val="accent3">
              <a:lumMod val="20000"/>
              <a:lumOff val="80000"/>
            </a:schemeClr>
          </a:solidFill>
          <a:ln w="9525">
            <a:solidFill>
              <a:srgbClr val="0000FF"/>
            </a:solidFill>
            <a:miter lim="800000"/>
            <a:headEnd/>
            <a:tailEnd/>
          </a:ln>
          <a:effectLst/>
        </p:spPr>
        <p:txBody>
          <a:bodyPr wrap="none">
            <a:spAutoFit/>
          </a:bodyPr>
          <a:lstStyle/>
          <a:p>
            <a:pPr>
              <a:defRPr/>
            </a:pPr>
            <a:r>
              <a:rPr lang="en-US" b="1" dirty="0" smtClean="0">
                <a:solidFill>
                  <a:srgbClr val="CC0000"/>
                </a:solidFill>
              </a:rPr>
              <a:t>scripts</a:t>
            </a:r>
            <a:endParaRPr lang="en-US" b="1" dirty="0">
              <a:solidFill>
                <a:srgbClr val="CC0000"/>
              </a:solidFill>
            </a:endParaRPr>
          </a:p>
          <a:p>
            <a:pPr>
              <a:defRPr/>
            </a:pPr>
            <a:r>
              <a:rPr lang="en-US" dirty="0" smtClean="0">
                <a:solidFill>
                  <a:srgbClr val="0000CC"/>
                </a:solidFill>
              </a:rPr>
              <a:t>exglobal_fcst_nemsfv3gfs.sh.ecf</a:t>
            </a:r>
            <a:endParaRPr lang="en-US" dirty="0" smtClean="0">
              <a:solidFill>
                <a:srgbClr val="0000CC"/>
              </a:solidFill>
            </a:endParaRPr>
          </a:p>
        </p:txBody>
      </p:sp>
      <p:sp>
        <p:nvSpPr>
          <p:cNvPr id="17413" name="Rectangle 12"/>
          <p:cNvSpPr>
            <a:spLocks noChangeArrowheads="1"/>
          </p:cNvSpPr>
          <p:nvPr/>
        </p:nvSpPr>
        <p:spPr bwMode="auto">
          <a:xfrm>
            <a:off x="533400" y="80963"/>
            <a:ext cx="7717265" cy="369332"/>
          </a:xfrm>
          <a:prstGeom prst="rect">
            <a:avLst/>
          </a:prstGeom>
          <a:solidFill>
            <a:srgbClr val="CBDB31"/>
          </a:solidFill>
          <a:ln w="9525">
            <a:solidFill>
              <a:srgbClr val="0000FF"/>
            </a:solidFill>
            <a:miter lim="800000"/>
            <a:headEnd/>
            <a:tailEnd/>
          </a:ln>
        </p:spPr>
        <p:txBody>
          <a:bodyPr wrap="none">
            <a:spAutoFit/>
          </a:bodyPr>
          <a:lstStyle/>
          <a:p>
            <a:r>
              <a:rPr lang="en-US" b="1" dirty="0" smtClean="0"/>
              <a:t>https://</a:t>
            </a:r>
            <a:r>
              <a:rPr lang="en-US" b="1" dirty="0" err="1" smtClean="0"/>
              <a:t>svnemc.ncep.noaa.gov</a:t>
            </a:r>
            <a:r>
              <a:rPr lang="en-US" b="1" dirty="0"/>
              <a:t>/projects/fv3gfs/trunk/</a:t>
            </a:r>
            <a:r>
              <a:rPr lang="en-US" b="1" dirty="0" smtClean="0"/>
              <a:t>global_shared.v15.0.0</a:t>
            </a:r>
            <a:endParaRPr lang="en-US" dirty="0"/>
          </a:p>
        </p:txBody>
      </p:sp>
      <p:sp>
        <p:nvSpPr>
          <p:cNvPr id="37901" name="Rectangle 13"/>
          <p:cNvSpPr>
            <a:spLocks noChangeArrowheads="1"/>
          </p:cNvSpPr>
          <p:nvPr/>
        </p:nvSpPr>
        <p:spPr bwMode="auto">
          <a:xfrm>
            <a:off x="381000" y="3352800"/>
            <a:ext cx="1752600" cy="2585323"/>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r>
              <a:rPr lang="da-DK" b="1" dirty="0" smtClean="0">
                <a:solidFill>
                  <a:srgbClr val="CC0000"/>
                </a:solidFill>
              </a:rPr>
              <a:t>fix</a:t>
            </a:r>
            <a:endParaRPr lang="da-DK" b="1" dirty="0" smtClean="0">
              <a:solidFill>
                <a:srgbClr val="CC0000"/>
              </a:solidFill>
            </a:endParaRPr>
          </a:p>
          <a:p>
            <a:r>
              <a:rPr lang="da-DK" b="1" dirty="0">
                <a:solidFill>
                  <a:srgbClr val="0000CC"/>
                </a:solidFill>
              </a:rPr>
              <a:t>f</a:t>
            </a:r>
            <a:r>
              <a:rPr lang="da-DK" b="1" dirty="0" smtClean="0">
                <a:solidFill>
                  <a:srgbClr val="0000CC"/>
                </a:solidFill>
              </a:rPr>
              <a:t>ix_fv3/ </a:t>
            </a:r>
            <a:endParaRPr lang="da-DK" b="1" dirty="0">
              <a:solidFill>
                <a:srgbClr val="0000CC"/>
              </a:solidFill>
            </a:endParaRPr>
          </a:p>
          <a:p>
            <a:r>
              <a:rPr lang="da-DK" dirty="0" smtClean="0"/>
              <a:t>C192</a:t>
            </a:r>
          </a:p>
          <a:p>
            <a:r>
              <a:rPr lang="da-DK" dirty="0" smtClean="0"/>
              <a:t>C384</a:t>
            </a:r>
            <a:endParaRPr lang="da-DK" dirty="0"/>
          </a:p>
          <a:p>
            <a:r>
              <a:rPr lang="da-DK" dirty="0" smtClean="0"/>
              <a:t>C768</a:t>
            </a:r>
          </a:p>
          <a:p>
            <a:r>
              <a:rPr lang="mr-IN" dirty="0" smtClean="0"/>
              <a:t>…</a:t>
            </a:r>
            <a:endParaRPr lang="da-DK" dirty="0"/>
          </a:p>
          <a:p>
            <a:endParaRPr lang="da-DK" dirty="0"/>
          </a:p>
          <a:p>
            <a:r>
              <a:rPr lang="da-DK" b="1" dirty="0" err="1" smtClean="0">
                <a:solidFill>
                  <a:srgbClr val="0000CC"/>
                </a:solidFill>
              </a:rPr>
              <a:t>fix_am</a:t>
            </a:r>
            <a:endParaRPr lang="da-DK" b="1" dirty="0" smtClean="0">
              <a:solidFill>
                <a:srgbClr val="0000CC"/>
              </a:solidFill>
            </a:endParaRPr>
          </a:p>
          <a:p>
            <a:r>
              <a:rPr lang="mr-IN" b="1" dirty="0" smtClean="0">
                <a:solidFill>
                  <a:srgbClr val="0000CC"/>
                </a:solidFill>
              </a:rPr>
              <a:t>…</a:t>
            </a:r>
            <a:endParaRPr lang="en-US" dirty="0"/>
          </a:p>
        </p:txBody>
      </p:sp>
      <p:sp>
        <p:nvSpPr>
          <p:cNvPr id="37904" name="Rectangle 16"/>
          <p:cNvSpPr>
            <a:spLocks noChangeArrowheads="1"/>
          </p:cNvSpPr>
          <p:nvPr/>
        </p:nvSpPr>
        <p:spPr bwMode="auto">
          <a:xfrm>
            <a:off x="5715000" y="1810901"/>
            <a:ext cx="2667000" cy="2031325"/>
          </a:xfrm>
          <a:prstGeom prst="rect">
            <a:avLst/>
          </a:prstGeom>
          <a:solidFill>
            <a:schemeClr val="accent3">
              <a:lumMod val="20000"/>
              <a:lumOff val="80000"/>
            </a:schemeClr>
          </a:solidFill>
          <a:ln w="9525">
            <a:solidFill>
              <a:srgbClr val="0000FF"/>
            </a:solidFill>
            <a:miter lim="800000"/>
            <a:headEnd/>
            <a:tailEnd/>
          </a:ln>
          <a:effectLst/>
        </p:spPr>
        <p:txBody>
          <a:bodyPr>
            <a:spAutoFit/>
          </a:bodyPr>
          <a:lstStyle/>
          <a:p>
            <a:r>
              <a:rPr lang="en-US" b="1" dirty="0" err="1">
                <a:solidFill>
                  <a:srgbClr val="CC0000"/>
                </a:solidFill>
              </a:rPr>
              <a:t>p</a:t>
            </a:r>
            <a:r>
              <a:rPr lang="en-US" b="1" dirty="0" err="1" smtClean="0">
                <a:solidFill>
                  <a:srgbClr val="CC0000"/>
                </a:solidFill>
              </a:rPr>
              <a:t>arm</a:t>
            </a:r>
            <a:endParaRPr lang="en-US" b="1" dirty="0" smtClean="0">
              <a:solidFill>
                <a:srgbClr val="CC0000"/>
              </a:solidFill>
            </a:endParaRPr>
          </a:p>
          <a:p>
            <a:r>
              <a:rPr lang="en-US" b="1" dirty="0" smtClean="0">
                <a:solidFill>
                  <a:srgbClr val="0000CC"/>
                </a:solidFill>
              </a:rPr>
              <a:t>parm_fv3diag</a:t>
            </a:r>
            <a:endParaRPr lang="en-US" dirty="0">
              <a:solidFill>
                <a:srgbClr val="0000CC"/>
              </a:solidFill>
            </a:endParaRPr>
          </a:p>
          <a:p>
            <a:r>
              <a:rPr lang="en-US" dirty="0" err="1" smtClean="0"/>
              <a:t>diag_table</a:t>
            </a:r>
            <a:endParaRPr lang="en-US" dirty="0"/>
          </a:p>
          <a:p>
            <a:r>
              <a:rPr lang="en-US" b="1" dirty="0" err="1" smtClean="0">
                <a:solidFill>
                  <a:srgbClr val="0000FF"/>
                </a:solidFill>
              </a:rPr>
              <a:t>diag_table_da</a:t>
            </a:r>
            <a:endParaRPr lang="en-US" b="1" dirty="0">
              <a:solidFill>
                <a:srgbClr val="0000FF"/>
              </a:solidFill>
            </a:endParaRPr>
          </a:p>
          <a:p>
            <a:r>
              <a:rPr lang="en-US" dirty="0" err="1"/>
              <a:t>diag_table_history</a:t>
            </a:r>
            <a:endParaRPr lang="en-US" dirty="0"/>
          </a:p>
          <a:p>
            <a:r>
              <a:rPr lang="en-US" dirty="0" err="1" smtClean="0"/>
              <a:t>variable_table.txt</a:t>
            </a:r>
            <a:endParaRPr lang="en-US" dirty="0" smtClean="0"/>
          </a:p>
          <a:p>
            <a:r>
              <a:rPr lang="en-US" b="1" dirty="0" err="1" smtClean="0">
                <a:solidFill>
                  <a:srgbClr val="0000FF"/>
                </a:solidFill>
              </a:rPr>
              <a:t>variable_table_da.txt</a:t>
            </a:r>
            <a:endParaRPr lang="en-US" b="1" dirty="0">
              <a:solidFill>
                <a:srgbClr val="0000FF"/>
              </a:solidFill>
            </a:endParaRPr>
          </a:p>
        </p:txBody>
      </p:sp>
    </p:spTree>
    <p:extLst>
      <p:ext uri="{BB962C8B-B14F-4D97-AF65-F5344CB8AC3E}">
        <p14:creationId xmlns:p14="http://schemas.microsoft.com/office/powerpoint/2010/main" val="3239130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6553200" y="6492875"/>
            <a:ext cx="2133600" cy="365125"/>
          </a:xfrm>
        </p:spPr>
        <p:txBody>
          <a:bodyPr/>
          <a:lstStyle/>
          <a:p>
            <a:pPr>
              <a:defRPr/>
            </a:pPr>
            <a:fld id="{2E793071-002C-4ED4-BE4D-ACB884C2F4C6}" type="slidenum">
              <a:rPr lang="en-US"/>
              <a:pPr>
                <a:defRPr/>
              </a:pPr>
              <a:t>5</a:t>
            </a:fld>
            <a:endParaRPr lang="en-US"/>
          </a:p>
        </p:txBody>
      </p:sp>
      <p:sp>
        <p:nvSpPr>
          <p:cNvPr id="8" name="Rectangle 7"/>
          <p:cNvSpPr/>
          <p:nvPr/>
        </p:nvSpPr>
        <p:spPr>
          <a:xfrm>
            <a:off x="152400" y="838200"/>
            <a:ext cx="3505200" cy="3970318"/>
          </a:xfrm>
          <a:prstGeom prst="rect">
            <a:avLst/>
          </a:prstGeom>
          <a:solidFill>
            <a:schemeClr val="bg2"/>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en-US" b="1" dirty="0" smtClean="0">
                <a:solidFill>
                  <a:schemeClr val="tx1"/>
                </a:solidFill>
                <a:latin typeface="Courier New"/>
                <a:cs typeface="Courier New"/>
              </a:rPr>
              <a:t>gfs_workflow.v15.0.0</a:t>
            </a:r>
          </a:p>
          <a:p>
            <a:pPr marL="742950" lvl="1" indent="-285750">
              <a:buFont typeface="Lucida Grande"/>
              <a:buChar char="-"/>
              <a:defRPr/>
            </a:pPr>
            <a:r>
              <a:rPr lang="en-US" b="1" dirty="0" smtClean="0">
                <a:solidFill>
                  <a:srgbClr val="7F7F7F"/>
                </a:solidFill>
                <a:latin typeface="Courier New"/>
                <a:cs typeface="Courier New"/>
              </a:rPr>
              <a:t>bin</a:t>
            </a:r>
          </a:p>
          <a:p>
            <a:pPr marL="742950" lvl="1" indent="-285750">
              <a:buFont typeface="Lucida Grande"/>
              <a:buChar char="-"/>
              <a:defRPr/>
            </a:pPr>
            <a:r>
              <a:rPr lang="en-US" b="1" dirty="0" err="1" smtClean="0">
                <a:solidFill>
                  <a:srgbClr val="7F7F7F"/>
                </a:solidFill>
                <a:latin typeface="Courier New"/>
                <a:cs typeface="Courier New"/>
              </a:rPr>
              <a:t>exp</a:t>
            </a:r>
            <a:endParaRPr lang="en-US" b="1" dirty="0" smtClean="0">
              <a:solidFill>
                <a:srgbClr val="7F7F7F"/>
              </a:solidFill>
              <a:latin typeface="Courier New"/>
              <a:cs typeface="Courier New"/>
            </a:endParaRPr>
          </a:p>
          <a:p>
            <a:pPr marL="742950" lvl="1" indent="-285750">
              <a:buFont typeface="Lucida Grande"/>
              <a:buChar char="-"/>
              <a:defRPr/>
            </a:pPr>
            <a:r>
              <a:rPr lang="en-US" b="1" dirty="0" smtClean="0">
                <a:solidFill>
                  <a:srgbClr val="7F7F7F"/>
                </a:solidFill>
                <a:latin typeface="Courier New"/>
                <a:cs typeface="Courier New"/>
              </a:rPr>
              <a:t>exp_fv3gfs</a:t>
            </a:r>
          </a:p>
          <a:p>
            <a:pPr marL="742950" lvl="1" indent="-285750">
              <a:buFont typeface="Lucida Grande"/>
              <a:buChar char="-"/>
              <a:defRPr/>
            </a:pPr>
            <a:r>
              <a:rPr lang="en-US" b="1" dirty="0" smtClean="0">
                <a:solidFill>
                  <a:schemeClr val="tx1"/>
                </a:solidFill>
                <a:latin typeface="Courier New"/>
                <a:cs typeface="Courier New"/>
              </a:rPr>
              <a:t>fv3gfs</a:t>
            </a:r>
          </a:p>
          <a:p>
            <a:pPr marL="1200150" lvl="2" indent="-285750">
              <a:buFont typeface="Lucida Grande"/>
              <a:buChar char="-"/>
              <a:defRPr/>
            </a:pPr>
            <a:r>
              <a:rPr lang="en-US" b="1" dirty="0" err="1" smtClean="0">
                <a:solidFill>
                  <a:schemeClr val="tx1"/>
                </a:solidFill>
                <a:latin typeface="Courier New"/>
                <a:cs typeface="Courier New"/>
              </a:rPr>
              <a:t>config</a:t>
            </a:r>
            <a:endParaRPr lang="en-US" b="1" dirty="0" smtClean="0">
              <a:solidFill>
                <a:schemeClr val="tx1"/>
              </a:solidFill>
              <a:latin typeface="Courier New"/>
              <a:cs typeface="Courier New"/>
            </a:endParaRPr>
          </a:p>
          <a:p>
            <a:pPr marL="1200150" lvl="2" indent="-285750">
              <a:buFont typeface="Lucida Grande"/>
              <a:buChar char="-"/>
              <a:defRPr/>
            </a:pPr>
            <a:r>
              <a:rPr lang="en-US" b="1" dirty="0" smtClean="0">
                <a:solidFill>
                  <a:schemeClr val="tx1"/>
                </a:solidFill>
                <a:latin typeface="Courier New"/>
                <a:cs typeface="Courier New"/>
              </a:rPr>
              <a:t>docs</a:t>
            </a:r>
          </a:p>
          <a:p>
            <a:pPr marL="1200150" lvl="2" indent="-285750">
              <a:buFont typeface="Lucida Grande"/>
              <a:buChar char="-"/>
              <a:defRPr/>
            </a:pPr>
            <a:r>
              <a:rPr lang="en-US" b="1" dirty="0" err="1" smtClean="0">
                <a:solidFill>
                  <a:schemeClr val="tx1"/>
                </a:solidFill>
                <a:latin typeface="Courier New"/>
                <a:cs typeface="Courier New"/>
              </a:rPr>
              <a:t>env</a:t>
            </a:r>
            <a:endParaRPr lang="en-US" b="1" dirty="0" smtClean="0">
              <a:solidFill>
                <a:schemeClr val="tx1"/>
              </a:solidFill>
              <a:latin typeface="Courier New"/>
              <a:cs typeface="Courier New"/>
            </a:endParaRPr>
          </a:p>
          <a:p>
            <a:pPr marL="1200150" lvl="2" indent="-285750">
              <a:buFont typeface="Lucida Grande"/>
              <a:buChar char="-"/>
              <a:defRPr/>
            </a:pPr>
            <a:r>
              <a:rPr lang="en-US" b="1" dirty="0" smtClean="0">
                <a:solidFill>
                  <a:schemeClr val="tx1"/>
                </a:solidFill>
                <a:latin typeface="Courier New"/>
                <a:cs typeface="Courier New"/>
              </a:rPr>
              <a:t>jobs</a:t>
            </a:r>
          </a:p>
          <a:p>
            <a:pPr marL="1200150" lvl="2" indent="-285750">
              <a:buFont typeface="Lucida Grande"/>
              <a:buChar char="-"/>
              <a:defRPr/>
            </a:pPr>
            <a:r>
              <a:rPr lang="en-US" b="1" dirty="0" err="1" smtClean="0">
                <a:solidFill>
                  <a:schemeClr val="tx1"/>
                </a:solidFill>
                <a:latin typeface="Courier New"/>
                <a:cs typeface="Courier New"/>
              </a:rPr>
              <a:t>ush</a:t>
            </a:r>
            <a:endParaRPr lang="en-US" b="1" dirty="0" smtClean="0">
              <a:solidFill>
                <a:schemeClr val="tx1"/>
              </a:solidFill>
              <a:latin typeface="Courier New"/>
              <a:cs typeface="Courier New"/>
            </a:endParaRPr>
          </a:p>
          <a:p>
            <a:pPr marL="742950" lvl="1" indent="-285750">
              <a:buFont typeface="Lucida Grande"/>
              <a:buChar char="-"/>
              <a:defRPr/>
            </a:pPr>
            <a:r>
              <a:rPr lang="en-US" b="1" dirty="0" smtClean="0">
                <a:solidFill>
                  <a:srgbClr val="7F7F7F"/>
                </a:solidFill>
                <a:latin typeface="Courier New"/>
                <a:cs typeface="Courier New"/>
              </a:rPr>
              <a:t>jobs</a:t>
            </a:r>
          </a:p>
          <a:p>
            <a:pPr marL="742950" lvl="1" indent="-285750">
              <a:buFont typeface="Lucida Grande"/>
              <a:buChar char="-"/>
              <a:defRPr/>
            </a:pPr>
            <a:r>
              <a:rPr lang="en-US" b="1" dirty="0" smtClean="0">
                <a:solidFill>
                  <a:srgbClr val="7F7F7F"/>
                </a:solidFill>
                <a:latin typeface="Courier New"/>
                <a:cs typeface="Courier New"/>
              </a:rPr>
              <a:t>scripts</a:t>
            </a:r>
          </a:p>
          <a:p>
            <a:pPr marL="742950" lvl="1" indent="-285750">
              <a:buFont typeface="Lucida Grande"/>
              <a:buChar char="-"/>
              <a:defRPr/>
            </a:pPr>
            <a:r>
              <a:rPr lang="en-US" b="1" dirty="0" err="1" smtClean="0">
                <a:solidFill>
                  <a:srgbClr val="7F7F7F"/>
                </a:solidFill>
                <a:latin typeface="Courier New"/>
                <a:cs typeface="Courier New"/>
              </a:rPr>
              <a:t>ush</a:t>
            </a:r>
            <a:endParaRPr lang="en-US" b="1" dirty="0" smtClean="0">
              <a:solidFill>
                <a:srgbClr val="7F7F7F"/>
              </a:solidFill>
              <a:latin typeface="Courier New"/>
              <a:cs typeface="Courier New"/>
            </a:endParaRPr>
          </a:p>
          <a:p>
            <a:pPr marL="742950" lvl="1" indent="-285750">
              <a:buFont typeface="Lucida Grande"/>
              <a:buChar char="-"/>
              <a:defRPr/>
            </a:pPr>
            <a:r>
              <a:rPr lang="en-US" b="1" dirty="0" err="1" smtClean="0">
                <a:solidFill>
                  <a:srgbClr val="7F7F7F"/>
                </a:solidFill>
                <a:latin typeface="Courier New"/>
                <a:cs typeface="Courier New"/>
              </a:rPr>
              <a:t>util</a:t>
            </a:r>
            <a:endParaRPr lang="en-US" b="1" dirty="0">
              <a:solidFill>
                <a:srgbClr val="7F7F7F"/>
              </a:solidFill>
              <a:latin typeface="Courier New"/>
              <a:cs typeface="Courier New"/>
            </a:endParaRPr>
          </a:p>
        </p:txBody>
      </p:sp>
      <p:sp>
        <p:nvSpPr>
          <p:cNvPr id="14" name="Rectangle 16"/>
          <p:cNvSpPr>
            <a:spLocks noChangeArrowheads="1"/>
          </p:cNvSpPr>
          <p:nvPr/>
        </p:nvSpPr>
        <p:spPr bwMode="auto">
          <a:xfrm>
            <a:off x="2351438" y="2209800"/>
            <a:ext cx="4441124" cy="1477328"/>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r>
              <a:rPr lang="mr-IN" b="1" dirty="0" smtClean="0">
                <a:solidFill>
                  <a:srgbClr val="CC0000"/>
                </a:solidFill>
              </a:rPr>
              <a:t>–</a:t>
            </a:r>
            <a:r>
              <a:rPr lang="en-US" b="1" dirty="0" smtClean="0">
                <a:solidFill>
                  <a:srgbClr val="CC0000"/>
                </a:solidFill>
              </a:rPr>
              <a:t> configuration files</a:t>
            </a:r>
          </a:p>
          <a:p>
            <a:r>
              <a:rPr lang="mr-IN" b="1" dirty="0" smtClean="0">
                <a:solidFill>
                  <a:srgbClr val="CC0000"/>
                </a:solidFill>
              </a:rPr>
              <a:t>–</a:t>
            </a:r>
            <a:r>
              <a:rPr lang="en-US" b="1" dirty="0" smtClean="0">
                <a:solidFill>
                  <a:srgbClr val="CC0000"/>
                </a:solidFill>
              </a:rPr>
              <a:t> documentation</a:t>
            </a:r>
          </a:p>
          <a:p>
            <a:r>
              <a:rPr lang="mr-IN" b="1" dirty="0" smtClean="0">
                <a:solidFill>
                  <a:srgbClr val="CC0000"/>
                </a:solidFill>
              </a:rPr>
              <a:t>–</a:t>
            </a:r>
            <a:r>
              <a:rPr lang="en-US" b="1" dirty="0" smtClean="0">
                <a:solidFill>
                  <a:srgbClr val="CC0000"/>
                </a:solidFill>
              </a:rPr>
              <a:t> machine environments</a:t>
            </a:r>
          </a:p>
          <a:p>
            <a:r>
              <a:rPr lang="mr-IN" b="1" dirty="0" smtClean="0">
                <a:solidFill>
                  <a:srgbClr val="CC0000"/>
                </a:solidFill>
              </a:rPr>
              <a:t>–</a:t>
            </a:r>
            <a:r>
              <a:rPr lang="en-US" b="1" dirty="0" smtClean="0">
                <a:solidFill>
                  <a:srgbClr val="CC0000"/>
                </a:solidFill>
              </a:rPr>
              <a:t> task scripts</a:t>
            </a:r>
          </a:p>
          <a:p>
            <a:r>
              <a:rPr lang="mr-IN" b="1" dirty="0" smtClean="0">
                <a:solidFill>
                  <a:srgbClr val="CC0000"/>
                </a:solidFill>
              </a:rPr>
              <a:t>–</a:t>
            </a:r>
            <a:r>
              <a:rPr lang="en-US" b="1" dirty="0" smtClean="0">
                <a:solidFill>
                  <a:srgbClr val="CC0000"/>
                </a:solidFill>
              </a:rPr>
              <a:t> utilities to setup experiment &amp; workflow</a:t>
            </a:r>
            <a:endParaRPr lang="en-US" b="1" dirty="0" smtClean="0">
              <a:solidFill>
                <a:srgbClr val="0000CC"/>
              </a:solidFill>
            </a:endParaRPr>
          </a:p>
        </p:txBody>
      </p:sp>
      <p:sp>
        <p:nvSpPr>
          <p:cNvPr id="16" name="Rectangle 12"/>
          <p:cNvSpPr>
            <a:spLocks noChangeArrowheads="1"/>
          </p:cNvSpPr>
          <p:nvPr/>
        </p:nvSpPr>
        <p:spPr bwMode="auto">
          <a:xfrm>
            <a:off x="533400" y="80963"/>
            <a:ext cx="7457578" cy="369332"/>
          </a:xfrm>
          <a:prstGeom prst="rect">
            <a:avLst/>
          </a:prstGeom>
          <a:solidFill>
            <a:srgbClr val="CBDB31"/>
          </a:solidFill>
          <a:ln w="9525">
            <a:solidFill>
              <a:srgbClr val="0000FF"/>
            </a:solidFill>
            <a:miter lim="800000"/>
            <a:headEnd/>
            <a:tailEnd/>
          </a:ln>
        </p:spPr>
        <p:txBody>
          <a:bodyPr wrap="none">
            <a:spAutoFit/>
          </a:bodyPr>
          <a:lstStyle/>
          <a:p>
            <a:r>
              <a:rPr lang="en-US" b="1" dirty="0" smtClean="0"/>
              <a:t>https://</a:t>
            </a:r>
            <a:r>
              <a:rPr lang="en-US" b="1" dirty="0" err="1" smtClean="0"/>
              <a:t>svnemc.ncep.noaa.gov</a:t>
            </a:r>
            <a:r>
              <a:rPr lang="en-US" b="1" dirty="0"/>
              <a:t>/projects/fv3gfs/trunk/</a:t>
            </a:r>
            <a:r>
              <a:rPr lang="en-US" b="1" dirty="0" smtClean="0"/>
              <a:t>gfs_workflow.v15.0.0</a:t>
            </a:r>
            <a:endParaRPr lang="en-US" dirty="0"/>
          </a:p>
        </p:txBody>
      </p:sp>
    </p:spTree>
    <p:extLst>
      <p:ext uri="{BB962C8B-B14F-4D97-AF65-F5344CB8AC3E}">
        <p14:creationId xmlns:p14="http://schemas.microsoft.com/office/powerpoint/2010/main" val="43624129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5B15F253-7121-45D5-AE4F-19F5A2A6867C}" type="slidenum">
              <a:rPr lang="en-US"/>
              <a:pPr>
                <a:defRPr/>
              </a:pPr>
              <a:t>6</a:t>
            </a:fld>
            <a:endParaRPr lang="en-US"/>
          </a:p>
        </p:txBody>
      </p:sp>
      <p:sp>
        <p:nvSpPr>
          <p:cNvPr id="37897" name="Rectangle 9"/>
          <p:cNvSpPr>
            <a:spLocks noChangeArrowheads="1"/>
          </p:cNvSpPr>
          <p:nvPr/>
        </p:nvSpPr>
        <p:spPr bwMode="auto">
          <a:xfrm>
            <a:off x="76200" y="609600"/>
            <a:ext cx="2743200" cy="4801315"/>
          </a:xfrm>
          <a:prstGeom prst="rect">
            <a:avLst/>
          </a:prstGeom>
          <a:solidFill>
            <a:schemeClr val="bg2"/>
          </a:solidFill>
          <a:ln w="9525">
            <a:solidFill>
              <a:srgbClr val="0000FF"/>
            </a:solidFill>
            <a:miter lim="800000"/>
            <a:headEnd/>
            <a:tailEnd/>
          </a:ln>
        </p:spPr>
        <p:txBody>
          <a:bodyPr wrap="square">
            <a:spAutoFit/>
          </a:bodyPr>
          <a:lstStyle/>
          <a:p>
            <a:r>
              <a:rPr lang="en-US" b="1" dirty="0" err="1" smtClean="0">
                <a:solidFill>
                  <a:srgbClr val="CC0000"/>
                </a:solidFill>
                <a:latin typeface="Courier"/>
                <a:cs typeface="Courier"/>
              </a:rPr>
              <a:t>config</a:t>
            </a:r>
            <a:endParaRPr lang="en-US" b="1" dirty="0" smtClean="0">
              <a:solidFill>
                <a:srgbClr val="CC0000"/>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config.anal</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config.arch</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config.base</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config.earc</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config.ecen</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config.efcs</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config.eobs</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config.epos</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config.eupd</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config.fcst</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smtClean="0">
                <a:solidFill>
                  <a:schemeClr val="tx1">
                    <a:lumMod val="95000"/>
                    <a:lumOff val="5000"/>
                  </a:schemeClr>
                </a:solidFill>
                <a:latin typeface="Courier"/>
                <a:cs typeface="Courier"/>
              </a:rPr>
              <a:t>config.fv3</a:t>
            </a:r>
          </a:p>
          <a:p>
            <a:pPr marL="342900" indent="-342900">
              <a:buFont typeface="Lucida Grande"/>
              <a:buChar char="-"/>
            </a:pPr>
            <a:r>
              <a:rPr lang="en-US" dirty="0" err="1" smtClean="0">
                <a:solidFill>
                  <a:schemeClr val="tx1">
                    <a:lumMod val="95000"/>
                    <a:lumOff val="5000"/>
                  </a:schemeClr>
                </a:solidFill>
                <a:latin typeface="Courier"/>
                <a:cs typeface="Courier"/>
              </a:rPr>
              <a:t>config.post</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config.prep</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config.prepbufr</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config.resources</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config.vrfy</a:t>
            </a:r>
            <a:endParaRPr lang="en-US" dirty="0">
              <a:solidFill>
                <a:schemeClr val="tx1">
                  <a:lumMod val="95000"/>
                  <a:lumOff val="5000"/>
                </a:schemeClr>
              </a:solidFill>
              <a:latin typeface="Courier"/>
              <a:cs typeface="Courier"/>
            </a:endParaRPr>
          </a:p>
        </p:txBody>
      </p:sp>
      <p:sp>
        <p:nvSpPr>
          <p:cNvPr id="17413" name="Rectangle 12"/>
          <p:cNvSpPr>
            <a:spLocks noChangeArrowheads="1"/>
          </p:cNvSpPr>
          <p:nvPr/>
        </p:nvSpPr>
        <p:spPr bwMode="auto">
          <a:xfrm>
            <a:off x="533400" y="80963"/>
            <a:ext cx="8229762" cy="369332"/>
          </a:xfrm>
          <a:prstGeom prst="rect">
            <a:avLst/>
          </a:prstGeom>
          <a:solidFill>
            <a:srgbClr val="CBDB31"/>
          </a:solidFill>
          <a:ln w="9525">
            <a:solidFill>
              <a:srgbClr val="0000FF"/>
            </a:solidFill>
            <a:miter lim="800000"/>
            <a:headEnd/>
            <a:tailEnd/>
          </a:ln>
        </p:spPr>
        <p:txBody>
          <a:bodyPr wrap="none">
            <a:spAutoFit/>
          </a:bodyPr>
          <a:lstStyle/>
          <a:p>
            <a:r>
              <a:rPr lang="en-US" b="1" dirty="0" smtClean="0"/>
              <a:t>https://</a:t>
            </a:r>
            <a:r>
              <a:rPr lang="en-US" b="1" dirty="0" err="1" smtClean="0"/>
              <a:t>svnemc.ncep.noaa.gov</a:t>
            </a:r>
            <a:r>
              <a:rPr lang="en-US" b="1" dirty="0"/>
              <a:t>/projects/fv3gfs/trunk/</a:t>
            </a:r>
            <a:r>
              <a:rPr lang="en-US" b="1" dirty="0" smtClean="0"/>
              <a:t>gfs_workflow.v15.0.0/fv3gfs</a:t>
            </a:r>
            <a:endParaRPr lang="en-US" dirty="0"/>
          </a:p>
        </p:txBody>
      </p:sp>
      <p:sp>
        <p:nvSpPr>
          <p:cNvPr id="14" name="Rectangle 9"/>
          <p:cNvSpPr>
            <a:spLocks noChangeArrowheads="1"/>
          </p:cNvSpPr>
          <p:nvPr/>
        </p:nvSpPr>
        <p:spPr bwMode="auto">
          <a:xfrm>
            <a:off x="5257800" y="609600"/>
            <a:ext cx="2286000" cy="923330"/>
          </a:xfrm>
          <a:prstGeom prst="rect">
            <a:avLst/>
          </a:prstGeom>
          <a:solidFill>
            <a:schemeClr val="bg2"/>
          </a:solidFill>
          <a:ln w="9525">
            <a:solidFill>
              <a:srgbClr val="0000FF"/>
            </a:solidFill>
            <a:miter lim="800000"/>
            <a:headEnd/>
            <a:tailEnd/>
          </a:ln>
        </p:spPr>
        <p:txBody>
          <a:bodyPr>
            <a:spAutoFit/>
          </a:bodyPr>
          <a:lstStyle/>
          <a:p>
            <a:r>
              <a:rPr lang="en-US" b="1" dirty="0" err="1" smtClean="0">
                <a:solidFill>
                  <a:srgbClr val="CC0000"/>
                </a:solidFill>
                <a:latin typeface="Courier"/>
                <a:cs typeface="Courier"/>
              </a:rPr>
              <a:t>env</a:t>
            </a:r>
            <a:endParaRPr lang="en-US" b="1" dirty="0" smtClean="0">
              <a:solidFill>
                <a:srgbClr val="CC0000"/>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THEIA.env</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WCOSS_C.env</a:t>
            </a:r>
            <a:endParaRPr lang="en-US" dirty="0" smtClean="0">
              <a:solidFill>
                <a:schemeClr val="tx1">
                  <a:lumMod val="95000"/>
                  <a:lumOff val="5000"/>
                </a:schemeClr>
              </a:solidFill>
              <a:latin typeface="Courier"/>
              <a:cs typeface="Courier"/>
            </a:endParaRPr>
          </a:p>
        </p:txBody>
      </p:sp>
      <p:sp>
        <p:nvSpPr>
          <p:cNvPr id="15" name="Rectangle 9"/>
          <p:cNvSpPr>
            <a:spLocks noChangeArrowheads="1"/>
          </p:cNvSpPr>
          <p:nvPr/>
        </p:nvSpPr>
        <p:spPr bwMode="auto">
          <a:xfrm>
            <a:off x="2895600" y="609600"/>
            <a:ext cx="2286000" cy="3970318"/>
          </a:xfrm>
          <a:prstGeom prst="rect">
            <a:avLst/>
          </a:prstGeom>
          <a:solidFill>
            <a:schemeClr val="bg2"/>
          </a:solidFill>
          <a:ln w="9525">
            <a:solidFill>
              <a:srgbClr val="0000FF"/>
            </a:solidFill>
            <a:miter lim="800000"/>
            <a:headEnd/>
            <a:tailEnd/>
          </a:ln>
        </p:spPr>
        <p:txBody>
          <a:bodyPr>
            <a:spAutoFit/>
          </a:bodyPr>
          <a:lstStyle/>
          <a:p>
            <a:r>
              <a:rPr lang="en-US" b="1" dirty="0" smtClean="0">
                <a:solidFill>
                  <a:srgbClr val="CC0000"/>
                </a:solidFill>
                <a:latin typeface="Courier"/>
                <a:cs typeface="Courier"/>
              </a:rPr>
              <a:t>jobs</a:t>
            </a:r>
          </a:p>
          <a:p>
            <a:pPr marL="342900" indent="-342900">
              <a:buFont typeface="Lucida Grande"/>
              <a:buChar char="-"/>
            </a:pPr>
            <a:r>
              <a:rPr lang="en-US" dirty="0" err="1" smtClean="0">
                <a:solidFill>
                  <a:schemeClr val="tx1">
                    <a:lumMod val="95000"/>
                    <a:lumOff val="5000"/>
                  </a:schemeClr>
                </a:solidFill>
                <a:latin typeface="Courier"/>
                <a:cs typeface="Courier"/>
              </a:rPr>
              <a:t>anal.sh</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arch.sh</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earc.sh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ecen.sh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efcs.sh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eobs.sh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eomg.sh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epos.sh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eupd.sh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fcst.sh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post.sh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prep.sh</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vrfy.sh</a:t>
            </a:r>
            <a:endParaRPr lang="en-US" dirty="0">
              <a:solidFill>
                <a:schemeClr val="tx1">
                  <a:lumMod val="95000"/>
                  <a:lumOff val="5000"/>
                </a:schemeClr>
              </a:solidFill>
              <a:latin typeface="Courier"/>
              <a:cs typeface="Courier"/>
            </a:endParaRPr>
          </a:p>
        </p:txBody>
      </p:sp>
      <p:sp>
        <p:nvSpPr>
          <p:cNvPr id="16" name="Rectangle 9"/>
          <p:cNvSpPr>
            <a:spLocks noChangeArrowheads="1"/>
          </p:cNvSpPr>
          <p:nvPr/>
        </p:nvSpPr>
        <p:spPr bwMode="auto">
          <a:xfrm>
            <a:off x="5257800" y="1828800"/>
            <a:ext cx="3733800" cy="2031325"/>
          </a:xfrm>
          <a:prstGeom prst="rect">
            <a:avLst/>
          </a:prstGeom>
          <a:solidFill>
            <a:schemeClr val="bg2"/>
          </a:solidFill>
          <a:ln w="9525">
            <a:solidFill>
              <a:srgbClr val="0000FF"/>
            </a:solidFill>
            <a:miter lim="800000"/>
            <a:headEnd/>
            <a:tailEnd/>
          </a:ln>
        </p:spPr>
        <p:txBody>
          <a:bodyPr wrap="square">
            <a:spAutoFit/>
          </a:bodyPr>
          <a:lstStyle/>
          <a:p>
            <a:r>
              <a:rPr lang="en-US" b="1" dirty="0" err="1" smtClean="0">
                <a:solidFill>
                  <a:srgbClr val="CC0000"/>
                </a:solidFill>
                <a:latin typeface="Courier"/>
                <a:cs typeface="Courier"/>
              </a:rPr>
              <a:t>ush</a:t>
            </a:r>
            <a:endParaRPr lang="en-US" b="1" dirty="0" smtClean="0">
              <a:solidFill>
                <a:srgbClr val="CC0000"/>
              </a:solidFill>
              <a:latin typeface="Courier"/>
              <a:cs typeface="Courier"/>
            </a:endParaRPr>
          </a:p>
          <a:p>
            <a:pPr marL="342900" indent="-342900">
              <a:buFont typeface="Lucida Grande"/>
              <a:buChar char="-"/>
            </a:pPr>
            <a:r>
              <a:rPr lang="en-US" dirty="0">
                <a:solidFill>
                  <a:schemeClr val="tx1">
                    <a:lumMod val="95000"/>
                    <a:lumOff val="5000"/>
                  </a:schemeClr>
                </a:solidFill>
                <a:latin typeface="Courier"/>
                <a:cs typeface="Courier"/>
              </a:rPr>
              <a:t>cube2grb.ksh</a:t>
            </a:r>
          </a:p>
          <a:p>
            <a:pPr marL="342900" indent="-342900">
              <a:buFont typeface="Lucida Grande"/>
              <a:buChar char="-"/>
            </a:pPr>
            <a:r>
              <a:rPr lang="en-US" dirty="0" err="1">
                <a:solidFill>
                  <a:schemeClr val="tx1">
                    <a:lumMod val="95000"/>
                    <a:lumOff val="5000"/>
                  </a:schemeClr>
                </a:solidFill>
                <a:latin typeface="Courier"/>
                <a:cs typeface="Courier"/>
              </a:rPr>
              <a:t>rocoto.py</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rgbClr val="003366"/>
                </a:solidFill>
                <a:latin typeface="Courier"/>
                <a:cs typeface="Courier"/>
              </a:rPr>
              <a:t>setup_expt.py</a:t>
            </a:r>
            <a:endParaRPr lang="en-US" dirty="0">
              <a:solidFill>
                <a:srgbClr val="003366"/>
              </a:solidFill>
              <a:latin typeface="Courier"/>
              <a:cs typeface="Courier"/>
            </a:endParaRPr>
          </a:p>
          <a:p>
            <a:pPr marL="342900" indent="-342900">
              <a:buFont typeface="Lucida Grande"/>
              <a:buChar char="-"/>
            </a:pPr>
            <a:r>
              <a:rPr lang="en-US" dirty="0" err="1" smtClean="0">
                <a:solidFill>
                  <a:srgbClr val="003366"/>
                </a:solidFill>
                <a:latin typeface="Courier"/>
                <a:cs typeface="Courier"/>
              </a:rPr>
              <a:t>setup_workflow.py</a:t>
            </a:r>
            <a:endParaRPr lang="en-US" dirty="0" smtClean="0">
              <a:solidFill>
                <a:srgbClr val="003366"/>
              </a:solidFill>
              <a:latin typeface="Courier"/>
              <a:cs typeface="Courier"/>
            </a:endParaRPr>
          </a:p>
          <a:p>
            <a:pPr marL="342900" indent="-342900">
              <a:buFont typeface="Lucida Grande"/>
              <a:buChar char="-"/>
            </a:pPr>
            <a:r>
              <a:rPr lang="en-US" dirty="0" err="1" smtClean="0">
                <a:solidFill>
                  <a:srgbClr val="003366"/>
                </a:solidFill>
                <a:latin typeface="Courier"/>
                <a:cs typeface="Courier"/>
              </a:rPr>
              <a:t>setup_workflow_fcst.py</a:t>
            </a:r>
            <a:endParaRPr lang="en-US" dirty="0">
              <a:solidFill>
                <a:srgbClr val="003366"/>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shellvars.py</a:t>
            </a:r>
            <a:endParaRPr lang="en-US" dirty="0" smtClean="0">
              <a:solidFill>
                <a:schemeClr val="tx1">
                  <a:lumMod val="95000"/>
                  <a:lumOff val="5000"/>
                </a:schemeClr>
              </a:solidFill>
              <a:latin typeface="Courier"/>
              <a:cs typeface="Courier"/>
            </a:endParaRPr>
          </a:p>
        </p:txBody>
      </p:sp>
      <p:sp>
        <p:nvSpPr>
          <p:cNvPr id="17" name="Rectangle 9"/>
          <p:cNvSpPr>
            <a:spLocks noChangeArrowheads="1"/>
          </p:cNvSpPr>
          <p:nvPr/>
        </p:nvSpPr>
        <p:spPr bwMode="auto">
          <a:xfrm>
            <a:off x="5257800" y="4189273"/>
            <a:ext cx="2286000" cy="1754327"/>
          </a:xfrm>
          <a:prstGeom prst="rect">
            <a:avLst/>
          </a:prstGeom>
          <a:solidFill>
            <a:schemeClr val="bg2"/>
          </a:solidFill>
          <a:ln w="9525">
            <a:solidFill>
              <a:srgbClr val="0000FF"/>
            </a:solidFill>
            <a:miter lim="800000"/>
            <a:headEnd/>
            <a:tailEnd/>
          </a:ln>
        </p:spPr>
        <p:txBody>
          <a:bodyPr>
            <a:spAutoFit/>
          </a:bodyPr>
          <a:lstStyle/>
          <a:p>
            <a:r>
              <a:rPr lang="en-US" b="1" dirty="0" smtClean="0">
                <a:solidFill>
                  <a:srgbClr val="CC0000"/>
                </a:solidFill>
                <a:latin typeface="Courier"/>
                <a:cs typeface="Courier"/>
              </a:rPr>
              <a:t>docs</a:t>
            </a:r>
            <a:endParaRPr lang="en-US" b="1" dirty="0" smtClean="0">
              <a:solidFill>
                <a:srgbClr val="CC0000"/>
              </a:solidFill>
              <a:latin typeface="Courier"/>
              <a:cs typeface="Courier"/>
            </a:endParaRPr>
          </a:p>
          <a:p>
            <a:pPr marL="342900" indent="-342900">
              <a:buFont typeface="Lucida Grande"/>
              <a:buChar char="-"/>
            </a:pPr>
            <a:r>
              <a:rPr lang="en-US" dirty="0" smtClean="0">
                <a:solidFill>
                  <a:schemeClr val="tx1">
                    <a:lumMod val="95000"/>
                    <a:lumOff val="5000"/>
                  </a:schemeClr>
                </a:solidFill>
                <a:latin typeface="Courier"/>
                <a:cs typeface="Courier"/>
              </a:rPr>
              <a:t>compile</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a:solidFill>
                  <a:schemeClr val="tx1">
                    <a:lumMod val="95000"/>
                    <a:lumOff val="5000"/>
                  </a:schemeClr>
                </a:solidFill>
                <a:latin typeface="Courier"/>
                <a:cs typeface="Courier"/>
              </a:rPr>
              <a:t>doxyfile</a:t>
            </a:r>
            <a:endParaRPr lang="en-US" dirty="0">
              <a:solidFill>
                <a:schemeClr val="tx1">
                  <a:lumMod val="95000"/>
                  <a:lumOff val="5000"/>
                </a:schemeClr>
              </a:solidFill>
              <a:latin typeface="Courier"/>
              <a:cs typeface="Courier"/>
            </a:endParaRPr>
          </a:p>
          <a:p>
            <a:pPr marL="342900" indent="-342900">
              <a:buFont typeface="Lucida Grande"/>
              <a:buChar char="-"/>
            </a:pPr>
            <a:r>
              <a:rPr lang="en-US" dirty="0" err="1" smtClean="0">
                <a:solidFill>
                  <a:schemeClr val="tx1">
                    <a:lumMod val="95000"/>
                    <a:lumOff val="5000"/>
                  </a:schemeClr>
                </a:solidFill>
                <a:latin typeface="Courier"/>
                <a:cs typeface="Courier"/>
              </a:rPr>
              <a:t>mainpage.h</a:t>
            </a:r>
            <a:endParaRPr lang="en-US" dirty="0" smtClean="0">
              <a:solidFill>
                <a:schemeClr val="tx1">
                  <a:lumMod val="95000"/>
                  <a:lumOff val="5000"/>
                </a:schemeClr>
              </a:solidFill>
              <a:latin typeface="Courier"/>
              <a:cs typeface="Courier"/>
            </a:endParaRPr>
          </a:p>
          <a:p>
            <a:pPr marL="342900" indent="-342900">
              <a:buFont typeface="Lucida Grande"/>
              <a:buChar char="-"/>
            </a:pPr>
            <a:r>
              <a:rPr lang="en-US" b="1" dirty="0" smtClean="0">
                <a:solidFill>
                  <a:schemeClr val="tx1">
                    <a:lumMod val="95000"/>
                    <a:lumOff val="5000"/>
                  </a:schemeClr>
                </a:solidFill>
                <a:latin typeface="Courier"/>
                <a:cs typeface="Courier"/>
              </a:rPr>
              <a:t>html</a:t>
            </a:r>
          </a:p>
          <a:p>
            <a:pPr marL="342900" indent="-342900">
              <a:buFont typeface="Lucida Grande"/>
              <a:buChar char="-"/>
            </a:pPr>
            <a:r>
              <a:rPr lang="en-US" b="1" dirty="0" err="1" smtClean="0">
                <a:solidFill>
                  <a:schemeClr val="tx1">
                    <a:lumMod val="95000"/>
                    <a:lumOff val="5000"/>
                  </a:schemeClr>
                </a:solidFill>
                <a:latin typeface="Courier"/>
                <a:cs typeface="Courier"/>
              </a:rPr>
              <a:t>pdf</a:t>
            </a:r>
            <a:endParaRPr lang="en-US" b="1" dirty="0" smtClean="0">
              <a:solidFill>
                <a:schemeClr val="tx1">
                  <a:lumMod val="95000"/>
                  <a:lumOff val="5000"/>
                </a:schemeClr>
              </a:solidFill>
              <a:latin typeface="Courier"/>
              <a:cs typeface="Courier"/>
            </a:endParaRPr>
          </a:p>
        </p:txBody>
      </p:sp>
    </p:spTree>
    <p:extLst>
      <p:ext uri="{BB962C8B-B14F-4D97-AF65-F5344CB8AC3E}">
        <p14:creationId xmlns:p14="http://schemas.microsoft.com/office/powerpoint/2010/main" val="52085110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pPr>
              <a:defRPr/>
            </a:pPr>
            <a:fld id="{D787EEC4-86C9-4BB9-850A-B097998E992A}" type="slidenum">
              <a:rPr lang="en-US" b="1"/>
              <a:pPr>
                <a:defRPr/>
              </a:pPr>
              <a:t>7</a:t>
            </a:fld>
            <a:endParaRPr lang="en-US" b="1"/>
          </a:p>
        </p:txBody>
      </p:sp>
      <p:sp>
        <p:nvSpPr>
          <p:cNvPr id="18435" name="Rectangle 5"/>
          <p:cNvSpPr>
            <a:spLocks noChangeArrowheads="1"/>
          </p:cNvSpPr>
          <p:nvPr/>
        </p:nvSpPr>
        <p:spPr bwMode="auto">
          <a:xfrm>
            <a:off x="3295650" y="914400"/>
            <a:ext cx="2705100" cy="553998"/>
          </a:xfrm>
          <a:prstGeom prst="rect">
            <a:avLst/>
          </a:prstGeom>
          <a:solidFill>
            <a:srgbClr val="CBDB31"/>
          </a:solidFill>
          <a:ln w="9525">
            <a:solidFill>
              <a:srgbClr val="0000FF"/>
            </a:solidFill>
            <a:miter lim="800000"/>
            <a:headEnd/>
            <a:tailEnd/>
          </a:ln>
        </p:spPr>
        <p:txBody>
          <a:bodyPr wrap="square">
            <a:spAutoFit/>
          </a:bodyPr>
          <a:lstStyle/>
          <a:p>
            <a:r>
              <a:rPr lang="en-US" sz="3000" b="1" dirty="0" smtClean="0"/>
              <a:t>Get, Set and Go</a:t>
            </a:r>
            <a:endParaRPr lang="en-US" sz="3000" b="1" dirty="0"/>
          </a:p>
        </p:txBody>
      </p:sp>
      <p:sp>
        <p:nvSpPr>
          <p:cNvPr id="38924" name="Rectangle 12"/>
          <p:cNvSpPr>
            <a:spLocks noChangeArrowheads="1"/>
          </p:cNvSpPr>
          <p:nvPr/>
        </p:nvSpPr>
        <p:spPr bwMode="auto">
          <a:xfrm>
            <a:off x="1322959" y="2743200"/>
            <a:ext cx="6650481" cy="430887"/>
          </a:xfrm>
          <a:prstGeom prst="rect">
            <a:avLst/>
          </a:prstGeom>
          <a:solidFill>
            <a:schemeClr val="accent3">
              <a:lumMod val="20000"/>
              <a:lumOff val="80000"/>
            </a:schemeClr>
          </a:solidFill>
          <a:ln w="9525">
            <a:solidFill>
              <a:srgbClr val="0000FF"/>
            </a:solidFill>
            <a:miter lim="800000"/>
            <a:headEnd/>
            <a:tailEnd/>
          </a:ln>
          <a:effectLst/>
        </p:spPr>
        <p:txBody>
          <a:bodyPr wrap="square">
            <a:spAutoFit/>
          </a:bodyPr>
          <a:lstStyle/>
          <a:p>
            <a:r>
              <a:rPr lang="en-US" sz="2200" b="1" dirty="0" smtClean="0">
                <a:hlinkClick r:id="rId2"/>
              </a:rPr>
              <a:t>FV3GFS workflow setup and execution instructions</a:t>
            </a:r>
            <a:endParaRPr lang="en-US" sz="2200" b="1" dirty="0"/>
          </a:p>
        </p:txBody>
      </p:sp>
      <p:sp>
        <p:nvSpPr>
          <p:cNvPr id="2" name="TextBox 1"/>
          <p:cNvSpPr txBox="1"/>
          <p:nvPr/>
        </p:nvSpPr>
        <p:spPr>
          <a:xfrm>
            <a:off x="192533" y="5874603"/>
            <a:ext cx="8754875" cy="830997"/>
          </a:xfrm>
          <a:prstGeom prst="rect">
            <a:avLst/>
          </a:prstGeom>
          <a:solidFill>
            <a:schemeClr val="accent1">
              <a:lumMod val="20000"/>
              <a:lumOff val="80000"/>
            </a:schemeClr>
          </a:solidFill>
          <a:ln>
            <a:solidFill>
              <a:schemeClr val="accent2"/>
            </a:solidFill>
          </a:ln>
        </p:spPr>
        <p:txBody>
          <a:bodyPr wrap="square" rtlCol="0">
            <a:spAutoFit/>
          </a:bodyPr>
          <a:lstStyle/>
          <a:p>
            <a:r>
              <a:rPr lang="en-US" sz="2400" b="1" dirty="0" smtClean="0">
                <a:solidFill>
                  <a:srgbClr val="FF0000"/>
                </a:solidFill>
              </a:rPr>
              <a:t>The current workflow will be replaced by CROW (unified workflow) in the </a:t>
            </a:r>
            <a:r>
              <a:rPr lang="en-US" sz="2400" b="1" dirty="0" smtClean="0">
                <a:solidFill>
                  <a:srgbClr val="FF0000"/>
                </a:solidFill>
              </a:rPr>
              <a:t>future </a:t>
            </a:r>
            <a:r>
              <a:rPr lang="en-US" sz="2400" b="1" dirty="0" smtClean="0">
                <a:solidFill>
                  <a:srgbClr val="FF0000"/>
                </a:solidFill>
              </a:rPr>
              <a:t>(see Samuel Trahan’s presentation) </a:t>
            </a:r>
            <a:endParaRPr lang="en-US" sz="2400" b="1" dirty="0">
              <a:solidFill>
                <a:srgbClr val="FF0000"/>
              </a:solidFill>
            </a:endParaRPr>
          </a:p>
        </p:txBody>
      </p:sp>
    </p:spTree>
    <p:extLst>
      <p:ext uri="{BB962C8B-B14F-4D97-AF65-F5344CB8AC3E}">
        <p14:creationId xmlns:p14="http://schemas.microsoft.com/office/powerpoint/2010/main" val="21485129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a:t>
            </a:r>
            <a:endParaRPr lang="en-US" dirty="0"/>
          </a:p>
        </p:txBody>
      </p:sp>
      <p:sp>
        <p:nvSpPr>
          <p:cNvPr id="3" name="Content Placeholder 2"/>
          <p:cNvSpPr>
            <a:spLocks noGrp="1"/>
          </p:cNvSpPr>
          <p:nvPr>
            <p:ph idx="1"/>
          </p:nvPr>
        </p:nvSpPr>
        <p:spPr/>
        <p:txBody>
          <a:bodyPr>
            <a:normAutofit fontScale="85000" lnSpcReduction="10000"/>
          </a:bodyPr>
          <a:lstStyle/>
          <a:p>
            <a:r>
              <a:rPr lang="en-US" b="1" i="1" dirty="0" err="1" smtClean="0">
                <a:solidFill>
                  <a:schemeClr val="accent2">
                    <a:lumMod val="75000"/>
                  </a:schemeClr>
                </a:solidFill>
                <a:latin typeface="Courier"/>
                <a:cs typeface="Courier"/>
              </a:rPr>
              <a:t>para_config</a:t>
            </a:r>
            <a:r>
              <a:rPr lang="en-US" dirty="0" smtClean="0">
                <a:solidFill>
                  <a:schemeClr val="accent2">
                    <a:lumMod val="75000"/>
                  </a:schemeClr>
                </a:solidFill>
              </a:rPr>
              <a:t> </a:t>
            </a:r>
            <a:r>
              <a:rPr lang="en-US" dirty="0" smtClean="0"/>
              <a:t>is no more!</a:t>
            </a:r>
          </a:p>
          <a:p>
            <a:r>
              <a:rPr lang="en-US" dirty="0" smtClean="0"/>
              <a:t>a number of </a:t>
            </a:r>
            <a:r>
              <a:rPr lang="en-US" b="1" i="1" dirty="0" err="1" smtClean="0">
                <a:latin typeface="Courier"/>
                <a:cs typeface="Courier"/>
              </a:rPr>
              <a:t>config</a:t>
            </a:r>
            <a:r>
              <a:rPr lang="en-US" b="1" i="1" dirty="0" smtClean="0">
                <a:latin typeface="Courier"/>
                <a:cs typeface="Courier"/>
              </a:rPr>
              <a:t>.$function </a:t>
            </a:r>
            <a:r>
              <a:rPr lang="en-US" dirty="0" smtClean="0"/>
              <a:t>are used, e.g.</a:t>
            </a:r>
          </a:p>
          <a:p>
            <a:r>
              <a:rPr lang="en-US" b="1" i="1" dirty="0" err="1" smtClean="0">
                <a:latin typeface="Courier"/>
                <a:cs typeface="Courier"/>
              </a:rPr>
              <a:t>config.base</a:t>
            </a:r>
            <a:r>
              <a:rPr lang="en-US" dirty="0" smtClean="0"/>
              <a:t> </a:t>
            </a:r>
            <a:r>
              <a:rPr lang="mr-IN" dirty="0" smtClean="0"/>
              <a:t>–</a:t>
            </a:r>
            <a:r>
              <a:rPr lang="en-US" dirty="0" smtClean="0"/>
              <a:t> master level file with machine specific paths, higher level experiment setup options, options common to more than 1 tasks, </a:t>
            </a:r>
            <a:r>
              <a:rPr lang="en-US" dirty="0" err="1" smtClean="0"/>
              <a:t>etc</a:t>
            </a:r>
            <a:r>
              <a:rPr lang="mr-IN" dirty="0" smtClean="0"/>
              <a:t>…</a:t>
            </a:r>
            <a:endParaRPr lang="en-US" dirty="0" smtClean="0"/>
          </a:p>
          <a:p>
            <a:r>
              <a:rPr lang="en-US" b="1" i="1" dirty="0" err="1" smtClean="0">
                <a:latin typeface="Courier"/>
                <a:cs typeface="Courier"/>
              </a:rPr>
              <a:t>config</a:t>
            </a:r>
            <a:r>
              <a:rPr lang="en-US" b="1" i="1" dirty="0" smtClean="0">
                <a:latin typeface="Courier"/>
                <a:cs typeface="Courier"/>
              </a:rPr>
              <a:t>.$task </a:t>
            </a:r>
            <a:r>
              <a:rPr lang="mr-IN" dirty="0" smtClean="0"/>
              <a:t>–</a:t>
            </a:r>
            <a:r>
              <a:rPr lang="en-US" dirty="0" smtClean="0"/>
              <a:t> task specific configuration file</a:t>
            </a:r>
          </a:p>
          <a:p>
            <a:r>
              <a:rPr lang="en-US" b="1" i="1" dirty="0" smtClean="0">
                <a:latin typeface="Courier"/>
                <a:cs typeface="Courier"/>
              </a:rPr>
              <a:t>config.fv3</a:t>
            </a:r>
            <a:r>
              <a:rPr lang="en-US" dirty="0" smtClean="0"/>
              <a:t> </a:t>
            </a:r>
            <a:r>
              <a:rPr lang="mr-IN" dirty="0" smtClean="0"/>
              <a:t>–</a:t>
            </a:r>
            <a:r>
              <a:rPr lang="en-US" dirty="0" smtClean="0"/>
              <a:t> model default options for different resolutions</a:t>
            </a:r>
          </a:p>
          <a:p>
            <a:r>
              <a:rPr lang="en-US" b="1" i="1" dirty="0" err="1" smtClean="0">
                <a:latin typeface="Courier"/>
                <a:cs typeface="Courier"/>
              </a:rPr>
              <a:t>config.resources</a:t>
            </a:r>
            <a:r>
              <a:rPr lang="en-US" dirty="0" smtClean="0"/>
              <a:t> </a:t>
            </a:r>
            <a:r>
              <a:rPr lang="mr-IN" dirty="0" smtClean="0"/>
              <a:t>–</a:t>
            </a:r>
            <a:r>
              <a:rPr lang="en-US" dirty="0" smtClean="0"/>
              <a:t> job card related variables, e.g. </a:t>
            </a:r>
            <a:r>
              <a:rPr lang="en-US" dirty="0" err="1" smtClean="0"/>
              <a:t>walltime</a:t>
            </a:r>
            <a:r>
              <a:rPr lang="en-US" dirty="0" smtClean="0"/>
              <a:t>, node and task count, memory </a:t>
            </a:r>
            <a:r>
              <a:rPr lang="en-US" dirty="0" err="1" smtClean="0"/>
              <a:t>etc</a:t>
            </a:r>
            <a:r>
              <a:rPr lang="en-US" dirty="0" smtClean="0"/>
              <a:t> </a:t>
            </a:r>
            <a:r>
              <a:rPr lang="mr-IN" dirty="0" smtClean="0"/>
              <a:t>…</a:t>
            </a:r>
            <a:endParaRPr lang="en-US" dirty="0"/>
          </a:p>
          <a:p>
            <a:endParaRPr lang="en-US" dirty="0" smtClean="0"/>
          </a:p>
        </p:txBody>
      </p:sp>
    </p:spTree>
    <p:extLst>
      <p:ext uri="{BB962C8B-B14F-4D97-AF65-F5344CB8AC3E}">
        <p14:creationId xmlns:p14="http://schemas.microsoft.com/office/powerpoint/2010/main" val="21851775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pPr>
              <a:defRPr/>
            </a:pPr>
            <a:fld id="{85557808-889C-4BB8-BAE4-75CBD30577D5}" type="slidenum">
              <a:rPr lang="en-US"/>
              <a:pPr>
                <a:defRPr/>
              </a:pPr>
              <a:t>9</a:t>
            </a:fld>
            <a:endParaRPr lang="en-US"/>
          </a:p>
        </p:txBody>
      </p:sp>
      <p:sp>
        <p:nvSpPr>
          <p:cNvPr id="2" name="Title 1"/>
          <p:cNvSpPr>
            <a:spLocks noGrp="1"/>
          </p:cNvSpPr>
          <p:nvPr>
            <p:ph type="ctrTitle" idx="4294967295"/>
          </p:nvPr>
        </p:nvSpPr>
        <p:spPr>
          <a:xfrm>
            <a:off x="762000" y="152400"/>
            <a:ext cx="7772400" cy="533400"/>
          </a:xfrm>
          <a:ln>
            <a:solidFill>
              <a:schemeClr val="tx2">
                <a:lumMod val="40000"/>
                <a:lumOff val="60000"/>
              </a:schemeClr>
            </a:solidFill>
          </a:ln>
        </p:spPr>
        <p:txBody>
          <a:bodyPr rtlCol="0">
            <a:normAutofit/>
          </a:bodyPr>
          <a:lstStyle/>
          <a:p>
            <a:pPr eaLnBrk="1" fontAlgn="auto" hangingPunct="1">
              <a:spcAft>
                <a:spcPts val="0"/>
              </a:spcAft>
              <a:defRPr/>
            </a:pPr>
            <a:r>
              <a:rPr lang="en-US" sz="2800" b="1" dirty="0">
                <a:solidFill>
                  <a:srgbClr val="002060"/>
                </a:solidFill>
              </a:rPr>
              <a:t>FV3GFS Input and </a:t>
            </a:r>
            <a:r>
              <a:rPr lang="en-US" sz="2800" b="1" dirty="0" smtClean="0">
                <a:solidFill>
                  <a:srgbClr val="002060"/>
                </a:solidFill>
              </a:rPr>
              <a:t>Output</a:t>
            </a:r>
            <a:endParaRPr lang="en-US" sz="2800" b="1" dirty="0">
              <a:solidFill>
                <a:srgbClr val="002060"/>
              </a:solidFill>
            </a:endParaRPr>
          </a:p>
        </p:txBody>
      </p:sp>
      <p:sp>
        <p:nvSpPr>
          <p:cNvPr id="4" name="Rectangle 3"/>
          <p:cNvSpPr/>
          <p:nvPr/>
        </p:nvSpPr>
        <p:spPr>
          <a:xfrm>
            <a:off x="685800" y="1066800"/>
            <a:ext cx="3124200" cy="1477328"/>
          </a:xfrm>
          <a:prstGeom prst="rect">
            <a:avLst/>
          </a:prstGeom>
          <a:solidFill>
            <a:schemeClr val="accent4">
              <a:lumMod val="20000"/>
              <a:lumOff val="80000"/>
            </a:schemeClr>
          </a:solidFill>
          <a:ln>
            <a:solidFill>
              <a:srgbClr val="002060"/>
            </a:solidFill>
          </a:ln>
        </p:spPr>
        <p:txBody>
          <a:bodyPr>
            <a:spAutoFit/>
          </a:bodyPr>
          <a:lstStyle/>
          <a:p>
            <a:pPr fontAlgn="auto">
              <a:spcBef>
                <a:spcPts val="0"/>
              </a:spcBef>
              <a:spcAft>
                <a:spcPts val="0"/>
              </a:spcAft>
              <a:defRPr/>
            </a:pPr>
            <a:r>
              <a:rPr lang="en-US" b="1" dirty="0">
                <a:solidFill>
                  <a:srgbClr val="FF0000"/>
                </a:solidFill>
                <a:latin typeface="+mn-lt"/>
                <a:cs typeface="+mn-cs"/>
              </a:rPr>
              <a:t>Cold </a:t>
            </a:r>
            <a:r>
              <a:rPr lang="en-US" b="1" dirty="0" smtClean="0">
                <a:solidFill>
                  <a:srgbClr val="FF0000"/>
                </a:solidFill>
                <a:latin typeface="+mn-lt"/>
                <a:cs typeface="+mn-cs"/>
              </a:rPr>
              <a:t>START (New experiment)</a:t>
            </a:r>
            <a:endParaRPr lang="en-US" b="1" dirty="0">
              <a:solidFill>
                <a:srgbClr val="FF0000"/>
              </a:solidFill>
              <a:latin typeface="+mn-lt"/>
              <a:cs typeface="+mn-cs"/>
            </a:endParaRPr>
          </a:p>
          <a:p>
            <a:pPr fontAlgn="auto">
              <a:spcBef>
                <a:spcPts val="0"/>
              </a:spcBef>
              <a:spcAft>
                <a:spcPts val="0"/>
              </a:spcAft>
              <a:defRPr/>
            </a:pPr>
            <a:r>
              <a:rPr lang="en-US" dirty="0" err="1" smtClean="0">
                <a:latin typeface="+mn-lt"/>
                <a:cs typeface="+mn-cs"/>
              </a:rPr>
              <a:t>gfs_ctrl.nc</a:t>
            </a:r>
            <a:endParaRPr lang="en-US" dirty="0"/>
          </a:p>
          <a:p>
            <a:pPr fontAlgn="auto">
              <a:spcBef>
                <a:spcPts val="0"/>
              </a:spcBef>
              <a:spcAft>
                <a:spcPts val="0"/>
              </a:spcAft>
              <a:defRPr/>
            </a:pPr>
            <a:r>
              <a:rPr lang="en-US" dirty="0" err="1" smtClean="0">
                <a:latin typeface="+mn-lt"/>
                <a:cs typeface="+mn-cs"/>
              </a:rPr>
              <a:t>sfc_ctrl.nc</a:t>
            </a:r>
            <a:endParaRPr lang="en-US" dirty="0">
              <a:latin typeface="+mn-lt"/>
              <a:cs typeface="+mn-cs"/>
            </a:endParaRPr>
          </a:p>
          <a:p>
            <a:pPr fontAlgn="auto">
              <a:spcBef>
                <a:spcPts val="0"/>
              </a:spcBef>
              <a:spcAft>
                <a:spcPts val="0"/>
              </a:spcAft>
              <a:defRPr/>
            </a:pPr>
            <a:r>
              <a:rPr lang="en-US" dirty="0" err="1" smtClean="0">
                <a:latin typeface="+mn-lt"/>
                <a:cs typeface="+mn-cs"/>
              </a:rPr>
              <a:t>gfs_data.tile</a:t>
            </a:r>
            <a:r>
              <a:rPr lang="en-US" dirty="0" err="1"/>
              <a:t>X</a:t>
            </a:r>
            <a:r>
              <a:rPr lang="en-US" dirty="0" err="1" smtClean="0">
                <a:latin typeface="+mn-lt"/>
                <a:cs typeface="+mn-cs"/>
              </a:rPr>
              <a:t>.nc</a:t>
            </a:r>
            <a:r>
              <a:rPr lang="en-US" dirty="0" smtClean="0">
                <a:latin typeface="+mn-lt"/>
                <a:cs typeface="+mn-cs"/>
              </a:rPr>
              <a:t>  </a:t>
            </a:r>
            <a:r>
              <a:rPr lang="en-US" dirty="0" err="1" smtClean="0">
                <a:latin typeface="+mn-lt"/>
                <a:cs typeface="+mn-cs"/>
              </a:rPr>
              <a:t>sfc_data.tile</a:t>
            </a:r>
            <a:r>
              <a:rPr lang="en-US" dirty="0" err="1" smtClean="0"/>
              <a:t>X</a:t>
            </a:r>
            <a:r>
              <a:rPr lang="en-US" dirty="0" err="1" smtClean="0">
                <a:latin typeface="+mn-lt"/>
                <a:cs typeface="+mn-cs"/>
              </a:rPr>
              <a:t>.nc</a:t>
            </a:r>
            <a:endParaRPr lang="en-US" dirty="0">
              <a:latin typeface="+mn-lt"/>
              <a:cs typeface="+mn-cs"/>
            </a:endParaRPr>
          </a:p>
        </p:txBody>
      </p:sp>
      <p:sp>
        <p:nvSpPr>
          <p:cNvPr id="5" name="TextBox 4"/>
          <p:cNvSpPr txBox="1"/>
          <p:nvPr/>
        </p:nvSpPr>
        <p:spPr>
          <a:xfrm>
            <a:off x="4648200" y="1066800"/>
            <a:ext cx="3124200" cy="646113"/>
          </a:xfrm>
          <a:prstGeom prst="rect">
            <a:avLst/>
          </a:prstGeom>
          <a:solidFill>
            <a:schemeClr val="accent3">
              <a:lumMod val="60000"/>
              <a:lumOff val="40000"/>
            </a:schemeClr>
          </a:solidFill>
          <a:ln>
            <a:solidFill>
              <a:srgbClr val="002060"/>
            </a:solidFill>
          </a:ln>
        </p:spPr>
        <p:txBody>
          <a:bodyPr wrap="square">
            <a:spAutoFit/>
          </a:bodyPr>
          <a:lstStyle/>
          <a:p>
            <a:pPr fontAlgn="auto">
              <a:spcBef>
                <a:spcPts val="0"/>
              </a:spcBef>
              <a:spcAft>
                <a:spcPts val="0"/>
              </a:spcAft>
              <a:defRPr/>
            </a:pPr>
            <a:r>
              <a:rPr lang="en-US" dirty="0">
                <a:latin typeface="+mn-lt"/>
                <a:cs typeface="+mn-cs"/>
              </a:rPr>
              <a:t>Created by CHGRES using operational GFS IC as input</a:t>
            </a:r>
          </a:p>
        </p:txBody>
      </p:sp>
      <p:sp>
        <p:nvSpPr>
          <p:cNvPr id="7" name="Rectangle 6"/>
          <p:cNvSpPr/>
          <p:nvPr/>
        </p:nvSpPr>
        <p:spPr>
          <a:xfrm>
            <a:off x="685800" y="4038600"/>
            <a:ext cx="3311525" cy="2031325"/>
          </a:xfrm>
          <a:prstGeom prst="rect">
            <a:avLst/>
          </a:prstGeom>
          <a:solidFill>
            <a:schemeClr val="accent4">
              <a:lumMod val="20000"/>
              <a:lumOff val="80000"/>
            </a:schemeClr>
          </a:solidFill>
          <a:ln>
            <a:solidFill>
              <a:srgbClr val="002060"/>
            </a:solidFill>
          </a:ln>
        </p:spPr>
        <p:txBody>
          <a:bodyPr>
            <a:spAutoFit/>
          </a:bodyPr>
          <a:lstStyle/>
          <a:p>
            <a:pPr fontAlgn="auto">
              <a:spcBef>
                <a:spcPts val="0"/>
              </a:spcBef>
              <a:spcAft>
                <a:spcPts val="0"/>
              </a:spcAft>
              <a:defRPr/>
            </a:pPr>
            <a:r>
              <a:rPr lang="en-US" b="1" dirty="0" smtClean="0">
                <a:solidFill>
                  <a:srgbClr val="FF0000"/>
                </a:solidFill>
                <a:latin typeface="+mn-lt"/>
                <a:cs typeface="+mn-cs"/>
              </a:rPr>
              <a:t>RESTART</a:t>
            </a:r>
            <a:endParaRPr lang="en-US" b="1" dirty="0">
              <a:solidFill>
                <a:srgbClr val="FF0000"/>
              </a:solidFill>
              <a:latin typeface="+mn-lt"/>
              <a:cs typeface="+mn-cs"/>
            </a:endParaRPr>
          </a:p>
          <a:p>
            <a:pPr fontAlgn="auto">
              <a:spcBef>
                <a:spcPts val="0"/>
              </a:spcBef>
              <a:spcAft>
                <a:spcPts val="0"/>
              </a:spcAft>
              <a:defRPr/>
            </a:pPr>
            <a:r>
              <a:rPr lang="en-US" dirty="0" err="1">
                <a:latin typeface="+mn-lt"/>
                <a:cs typeface="+mn-cs"/>
              </a:rPr>
              <a:t>coupler.res</a:t>
            </a:r>
            <a:r>
              <a:rPr lang="en-US" dirty="0">
                <a:latin typeface="+mn-lt"/>
                <a:cs typeface="+mn-cs"/>
              </a:rPr>
              <a:t> </a:t>
            </a:r>
            <a:endParaRPr lang="en-US" dirty="0" smtClean="0">
              <a:latin typeface="+mn-lt"/>
              <a:cs typeface="+mn-cs"/>
            </a:endParaRPr>
          </a:p>
          <a:p>
            <a:pPr fontAlgn="auto">
              <a:spcBef>
                <a:spcPts val="0"/>
              </a:spcBef>
              <a:spcAft>
                <a:spcPts val="0"/>
              </a:spcAft>
              <a:defRPr/>
            </a:pPr>
            <a:r>
              <a:rPr lang="en-US" dirty="0" err="1" smtClean="0">
                <a:latin typeface="+mn-lt"/>
                <a:cs typeface="+mn-cs"/>
              </a:rPr>
              <a:t>fv_core.res.nc</a:t>
            </a:r>
            <a:r>
              <a:rPr lang="en-US" dirty="0" smtClean="0">
                <a:latin typeface="+mn-lt"/>
                <a:cs typeface="+mn-cs"/>
              </a:rPr>
              <a:t> </a:t>
            </a:r>
            <a:r>
              <a:rPr lang="en-US" dirty="0" err="1" smtClean="0">
                <a:latin typeface="+mn-lt"/>
                <a:cs typeface="+mn-cs"/>
              </a:rPr>
              <a:t>fv_core.res.tileX.nc</a:t>
            </a:r>
            <a:r>
              <a:rPr lang="en-US" dirty="0" smtClean="0">
                <a:latin typeface="+mn-lt"/>
                <a:cs typeface="+mn-cs"/>
              </a:rPr>
              <a:t>  </a:t>
            </a:r>
            <a:r>
              <a:rPr lang="en-US" dirty="0" err="1" smtClean="0">
                <a:latin typeface="+mn-lt"/>
                <a:cs typeface="+mn-cs"/>
              </a:rPr>
              <a:t>fv_srf_wnd.res.tileX.nc</a:t>
            </a:r>
            <a:r>
              <a:rPr lang="en-US" dirty="0" smtClean="0">
                <a:latin typeface="+mn-lt"/>
                <a:cs typeface="+mn-cs"/>
              </a:rPr>
              <a:t>  </a:t>
            </a:r>
            <a:r>
              <a:rPr lang="en-US" dirty="0" err="1" smtClean="0">
                <a:latin typeface="+mn-lt"/>
                <a:cs typeface="+mn-cs"/>
              </a:rPr>
              <a:t>fv_tracer.res.tileX.nc</a:t>
            </a:r>
            <a:r>
              <a:rPr lang="en-US" dirty="0" smtClean="0">
                <a:latin typeface="+mn-lt"/>
                <a:cs typeface="+mn-cs"/>
              </a:rPr>
              <a:t>  </a:t>
            </a:r>
            <a:r>
              <a:rPr lang="en-US" dirty="0" err="1" smtClean="0">
                <a:latin typeface="+mn-lt"/>
                <a:cs typeface="+mn-cs"/>
              </a:rPr>
              <a:t>sfc_data.tileX.nc</a:t>
            </a:r>
            <a:endParaRPr lang="en-US" dirty="0">
              <a:latin typeface="+mn-lt"/>
              <a:cs typeface="+mn-cs"/>
            </a:endParaRPr>
          </a:p>
        </p:txBody>
      </p:sp>
      <p:sp>
        <p:nvSpPr>
          <p:cNvPr id="8" name="TextBox 7"/>
          <p:cNvSpPr txBox="1"/>
          <p:nvPr/>
        </p:nvSpPr>
        <p:spPr>
          <a:xfrm>
            <a:off x="4648200" y="4038600"/>
            <a:ext cx="3429000" cy="369332"/>
          </a:xfrm>
          <a:prstGeom prst="rect">
            <a:avLst/>
          </a:prstGeom>
          <a:solidFill>
            <a:schemeClr val="accent3">
              <a:lumMod val="60000"/>
              <a:lumOff val="40000"/>
            </a:schemeClr>
          </a:solidFill>
          <a:ln>
            <a:solidFill>
              <a:srgbClr val="002060"/>
            </a:solidFill>
          </a:ln>
        </p:spPr>
        <p:txBody>
          <a:bodyPr>
            <a:spAutoFit/>
          </a:bodyPr>
          <a:lstStyle/>
          <a:p>
            <a:pPr fontAlgn="auto">
              <a:spcBef>
                <a:spcPts val="0"/>
              </a:spcBef>
              <a:spcAft>
                <a:spcPts val="0"/>
              </a:spcAft>
              <a:defRPr/>
            </a:pPr>
            <a:r>
              <a:rPr lang="en-US" dirty="0">
                <a:latin typeface="+mn-lt"/>
                <a:cs typeface="+mn-cs"/>
              </a:rPr>
              <a:t>Written out </a:t>
            </a:r>
            <a:r>
              <a:rPr lang="en-US" dirty="0" smtClean="0">
                <a:latin typeface="+mn-lt"/>
                <a:cs typeface="+mn-cs"/>
              </a:rPr>
              <a:t>at next analysis time</a:t>
            </a:r>
            <a:endParaRPr lang="en-US" dirty="0">
              <a:latin typeface="+mn-lt"/>
              <a:cs typeface="+mn-cs"/>
            </a:endParaRPr>
          </a:p>
        </p:txBody>
      </p:sp>
      <p:sp>
        <p:nvSpPr>
          <p:cNvPr id="9" name="Rectangle 8"/>
          <p:cNvSpPr/>
          <p:nvPr/>
        </p:nvSpPr>
        <p:spPr>
          <a:xfrm>
            <a:off x="685800" y="2844006"/>
            <a:ext cx="3657600" cy="923330"/>
          </a:xfrm>
          <a:prstGeom prst="rect">
            <a:avLst/>
          </a:prstGeom>
          <a:solidFill>
            <a:schemeClr val="accent4">
              <a:lumMod val="20000"/>
              <a:lumOff val="80000"/>
            </a:schemeClr>
          </a:solidFill>
          <a:ln>
            <a:solidFill>
              <a:srgbClr val="002060"/>
            </a:solidFill>
          </a:ln>
        </p:spPr>
        <p:txBody>
          <a:bodyPr>
            <a:spAutoFit/>
          </a:bodyPr>
          <a:lstStyle/>
          <a:p>
            <a:pPr>
              <a:defRPr/>
            </a:pPr>
            <a:r>
              <a:rPr lang="en-US" b="1" dirty="0">
                <a:solidFill>
                  <a:srgbClr val="FF0000"/>
                </a:solidFill>
                <a:latin typeface="Calibri (Body)"/>
                <a:cs typeface="Calibri (Body)"/>
              </a:rPr>
              <a:t>Forecast </a:t>
            </a:r>
            <a:r>
              <a:rPr lang="en-US" b="1" dirty="0" smtClean="0">
                <a:solidFill>
                  <a:srgbClr val="FF0000"/>
                </a:solidFill>
                <a:latin typeface="Calibri (Body)"/>
                <a:cs typeface="Calibri (Body)"/>
              </a:rPr>
              <a:t>history</a:t>
            </a:r>
          </a:p>
          <a:p>
            <a:pPr>
              <a:defRPr/>
            </a:pPr>
            <a:r>
              <a:rPr lang="en-US" dirty="0" smtClean="0">
                <a:latin typeface="Calibri (Body)"/>
                <a:cs typeface="Calibri (Body)"/>
              </a:rPr>
              <a:t>fv3_historyd.tile</a:t>
            </a:r>
            <a:r>
              <a:rPr lang="en-US" dirty="0" smtClean="0">
                <a:latin typeface="Calibri (Body)"/>
                <a:cs typeface="Calibri (Body)"/>
              </a:rPr>
              <a:t>X</a:t>
            </a:r>
            <a:r>
              <a:rPr lang="en-US" dirty="0" smtClean="0">
                <a:latin typeface="Calibri (Body)"/>
                <a:cs typeface="Calibri (Body)"/>
              </a:rPr>
              <a:t>.nc </a:t>
            </a:r>
            <a:endParaRPr lang="en-US" dirty="0">
              <a:latin typeface="Calibri (Body)"/>
              <a:cs typeface="Calibri (Body)"/>
            </a:endParaRPr>
          </a:p>
          <a:p>
            <a:pPr>
              <a:defRPr/>
            </a:pPr>
            <a:r>
              <a:rPr lang="en-US" dirty="0" smtClean="0">
                <a:latin typeface="Calibri (Body)"/>
                <a:cs typeface="Calibri (Body)"/>
              </a:rPr>
              <a:t>fv3_history2d.tileX.nc</a:t>
            </a:r>
            <a:endParaRPr lang="en-US" dirty="0">
              <a:latin typeface="Calibri (Body)"/>
              <a:cs typeface="Calibri (Body)"/>
            </a:endParaRPr>
          </a:p>
        </p:txBody>
      </p:sp>
      <p:sp>
        <p:nvSpPr>
          <p:cNvPr id="10" name="TextBox 9"/>
          <p:cNvSpPr txBox="1"/>
          <p:nvPr/>
        </p:nvSpPr>
        <p:spPr>
          <a:xfrm>
            <a:off x="4648200" y="2819400"/>
            <a:ext cx="3276600" cy="376238"/>
          </a:xfrm>
          <a:prstGeom prst="rect">
            <a:avLst/>
          </a:prstGeom>
          <a:solidFill>
            <a:schemeClr val="accent3">
              <a:lumMod val="60000"/>
              <a:lumOff val="40000"/>
            </a:schemeClr>
          </a:solidFill>
          <a:ln>
            <a:solidFill>
              <a:srgbClr val="002060"/>
            </a:solidFill>
          </a:ln>
        </p:spPr>
        <p:txBody>
          <a:bodyPr>
            <a:spAutoFit/>
          </a:bodyPr>
          <a:lstStyle/>
          <a:p>
            <a:pPr fontAlgn="auto">
              <a:spcBef>
                <a:spcPts val="0"/>
              </a:spcBef>
              <a:spcAft>
                <a:spcPts val="0"/>
              </a:spcAft>
              <a:defRPr/>
            </a:pPr>
            <a:r>
              <a:rPr lang="en-US" dirty="0">
                <a:latin typeface="+mn-lt"/>
                <a:cs typeface="+mn-cs"/>
              </a:rPr>
              <a:t>Written out at </a:t>
            </a:r>
            <a:r>
              <a:rPr lang="en-US" dirty="0" smtClean="0"/>
              <a:t>1 hour</a:t>
            </a:r>
            <a:r>
              <a:rPr lang="en-US" dirty="0" smtClean="0">
                <a:latin typeface="+mn-lt"/>
                <a:cs typeface="+mn-cs"/>
              </a:rPr>
              <a:t> </a:t>
            </a:r>
            <a:r>
              <a:rPr lang="en-US" dirty="0">
                <a:latin typeface="+mn-lt"/>
                <a:cs typeface="+mn-cs"/>
              </a:rPr>
              <a:t>interval</a:t>
            </a:r>
          </a:p>
        </p:txBody>
      </p:sp>
      <p:sp>
        <p:nvSpPr>
          <p:cNvPr id="15" name="TextBox 14"/>
          <p:cNvSpPr txBox="1"/>
          <p:nvPr/>
        </p:nvSpPr>
        <p:spPr>
          <a:xfrm>
            <a:off x="4672438" y="1905000"/>
            <a:ext cx="3124200" cy="369332"/>
          </a:xfrm>
          <a:prstGeom prst="rect">
            <a:avLst/>
          </a:prstGeom>
          <a:solidFill>
            <a:schemeClr val="accent3">
              <a:lumMod val="60000"/>
              <a:lumOff val="40000"/>
            </a:schemeClr>
          </a:solidFill>
          <a:ln>
            <a:solidFill>
              <a:srgbClr val="002060"/>
            </a:solidFill>
          </a:ln>
        </p:spPr>
        <p:txBody>
          <a:bodyPr wrap="square">
            <a:spAutoFit/>
          </a:bodyPr>
          <a:lstStyle/>
          <a:p>
            <a:pPr fontAlgn="auto">
              <a:spcBef>
                <a:spcPts val="0"/>
              </a:spcBef>
              <a:spcAft>
                <a:spcPts val="0"/>
              </a:spcAft>
              <a:defRPr/>
            </a:pPr>
            <a:r>
              <a:rPr lang="en-US" dirty="0" smtClean="0">
                <a:latin typeface="+mn-lt"/>
                <a:cs typeface="+mn-cs"/>
              </a:rPr>
              <a:t>Also for ensemble members</a:t>
            </a:r>
            <a:endParaRPr lang="en-US" dirty="0">
              <a:latin typeface="+mn-lt"/>
              <a:cs typeface="+mn-cs"/>
            </a:endParaRPr>
          </a:p>
        </p:txBody>
      </p:sp>
    </p:spTree>
    <p:extLst>
      <p:ext uri="{BB962C8B-B14F-4D97-AF65-F5344CB8AC3E}">
        <p14:creationId xmlns:p14="http://schemas.microsoft.com/office/powerpoint/2010/main" val="23768500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1625</TotalTime>
  <Words>980</Words>
  <Application>Microsoft Macintosh PowerPoint</Application>
  <PresentationFormat>On-screen Show (4:3)</PresentationFormat>
  <Paragraphs>287</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FV3GFS Workflow Elements  for a Cycled DA System</vt:lpstr>
      <vt:lpstr>PowerPoint Presentation</vt:lpstr>
      <vt:lpstr>PowerPoint Presentation</vt:lpstr>
      <vt:lpstr>PowerPoint Presentation</vt:lpstr>
      <vt:lpstr>PowerPoint Presentation</vt:lpstr>
      <vt:lpstr>PowerPoint Presentation</vt:lpstr>
      <vt:lpstr>PowerPoint Presentation</vt:lpstr>
      <vt:lpstr>configuration</vt:lpstr>
      <vt:lpstr>FV3GFS Input and Output</vt:lpstr>
      <vt:lpstr>cycling</vt:lpstr>
      <vt:lpstr>regrid_nemsio.x, calc_increment.x</vt:lpstr>
      <vt:lpstr>static B matrix in GSI</vt:lpstr>
      <vt:lpstr>Stochastic Physics and Initialization</vt:lpstr>
      <vt:lpstr>FV3GFS Post-processing</vt:lpstr>
      <vt:lpstr>Capability/ Inability of Workflow?</vt:lpstr>
      <vt:lpstr>I/O and Post-Processing will change after NEMS FV3GFS Write Component is complete.  Interpolation to Gaussian grid will be carried out within the Write Component using ESMF regridding tools.  Final “history” output from the model can be in either nemsio or netCDF format</vt:lpstr>
      <vt:lpstr>Real-time FV3GFS cycled DA v0.1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GLOBAL_CHGRES</dc:title>
  <dc:creator>Fanglin Yang</dc:creator>
  <cp:lastModifiedBy>Rahul Mahajan</cp:lastModifiedBy>
  <cp:revision>112</cp:revision>
  <dcterms:created xsi:type="dcterms:W3CDTF">2006-08-16T00:00:00Z</dcterms:created>
  <dcterms:modified xsi:type="dcterms:W3CDTF">2017-07-20T04:06:24Z</dcterms:modified>
</cp:coreProperties>
</file>