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934200" cy="9220200"/>
  <p:embeddedFontLst>
    <p:embeddedFont>
      <p:font typeface="Constantia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onstantia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Constantia-italic.fntdata"/><Relationship Id="rId14" Type="http://schemas.openxmlformats.org/officeDocument/2006/relationships/font" Target="fonts/Constantia-bold.fntdata"/><Relationship Id="rId16" Type="http://schemas.openxmlformats.org/officeDocument/2006/relationships/font" Target="fonts/Constanti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3004820" cy="4610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927775" y="0"/>
            <a:ext cx="3004820" cy="4610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62050" y="692150"/>
            <a:ext cx="4610100" cy="34575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757590"/>
            <a:ext cx="3004820" cy="46101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  <a:noFill/>
          <a:ln>
            <a:noFill/>
          </a:ln>
        </p:spPr>
        <p:txBody>
          <a:bodyPr anchorCtr="0" anchor="b" bIns="46150" lIns="92300" rIns="92300" wrap="square" tIns="4615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62050" y="692150"/>
            <a:ext cx="4610100" cy="34575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62050" y="692150"/>
            <a:ext cx="4610100" cy="34575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62050" y="692150"/>
            <a:ext cx="4610100" cy="34575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93420" y="4379595"/>
            <a:ext cx="5547300" cy="414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62050" y="692150"/>
            <a:ext cx="4610100" cy="34575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1162050" y="692150"/>
            <a:ext cx="4610100" cy="34575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93420" y="4379595"/>
            <a:ext cx="5547300" cy="414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 txBox="1"/>
          <p:nvPr>
            <p:ph idx="12" type="sldNum"/>
          </p:nvPr>
        </p:nvSpPr>
        <p:spPr>
          <a:xfrm>
            <a:off x="3927775" y="8757590"/>
            <a:ext cx="3004800" cy="461100"/>
          </a:xfrm>
          <a:prstGeom prst="rect">
            <a:avLst/>
          </a:prstGeom>
        </p:spPr>
        <p:txBody>
          <a:bodyPr anchorCtr="0" anchor="b" bIns="46150" lIns="92300" rIns="92300" wrap="square" tIns="4615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1162050" y="692150"/>
            <a:ext cx="4610100" cy="34575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93420" y="4379595"/>
            <a:ext cx="5547300" cy="414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 txBox="1"/>
          <p:nvPr>
            <p:ph idx="12" type="sldNum"/>
          </p:nvPr>
        </p:nvSpPr>
        <p:spPr>
          <a:xfrm>
            <a:off x="3927775" y="8757590"/>
            <a:ext cx="3004800" cy="461100"/>
          </a:xfrm>
          <a:prstGeom prst="rect">
            <a:avLst/>
          </a:prstGeom>
        </p:spPr>
        <p:txBody>
          <a:bodyPr anchorCtr="0" anchor="b" bIns="46150" lIns="92300" rIns="92300" wrap="square" tIns="461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1162050" y="692150"/>
            <a:ext cx="4610100" cy="34575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93420" y="4379595"/>
            <a:ext cx="5547300" cy="414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 txBox="1"/>
          <p:nvPr>
            <p:ph idx="12" type="sldNum"/>
          </p:nvPr>
        </p:nvSpPr>
        <p:spPr>
          <a:xfrm>
            <a:off x="3927775" y="8757590"/>
            <a:ext cx="3004800" cy="461100"/>
          </a:xfrm>
          <a:prstGeom prst="rect">
            <a:avLst/>
          </a:prstGeom>
        </p:spPr>
        <p:txBody>
          <a:bodyPr anchorCtr="0" anchor="b" bIns="46150" lIns="92300" rIns="92300" wrap="square" tIns="461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Clr>
                <a:srgbClr val="4CE0EA"/>
              </a:buClr>
              <a:buFont typeface="Calibri"/>
              <a:buNone/>
              <a:defRPr b="1" i="0" sz="5600" u="none" cap="none" strike="noStrike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2" name="Shape 2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45720" rtl="0" algn="r">
              <a:spcBef>
                <a:spcPts val="520"/>
              </a:spcBef>
              <a:buClr>
                <a:schemeClr val="accent3"/>
              </a:buClr>
              <a:buFont typeface="Noto Sans Symbols"/>
              <a:buNone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ctr">
              <a:spcBef>
                <a:spcPts val="480"/>
              </a:spcBef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ctr">
              <a:spcBef>
                <a:spcPts val="420"/>
              </a:spcBef>
              <a:buClr>
                <a:schemeClr val="accent2"/>
              </a:buClr>
              <a:buFont typeface="Noto Sans Symbols"/>
              <a:buNone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ctr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ctr"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ctr">
              <a:spcBef>
                <a:spcPts val="360"/>
              </a:spcBef>
              <a:buClr>
                <a:schemeClr val="accent5"/>
              </a:buClr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ctr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ctr">
              <a:spcBef>
                <a:spcPts val="320"/>
              </a:spcBef>
              <a:buClr>
                <a:schemeClr val="lt2"/>
              </a:buClr>
              <a:buFont typeface="Constantia"/>
              <a:buNone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ctr">
              <a:spcBef>
                <a:spcPts val="280"/>
              </a:spcBef>
              <a:buClr>
                <a:schemeClr val="lt2"/>
              </a:buClr>
              <a:buFont typeface="Constantia"/>
              <a:buNone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picTx">
  <p:cSld name="Picture with Caption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med" w="med" type="none"/>
            <a:tailEnd len="med" w="med" type="none"/>
          </a:ln>
          <a:effectLst>
            <a:outerShdw blurRad="63500" sx="98500" kx="100000" rotWithShape="0" algn="tl" dir="7500000" dist="38500" sy="100080" ky="100000">
              <a:srgbClr val="000000">
                <a:alpha val="24705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9" name="Shape 89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med" w="med" type="none"/>
            <a:tailEnd len="med" w="med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0" name="Shape 90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1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50"/>
              </a:spcBef>
              <a:buClr>
                <a:schemeClr val="accent3"/>
              </a:buClr>
              <a:buFont typeface="Noto Sans Symbols"/>
              <a:buNone/>
              <a:defRPr b="0" i="0" sz="13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94310" lvl="1" marL="640080" marR="0" rtl="0" algn="l">
              <a:spcBef>
                <a:spcPts val="24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09550" lvl="2" marL="914400" marR="0" rtl="0" algn="l">
              <a:spcBef>
                <a:spcPts val="20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1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73672" lvl="3" marL="1188720" marR="0" rtl="0" algn="l">
              <a:spcBef>
                <a:spcPts val="18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81292" lvl="4" marL="1463040" marR="0" rtl="0" algn="l">
              <a:spcBef>
                <a:spcPts val="18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  <p:sp>
        <p:nvSpPr>
          <p:cNvPr id="95" name="Shape 95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buClr>
                <a:schemeClr val="accent3"/>
              </a:buClr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0655" lvl="2" marL="914400" marR="0" rtl="0" algn="l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35889" lvl="4" marL="1463040" marR="0" rtl="0" algn="l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96" name="Shape 96"/>
          <p:cNvSpPr/>
          <p:nvPr/>
        </p:nvSpPr>
        <p:spPr>
          <a:xfrm flipH="1" rot="10800000">
            <a:off x="-9525" y="5816600"/>
            <a:ext cx="9163050" cy="1041400"/>
          </a:xfrm>
          <a:custGeom>
            <a:pathLst>
              <a:path extrusionOk="0" h="120000" w="120000">
                <a:moveTo>
                  <a:pt x="124" y="365"/>
                </a:moveTo>
                <a:lnTo>
                  <a:pt x="52848" y="0"/>
                </a:lnTo>
                <a:cubicBezTo>
                  <a:pt x="57089" y="18475"/>
                  <a:pt x="79584" y="67134"/>
                  <a:pt x="90935" y="67134"/>
                </a:cubicBezTo>
                <a:cubicBezTo>
                  <a:pt x="102286" y="67134"/>
                  <a:pt x="114885" y="27804"/>
                  <a:pt x="119875" y="10060"/>
                </a:cubicBezTo>
                <a:lnTo>
                  <a:pt x="120000" y="38963"/>
                </a:lnTo>
                <a:cubicBezTo>
                  <a:pt x="117879" y="47012"/>
                  <a:pt x="104282" y="80670"/>
                  <a:pt x="89438" y="80304"/>
                </a:cubicBezTo>
                <a:cubicBezTo>
                  <a:pt x="74594" y="79939"/>
                  <a:pt x="45841" y="30182"/>
                  <a:pt x="30935" y="36768"/>
                </a:cubicBezTo>
                <a:cubicBezTo>
                  <a:pt x="15592" y="38231"/>
                  <a:pt x="5613" y="88170"/>
                  <a:pt x="0" y="120000"/>
                </a:cubicBezTo>
                <a:lnTo>
                  <a:pt x="124" y="365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7" name="Shape 97"/>
          <p:cNvSpPr/>
          <p:nvPr/>
        </p:nvSpPr>
        <p:spPr>
          <a:xfrm flipH="1" rot="10800000">
            <a:off x="4381500" y="6219825"/>
            <a:ext cx="4762500" cy="638175"/>
          </a:xfrm>
          <a:custGeom>
            <a:pathLst>
              <a:path extrusionOk="0" h="120000" w="120000">
                <a:moveTo>
                  <a:pt x="0" y="0"/>
                </a:moveTo>
                <a:cubicBezTo>
                  <a:pt x="6960" y="20571"/>
                  <a:pt x="46720" y="107495"/>
                  <a:pt x="66720" y="113747"/>
                </a:cubicBezTo>
                <a:cubicBezTo>
                  <a:pt x="86720" y="120000"/>
                  <a:pt x="111120" y="56268"/>
                  <a:pt x="120000" y="37512"/>
                </a:cubicBezTo>
                <a:lnTo>
                  <a:pt x="120000" y="121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0655" lvl="2" marL="914400" marR="0" rtl="0" algn="l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35889" lvl="4" marL="1463040" marR="0" rtl="0" algn="l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 rot="5400000">
            <a:off x="5052218" y="2491583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 rot="5400000">
            <a:off x="861219" y="510383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0655" lvl="2" marL="914400" marR="0" rtl="0" algn="l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35889" lvl="4" marL="1463040" marR="0" rtl="0" algn="l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8" name="Shape 10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0655" lvl="2" marL="914400" marR="0" rtl="0" algn="l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35889" lvl="4" marL="1463040" marR="0" rtl="0" algn="l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Clr>
                <a:srgbClr val="4CE0EA"/>
              </a:buClr>
              <a:buFont typeface="Calibri"/>
              <a:buNone/>
              <a:defRPr b="1" i="0" sz="5600" u="none" cap="none" strike="noStrike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45720" rtl="0" algn="r">
              <a:spcBef>
                <a:spcPts val="520"/>
              </a:spcBef>
              <a:buClr>
                <a:schemeClr val="accent3"/>
              </a:buClr>
              <a:buFont typeface="Noto Sans Symbols"/>
              <a:buNone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ctr">
              <a:spcBef>
                <a:spcPts val="480"/>
              </a:spcBef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ctr">
              <a:spcBef>
                <a:spcPts val="420"/>
              </a:spcBef>
              <a:buClr>
                <a:schemeClr val="accent2"/>
              </a:buClr>
              <a:buFont typeface="Noto Sans Symbols"/>
              <a:buNone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ctr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ctr">
              <a:spcBef>
                <a:spcPts val="400"/>
              </a:spcBef>
              <a:buClr>
                <a:schemeClr val="accent4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ctr">
              <a:spcBef>
                <a:spcPts val="360"/>
              </a:spcBef>
              <a:buClr>
                <a:schemeClr val="accent5"/>
              </a:buClr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ctr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ctr">
              <a:spcBef>
                <a:spcPts val="320"/>
              </a:spcBef>
              <a:buClr>
                <a:schemeClr val="lt2"/>
              </a:buClr>
              <a:buFont typeface="Constantia"/>
              <a:buNone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ctr">
              <a:spcBef>
                <a:spcPts val="280"/>
              </a:spcBef>
              <a:buClr>
                <a:schemeClr val="lt2"/>
              </a:buClr>
              <a:buFont typeface="Constantia"/>
              <a:buNone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rgbClr val="4AE3AC"/>
              </a:buClr>
              <a:buFont typeface="Calibri"/>
              <a:buNone/>
              <a:defRPr b="1" i="0" sz="5600" u="none" cap="none" strike="noStrik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40"/>
              </a:spcBef>
              <a:buClr>
                <a:schemeClr val="accent3"/>
              </a:buClr>
              <a:buFont typeface="Noto Sans Symbols"/>
              <a:buNone/>
              <a:defRPr b="0" i="0" sz="22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259080" lvl="1" marL="640080" marR="0" rtl="0" algn="l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54000" lvl="2" marL="914400" marR="0" rtl="0" algn="l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10819" lvl="3" marL="1188720" marR="0" rtl="0" algn="l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18439" lvl="4" marL="1463040" marR="0" rtl="0" algn="l">
              <a:spcBef>
                <a:spcPts val="280"/>
              </a:spcBef>
              <a:buClr>
                <a:schemeClr val="accent4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lt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lt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5100" lvl="2" marL="914400" marR="0" rtl="0" algn="l">
              <a:spcBef>
                <a:spcPts val="40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36525" lvl="3" marL="1188720" marR="0" rtl="0" algn="l">
              <a:spcBef>
                <a:spcPts val="36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44144" lvl="4" marL="1463040" marR="0" rtl="0" algn="l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5100" lvl="2" marL="914400" marR="0" rtl="0" algn="l">
              <a:spcBef>
                <a:spcPts val="40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36525" lvl="3" marL="1188720" marR="0" rtl="0" algn="l">
              <a:spcBef>
                <a:spcPts val="36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44144" lvl="4" marL="1463040" marR="0" rtl="0" algn="l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chemeClr val="accent3"/>
              </a:buClr>
              <a:buFont typeface="Noto Sans Symbols"/>
              <a:buNone/>
              <a:defRPr b="1" i="0" sz="24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259080" lvl="1" marL="640080" marR="0" rtl="0" algn="l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54000" lvl="2" marL="914400" marR="0" rtl="0" algn="l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10819" lvl="3" marL="1188720" marR="0" rtl="0" algn="l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18439" lvl="4" marL="1463040" marR="0" rtl="0" algn="l"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chemeClr val="accent3"/>
              </a:buClr>
              <a:buFont typeface="Noto Sans Symbols"/>
              <a:buNone/>
              <a:defRPr b="1" i="0" sz="2400" u="none" cap="none" strike="noStrik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259080" lvl="1" marL="640080" marR="0" rtl="0" algn="l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54000" lvl="2" marL="914400" marR="0" rtl="0" algn="l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10819" lvl="3" marL="1188720" marR="0" rtl="0" algn="l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18439" lvl="4" marL="1463040" marR="0" rtl="0" algn="l">
              <a:spcBef>
                <a:spcPts val="320"/>
              </a:spcBef>
              <a:buClr>
                <a:schemeClr val="accent4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41605" lvl="0" marL="274320" marR="0" rtl="0" algn="l">
              <a:spcBef>
                <a:spcPts val="44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51130" lvl="1" marL="640080" marR="0" rtl="0" algn="l">
              <a:spcBef>
                <a:spcPts val="40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73990" lvl="2" marL="914400" marR="0" rtl="0" algn="l">
              <a:spcBef>
                <a:spcPts val="36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44780" lvl="3" marL="1188720" marR="0" rtl="0" algn="l">
              <a:spcBef>
                <a:spcPts val="32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52400" lvl="4" marL="1463040" marR="0" rtl="0" algn="l">
              <a:spcBef>
                <a:spcPts val="32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41605" lvl="0" marL="274320" marR="0" rtl="0" algn="l">
              <a:spcBef>
                <a:spcPts val="44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51130" lvl="1" marL="640080" marR="0" rtl="0" algn="l">
              <a:spcBef>
                <a:spcPts val="40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73990" lvl="2" marL="914400" marR="0" rtl="0" algn="l">
              <a:spcBef>
                <a:spcPts val="36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44780" lvl="3" marL="1188720" marR="0" rtl="0" algn="l">
              <a:spcBef>
                <a:spcPts val="32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52400" lvl="4" marL="1463040" marR="0" rtl="0" algn="l">
              <a:spcBef>
                <a:spcPts val="32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26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5080" lvl="1" marL="640080" marR="0" rtl="0" algn="l">
              <a:spcBef>
                <a:spcPts val="240"/>
              </a:spcBef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accent2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7619" lvl="3" marL="1188720" marR="0" rtl="0" algn="l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539" lvl="4" marL="1463040" marR="0" rtl="0" algn="l">
              <a:spcBef>
                <a:spcPts val="180"/>
              </a:spcBef>
              <a:buClr>
                <a:schemeClr val="accent4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05410" lvl="0" marL="274320" marR="0" rtl="0" algn="l">
              <a:spcBef>
                <a:spcPts val="56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18745" lvl="1" marL="640080" marR="0" rtl="0" algn="l">
              <a:spcBef>
                <a:spcPts val="52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47319" lvl="2" marL="914400" marR="0" rtl="0" algn="l">
              <a:spcBef>
                <a:spcPts val="48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44144" lvl="4" marL="1463040" marR="0" rtl="0" algn="l">
              <a:spcBef>
                <a:spcPts val="36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9525" y="-7144"/>
            <a:ext cx="9163050" cy="1041400"/>
          </a:xfrm>
          <a:custGeom>
            <a:pathLst>
              <a:path extrusionOk="0" h="120000" w="120000">
                <a:moveTo>
                  <a:pt x="124" y="365"/>
                </a:moveTo>
                <a:lnTo>
                  <a:pt x="52848" y="0"/>
                </a:lnTo>
                <a:cubicBezTo>
                  <a:pt x="57089" y="18475"/>
                  <a:pt x="79584" y="67134"/>
                  <a:pt x="90935" y="67134"/>
                </a:cubicBezTo>
                <a:cubicBezTo>
                  <a:pt x="102286" y="67134"/>
                  <a:pt x="114885" y="27804"/>
                  <a:pt x="119875" y="10060"/>
                </a:cubicBezTo>
                <a:lnTo>
                  <a:pt x="120000" y="38963"/>
                </a:lnTo>
                <a:cubicBezTo>
                  <a:pt x="117879" y="47012"/>
                  <a:pt x="104282" y="80670"/>
                  <a:pt x="89438" y="80304"/>
                </a:cubicBezTo>
                <a:cubicBezTo>
                  <a:pt x="74594" y="79939"/>
                  <a:pt x="45841" y="30182"/>
                  <a:pt x="30935" y="36768"/>
                </a:cubicBezTo>
                <a:cubicBezTo>
                  <a:pt x="15592" y="38231"/>
                  <a:pt x="5613" y="88170"/>
                  <a:pt x="0" y="120000"/>
                </a:cubicBezTo>
                <a:lnTo>
                  <a:pt x="124" y="365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381500" y="-7144"/>
            <a:ext cx="4762500" cy="638175"/>
          </a:xfrm>
          <a:custGeom>
            <a:pathLst>
              <a:path extrusionOk="0" h="120000" w="120000">
                <a:moveTo>
                  <a:pt x="0" y="0"/>
                </a:moveTo>
                <a:cubicBezTo>
                  <a:pt x="6960" y="20571"/>
                  <a:pt x="46720" y="107495"/>
                  <a:pt x="66720" y="113747"/>
                </a:cubicBezTo>
                <a:cubicBezTo>
                  <a:pt x="86720" y="120000"/>
                  <a:pt x="111120" y="56268"/>
                  <a:pt x="120000" y="37512"/>
                </a:cubicBezTo>
                <a:lnTo>
                  <a:pt x="120000" y="121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Shape 1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lt2"/>
              </a:buClr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0655" lvl="2" marL="914400" marR="0" rtl="0" algn="l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35889" lvl="4" marL="1463040" marR="0" rtl="0" algn="l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lt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lt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  <p:grpSp>
        <p:nvGrpSpPr>
          <p:cNvPr id="17" name="Shape 17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Shape 18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pathLst>
                <a:path extrusionOk="0" h="120000" w="120000">
                  <a:moveTo>
                    <a:pt x="0" y="109876"/>
                  </a:moveTo>
                  <a:cubicBezTo>
                    <a:pt x="5862" y="83943"/>
                    <a:pt x="19189" y="31279"/>
                    <a:pt x="33430" y="32075"/>
                  </a:cubicBezTo>
                  <a:cubicBezTo>
                    <a:pt x="47671" y="32872"/>
                    <a:pt x="71018" y="120000"/>
                    <a:pt x="85446" y="114654"/>
                  </a:cubicBezTo>
                  <a:cubicBezTo>
                    <a:pt x="99875" y="109308"/>
                    <a:pt x="112806" y="23886"/>
                    <a:pt x="120000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pathLst>
                <a:path extrusionOk="0" h="120000" w="120000">
                  <a:moveTo>
                    <a:pt x="0" y="102857"/>
                  </a:moveTo>
                  <a:cubicBezTo>
                    <a:pt x="5681" y="90913"/>
                    <a:pt x="19791" y="30070"/>
                    <a:pt x="34089" y="32037"/>
                  </a:cubicBezTo>
                  <a:cubicBezTo>
                    <a:pt x="48387" y="34004"/>
                    <a:pt x="71467" y="120000"/>
                    <a:pt x="85785" y="114660"/>
                  </a:cubicBezTo>
                  <a:cubicBezTo>
                    <a:pt x="100104" y="109320"/>
                    <a:pt x="112882" y="23887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-9525" y="-7144"/>
            <a:ext cx="9163050" cy="1041400"/>
          </a:xfrm>
          <a:custGeom>
            <a:pathLst>
              <a:path extrusionOk="0" h="120000" w="120000">
                <a:moveTo>
                  <a:pt x="124" y="365"/>
                </a:moveTo>
                <a:lnTo>
                  <a:pt x="52848" y="0"/>
                </a:lnTo>
                <a:cubicBezTo>
                  <a:pt x="57089" y="18475"/>
                  <a:pt x="79584" y="67134"/>
                  <a:pt x="90935" y="67134"/>
                </a:cubicBezTo>
                <a:cubicBezTo>
                  <a:pt x="102286" y="67134"/>
                  <a:pt x="114885" y="27804"/>
                  <a:pt x="119875" y="10060"/>
                </a:cubicBezTo>
                <a:lnTo>
                  <a:pt x="120000" y="38963"/>
                </a:lnTo>
                <a:cubicBezTo>
                  <a:pt x="117879" y="47012"/>
                  <a:pt x="104282" y="80670"/>
                  <a:pt x="89438" y="80304"/>
                </a:cubicBezTo>
                <a:cubicBezTo>
                  <a:pt x="74594" y="79939"/>
                  <a:pt x="45841" y="30182"/>
                  <a:pt x="30935" y="36768"/>
                </a:cubicBezTo>
                <a:cubicBezTo>
                  <a:pt x="15592" y="38231"/>
                  <a:pt x="5613" y="88170"/>
                  <a:pt x="0" y="120000"/>
                </a:cubicBezTo>
                <a:lnTo>
                  <a:pt x="124" y="365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4381500" y="-7144"/>
            <a:ext cx="4762500" cy="638175"/>
          </a:xfrm>
          <a:custGeom>
            <a:pathLst>
              <a:path extrusionOk="0" h="120000" w="120000">
                <a:moveTo>
                  <a:pt x="0" y="0"/>
                </a:moveTo>
                <a:cubicBezTo>
                  <a:pt x="6960" y="20571"/>
                  <a:pt x="46720" y="107495"/>
                  <a:pt x="66720" y="113747"/>
                </a:cubicBezTo>
                <a:cubicBezTo>
                  <a:pt x="86720" y="120000"/>
                  <a:pt x="111120" y="56268"/>
                  <a:pt x="120000" y="37512"/>
                </a:cubicBezTo>
                <a:lnTo>
                  <a:pt x="120000" y="121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7475" lvl="0" marL="274320" marR="0" rtl="0" algn="l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129540" lvl="1" marL="640080" marR="0" rtl="0" algn="l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160655" lvl="2" marL="914400" marR="0" rtl="0" algn="l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128269" lvl="3" marL="1188720" marR="0" rtl="0" algn="l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135889" lvl="4" marL="1463040" marR="0" rtl="0" algn="l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121920" lvl="5" marL="1737360" marR="0" rtl="0" algn="l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111760" lvl="6" marL="1920240" marR="0" rtl="0" algn="l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86360" lvl="7" marL="2194560" marR="0" rtl="0" algn="l">
              <a:spcBef>
                <a:spcPts val="32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93979" lvl="8" marL="2468880" marR="0" rtl="0" algn="l">
              <a:spcBef>
                <a:spcPts val="280"/>
              </a:spcBef>
              <a:buClr>
                <a:schemeClr val="dk2"/>
              </a:buClr>
              <a:buSzPct val="1000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lang="en-US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rPr>
              <a:t>‹#›</a:t>
            </a:fld>
          </a:p>
        </p:txBody>
      </p:sp>
      <p:grpSp>
        <p:nvGrpSpPr>
          <p:cNvPr id="34" name="Shape 34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5" name="Shape 35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pathLst>
                <a:path extrusionOk="0" h="120000" w="120000">
                  <a:moveTo>
                    <a:pt x="0" y="109876"/>
                  </a:moveTo>
                  <a:cubicBezTo>
                    <a:pt x="5862" y="83943"/>
                    <a:pt x="19189" y="31279"/>
                    <a:pt x="33430" y="32075"/>
                  </a:cubicBezTo>
                  <a:cubicBezTo>
                    <a:pt x="47671" y="32872"/>
                    <a:pt x="71018" y="120000"/>
                    <a:pt x="85446" y="114654"/>
                  </a:cubicBezTo>
                  <a:cubicBezTo>
                    <a:pt x="99875" y="109308"/>
                    <a:pt x="112806" y="23886"/>
                    <a:pt x="120000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" name="Shape 36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pathLst>
                <a:path extrusionOk="0" h="120000" w="120000">
                  <a:moveTo>
                    <a:pt x="0" y="102857"/>
                  </a:moveTo>
                  <a:cubicBezTo>
                    <a:pt x="5681" y="90913"/>
                    <a:pt x="19791" y="30070"/>
                    <a:pt x="34089" y="32037"/>
                  </a:cubicBezTo>
                  <a:cubicBezTo>
                    <a:pt x="48387" y="34004"/>
                    <a:pt x="71467" y="120000"/>
                    <a:pt x="85785" y="114660"/>
                  </a:cubicBezTo>
                  <a:cubicBezTo>
                    <a:pt x="100104" y="109320"/>
                    <a:pt x="112882" y="23887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a/noaa.gov/presentation/d/1tDNamlbIhrhTOmVtN49ux8sxm-C9lUTaLSk0rKIVYsY/edit?usp=sharing" TargetMode="External"/><Relationship Id="rId4" Type="http://schemas.openxmlformats.org/officeDocument/2006/relationships/hyperlink" Target="https://drive.google.com/a/noaa.gov/file/d/0BzuM0agGBFYMa0UtS1B4WG9UbTQ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18275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rgbClr val="4CE0EA"/>
              </a:buClr>
              <a:buSzPct val="25000"/>
              <a:buFont typeface="Calibri"/>
              <a:buNone/>
            </a:pPr>
            <a:r>
              <a:rPr lang="en-US" sz="4200"/>
              <a:t>NCEP’s Unified Post Processor and Plan to Transition to GFSFV3</a:t>
            </a:r>
            <a:r>
              <a:rPr lang="en-US"/>
              <a:t> </a:t>
            </a:r>
          </a:p>
        </p:txBody>
      </p:sp>
      <p:sp>
        <p:nvSpPr>
          <p:cNvPr id="115" name="Shape 1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18275" wrap="square" tIns="45700">
            <a:no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2500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45720" rtl="0" algn="r">
              <a:spcBef>
                <a:spcPts val="520"/>
              </a:spcBef>
              <a:buClr>
                <a:schemeClr val="accent3"/>
              </a:buClr>
              <a:buSzPct val="25000"/>
              <a:buFont typeface="Noto Sans Symbols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Hui-Ya Chuang, Jun Wang, </a:t>
            </a:r>
            <a:r>
              <a:rPr lang="en-US"/>
              <a:t>Fanglin Yang, and Hang Lei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b="0" i="0" lang="en-US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Post Processing Flow Chart for Atmosphere </a:t>
            </a:r>
          </a:p>
        </p:txBody>
      </p:sp>
      <p:grpSp>
        <p:nvGrpSpPr>
          <p:cNvPr id="121" name="Shape 121"/>
          <p:cNvGrpSpPr/>
          <p:nvPr/>
        </p:nvGrpSpPr>
        <p:grpSpPr>
          <a:xfrm>
            <a:off x="825546" y="1936234"/>
            <a:ext cx="7492906" cy="4387293"/>
            <a:chOff x="368346" y="1071"/>
            <a:chExt cx="7492906" cy="4387293"/>
          </a:xfrm>
        </p:grpSpPr>
        <p:sp>
          <p:nvSpPr>
            <p:cNvPr id="122" name="Shape 122"/>
            <p:cNvSpPr/>
            <p:nvPr/>
          </p:nvSpPr>
          <p:spPr>
            <a:xfrm>
              <a:off x="368346" y="2375208"/>
              <a:ext cx="1971817" cy="98590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3" name="Shape 123"/>
            <p:cNvSpPr txBox="1"/>
            <p:nvPr/>
          </p:nvSpPr>
          <p:spPr>
            <a:xfrm>
              <a:off x="397222" y="2404084"/>
              <a:ext cx="1914065" cy="928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Model output from GFS, NAM, RAP, HRRR, HWRF, GEFS, SREF, NGAC</a:t>
              </a:r>
            </a:p>
          </p:txBody>
        </p:sp>
        <p:sp>
          <p:nvSpPr>
            <p:cNvPr id="124" name="Shape 124"/>
            <p:cNvSpPr/>
            <p:nvPr/>
          </p:nvSpPr>
          <p:spPr>
            <a:xfrm rot="-2429517">
              <a:off x="2215967" y="2511225"/>
              <a:ext cx="1037120" cy="40429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5" name="Shape 125"/>
            <p:cNvSpPr txBox="1"/>
            <p:nvPr/>
          </p:nvSpPr>
          <p:spPr>
            <a:xfrm rot="-2429517">
              <a:off x="2708599" y="2505512"/>
              <a:ext cx="51856" cy="518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3128891" y="1701764"/>
              <a:ext cx="1971817" cy="98590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7" name="Shape 127"/>
            <p:cNvSpPr txBox="1"/>
            <p:nvPr/>
          </p:nvSpPr>
          <p:spPr>
            <a:xfrm>
              <a:off x="3157767" y="1730640"/>
              <a:ext cx="1914065" cy="928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Unified</a:t>
              </a: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 Post Processor (UPP)</a:t>
              </a:r>
            </a:p>
          </p:txBody>
        </p:sp>
        <p:sp>
          <p:nvSpPr>
            <p:cNvPr id="128" name="Shape 128"/>
            <p:cNvSpPr/>
            <p:nvPr/>
          </p:nvSpPr>
          <p:spPr>
            <a:xfrm rot="-3907178">
              <a:off x="4557729" y="1324157"/>
              <a:ext cx="1874685" cy="40429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19999" y="59998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9" name="Shape 129"/>
            <p:cNvSpPr txBox="1"/>
            <p:nvPr/>
          </p:nvSpPr>
          <p:spPr>
            <a:xfrm rot="-3907178">
              <a:off x="5448205" y="1297505"/>
              <a:ext cx="93734" cy="937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5889435" y="1071"/>
              <a:ext cx="1971817" cy="98590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1" name="Shape 131"/>
            <p:cNvSpPr txBox="1"/>
            <p:nvPr/>
          </p:nvSpPr>
          <p:spPr>
            <a:xfrm>
              <a:off x="5918311" y="29947"/>
              <a:ext cx="1914065" cy="928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Re-gridding: 1) upscaling to lower resolutions and limited domains 2) downscaling to 2.5 km NDFD grids</a:t>
              </a:r>
            </a:p>
          </p:txBody>
        </p:sp>
        <p:sp>
          <p:nvSpPr>
            <p:cNvPr id="132" name="Shape 132"/>
            <p:cNvSpPr/>
            <p:nvPr/>
          </p:nvSpPr>
          <p:spPr>
            <a:xfrm rot="-2142401">
              <a:off x="5009412" y="1891054"/>
              <a:ext cx="971320" cy="40429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3" name="Shape 133"/>
            <p:cNvSpPr txBox="1"/>
            <p:nvPr/>
          </p:nvSpPr>
          <p:spPr>
            <a:xfrm rot="-2142401">
              <a:off x="5470789" y="1886986"/>
              <a:ext cx="48566" cy="4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34" name="Shape 134"/>
            <p:cNvSpPr/>
            <p:nvPr/>
          </p:nvSpPr>
          <p:spPr>
            <a:xfrm>
              <a:off x="5889435" y="1134866"/>
              <a:ext cx="1971817" cy="98590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5" name="Shape 135"/>
            <p:cNvSpPr txBox="1"/>
            <p:nvPr/>
          </p:nvSpPr>
          <p:spPr>
            <a:xfrm>
              <a:off x="5918311" y="1163742"/>
              <a:ext cx="1914065" cy="928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Computing value added products : 1) WAFS, 2)  graphics</a:t>
              </a:r>
            </a:p>
          </p:txBody>
        </p:sp>
        <p:sp>
          <p:nvSpPr>
            <p:cNvPr id="136" name="Shape 136"/>
            <p:cNvSpPr/>
            <p:nvPr/>
          </p:nvSpPr>
          <p:spPr>
            <a:xfrm rot="2142401">
              <a:off x="5009412" y="2457952"/>
              <a:ext cx="971320" cy="40429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7" name="Shape 137"/>
            <p:cNvSpPr txBox="1"/>
            <p:nvPr/>
          </p:nvSpPr>
          <p:spPr>
            <a:xfrm rot="2142401">
              <a:off x="5470789" y="2453884"/>
              <a:ext cx="48566" cy="4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5889435" y="2268661"/>
              <a:ext cx="1971817" cy="98590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9" name="Shape 139"/>
            <p:cNvSpPr txBox="1"/>
            <p:nvPr/>
          </p:nvSpPr>
          <p:spPr>
            <a:xfrm>
              <a:off x="5918311" y="2297537"/>
              <a:ext cx="1914065" cy="928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Unified Ensemble Product Generator to create probabilistic products</a:t>
              </a:r>
            </a:p>
          </p:txBody>
        </p:sp>
        <p:sp>
          <p:nvSpPr>
            <p:cNvPr id="140" name="Shape 140"/>
            <p:cNvSpPr/>
            <p:nvPr/>
          </p:nvSpPr>
          <p:spPr>
            <a:xfrm rot="3907178">
              <a:off x="4557729" y="3024849"/>
              <a:ext cx="1874685" cy="40429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19999" y="59998"/>
                  </a:lnTo>
                </a:path>
              </a:pathLst>
            </a:custGeom>
            <a:noFill/>
            <a:ln cap="flat" cmpd="sng" w="25400">
              <a:solidFill>
                <a:srgbClr val="0A62B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1" name="Shape 141"/>
            <p:cNvSpPr txBox="1"/>
            <p:nvPr/>
          </p:nvSpPr>
          <p:spPr>
            <a:xfrm rot="3907178">
              <a:off x="5448205" y="2998197"/>
              <a:ext cx="93734" cy="937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5889435" y="3402456"/>
              <a:ext cx="1971817" cy="985908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3" name="Shape 143"/>
            <p:cNvSpPr txBox="1"/>
            <p:nvPr/>
          </p:nvSpPr>
          <p:spPr>
            <a:xfrm>
              <a:off x="5918311" y="3431332"/>
              <a:ext cx="1914065" cy="928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Statistical Post Processing to create bias corrected products (GEFS and MDL) </a:t>
              </a:r>
            </a:p>
          </p:txBody>
        </p:sp>
        <p:sp>
          <p:nvSpPr>
            <p:cNvPr id="144" name="Shape 144"/>
            <p:cNvSpPr/>
            <p:nvPr/>
          </p:nvSpPr>
          <p:spPr>
            <a:xfrm rot="1012353">
              <a:off x="2322424" y="2967558"/>
              <a:ext cx="824206" cy="40429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5" name="Shape 145"/>
            <p:cNvSpPr txBox="1"/>
            <p:nvPr/>
          </p:nvSpPr>
          <p:spPr>
            <a:xfrm rot="1012353">
              <a:off x="2713922" y="2967168"/>
              <a:ext cx="41210" cy="412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3128891" y="2835559"/>
              <a:ext cx="1971817" cy="543649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7" name="Shape 147"/>
            <p:cNvSpPr txBox="1"/>
            <p:nvPr/>
          </p:nvSpPr>
          <p:spPr>
            <a:xfrm>
              <a:off x="3144814" y="2851482"/>
              <a:ext cx="1939971" cy="511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Bufr  Sounding Package</a:t>
              </a:r>
            </a:p>
          </p:txBody>
        </p:sp>
        <p:sp>
          <p:nvSpPr>
            <p:cNvPr id="148" name="Shape 148"/>
            <p:cNvSpPr/>
            <p:nvPr/>
          </p:nvSpPr>
          <p:spPr>
            <a:xfrm rot="2949982">
              <a:off x="2131400" y="3304281"/>
              <a:ext cx="1206253" cy="40429"/>
            </a:xfrm>
            <a:custGeom>
              <a:pathLst>
                <a:path extrusionOk="0" h="120000" w="120000">
                  <a:moveTo>
                    <a:pt x="0" y="59998"/>
                  </a:moveTo>
                  <a:lnTo>
                    <a:pt x="120000" y="59998"/>
                  </a:lnTo>
                </a:path>
              </a:pathLst>
            </a:custGeom>
            <a:noFill/>
            <a:ln cap="flat" cmpd="sng" w="25400">
              <a:solidFill>
                <a:srgbClr val="08579C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9" name="Shape 149"/>
            <p:cNvSpPr txBox="1"/>
            <p:nvPr/>
          </p:nvSpPr>
          <p:spPr>
            <a:xfrm rot="2949982">
              <a:off x="2704371" y="3294339"/>
              <a:ext cx="60312" cy="603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3128891" y="3527095"/>
              <a:ext cx="1971817" cy="507466"/>
            </a:xfrm>
            <a:prstGeom prst="roundRect">
              <a:avLst>
                <a:gd fmla="val 10000" name="adj"/>
              </a:avLst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1" name="Shape 151"/>
            <p:cNvSpPr txBox="1"/>
            <p:nvPr/>
          </p:nvSpPr>
          <p:spPr>
            <a:xfrm>
              <a:off x="3143754" y="3541958"/>
              <a:ext cx="1942091" cy="477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8250" rIns="825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3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HWRF Post Processing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457200" y="704097"/>
            <a:ext cx="8229600" cy="890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b="0" i="0" lang="en-US" sz="4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Unified Post Processor Functionality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83178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as the common post processor for all NCEP models.</a:t>
            </a:r>
          </a:p>
          <a:p>
            <a:pPr indent="-286988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2307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 MPI code in both IO and computation.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 vertical interpolations onto isobaric, height, and other non native model surfaces.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 simple diagnostic fields, including three types of mean Sea Level Pressure and CAPE/CIN.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 more sophisticated diagnostic fields, such as aviation products and synthetic satellite products.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●"/>
            </a:pP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Algorithms added into UPP can often be used by all eight supported models.  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518"/>
              </a:spcBef>
              <a:buClr>
                <a:schemeClr val="accent3"/>
              </a:buClr>
              <a:buSzPct val="94634"/>
              <a:buFont typeface="Noto Sans Symbols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457200" y="316701"/>
            <a:ext cx="8229600" cy="1277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US" sz="4200"/>
              <a:t>Operational Configuration of GFS Post Processing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83178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Operational GFS Post Processing is run concurrently alongside GFS forecast</a:t>
            </a: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After FY17 GFS upgrade, GFS Post will output on ~13 km Gaussian grid and 47 vertical levels</a:t>
            </a: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Output frequency is hourly out to F120, 3 hourly out to F240, and 12 hourly out to F384</a:t>
            </a: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GFS Post outputs four different files in Grib2 format: Master, Flux, Simulated GOES, and Turbulence Guidance</a:t>
            </a: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-283178" lvl="0" marL="27432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Operational GFS uses 24 tasks/3 nodes to run on Cray and it takes 1 minute to generate the most used Master file</a:t>
            </a: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518"/>
              </a:spcBef>
              <a:buClr>
                <a:schemeClr val="accent3"/>
              </a:buClr>
              <a:buSzPct val="94634"/>
              <a:buFont typeface="Noto Sans Symbols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457200" y="704097"/>
            <a:ext cx="8229600" cy="8358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4200"/>
              <a:t>GFSFV3 </a:t>
            </a:r>
            <a:r>
              <a:rPr lang="en-US" sz="4200"/>
              <a:t>Post Processing Now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06400" lvl="0" marL="342900" rtl="0">
              <a:lnSpc>
                <a:spcPct val="100000"/>
              </a:lnSpc>
              <a:spcBef>
                <a:spcPts val="0"/>
              </a:spcBef>
              <a:buSzPct val="100000"/>
              <a:buFont typeface="Calibri"/>
            </a:pPr>
            <a:r>
              <a:rPr i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Fregrid</a:t>
            </a: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is used to merge six netCDF files on tiles for each group  to a file on global  lat-lon grid at 0.25-deg resolution</a:t>
            </a:r>
          </a:p>
          <a:p>
            <a:pPr indent="-406400" lvl="0" marL="342900" rtl="0">
              <a:lnSpc>
                <a:spcPct val="100000"/>
              </a:lnSpc>
              <a:spcBef>
                <a:spcPts val="0"/>
              </a:spcBef>
              <a:buSzPct val="100000"/>
              <a:buFont typeface="Calibri"/>
            </a:pPr>
            <a:r>
              <a:rPr i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fv3gfs_nc2nemsio.sh</a:t>
            </a: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is used to convert the global netCDF file to nemsio format (e.g.  gfs.t00z.atmf009.nemsio)</a:t>
            </a:r>
          </a:p>
          <a:p>
            <a:pPr indent="-406400" lvl="0" marL="342900" rtl="0">
              <a:lnSpc>
                <a:spcPct val="100000"/>
              </a:lnSpc>
              <a:spcBef>
                <a:spcPts val="0"/>
              </a:spcBef>
              <a:buSzPct val="100000"/>
              <a:buFont typeface="Calibri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NCEP_POST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reads in the nemsio file on </a:t>
            </a: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lat-lon grid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to produce </a:t>
            </a:r>
            <a:r>
              <a:rPr i="1" lang="en-US">
                <a:latin typeface="Calibri"/>
                <a:ea typeface="Calibri"/>
                <a:cs typeface="Calibri"/>
                <a:sym typeface="Calibri"/>
              </a:rPr>
              <a:t>products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for verification and downstream applications.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457200" y="704097"/>
            <a:ext cx="8229600" cy="8358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4200"/>
              <a:t>GFSFV3 </a:t>
            </a:r>
            <a:r>
              <a:rPr lang="en-US" sz="4200"/>
              <a:t>Post Processing Future Plan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GFSFV3 write grid component is being updated to do regridding onto latlon or Gaussian grid in netCDF format.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The </a:t>
            </a:r>
            <a:r>
              <a:rPr lang="en-US"/>
              <a:t>nemsio library is being updated to read and write netCDF format.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GFSFV3 write grid component will also be updated to run in-line post on its quilt server.  This removes duplicate IO and speeds up total run time.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Unified post will be updated to read netCDF format to maintain its stand alone capability.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457200" y="704097"/>
            <a:ext cx="8229600" cy="8358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4200"/>
              <a:t>Unified Post Training Materials </a:t>
            </a:r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EMC has been working with DTC to provide tutorials and training on Unified Post for a decade</a:t>
            </a:r>
            <a:r>
              <a:rPr lang="en-US"/>
              <a:t>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The most recent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tutorial presentation</a:t>
            </a:r>
            <a:r>
              <a:rPr lang="en-US"/>
              <a:t> </a:t>
            </a:r>
            <a:r>
              <a:rPr lang="en-US"/>
              <a:t>given on Unified Post was at 2016 HWRF tutorial. 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 u="sng">
                <a:solidFill>
                  <a:schemeClr val="hlink"/>
                </a:solidFill>
                <a:hlinkClick r:id="rId4"/>
              </a:rPr>
              <a:t>UPP User Guide</a:t>
            </a:r>
            <a:r>
              <a:rPr lang="en-US"/>
              <a:t> provides more detail information on how to run Unified Post and products it generates.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UPP User Guide and tutorial presentation will be updated to provide GFSFV3 information as EMC finishes transition of Unified Post to GFSFV3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