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934200" cy="9220200"/>
  <p:embeddedFontLst>
    <p:embeddedFont>
      <p:font typeface="Constantia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nstanti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Constantia-italic.fntdata"/><Relationship Id="rId14" Type="http://schemas.openxmlformats.org/officeDocument/2006/relationships/font" Target="fonts/Constantia-bold.fntdata"/><Relationship Id="rId16" Type="http://schemas.openxmlformats.org/officeDocument/2006/relationships/font" Target="fonts/Constanti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27775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93420" y="4379594"/>
            <a:ext cx="5547300" cy="414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93420" y="4379594"/>
            <a:ext cx="5547300" cy="414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927775" y="8757589"/>
            <a:ext cx="3004800" cy="461100"/>
          </a:xfrm>
          <a:prstGeom prst="rect">
            <a:avLst/>
          </a:prstGeom>
        </p:spPr>
        <p:txBody>
          <a:bodyPr anchorCtr="0" anchor="b" bIns="46150" lIns="92300" rIns="92300" tIns="4615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93420" y="4379594"/>
            <a:ext cx="5547300" cy="414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3927775" y="8757589"/>
            <a:ext cx="3004800" cy="461100"/>
          </a:xfrm>
          <a:prstGeom prst="rect">
            <a:avLst/>
          </a:prstGeom>
        </p:spPr>
        <p:txBody>
          <a:bodyPr anchorCtr="0" anchor="b" bIns="46150" lIns="92300" rIns="92300" tIns="4615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93420" y="4379594"/>
            <a:ext cx="5547300" cy="414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927775" y="8757589"/>
            <a:ext cx="3004800" cy="461100"/>
          </a:xfrm>
          <a:prstGeom prst="rect">
            <a:avLst/>
          </a:prstGeom>
        </p:spPr>
        <p:txBody>
          <a:bodyPr anchorCtr="0" anchor="b" bIns="46150" lIns="92300" rIns="92300" tIns="4615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 rot="-10380000">
            <a:off x="3165753" y="1108076"/>
            <a:ext cx="5257800" cy="4114799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sx="98500" kx="100000" rotWithShape="0" algn="tl" dir="7500000" dist="38500" sy="100080" ky="100000">
              <a:srgbClr val="000000">
                <a:alpha val="24705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Shape 89"/>
          <p:cNvSpPr/>
          <p:nvPr/>
        </p:nvSpPr>
        <p:spPr>
          <a:xfrm flipH="1" rot="-10380000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med" w="med" type="none"/>
            <a:tailEnd len="med" w="med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50"/>
              </a:spcBef>
              <a:buClr>
                <a:schemeClr val="accent3"/>
              </a:buClr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94310" lvl="1" marL="640080" marR="0" rtl="0" algn="l">
              <a:spcBef>
                <a:spcPts val="2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09550" lvl="2" marL="914400" marR="0" rtl="0" algn="l">
              <a:spcBef>
                <a:spcPts val="2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73672" lvl="3" marL="1188720" marR="0" rtl="0" algn="l">
              <a:spcBef>
                <a:spcPts val="18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81292" lvl="4" marL="1463040" marR="0" rtl="0" algn="l">
              <a:spcBef>
                <a:spcPts val="18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sp>
        <p:nvSpPr>
          <p:cNvPr id="95" name="Shape 95"/>
          <p:cNvSpPr/>
          <p:nvPr>
            <p:ph idx="2" type="pic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accent3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6" name="Shape 96"/>
          <p:cNvSpPr/>
          <p:nvPr/>
        </p:nvSpPr>
        <p:spPr>
          <a:xfrm flipH="1" rot="10800000">
            <a:off x="-9525" y="5816599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Shape 97"/>
          <p:cNvSpPr/>
          <p:nvPr/>
        </p:nvSpPr>
        <p:spPr>
          <a:xfrm flipH="1" rot="10800000">
            <a:off x="4381500" y="6219825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4AE3AC"/>
              </a:buClr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5080" lvl="1" marL="64008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7619" lvl="3" marL="118872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539" lvl="4" marL="1463040" marR="0" rtl="0" algn="l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5410" lvl="0" marL="274320" marR="0" rtl="0" algn="l">
              <a:spcBef>
                <a:spcPts val="56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18745" lvl="1" marL="640080" marR="0" rtl="0" algn="l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47319" lvl="2" marL="914400" marR="0" rtl="0" algn="l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grpSp>
        <p:nvGrpSpPr>
          <p:cNvPr id="17" name="Shape 17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Shape 18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lang="en-US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grpSp>
        <p:nvGrpSpPr>
          <p:cNvPr id="34" name="Shape 34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Shape 35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a/noaa.gov/presentation/d/1tDNamlbIhrhTOmVtN49ux8sxm-C9lUTaLSk0rKIVYsY/edit?usp=sharing" TargetMode="External"/><Relationship Id="rId4" Type="http://schemas.openxmlformats.org/officeDocument/2006/relationships/hyperlink" Target="https://drive.google.com/a/noaa.gov/file/d/0BzuM0agGBFYMa0UtS1B4WG9UbTQ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lang="en-US" sz="4200"/>
              <a:t>NCEP’s Unified Post Processor and Plan to Transition to GFSFV3</a:t>
            </a:r>
            <a:r>
              <a:rPr lang="en-US"/>
              <a:t> 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18275" tIns="45700">
            <a:no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45720" rtl="0" algn="r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Hui-Ya Chuang, Jun Wang, </a:t>
            </a:r>
            <a:r>
              <a:rPr lang="en-US"/>
              <a:t>Fanglin Yang, and Hang Lei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Post Processing Flow Chart for Atmosphere </a:t>
            </a:r>
          </a:p>
        </p:txBody>
      </p:sp>
      <p:grpSp>
        <p:nvGrpSpPr>
          <p:cNvPr id="121" name="Shape 121"/>
          <p:cNvGrpSpPr/>
          <p:nvPr/>
        </p:nvGrpSpPr>
        <p:grpSpPr>
          <a:xfrm>
            <a:off x="825545" y="1936234"/>
            <a:ext cx="7492906" cy="4387292"/>
            <a:chOff x="368345" y="1071"/>
            <a:chExt cx="7492906" cy="4387292"/>
          </a:xfrm>
        </p:grpSpPr>
        <p:sp>
          <p:nvSpPr>
            <p:cNvPr id="122" name="Shape 122"/>
            <p:cNvSpPr/>
            <p:nvPr/>
          </p:nvSpPr>
          <p:spPr>
            <a:xfrm>
              <a:off x="368345" y="2375208"/>
              <a:ext cx="1971817" cy="985907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397221" y="2404083"/>
              <a:ext cx="1914064" cy="928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Model output from GFS, NAM, RAP, HRRR, HWRF, GEFS, SREF, NGAC</a:t>
              </a:r>
            </a:p>
          </p:txBody>
        </p:sp>
        <p:sp>
          <p:nvSpPr>
            <p:cNvPr id="124" name="Shape 124"/>
            <p:cNvSpPr/>
            <p:nvPr/>
          </p:nvSpPr>
          <p:spPr>
            <a:xfrm rot="-2429517">
              <a:off x="2215967" y="2511225"/>
              <a:ext cx="1037120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5" name="Shape 125"/>
            <p:cNvSpPr txBox="1"/>
            <p:nvPr/>
          </p:nvSpPr>
          <p:spPr>
            <a:xfrm rot="-2429517">
              <a:off x="2708598" y="2505512"/>
              <a:ext cx="51855" cy="518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3128891" y="1701764"/>
              <a:ext cx="1971817" cy="985907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3157766" y="1730640"/>
              <a:ext cx="1914064" cy="928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Unified</a:t>
              </a: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 Post Processor (UPP)</a:t>
              </a:r>
            </a:p>
          </p:txBody>
        </p:sp>
        <p:sp>
          <p:nvSpPr>
            <p:cNvPr id="128" name="Shape 128"/>
            <p:cNvSpPr/>
            <p:nvPr/>
          </p:nvSpPr>
          <p:spPr>
            <a:xfrm rot="-3907178">
              <a:off x="4557729" y="1324157"/>
              <a:ext cx="1874685" cy="40428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19999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 txBox="1"/>
            <p:nvPr/>
          </p:nvSpPr>
          <p:spPr>
            <a:xfrm rot="-3907178">
              <a:off x="5448205" y="1297505"/>
              <a:ext cx="93733" cy="937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5889435" y="1071"/>
              <a:ext cx="1971817" cy="985907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 txBox="1"/>
            <p:nvPr/>
          </p:nvSpPr>
          <p:spPr>
            <a:xfrm>
              <a:off x="5918310" y="29947"/>
              <a:ext cx="1914064" cy="928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Re-gridding: 1) upscaling to lower resolutions and limited domains 2) downscaling to 2.5 km NDFD grids</a:t>
              </a:r>
            </a:p>
          </p:txBody>
        </p:sp>
        <p:sp>
          <p:nvSpPr>
            <p:cNvPr id="132" name="Shape 132"/>
            <p:cNvSpPr/>
            <p:nvPr/>
          </p:nvSpPr>
          <p:spPr>
            <a:xfrm rot="-2142401">
              <a:off x="5009411" y="1891054"/>
              <a:ext cx="971319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 txBox="1"/>
            <p:nvPr/>
          </p:nvSpPr>
          <p:spPr>
            <a:xfrm rot="-2142401">
              <a:off x="5470788" y="1886985"/>
              <a:ext cx="48566" cy="4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5889435" y="1134866"/>
              <a:ext cx="1971817" cy="985907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5918310" y="1163741"/>
              <a:ext cx="1914064" cy="928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Computing value added products : 1) WAFS, 2)  graphics</a:t>
              </a:r>
            </a:p>
          </p:txBody>
        </p:sp>
        <p:sp>
          <p:nvSpPr>
            <p:cNvPr id="136" name="Shape 136"/>
            <p:cNvSpPr/>
            <p:nvPr/>
          </p:nvSpPr>
          <p:spPr>
            <a:xfrm rot="2142401">
              <a:off x="5009412" y="2457951"/>
              <a:ext cx="971319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 txBox="1"/>
            <p:nvPr/>
          </p:nvSpPr>
          <p:spPr>
            <a:xfrm rot="2142401">
              <a:off x="5470788" y="2453883"/>
              <a:ext cx="48566" cy="4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5889435" y="2268660"/>
              <a:ext cx="1971817" cy="985907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 txBox="1"/>
            <p:nvPr/>
          </p:nvSpPr>
          <p:spPr>
            <a:xfrm>
              <a:off x="5918310" y="2297536"/>
              <a:ext cx="1914064" cy="928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Unified Ensemble Product Generator to create probabilistic products</a:t>
              </a:r>
            </a:p>
          </p:txBody>
        </p:sp>
        <p:sp>
          <p:nvSpPr>
            <p:cNvPr id="140" name="Shape 140"/>
            <p:cNvSpPr/>
            <p:nvPr/>
          </p:nvSpPr>
          <p:spPr>
            <a:xfrm rot="3907178">
              <a:off x="4557729" y="3024849"/>
              <a:ext cx="1874685" cy="40428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19999" y="59998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 txBox="1"/>
            <p:nvPr/>
          </p:nvSpPr>
          <p:spPr>
            <a:xfrm rot="3907178">
              <a:off x="5448205" y="2998197"/>
              <a:ext cx="93733" cy="937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5889435" y="3402455"/>
              <a:ext cx="1971817" cy="985907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5918310" y="3431332"/>
              <a:ext cx="1914064" cy="928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Statistical Post Processing to create bias corrected products (GEFS and MDL) </a:t>
              </a:r>
            </a:p>
          </p:txBody>
        </p:sp>
        <p:sp>
          <p:nvSpPr>
            <p:cNvPr id="144" name="Shape 144"/>
            <p:cNvSpPr/>
            <p:nvPr/>
          </p:nvSpPr>
          <p:spPr>
            <a:xfrm rot="1012353">
              <a:off x="2322424" y="2967557"/>
              <a:ext cx="824205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 txBox="1"/>
            <p:nvPr/>
          </p:nvSpPr>
          <p:spPr>
            <a:xfrm rot="1012353">
              <a:off x="2713921" y="2967168"/>
              <a:ext cx="41209" cy="412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3128891" y="2835558"/>
              <a:ext cx="1971817" cy="54364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 txBox="1"/>
            <p:nvPr/>
          </p:nvSpPr>
          <p:spPr>
            <a:xfrm>
              <a:off x="3144814" y="2851482"/>
              <a:ext cx="1939970" cy="511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Bufr  Sounding Package</a:t>
              </a:r>
            </a:p>
          </p:txBody>
        </p:sp>
        <p:sp>
          <p:nvSpPr>
            <p:cNvPr id="148" name="Shape 148"/>
            <p:cNvSpPr/>
            <p:nvPr/>
          </p:nvSpPr>
          <p:spPr>
            <a:xfrm rot="2949982">
              <a:off x="2131400" y="3304280"/>
              <a:ext cx="1206252" cy="40429"/>
            </a:xfrm>
            <a:custGeom>
              <a:pathLst>
                <a:path extrusionOk="0" h="120000" w="120000">
                  <a:moveTo>
                    <a:pt x="0" y="59998"/>
                  </a:moveTo>
                  <a:lnTo>
                    <a:pt x="120000" y="59998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9" name="Shape 149"/>
            <p:cNvSpPr txBox="1"/>
            <p:nvPr/>
          </p:nvSpPr>
          <p:spPr>
            <a:xfrm rot="2949982">
              <a:off x="2704370" y="3294338"/>
              <a:ext cx="60311" cy="60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rIns="1270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3128891" y="3527094"/>
              <a:ext cx="1971817" cy="507465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3143753" y="3541957"/>
              <a:ext cx="1942090" cy="4777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250" lIns="8250" rIns="8250" tIns="8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3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HWRF Post Processing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704097"/>
            <a:ext cx="8229600" cy="89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Unified Post Processor Functionality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3178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as the common post processor for all NCEP models.</a:t>
            </a:r>
          </a:p>
          <a:p>
            <a:pPr indent="-286988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307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MPI code in both IO and computation.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vertical interpolations onto isobaric, height, and other non native model surfaces.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 simple diagnostic fields, including three types of mean Sea Level Pressure and CAPE/CIN.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 more sophisticated diagnostic fields, such as aviation products and synthetic satellite products.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●"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Algorithms added into UPP can often be used by all eight supported models.  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18"/>
              </a:spcBef>
              <a:buClr>
                <a:schemeClr val="accent3"/>
              </a:buClr>
              <a:buSzPct val="94634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316701"/>
            <a:ext cx="8229600" cy="1277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200"/>
              <a:t>Operational Configuration of GFS Post Processing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3178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Operational GFS Post Processing is run concurrently alongside GFS forecast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After FY17 GFS upgrade, GFS Post will output on ~13 km Gaussian grid and 47 vertical levels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Output frequency is hourly out to F120, 3 hourly out to F240, and 12 hourly out to F384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GFS Post outputs four different files in Grib2 format: Master, Flux, Simulated GOES, and Turbulence Guidance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3178" lvl="0" marL="27432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Operational GFS uses 24 tasks/3 nodes to run on Cray and it takes 1 minute to generate the most used Master file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518"/>
              </a:spcBef>
              <a:buClr>
                <a:schemeClr val="accent3"/>
              </a:buClr>
              <a:buSzPct val="94634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704096"/>
            <a:ext cx="8229600" cy="83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200"/>
              <a:t>GFSFV3 </a:t>
            </a:r>
            <a:r>
              <a:rPr lang="en-US" sz="4200"/>
              <a:t>Post Processing Now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r>
              <a:rPr i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Fregrid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is used to merge six netCDF files on tiles for each group  to a file on global  lat-lon grid at 0.25-deg resolution</a:t>
            </a:r>
          </a:p>
          <a:p>
            <a:pPr indent="-40640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r>
              <a:rPr i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fv3gfs_nc2nemsio.sh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is used to convert the global netCDF file to nemsio format (e.g.  gfs.t00z.atmf009.nemsio)</a:t>
            </a:r>
          </a:p>
          <a:p>
            <a:pPr indent="-406400" lvl="0" marL="342900" rtl="0">
              <a:lnSpc>
                <a:spcPct val="100000"/>
              </a:lnSpc>
              <a:spcBef>
                <a:spcPts val="0"/>
              </a:spcBef>
              <a:buSzPct val="100000"/>
              <a:buFont typeface="Calibri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NCEP_POST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reads in the nemsio file on 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lat-lon grid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to produce </a:t>
            </a: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for verification and downstream applications.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704096"/>
            <a:ext cx="8229600" cy="83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4200"/>
              <a:t>GFSFV3 </a:t>
            </a:r>
            <a:r>
              <a:rPr lang="en-US" sz="4200"/>
              <a:t>Post Processing Future Plan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GFSFV3 write grid component is being updated to do regridding onto latlon or Gaussian grid in netCDF format.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</a:t>
            </a:r>
            <a:r>
              <a:rPr lang="en-US"/>
              <a:t>nemsio library is being updated to read and write netCDF format.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GFSFV3 write grid component will also be updated to run in-line post on its quilt server.  This removes duplicate IO and speeds up total run time.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Unified post will be updated to read netCDF format to maintain its stand alone capability.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704096"/>
            <a:ext cx="8229600" cy="83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4200"/>
              <a:t>Unified Post Training Materials 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EMC has been working with DTC to provide tutorials and training on Unified Post for a decade</a:t>
            </a:r>
            <a:r>
              <a:rPr lang="en-US"/>
              <a:t>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most recent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tutorial presentation</a:t>
            </a:r>
            <a:r>
              <a:rPr lang="en-US"/>
              <a:t> </a:t>
            </a:r>
            <a:r>
              <a:rPr lang="en-US"/>
              <a:t>given on Unified Post was at 2016 HWRF tutorial. 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 u="sng">
                <a:solidFill>
                  <a:schemeClr val="hlink"/>
                </a:solidFill>
                <a:hlinkClick r:id="rId4"/>
              </a:rPr>
              <a:t>UPP User Guide</a:t>
            </a:r>
            <a:r>
              <a:rPr lang="en-US"/>
              <a:t> provides more detail information on how to run Unified Post and products it generates.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UPP User Guide and tutorial presentation will be updated to provide GFSFV3 information as EMC finishes transition of Unified Post to GFSFV3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