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80" r:id="rId2"/>
    <p:sldId id="282" r:id="rId3"/>
    <p:sldId id="283" r:id="rId4"/>
    <p:sldId id="266" r:id="rId5"/>
    <p:sldId id="269" r:id="rId6"/>
    <p:sldId id="267" r:id="rId7"/>
    <p:sldId id="29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ucas Harris" initials="LH [4] [2]" lastIdx="1" clrIdx="6">
    <p:extLst/>
  </p:cmAuthor>
  <p:cmAuthor id="1" name="Lucas Harris" initials="LH" lastIdx="3" clrIdx="0">
    <p:extLst/>
  </p:cmAuthor>
  <p:cmAuthor id="2" name="Lucas Harris" initials="LH [2]" lastIdx="1" clrIdx="1">
    <p:extLst/>
  </p:cmAuthor>
  <p:cmAuthor id="3" name="Lucas Harris" initials="LH [3]" lastIdx="1" clrIdx="2">
    <p:extLst/>
  </p:cmAuthor>
  <p:cmAuthor id="4" name="Lucas Harris" initials="LH [3] [2]" lastIdx="1" clrIdx="3">
    <p:extLst/>
  </p:cmAuthor>
  <p:cmAuthor id="5" name="Lucas Harris" initials="LH [4]" lastIdx="1" clrIdx="4">
    <p:extLst/>
  </p:cmAuthor>
  <p:cmAuthor id="6" name="Lucas Harris" initials="LH [5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1"/>
    <p:restoredTop sz="94643"/>
  </p:normalViewPr>
  <p:slideViewPr>
    <p:cSldViewPr snapToGrid="0" snapToObjects="1">
      <p:cViewPr varScale="1">
        <p:scale>
          <a:sx n="85" d="100"/>
          <a:sy n="85" d="100"/>
        </p:scale>
        <p:origin x="192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D8CEE-9A79-B34B-B550-76FE579B66F8}" type="datetimeFigureOut">
              <a:rPr lang="en-US" smtClean="0"/>
              <a:t>7/20/17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93D6E-CA79-784D-B109-BE89ECB01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32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B2D12-F90F-6C41-B7B5-EE9955F75E54}" type="datetimeFigureOut">
              <a:rPr lang="en-US" smtClean="0"/>
              <a:t>7/20/17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6FFA7-C66F-1C47-86FB-89FFCFCF7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1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/>
              <a:t>7/20/17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645" y="355096"/>
            <a:ext cx="9332529" cy="11887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645" y="1922586"/>
            <a:ext cx="9332529" cy="3817442"/>
          </a:xfrm>
        </p:spPr>
        <p:txBody>
          <a:bodyPr/>
          <a:lstStyle>
            <a:lvl1pPr>
              <a:defRPr sz="2400" baseline="0"/>
            </a:lvl1pPr>
            <a:lvl2pPr>
              <a:defRPr sz="18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/>
              <a:t>7/20/17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/>
              <a:t>7/20/17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/>
              <a:t>7/20/17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/>
              <a:t>7/20/17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/>
              <a:t>7/20/17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/>
              <a:t>7/20/17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/>
              <a:t>7/20/17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/>
              <a:t>7/20/17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nesting: </a:t>
            </a:r>
            <a:br>
              <a:rPr lang="en-US" dirty="0" smtClean="0"/>
            </a:br>
            <a:r>
              <a:rPr lang="en-US" dirty="0" smtClean="0"/>
              <a:t>Boundary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Strategy: fill halo (ghost) cells with boundary conditions</a:t>
            </a:r>
            <a:br>
              <a:rPr lang="en-US" dirty="0" smtClean="0"/>
            </a:br>
            <a:r>
              <a:rPr lang="en-US" dirty="0" smtClean="0"/>
              <a:t>Interior of solver needs no changes</a:t>
            </a:r>
          </a:p>
          <a:p>
            <a:r>
              <a:rPr lang="en-US" dirty="0" smtClean="0"/>
              <a:t>All </a:t>
            </a:r>
            <a:r>
              <a:rPr lang="en-US" dirty="0"/>
              <a:t>variables linearly interpolated in space into nested grid </a:t>
            </a:r>
            <a:r>
              <a:rPr lang="en-US" dirty="0" smtClean="0"/>
              <a:t>halo.</a:t>
            </a:r>
          </a:p>
          <a:p>
            <a:r>
              <a:rPr lang="en-US" b="1" dirty="0" smtClean="0"/>
              <a:t>Concurrent </a:t>
            </a:r>
            <a:r>
              <a:rPr lang="en-US" b="1" dirty="0"/>
              <a:t>nesting</a:t>
            </a:r>
            <a:r>
              <a:rPr lang="en-US" dirty="0"/>
              <a:t>: BCs extrapolated in time so nest and coarse grids can run </a:t>
            </a:r>
            <a:r>
              <a:rPr lang="en-US" b="1" dirty="0"/>
              <a:t>simultaneously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Two-time level extrapolation requires saving BCs across restarts to ensure run-to-run </a:t>
            </a:r>
            <a:r>
              <a:rPr lang="en-US" dirty="0" smtClean="0"/>
              <a:t>reproducibility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44186" y="6280881"/>
            <a:ext cx="737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Nesting references: Harris and Lin (2013, MWR), Harris and Lin (2014, </a:t>
            </a:r>
            <a:r>
              <a:rPr lang="en-US" dirty="0" err="1" smtClean="0"/>
              <a:t>JClim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5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43605" y="964692"/>
            <a:ext cx="5440680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0699" y="1128683"/>
            <a:ext cx="5106493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534" y="1293275"/>
            <a:ext cx="4202822" cy="4279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964692"/>
            <a:ext cx="4476806" cy="1188720"/>
          </a:xfrm>
        </p:spPr>
        <p:txBody>
          <a:bodyPr>
            <a:normAutofit/>
          </a:bodyPr>
          <a:lstStyle/>
          <a:p>
            <a:r>
              <a:rPr lang="en-US"/>
              <a:t>Two-way</a:t>
            </a:r>
            <a:br>
              <a:rPr lang="en-US"/>
            </a:br>
            <a:r>
              <a:rPr lang="en-US"/>
              <a:t>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244" y="2638044"/>
            <a:ext cx="4492932" cy="32632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Averaging update consistent with FV </a:t>
            </a:r>
            <a:r>
              <a:rPr lang="en-US" dirty="0" smtClean="0"/>
              <a:t>discretization</a:t>
            </a:r>
          </a:p>
          <a:p>
            <a:pPr lvl="1"/>
            <a:r>
              <a:rPr lang="en-US" dirty="0" smtClean="0"/>
              <a:t>For consistency, the initialized coarse-grid topography is updated from the nested-grid using the same algorithm</a:t>
            </a:r>
            <a:endParaRPr lang="en-US" dirty="0"/>
          </a:p>
          <a:p>
            <a:r>
              <a:rPr lang="en-US" dirty="0"/>
              <a:t>Cell average on scalars, including </a:t>
            </a:r>
            <a:r>
              <a:rPr lang="en-US" dirty="0" err="1" smtClean="0"/>
              <a:t>δz</a:t>
            </a:r>
            <a:r>
              <a:rPr lang="en-US" dirty="0" smtClean="0"/>
              <a:t> </a:t>
            </a:r>
            <a:r>
              <a:rPr lang="en-US" dirty="0"/>
              <a:t>and w </a:t>
            </a:r>
          </a:p>
          <a:p>
            <a:r>
              <a:rPr lang="en-US" dirty="0"/>
              <a:t>In-line average for winds, to conserve vorticity</a:t>
            </a:r>
          </a:p>
        </p:txBody>
      </p:sp>
    </p:spTree>
    <p:extLst>
      <p:ext uri="{BB962C8B-B14F-4D97-AF65-F5344CB8AC3E}">
        <p14:creationId xmlns:p14="http://schemas.microsoft.com/office/powerpoint/2010/main" val="15009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conservation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Two-way </a:t>
            </a:r>
            <a:r>
              <a:rPr lang="en-US" dirty="0"/>
              <a:t>nesting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Conservation usually requires flux BCs at the nested-grid boundary</a:t>
            </a:r>
            <a:br>
              <a:rPr lang="en-US" dirty="0" smtClean="0"/>
            </a:br>
            <a:r>
              <a:rPr lang="en-US" dirty="0" smtClean="0"/>
              <a:t>These are difficult to implement with the time-extrapolation BC</a:t>
            </a:r>
          </a:p>
          <a:p>
            <a:r>
              <a:rPr lang="en-US" b="1" dirty="0" smtClean="0"/>
              <a:t>Our </a:t>
            </a:r>
            <a:r>
              <a:rPr lang="en-US" b="1" dirty="0"/>
              <a:t>approach:</a:t>
            </a:r>
            <a:r>
              <a:rPr lang="en-US" baseline="30000" dirty="0"/>
              <a:t> </a:t>
            </a:r>
            <a:r>
              <a:rPr lang="en-US" dirty="0"/>
              <a:t>Update everything </a:t>
            </a:r>
            <a:r>
              <a:rPr lang="en-US" dirty="0" smtClean="0"/>
              <a:t>except mass (</a:t>
            </a:r>
            <a:r>
              <a:rPr lang="en-US" dirty="0" err="1" smtClean="0"/>
              <a:t>δp</a:t>
            </a:r>
            <a:r>
              <a:rPr lang="en-US" dirty="0" smtClean="0"/>
              <a:t>) and </a:t>
            </a:r>
            <a:r>
              <a:rPr lang="en-US" dirty="0"/>
              <a:t>tracers</a:t>
            </a:r>
          </a:p>
          <a:p>
            <a:r>
              <a:rPr lang="en-US" b="1" dirty="0"/>
              <a:t>Very simple!</a:t>
            </a:r>
            <a:r>
              <a:rPr lang="en-US" baseline="30000" dirty="0"/>
              <a:t> </a:t>
            </a:r>
            <a:r>
              <a:rPr lang="en-US" dirty="0"/>
              <a:t>Works regardless of BC and grid </a:t>
            </a:r>
            <a:r>
              <a:rPr lang="en-US" dirty="0" smtClean="0"/>
              <a:t>alignment</a:t>
            </a:r>
          </a:p>
          <a:p>
            <a:pPr lvl="1"/>
            <a:r>
              <a:rPr lang="en-US" dirty="0" smtClean="0"/>
              <a:t>Two-way nesting over-specifies coarse-grid solution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Less updating, less over-specification</a:t>
            </a:r>
          </a:p>
          <a:p>
            <a:r>
              <a:rPr lang="en-US" dirty="0" smtClean="0"/>
              <a:t>Because </a:t>
            </a:r>
            <a:r>
              <a:rPr lang="en-US" dirty="0" err="1"/>
              <a:t>δp</a:t>
            </a:r>
            <a:r>
              <a:rPr lang="en-US" dirty="0"/>
              <a:t> is the vertical coordinate, we then need to remap the nested-grid data to the coarse grid’s vertical coordinate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946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" r="-2513"/>
          <a:stretch/>
        </p:blipFill>
        <p:spPr>
          <a:xfrm>
            <a:off x="7077454" y="10"/>
            <a:ext cx="5114546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978776"/>
            <a:ext cx="5925310" cy="1174991"/>
          </a:xfrm>
        </p:spPr>
        <p:txBody>
          <a:bodyPr>
            <a:normAutofit/>
          </a:bodyPr>
          <a:lstStyle/>
          <a:p>
            <a:r>
              <a:rPr lang="en-US" sz="2400"/>
              <a:t>NESTING IMPLEMENTATION</a:t>
            </a:r>
            <a:br>
              <a:rPr lang="en-US" sz="2400"/>
            </a:br>
            <a:r>
              <a:rPr lang="en-US" sz="2400"/>
              <a:t>in fv</a:t>
            </a:r>
            <a:r>
              <a:rPr lang="en-US" sz="2400" baseline="3000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672" y="2640692"/>
            <a:ext cx="5925310" cy="3255252"/>
          </a:xfrm>
        </p:spPr>
        <p:txBody>
          <a:bodyPr>
            <a:normAutofit/>
          </a:bodyPr>
          <a:lstStyle/>
          <a:p>
            <a:r>
              <a:rPr lang="en-US" dirty="0"/>
              <a:t>The nested grid is an additional tile beyond the six for the cubed sphere.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There </a:t>
            </a:r>
            <a:r>
              <a:rPr lang="en-US" dirty="0"/>
              <a:t>can exist many nests or nests within </a:t>
            </a:r>
            <a:r>
              <a:rPr lang="en-US" dirty="0" smtClean="0"/>
              <a:t>nests (under development).</a:t>
            </a:r>
            <a:endParaRPr lang="en-US" dirty="0"/>
          </a:p>
          <a:p>
            <a:r>
              <a:rPr lang="en-US" dirty="0"/>
              <a:t>Each nested grid has its own processor list and is integrated concurrently.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</a:t>
            </a:r>
            <a:r>
              <a:rPr lang="en-US" dirty="0"/>
              <a:t>greatly aids load balancing between grids.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62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701788" y="2530016"/>
            <a:ext cx="2830882" cy="61377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Twoway_update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OpenMP</a:t>
            </a:r>
            <a:r>
              <a:rPr lang="en-US" dirty="0" smtClean="0">
                <a:solidFill>
                  <a:schemeClr val="tx1"/>
                </a:solidFill>
              </a:rPr>
              <a:t> on 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2879" y="780319"/>
            <a:ext cx="2830882" cy="613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f</a:t>
            </a:r>
            <a:r>
              <a:rPr lang="en-US" dirty="0" err="1" smtClean="0"/>
              <a:t>v_dynamics</a:t>
            </a:r>
            <a:r>
              <a:rPr lang="en-US" dirty="0" smtClean="0"/>
              <a:t>()</a:t>
            </a:r>
          </a:p>
          <a:p>
            <a:pPr algn="ctr"/>
            <a:r>
              <a:rPr lang="en-US" dirty="0" smtClean="0"/>
              <a:t>FV</a:t>
            </a:r>
            <a:r>
              <a:rPr lang="en-US" baseline="30000" dirty="0" smtClean="0"/>
              <a:t>3</a:t>
            </a:r>
            <a:r>
              <a:rPr lang="en-US" dirty="0" smtClean="0"/>
              <a:t> solver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742724" y="1933876"/>
            <a:ext cx="2830882" cy="6137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</a:t>
            </a:r>
            <a:r>
              <a:rPr lang="en-US" dirty="0" err="1" smtClean="0"/>
              <a:t>yn_core</a:t>
            </a:r>
            <a:r>
              <a:rPr lang="en-US" dirty="0" smtClean="0"/>
              <a:t>()</a:t>
            </a:r>
          </a:p>
          <a:p>
            <a:pPr algn="ctr"/>
            <a:r>
              <a:rPr lang="en-US" dirty="0" err="1" smtClean="0"/>
              <a:t>Lagrangian</a:t>
            </a:r>
            <a:r>
              <a:rPr lang="en-US" dirty="0" smtClean="0"/>
              <a:t> dynamics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2724" y="3112986"/>
            <a:ext cx="2830882" cy="87222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dirty="0" smtClean="0"/>
              <a:t>v_tracer2d()</a:t>
            </a:r>
          </a:p>
          <a:p>
            <a:pPr algn="ctr"/>
            <a:r>
              <a:rPr lang="en-US" dirty="0" smtClean="0"/>
              <a:t>Sub-cycled tracer transport</a:t>
            </a:r>
          </a:p>
          <a:p>
            <a:pPr algn="ctr"/>
            <a:r>
              <a:rPr lang="en-US" dirty="0" err="1" smtClean="0"/>
              <a:t>OpenMP</a:t>
            </a:r>
            <a:r>
              <a:rPr lang="en-US" dirty="0" smtClean="0"/>
              <a:t> on 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42724" y="4553356"/>
            <a:ext cx="2830882" cy="89425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Lagrangian_to_Eulerian</a:t>
            </a:r>
            <a:r>
              <a:rPr lang="en-US" dirty="0" smtClean="0"/>
              <a:t>()</a:t>
            </a:r>
          </a:p>
          <a:p>
            <a:pPr algn="ctr"/>
            <a:r>
              <a:rPr lang="en-US" dirty="0" smtClean="0"/>
              <a:t>Vertical Remapping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/>
              <a:t>i</a:t>
            </a:r>
            <a:r>
              <a:rPr lang="en-US" dirty="0" err="1" smtClean="0"/>
              <a:t>,k</a:t>
            </a:r>
            <a:r>
              <a:rPr lang="en-US" dirty="0" smtClean="0"/>
              <a:t>) </a:t>
            </a:r>
            <a:r>
              <a:rPr lang="en-US" dirty="0" err="1" smtClean="0"/>
              <a:t>OpenMP</a:t>
            </a:r>
            <a:r>
              <a:rPr lang="en-US" dirty="0" smtClean="0"/>
              <a:t> on j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9584" y="780325"/>
            <a:ext cx="2830882" cy="613775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c_sw</a:t>
            </a:r>
            <a:r>
              <a:rPr lang="en-US" dirty="0" smtClean="0"/>
              <a:t>(), etc.</a:t>
            </a:r>
          </a:p>
          <a:p>
            <a:pPr algn="ctr"/>
            <a:r>
              <a:rPr lang="en-US" dirty="0" smtClean="0"/>
              <a:t>C-grid solver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689584" y="1839604"/>
            <a:ext cx="2830882" cy="84859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</a:t>
            </a:r>
            <a:r>
              <a:rPr lang="en-US" dirty="0" err="1" smtClean="0"/>
              <a:t>_sw</a:t>
            </a:r>
            <a:r>
              <a:rPr lang="en-US" dirty="0" smtClean="0"/>
              <a:t>()</a:t>
            </a:r>
          </a:p>
          <a:p>
            <a:pPr algn="ctr"/>
            <a:r>
              <a:rPr lang="en-US" dirty="0" smtClean="0"/>
              <a:t>Forward </a:t>
            </a:r>
            <a:r>
              <a:rPr lang="en-US" dirty="0" err="1" smtClean="0"/>
              <a:t>Lagrangian</a:t>
            </a:r>
            <a:r>
              <a:rPr lang="en-US" dirty="0" smtClean="0"/>
              <a:t> </a:t>
            </a:r>
            <a:r>
              <a:rPr lang="en-US" dirty="0" err="1" smtClean="0"/>
              <a:t>dyn</a:t>
            </a:r>
            <a:r>
              <a:rPr lang="en-US" dirty="0" smtClean="0"/>
              <a:t>.</a:t>
            </a:r>
          </a:p>
          <a:p>
            <a:pPr algn="ctr"/>
            <a:r>
              <a:rPr lang="en-US" dirty="0" err="1" smtClean="0"/>
              <a:t>OpenMP</a:t>
            </a:r>
            <a:r>
              <a:rPr lang="en-US" dirty="0" smtClean="0"/>
              <a:t> on k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689584" y="3122815"/>
            <a:ext cx="2830882" cy="81470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u</a:t>
            </a:r>
            <a:r>
              <a:rPr lang="en-US" dirty="0" err="1" smtClean="0"/>
              <a:t>pdate_dz_d</a:t>
            </a:r>
            <a:r>
              <a:rPr lang="en-US" dirty="0" smtClean="0"/>
              <a:t>()</a:t>
            </a:r>
          </a:p>
          <a:p>
            <a:pPr algn="ctr"/>
            <a:r>
              <a:rPr lang="en-US" dirty="0" smtClean="0"/>
              <a:t>Forward </a:t>
            </a:r>
            <a:r>
              <a:rPr lang="en-US" dirty="0" err="1" smtClean="0"/>
              <a:t>δz</a:t>
            </a:r>
            <a:r>
              <a:rPr lang="en-US" dirty="0" smtClean="0"/>
              <a:t> evaluation</a:t>
            </a:r>
          </a:p>
          <a:p>
            <a:pPr algn="ctr"/>
            <a:r>
              <a:rPr lang="en-US" dirty="0" err="1" smtClean="0"/>
              <a:t>OpenMP</a:t>
            </a:r>
            <a:r>
              <a:rPr lang="en-US" dirty="0" smtClean="0"/>
              <a:t> on k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689584" y="5787957"/>
            <a:ext cx="2830882" cy="81811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</a:t>
            </a:r>
            <a:r>
              <a:rPr lang="en-US" dirty="0" err="1" smtClean="0"/>
              <a:t>ne_grad_p</a:t>
            </a:r>
            <a:r>
              <a:rPr lang="en-US" dirty="0" smtClean="0"/>
              <a:t>()/</a:t>
            </a:r>
            <a:r>
              <a:rPr lang="en-US" dirty="0" err="1" smtClean="0"/>
              <a:t>nh_p_grad</a:t>
            </a:r>
            <a:r>
              <a:rPr lang="en-US" dirty="0" smtClean="0"/>
              <a:t>()</a:t>
            </a:r>
          </a:p>
          <a:p>
            <a:pPr algn="ctr"/>
            <a:r>
              <a:rPr lang="en-US" dirty="0" smtClean="0"/>
              <a:t>Backwards horizontal PGF</a:t>
            </a:r>
          </a:p>
          <a:p>
            <a:pPr algn="ctr"/>
            <a:r>
              <a:rPr lang="en-US" dirty="0" err="1" smtClean="0"/>
              <a:t>OpenMP</a:t>
            </a:r>
            <a:r>
              <a:rPr lang="en-US" dirty="0" smtClean="0"/>
              <a:t> on k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689584" y="4294059"/>
            <a:ext cx="2830882" cy="117367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</a:t>
            </a:r>
            <a:r>
              <a:rPr lang="en-US" dirty="0" err="1" smtClean="0"/>
              <a:t>iem_solver</a:t>
            </a:r>
            <a:r>
              <a:rPr lang="en-US" dirty="0" smtClean="0"/>
              <a:t>()</a:t>
            </a:r>
          </a:p>
          <a:p>
            <a:pPr algn="ctr"/>
            <a:r>
              <a:rPr lang="en-US" dirty="0"/>
              <a:t>Backwards vertical PGF, </a:t>
            </a:r>
            <a:br>
              <a:rPr lang="en-US" dirty="0"/>
            </a:br>
            <a:r>
              <a:rPr lang="en-US" dirty="0"/>
              <a:t>sound wave processes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/>
              <a:t>i</a:t>
            </a:r>
            <a:r>
              <a:rPr lang="en-US" dirty="0" err="1" smtClean="0"/>
              <a:t>,k</a:t>
            </a:r>
            <a:r>
              <a:rPr lang="en-US" dirty="0" smtClean="0"/>
              <a:t>) </a:t>
            </a:r>
            <a:r>
              <a:rPr lang="en-US" dirty="0" err="1" smtClean="0"/>
              <a:t>OpenMP</a:t>
            </a:r>
            <a:r>
              <a:rPr lang="en-US" dirty="0" smtClean="0"/>
              <a:t> on j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7527" y="1644369"/>
            <a:ext cx="2830882" cy="613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[physics]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9781" y="3380509"/>
            <a:ext cx="2830882" cy="613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f</a:t>
            </a:r>
            <a:r>
              <a:rPr lang="en-US" dirty="0" err="1" smtClean="0"/>
              <a:t>v_update_phys</a:t>
            </a:r>
            <a:r>
              <a:rPr lang="en-US" dirty="0" smtClean="0"/>
              <a:t>()</a:t>
            </a:r>
          </a:p>
          <a:p>
            <a:pPr algn="ctr"/>
            <a:r>
              <a:rPr lang="en-US" dirty="0" smtClean="0"/>
              <a:t>Consistent field update</a:t>
            </a:r>
            <a:endParaRPr lang="en-US" dirty="0"/>
          </a:p>
        </p:txBody>
      </p:sp>
      <p:cxnSp>
        <p:nvCxnSpPr>
          <p:cNvPr id="14" name="Elbow Connector 13"/>
          <p:cNvCxnSpPr>
            <a:stCxn id="3" idx="3"/>
            <a:endCxn id="6" idx="1"/>
          </p:cNvCxnSpPr>
          <p:nvPr/>
        </p:nvCxnSpPr>
        <p:spPr>
          <a:xfrm flipV="1">
            <a:off x="7573606" y="1087213"/>
            <a:ext cx="1115978" cy="1153551"/>
          </a:xfrm>
          <a:prstGeom prst="bentConnector3">
            <a:avLst>
              <a:gd name="adj1" fmla="val 50000"/>
            </a:avLst>
          </a:prstGeom>
          <a:ln w="47625">
            <a:solidFill>
              <a:schemeClr val="accent2"/>
            </a:solidFill>
            <a:headEnd w="med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7" idx="0"/>
          </p:cNvCxnSpPr>
          <p:nvPr/>
        </p:nvCxnSpPr>
        <p:spPr>
          <a:xfrm>
            <a:off x="10105025" y="1282134"/>
            <a:ext cx="0" cy="557470"/>
          </a:xfrm>
          <a:prstGeom prst="straightConnector1">
            <a:avLst/>
          </a:prstGeom>
          <a:ln w="476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2"/>
            <a:endCxn id="8" idx="0"/>
          </p:cNvCxnSpPr>
          <p:nvPr/>
        </p:nvCxnSpPr>
        <p:spPr>
          <a:xfrm>
            <a:off x="10105025" y="2688198"/>
            <a:ext cx="0" cy="434617"/>
          </a:xfrm>
          <a:prstGeom prst="straightConnector1">
            <a:avLst/>
          </a:prstGeom>
          <a:ln w="476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10" idx="0"/>
          </p:cNvCxnSpPr>
          <p:nvPr/>
        </p:nvCxnSpPr>
        <p:spPr>
          <a:xfrm>
            <a:off x="10105025" y="3937518"/>
            <a:ext cx="0" cy="356541"/>
          </a:xfrm>
          <a:prstGeom prst="straightConnector1">
            <a:avLst/>
          </a:prstGeom>
          <a:ln w="476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2"/>
            <a:endCxn id="9" idx="0"/>
          </p:cNvCxnSpPr>
          <p:nvPr/>
        </p:nvCxnSpPr>
        <p:spPr>
          <a:xfrm>
            <a:off x="10105025" y="5467738"/>
            <a:ext cx="0" cy="320219"/>
          </a:xfrm>
          <a:prstGeom prst="straightConnector1">
            <a:avLst/>
          </a:prstGeom>
          <a:ln w="476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120123" y="2547651"/>
            <a:ext cx="0" cy="539781"/>
          </a:xfrm>
          <a:prstGeom prst="straightConnector1">
            <a:avLst/>
          </a:prstGeom>
          <a:ln w="476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120126" y="4012936"/>
            <a:ext cx="0" cy="540420"/>
          </a:xfrm>
          <a:prstGeom prst="straightConnector1">
            <a:avLst/>
          </a:prstGeom>
          <a:ln w="476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" idx="3"/>
          </p:cNvCxnSpPr>
          <p:nvPr/>
        </p:nvCxnSpPr>
        <p:spPr>
          <a:xfrm>
            <a:off x="3523761" y="1087207"/>
            <a:ext cx="1286702" cy="6"/>
          </a:xfrm>
          <a:prstGeom prst="bentConnector3">
            <a:avLst>
              <a:gd name="adj1" fmla="val 50000"/>
            </a:avLst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114117" y="1383419"/>
            <a:ext cx="0" cy="266758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122704" y="3136501"/>
            <a:ext cx="0" cy="266758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70112" y="189294"/>
            <a:ext cx="1530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d</a:t>
            </a:r>
            <a:r>
              <a:rPr lang="en-US" sz="2400" dirty="0" err="1" smtClean="0"/>
              <a:t>t_atmos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810463" y="-27860"/>
            <a:ext cx="2719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k_split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dirty="0" smtClean="0"/>
              <a:t>“remapping” loop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8953143" y="-59470"/>
            <a:ext cx="2292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n</a:t>
            </a:r>
            <a:r>
              <a:rPr lang="en-US" sz="2400" dirty="0" err="1" smtClean="0"/>
              <a:t>_split</a:t>
            </a:r>
            <a:r>
              <a:rPr lang="en-US" sz="2400" dirty="0" smtClean="0"/>
              <a:t> “acoustic” loop</a:t>
            </a:r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4744710" y="780318"/>
            <a:ext cx="2830882" cy="84667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setup_nested_grid_BCs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or </a:t>
            </a:r>
            <a:r>
              <a:rPr lang="en-US" dirty="0" err="1" smtClean="0">
                <a:solidFill>
                  <a:schemeClr val="tx1"/>
                </a:solidFill>
              </a:rPr>
              <a:t>setup_regional_BCs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OpenMP</a:t>
            </a:r>
            <a:r>
              <a:rPr lang="en-US" dirty="0" smtClean="0">
                <a:solidFill>
                  <a:schemeClr val="tx1"/>
                </a:solidFill>
              </a:rPr>
              <a:t> on k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120123" y="1644369"/>
            <a:ext cx="0" cy="289505"/>
          </a:xfrm>
          <a:prstGeom prst="straightConnector1">
            <a:avLst/>
          </a:prstGeom>
          <a:ln w="476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117229" y="2263605"/>
            <a:ext cx="0" cy="266758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51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Nested-Grid workflow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Nested grids can be generated online, although orography, land-surface information, and initial conditions have to be generated. </a:t>
            </a:r>
          </a:p>
          <a:p>
            <a:r>
              <a:rPr lang="en-US" dirty="0" smtClean="0"/>
              <a:t>Modifications of standard NCEP tools allow offline generation of grid information and ICs</a:t>
            </a:r>
          </a:p>
          <a:p>
            <a:r>
              <a:rPr lang="en-US" dirty="0" smtClean="0"/>
              <a:t>Each grid gets its own </a:t>
            </a:r>
            <a:r>
              <a:rPr lang="en-US" dirty="0" err="1" smtClean="0"/>
              <a:t>namelist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Any runtime parameter can be customized for the individual grids</a:t>
            </a:r>
          </a:p>
          <a:p>
            <a:r>
              <a:rPr lang="en-US" dirty="0" smtClean="0"/>
              <a:t>GFDL </a:t>
            </a:r>
            <a:r>
              <a:rPr lang="en-US" dirty="0" err="1" smtClean="0"/>
              <a:t>fregrid</a:t>
            </a:r>
            <a:r>
              <a:rPr lang="en-US" dirty="0" smtClean="0"/>
              <a:t> can perform conservative remapping of nested-grid output onto a regional regular latitude-longitude grid. It is also possible to use common software (</a:t>
            </a:r>
            <a:r>
              <a:rPr lang="en-US" dirty="0" err="1" smtClean="0"/>
              <a:t>GrADS</a:t>
            </a:r>
            <a:r>
              <a:rPr lang="en-US" dirty="0" smtClean="0"/>
              <a:t>, Python, NCL, </a:t>
            </a:r>
            <a:r>
              <a:rPr lang="en-US" dirty="0" err="1" smtClean="0"/>
              <a:t>etc</a:t>
            </a:r>
            <a:r>
              <a:rPr lang="en-US" dirty="0" smtClean="0"/>
              <a:t>) to plot the native nested grid.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6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Currently the nested grid and the global grid are restricted to having the same number of levels with the same reference coordinate</a:t>
            </a:r>
          </a:p>
          <a:p>
            <a:r>
              <a:rPr lang="en-US" i="1" dirty="0" smtClean="0"/>
              <a:t>Vertical nesting</a:t>
            </a:r>
            <a:r>
              <a:rPr lang="en-US" dirty="0" smtClean="0"/>
              <a:t> is being tested that allow the grids to use different levels. </a:t>
            </a:r>
          </a:p>
          <a:p>
            <a:pPr lvl="1"/>
            <a:r>
              <a:rPr lang="en-US" dirty="0" smtClean="0"/>
              <a:t>Global grid can use a high top to ensure stratosphere is well-resolved</a:t>
            </a:r>
          </a:p>
          <a:p>
            <a:pPr lvl="1"/>
            <a:r>
              <a:rPr lang="en-US" dirty="0" smtClean="0"/>
              <a:t>Nest can use a lower top and set up very high tropospheric resolution</a:t>
            </a:r>
          </a:p>
          <a:p>
            <a:r>
              <a:rPr lang="en-US" dirty="0" smtClean="0"/>
              <a:t>The BC fields need to be remapped onto the nested-grid coordinate.</a:t>
            </a:r>
          </a:p>
          <a:p>
            <a:pPr lvl="1"/>
            <a:r>
              <a:rPr lang="en-US" dirty="0" smtClean="0"/>
              <a:t>Remapping to the coarse grid coordinate is already done for two-way updating</a:t>
            </a:r>
          </a:p>
          <a:p>
            <a:pPr lvl="1"/>
            <a:r>
              <a:rPr lang="en-US" dirty="0" smtClean="0"/>
              <a:t>During two-way updating, coarse and nested grids are blended to avoid updating Rayleigh-drag region of nest onto coarse grid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849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8411</TotalTime>
  <Words>348</Words>
  <Application>Microsoft Macintosh PowerPoint</Application>
  <PresentationFormat>Widescreen</PresentationFormat>
  <Paragraphs>69</Paragraphs>
  <Slides>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Gill Sans MT</vt:lpstr>
      <vt:lpstr>Arial</vt:lpstr>
      <vt:lpstr>Parcel</vt:lpstr>
      <vt:lpstr>Grid nesting:  Boundary Conditions</vt:lpstr>
      <vt:lpstr>Two-way Interaction</vt:lpstr>
      <vt:lpstr>Mass conservation and  Two-way nesting</vt:lpstr>
      <vt:lpstr>NESTING IMPLEMENTATION in fv3</vt:lpstr>
      <vt:lpstr>PowerPoint Presentation</vt:lpstr>
      <vt:lpstr>Nested-Grid workflow</vt:lpstr>
      <vt:lpstr>Vertical Nesting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Harris</dc:creator>
  <cp:lastModifiedBy>Lucas Harris</cp:lastModifiedBy>
  <cp:revision>276</cp:revision>
  <dcterms:created xsi:type="dcterms:W3CDTF">2016-09-30T15:00:12Z</dcterms:created>
  <dcterms:modified xsi:type="dcterms:W3CDTF">2017-07-20T13:12:50Z</dcterms:modified>
</cp:coreProperties>
</file>