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gif"/><Relationship Id="rId4" Type="http://schemas.openxmlformats.org/officeDocument/2006/relationships/image" Target="../media/image3.gif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gif"/><Relationship Id="rId4" Type="http://schemas.openxmlformats.org/officeDocument/2006/relationships/image" Target="../media/image1.gif"/><Relationship Id="rId5" Type="http://schemas.openxmlformats.org/officeDocument/2006/relationships/image" Target="../media/image7.gif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gif"/><Relationship Id="rId4" Type="http://schemas.openxmlformats.org/officeDocument/2006/relationships/image" Target="../media/image7.gif"/><Relationship Id="rId5" Type="http://schemas.openxmlformats.org/officeDocument/2006/relationships/image" Target="../media/image1.gif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mailto:george.gayno@noaa.gov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vnemc.ncep.noaa.gov/projects/fv3gfs/trunk/global_shared.v15.0.0/sorc/orog.fd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vnemc.ncep.noaa.gov/projects/fv3gfs/trunk/global_shared.v15.0.0/sorc/global_chgres.fd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685800" y="1447800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 </a:t>
            </a:r>
            <a:b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b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CHGRES</a:t>
            </a: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x="1371600" y="39624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George Gayno  NCEP/EMC</a:t>
            </a:r>
          </a:p>
          <a:p>
            <a:pPr indent="0" lvl="0" marL="0" marR="0" rtl="0" algn="ctr">
              <a:spcBef>
                <a:spcPts val="48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FV3GFS Community Modeling System Training and Tutorial, 19-20 July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CHGRES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457200" y="1371600"/>
            <a:ext cx="8229600" cy="5029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Pointing to the input GFS data.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“INIDIR” is the directory containing the data.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“CDATE” is the YYYYMMDDHH of the data.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“ictype=opsgfs” if input is old format (pre-July 19).  Set to “nemsgfs” if nemsio format.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72"/>
              </a:spcBef>
              <a:spcAft>
                <a:spcPts val="0"/>
              </a:spcAft>
              <a:buClr>
                <a:schemeClr val="dk1"/>
              </a:buClr>
              <a:buSzPct val="97894"/>
              <a:buFont typeface="Arial"/>
              <a:buChar char="•"/>
            </a:pPr>
            <a:r>
              <a:rPr b="0" i="0" lang="en-US" sz="18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sets namelist options to properly handle the new soil/veg/albedo data (July 19 implementation).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Creating the FV3 data.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“OUTDIR” to where you want the output FV3 data to be saved. The surface and NST data are in the same file.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“CASE” for the desired resolution (default C96).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“LEVS” for the number of hybrid levels.  Will use corresponding “global_hyblev.l${LEVS}.txt” from the FIXgsm directory.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run a nest, set gtype=nest.  Will create ICs for the six global tiles and one nest.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98636"/>
              <a:buFont typeface="Arial"/>
              <a:buNone/>
            </a:pPr>
            <a:r>
              <a:t/>
            </a:r>
            <a:endParaRPr b="0" i="0" sz="217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CHGRES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CHGRES runs separately for the surface and atmosphere.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atmosphere, all FV3 tiles are created in one call.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surface, only one FV3 tile is processed at a time (i.e., called six times for a global grid).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Generation CHGRES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 a working prototype that interpolates directly from one cubed-sphere grid to another (including nests).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Built around ESMF re-gridding routines.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Geo-referencing via the mosaic and grid files.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Working for NST and surface fields.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Ingests and outputs the tiled NetCDF restart files.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Thinking about the atmospheric fields.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 GFDL have a code that does this?  If yes, incorporate it into CHGRES or keep as separate code?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SzPct val="98666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Generation CHGRES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Includes the current special handling for certain fields.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Soil temperature adjustment for terrain height differences.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Recomputes frozen portion of the total soil moisture for temperature differences.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Rescales soil moisture for differences in soil type. Required to preserve the sensible and latent heat fluxes.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C768 to C384</a:t>
            </a:r>
          </a:p>
        </p:txBody>
      </p:sp>
      <p:pic>
        <p:nvPicPr>
          <p:cNvPr descr="c768.input.tile1.gif" id="163" name="Shape 1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828800"/>
            <a:ext cx="4114800" cy="40862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384.tile1.gif" id="164" name="Shape 16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0" y="1828800"/>
            <a:ext cx="4114800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Shape 165"/>
          <p:cNvSpPr txBox="1"/>
          <p:nvPr/>
        </p:nvSpPr>
        <p:spPr>
          <a:xfrm>
            <a:off x="1600200" y="1371600"/>
            <a:ext cx="11801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C768 tile 1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6096000" y="1371600"/>
            <a:ext cx="11801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C384 tile 1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3048000" y="6172200"/>
            <a:ext cx="270516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 LAYER SOIL MOISTURE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C768 to C768 Stretched</a:t>
            </a:r>
          </a:p>
        </p:txBody>
      </p:sp>
      <p:pic>
        <p:nvPicPr>
          <p:cNvPr descr="stretch.tile6.gif" id="173" name="Shape 1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24400" y="1905000"/>
            <a:ext cx="4109663" cy="38099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768.input.tile3.gif" id="174" name="Shape 17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1000" y="914400"/>
            <a:ext cx="3053627" cy="2819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768.input.tile5.gif" id="175" name="Shape 17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1000" y="3810000"/>
            <a:ext cx="3060814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 txBox="1"/>
          <p:nvPr/>
        </p:nvSpPr>
        <p:spPr>
          <a:xfrm>
            <a:off x="5791200" y="6096000"/>
            <a:ext cx="221246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Tile 6 – stretched grid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3505200" y="1143000"/>
            <a:ext cx="12057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 tile 3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3581400" y="5867400"/>
            <a:ext cx="12057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 tile 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C768 to C768 stretched nest</a:t>
            </a:r>
          </a:p>
        </p:txBody>
      </p:sp>
      <p:pic>
        <p:nvPicPr>
          <p:cNvPr descr="nest.gif" id="184" name="Shape 1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95800" y="1905000"/>
            <a:ext cx="4401845" cy="34004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768.input.tile5.gif" id="185" name="Shape 18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1000" y="3810000"/>
            <a:ext cx="3060814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768.input.tile3.gif" id="186" name="Shape 18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1000" y="914400"/>
            <a:ext cx="3053627" cy="28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Shape 187"/>
          <p:cNvSpPr txBox="1"/>
          <p:nvPr/>
        </p:nvSpPr>
        <p:spPr>
          <a:xfrm>
            <a:off x="3581400" y="5867400"/>
            <a:ext cx="12057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 tile 5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3505200" y="1143000"/>
            <a:ext cx="12057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 tile 3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6400800" y="5715000"/>
            <a:ext cx="6133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Nest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QUESTIONS?</a:t>
            </a:r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 hesitate to contact me at </a:t>
            </a:r>
            <a:r>
              <a:rPr b="0" i="0" lang="en-US" sz="32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george.gayno@noaa.gov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if you have questions or run into problems.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81000" y="1447800"/>
            <a:ext cx="8305799" cy="5029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7777"/>
              <a:buFont typeface="Arial"/>
              <a:buChar char="•"/>
            </a:pPr>
            <a:r>
              <a:rPr b="0" i="0" lang="en-US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Location of source code: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19"/>
              </a:spcBef>
              <a:spcAft>
                <a:spcPts val="0"/>
              </a:spcAft>
              <a:buClr>
                <a:schemeClr val="dk1"/>
              </a:buClr>
              <a:buSzPct val="99687"/>
              <a:buFont typeface="Arial"/>
              <a:buChar char="–"/>
            </a:pPr>
            <a:r>
              <a:rPr b="0" i="0" lang="en-US" sz="1595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https://svnemc.ncep.noaa.gov/projects/fv3gfs/trunk/global_shared.v15.0.0/sorc/orog.fd</a:t>
            </a:r>
          </a:p>
          <a:p>
            <a:pPr indent="0" lvl="1" marL="457200" marR="0" rtl="0" algn="l">
              <a:lnSpc>
                <a:spcPct val="80000"/>
              </a:lnSpc>
              <a:spcBef>
                <a:spcPts val="253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26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97777"/>
              <a:buFont typeface="Arial"/>
              <a:buChar char="•"/>
            </a:pPr>
            <a:r>
              <a:rPr b="0" i="0" lang="en-US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 with “build_orog.sh” located in </a:t>
            </a:r>
            <a:r>
              <a:rPr b="0" i="1" lang="en-US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./global_shared.v15.0.0</a:t>
            </a:r>
            <a:r>
              <a:rPr b="0" i="0" lang="en-US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Invoke “build_orog.sh” with argument “cray” (WCOSS-Cray)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Invoke “build_orog.sh” with argument “theia” (Theia)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- </a:t>
            </a:r>
            <a:r>
              <a:rPr b="0" i="1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./global_shared.v15.0.0/exec/ml01rg2.x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None/>
            </a:pPr>
            <a:r>
              <a:t/>
            </a:r>
            <a:endParaRPr b="0" i="0" sz="154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97777"/>
              <a:buFont typeface="Arial"/>
              <a:buChar char="•"/>
            </a:pPr>
            <a:r>
              <a:rPr b="0" i="0" lang="en-US" sz="1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Creates the following fields for each tile.  Many are required by the GWD.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Land mask (0-non-land; 1-land) (“slmsk”)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Land fraction (decimal percent) (“land_frac”)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 terrain height – records for raw (“orog_raw”) and filtered (“orog_filt”) are identical.  Terrain is filtered by </a:t>
            </a:r>
            <a:r>
              <a:rPr b="0" i="1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./sorc/fre-nctools.fd/tools/filter_topo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deviation of height (“stddev”)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Convexity (“convexity”)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Asymetry – four directional (W/S/SW/NW) components (“oa1-4”)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Length scale – four directional (W/S/SW/NW) components (“ol1-4”)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Angle of mountain range with respect to east (“theta”)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Aniostropy (“gamma”)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Slope (“sigma”)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ct val="102666"/>
              <a:buFont typeface="Arial"/>
              <a:buChar char="–"/>
            </a:pPr>
            <a:r>
              <a:rPr b="0" i="0" lang="en-US" sz="15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Maximum height about mean (“elvmax”)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Raw land mask and terrain datasets.  Located in </a:t>
            </a:r>
            <a:r>
              <a:rPr b="0" i="1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./global_shared.v15.0.0/fix/fix_orog</a:t>
            </a: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UMD 1-km global land cover classification (Hansen et al. 2000) – Filename: “landcover30.fixed”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USGS 1-km GTOPO30 data (outside of Antarctica).  Filename: “gtopo30_gg.bin”.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Radarsat Antarctic Mapping Project (RAMP) Digital Elevation Model - Liu, H. et al. (2001).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72"/>
              </a:spcBef>
              <a:spcAft>
                <a:spcPts val="0"/>
              </a:spcAft>
              <a:buClr>
                <a:schemeClr val="dk1"/>
              </a:buClr>
              <a:buSzPct val="97894"/>
              <a:buFont typeface="Arial"/>
              <a:buChar char="•"/>
            </a:pPr>
            <a:r>
              <a:rPr b="0" i="0" lang="en-US" sz="18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1-km dataset that resolves the large ice sheets.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72"/>
              </a:spcBef>
              <a:spcAft>
                <a:spcPts val="0"/>
              </a:spcAft>
              <a:buClr>
                <a:schemeClr val="dk1"/>
              </a:buClr>
              <a:buSzPct val="97894"/>
              <a:buFont typeface="Arial"/>
              <a:buChar char="•"/>
            </a:pPr>
            <a:r>
              <a:rPr b="0" i="0" lang="en-US" sz="18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Filename: “thirty_second.antarctic.new.bin”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Beta version of the code replaces GTOPO30 with USGS 1-km Global Multi-Resolution Terrain Data 2010 (GMTED2010).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72"/>
              </a:spcBef>
              <a:buClr>
                <a:schemeClr val="dk1"/>
              </a:buClr>
              <a:buSzPct val="97894"/>
              <a:buFont typeface="Arial"/>
              <a:buChar char="•"/>
            </a:pPr>
            <a:r>
              <a:rPr b="0" i="0" lang="en-US" sz="18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 this ticket for details: https://svnemc.ncep.noaa.gov/trac/fv3gfs/ticket/17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</a:t>
            </a:r>
          </a:p>
        </p:txBody>
      </p:sp>
      <p:pic>
        <p:nvPicPr>
          <p:cNvPr id="103" name="Shape 10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42574" y="1447800"/>
            <a:ext cx="5858851" cy="5105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 run script: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./global_shared.v15.0.0/ush/fv3gfs_driver_grid.sh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Runs the following in sequence: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make_hgrid (via fv3gfs_make_grid.sh)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 (via fv3gfs_make_orog.sh)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filter_topo (via fv3gfs_filter_topo.sh).  No filtering for nests.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b="0" i="0" lang="en-US" sz="2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 “make_hgrid” and “filter_topo” using ./sorc/fre-nctools.fd/BUILD_TOOLS.csh: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518"/>
              </a:spcBef>
              <a:buClr>
                <a:schemeClr val="dk1"/>
              </a:buClr>
              <a:buSzPct val="99615"/>
              <a:buFont typeface="Arial"/>
              <a:buChar char="–"/>
            </a:pPr>
            <a:r>
              <a:rPr b="0" i="0" lang="en-US" sz="25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Invoke BUILD_TOOLS.csh w/ argument “cray” or “theia”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“fv3gfs_driver_grid.sh” contains job cards for Theia and Cray.  To run: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Char char="–"/>
            </a:pPr>
            <a:r>
              <a:rPr b="0" i="0" lang="en-US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 fv3gfs_driver_grid.sh | bsub  (Cray)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Char char="–"/>
            </a:pPr>
            <a:r>
              <a:rPr b="0" i="0" lang="en-US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qsub fv3gfs_driver_grid.sh (Theia)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Char char="–"/>
            </a:pPr>
            <a:r>
              <a:rPr b="0" i="0" lang="en-US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on Theia, set variable machine=theia.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Default is a uniform C96 grid.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Char char="–"/>
            </a:pPr>
            <a:r>
              <a:rPr b="0" i="0" lang="en-US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Modify script variable “res” to change it.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b="0" i="0" lang="en-US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run a stretched grid, set gtype=stretch.  Other settings: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Char char="–"/>
            </a:pPr>
            <a:r>
              <a:rPr b="0" i="0" lang="en-US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Stretching factor is “stetch” (default is 1.5).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Char char="–"/>
            </a:pPr>
            <a:r>
              <a:rPr b="0" i="0" lang="en-US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Center lat/lon of highest resolution tile is “target_lat” and “target_lon” (default is central CONUS).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99166"/>
              <a:buFont typeface="Arial"/>
              <a:buNone/>
            </a:pPr>
            <a:r>
              <a:t/>
            </a:r>
            <a:endParaRPr b="0" i="0" sz="238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80000"/>
              </a:lnSpc>
              <a:spcBef>
                <a:spcPts val="476"/>
              </a:spcBef>
              <a:buClr>
                <a:schemeClr val="dk1"/>
              </a:buClr>
              <a:buSzPct val="99166"/>
              <a:buFont typeface="Arial"/>
              <a:buNone/>
            </a:pPr>
            <a:r>
              <a:t/>
            </a:r>
            <a:endParaRPr b="0" i="0" sz="238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Orography Generation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run a nest, set gtype=nest.  Additional settings: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Refinement ratio is “refine_ratio”.  Default is 3.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Halo size is “halo”.  Default is 3.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Starting/ending i/j indices within parent tile</a:t>
            </a:r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istart_nest, jstart_nest, iend_nest, jend_nest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Upon successful run, all files saved to “out_dir”.  Working directory is “TMPDIR”.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CHGRES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Location of source code: 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https://svnemc.ncep.noaa.gov/projects/fv3gfs/trunk/global_shared.v15.0.0/sorc/global_chgres.fd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 with “build_chgres.sh” located in ./sorc.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Invoke with argument ‘cray’ or ‘theia’.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named “global_chgres” placed in ./global_shared.v15.0.0/exec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99200"/>
              <a:buFont typeface="Arial"/>
              <a:buChar char="•"/>
            </a:pPr>
            <a:r>
              <a:rPr b="0" i="0" lang="en-US" sz="24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accepts GFS files as input.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Atmospheric restart files in NEMSIO or SIGIO (spectral coefficients) format.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Surface restart files in NEMSIO or SFCIO format.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NST restart files in NEMSIO format.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98636"/>
              <a:buFont typeface="Arial"/>
              <a:buChar char="–"/>
            </a:pPr>
            <a:r>
              <a:rPr b="0" i="0" lang="en-US" sz="217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of July 19, GFS OPS uses NEMSIO.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98636"/>
              <a:buFont typeface="Arial"/>
              <a:buNone/>
            </a:pPr>
            <a:r>
              <a:t/>
            </a:r>
            <a:endParaRPr b="0" i="0" sz="217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CHGRES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1371600"/>
            <a:ext cx="8229600" cy="5257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1818"/>
              <a:buFont typeface="Arial"/>
              <a:buChar char="•"/>
            </a:pPr>
            <a:r>
              <a:rPr b="0" i="0" lang="en-US" sz="2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 using the “global_chgres_driver.sh” script located on Theia in  /scratch4/NCEPDEV/da/noscrub/George.Gayno/chgres_tutorial.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Version in ./global_shared.v15.0.0/ush will be updated soon.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minor additional testing required for the Cray.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driver script calls ./ush/global_chgres.sh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1818"/>
              <a:buFont typeface="Arial"/>
              <a:buChar char="•"/>
            </a:pPr>
            <a:r>
              <a:rPr b="0" i="0" lang="en-US" sz="2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the following variables for your test environment: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“BASE_GSM” to your ./global_shared directory.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“DATA” to your working directory.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“machine” to “THEIA” (only option currently).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“FIXgsm” is the GFS fixed file directory.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ct val="98764"/>
              <a:buFont typeface="Arial"/>
              <a:buChar char="•"/>
            </a:pPr>
            <a:r>
              <a:rPr b="0" i="0" lang="en-US" sz="16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Contains surface fixed data such as albedo.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ct val="98764"/>
              <a:buFont typeface="Arial"/>
              <a:buChar char="•"/>
            </a:pPr>
            <a:r>
              <a:rPr b="0" i="0" lang="en-US" sz="16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the definitions of the vertical levels (i.e., “global_hyblev.l64.txt”)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ct val="98764"/>
              <a:buFont typeface="Arial"/>
              <a:buChar char="•"/>
            </a:pPr>
            <a:r>
              <a:rPr b="0" i="0" lang="en-US" sz="16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Theia: /scratch4/NCEPDEV/global/save/glopara/svn/fv3gfs/fix/fix_am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ct val="98764"/>
              <a:buFont typeface="Arial"/>
              <a:buChar char="•"/>
            </a:pPr>
            <a:r>
              <a:rPr b="0" i="0" lang="en-US" sz="16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Cray: /gpfs/hps/emc/global/noscrub/emc.glopara/svn/fv3gfs/fix/fix_am</a:t>
            </a:r>
          </a:p>
          <a:p>
            <a:pPr indent="-285750" lvl="1" marL="74295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98000"/>
              <a:buFont typeface="Arial"/>
              <a:buChar char="–"/>
            </a:pPr>
            <a:r>
              <a:rPr b="0" i="0" lang="en-US" sz="1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“FIXfv3” is the directory containing the grid and orography files for the target FV3 grid.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ct val="98764"/>
              <a:buFont typeface="Arial"/>
              <a:buChar char="•"/>
            </a:pPr>
            <a:r>
              <a:rPr b="0" i="0" lang="en-US" sz="16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Theia: /scratch4/NCEPDEV/global/save/glopara/svn/fv3gfs/fix/fix_fv3</a:t>
            </a:r>
          </a:p>
          <a:p>
            <a:pPr indent="-228600" lvl="2" marL="1143000" marR="0" rtl="0" algn="l">
              <a:lnSpc>
                <a:spcPct val="80000"/>
              </a:lnSpc>
              <a:spcBef>
                <a:spcPts val="336"/>
              </a:spcBef>
              <a:buClr>
                <a:schemeClr val="dk1"/>
              </a:buClr>
              <a:buSzPct val="98764"/>
              <a:buFont typeface="Arial"/>
              <a:buChar char="•"/>
            </a:pPr>
            <a:r>
              <a:rPr b="0" i="0" lang="en-US" sz="16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Cray:  /gpfs/hps/emc/global/noscrub/emc.glopara/svn/fv3gfs/fix/fix_fv3.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