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61" r:id="rId2"/>
    <p:sldId id="269" r:id="rId3"/>
    <p:sldId id="271" r:id="rId4"/>
    <p:sldId id="264" r:id="rId5"/>
    <p:sldId id="265" r:id="rId6"/>
    <p:sldId id="263" r:id="rId7"/>
    <p:sldId id="262" r:id="rId8"/>
    <p:sldId id="272"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0" d="100"/>
          <a:sy n="80" d="100"/>
        </p:scale>
        <p:origin x="-816"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FE9B2E5-2FE8-4AB2-B299-D8BBC40D1DA2}" type="datetimeFigureOut">
              <a:rPr lang="en-US" smtClean="0"/>
              <a:t>7/18/2017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71A1E58-4DEB-4297-B773-0FA4AA325EA7}" type="slidenum">
              <a:rPr lang="en-US" smtClean="0"/>
              <a:t>‹#›</a:t>
            </a:fld>
            <a:endParaRPr lang="en-US"/>
          </a:p>
        </p:txBody>
      </p:sp>
    </p:spTree>
    <p:extLst>
      <p:ext uri="{BB962C8B-B14F-4D97-AF65-F5344CB8AC3E}">
        <p14:creationId xmlns:p14="http://schemas.microsoft.com/office/powerpoint/2010/main" val="36444302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8"/>
        <p:cNvGrpSpPr/>
        <p:nvPr/>
      </p:nvGrpSpPr>
      <p:grpSpPr>
        <a:xfrm>
          <a:off x="0" y="0"/>
          <a:ext cx="0" cy="0"/>
          <a:chOff x="0" y="0"/>
          <a:chExt cx="0" cy="0"/>
        </a:xfrm>
      </p:grpSpPr>
      <p:sp>
        <p:nvSpPr>
          <p:cNvPr id="79" name="Shape 7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80" name="Shape 80"/>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Shape 94"/>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95" name="Shape 95"/>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1A40669-6BA6-411C-883C-AF1D50AF0A6C}" type="datetime1">
              <a:rPr lang="en-US" smtClean="0"/>
              <a:t>7/18/2017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352FAD9-F06A-4566-AE23-D3DEC1FBC32D}" type="datetime1">
              <a:rPr lang="en-US" smtClean="0"/>
              <a:t>7/18/2017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A18E288-1312-4CAD-A537-3152321F569F}" type="datetime1">
              <a:rPr lang="en-US" smtClean="0"/>
              <a:t>7/18/2017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90DF8B9-02BE-4CBC-9802-B93AFC56F30B}" type="datetime1">
              <a:rPr lang="en-US" smtClean="0"/>
              <a:t>7/18/2017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1693CA8-A1D7-4609-AD6F-904483080C12}" type="datetime1">
              <a:rPr lang="en-US" smtClean="0"/>
              <a:t>7/18/2017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67E30AA-3080-423E-B9A5-4963B21BE9D3}" type="datetime1">
              <a:rPr lang="en-US" smtClean="0"/>
              <a:t>7/18/2017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2CC73F0-B999-4DE6-B7C3-8A49F3115D2B}" type="datetime1">
              <a:rPr lang="en-US" smtClean="0"/>
              <a:t>7/18/2017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89FD6F0-DFD4-4525-A3AB-50208CF3E89A}" type="datetime1">
              <a:rPr lang="en-US" smtClean="0"/>
              <a:t>7/18/2017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7B76776-A7FF-406E-A3AF-29263223C075}" type="datetime1">
              <a:rPr lang="en-US" smtClean="0"/>
              <a:t>7/18/2017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AA6727A-466F-419A-AF31-4B0314E3C598}" type="datetime1">
              <a:rPr lang="en-US" smtClean="0"/>
              <a:t>7/18/2017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71D0E2A-C5B7-472A-BFBA-CCA4BA2B247B}" type="datetime1">
              <a:rPr lang="en-US" smtClean="0"/>
              <a:t>7/18/2017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643D10F-0558-4D9A-BBC3-153D15EC4D8E}" type="datetime1">
              <a:rPr lang="en-US" smtClean="0"/>
              <a:t>7/18/2017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hyperlink" Target="ftp://ftp.emc.ncep.noaa.gov/gc_wmb/wx24fy/VRFY/" TargetMode="External"/><Relationship Id="rId2" Type="http://schemas.openxmlformats.org/officeDocument/2006/relationships/hyperlink" Target="https://svnemc.ncep.noaa.gov/projects/verif/global/vsdb/" TargetMode="Externa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8" Type="http://schemas.openxmlformats.org/officeDocument/2006/relationships/hyperlink" Target="http://www.emc.ncep.noaa.gov/gmb/STATS_vsdb/longterm/" TargetMode="External"/><Relationship Id="rId3" Type="http://schemas.openxmlformats.org/officeDocument/2006/relationships/hyperlink" Target="http://www.emc.ncep.noaa.gov/gmb/STATS_vsdb/g2o/" TargetMode="External"/><Relationship Id="rId7" Type="http://schemas.openxmlformats.org/officeDocument/2006/relationships/hyperlink" Target="http://www.emc.ncep.noaa.gov/gc_wmb/tdorian/meg/index.html" TargetMode="External"/><Relationship Id="rId2" Type="http://schemas.openxmlformats.org/officeDocument/2006/relationships/hyperlink" Target="http://www.emc.ncep.noaa.gov/gmb/STATS_vsdb/" TargetMode="External"/><Relationship Id="rId1" Type="http://schemas.openxmlformats.org/officeDocument/2006/relationships/slideLayout" Target="../slideLayouts/slideLayout1.xml"/><Relationship Id="rId6" Type="http://schemas.openxmlformats.org/officeDocument/2006/relationships/hyperlink" Target="http://www.emc.ncep.noaa.gov/gc_wmb/tdorian/" TargetMode="External"/><Relationship Id="rId5" Type="http://schemas.openxmlformats.org/officeDocument/2006/relationships/hyperlink" Target="http://www.emc.ncep.noaa.gov/gmb/STATS_vsdb/www/rain2/rain.html" TargetMode="External"/><Relationship Id="rId10" Type="http://schemas.openxmlformats.org/officeDocument/2006/relationships/hyperlink" Target="http://www.emc.ncep.noaa.gov/gmb/emc.glopara/vsdb/gfs2017/" TargetMode="External"/><Relationship Id="rId4" Type="http://schemas.openxmlformats.org/officeDocument/2006/relationships/hyperlink" Target="http://www.emc.ncep.noaa.gov/gmb/ssaha/" TargetMode="External"/><Relationship Id="rId9" Type="http://schemas.openxmlformats.org/officeDocument/2006/relationships/hyperlink" Target="http://www.emc.ncep.noaa.gov/gmb/gdas/" TargetMode="External"/></Relationships>
</file>

<file path=ppt/slides/_rels/slide7.xml.rels><?xml version="1.0" encoding="UTF-8" standalone="yes"?>
<Relationships xmlns="http://schemas.openxmlformats.org/package/2006/relationships"><Relationship Id="rId8" Type="http://schemas.openxmlformats.org/officeDocument/2006/relationships/image" Target="../media/image10.gif"/><Relationship Id="rId3" Type="http://schemas.openxmlformats.org/officeDocument/2006/relationships/image" Target="../media/image5.png"/><Relationship Id="rId7" Type="http://schemas.openxmlformats.org/officeDocument/2006/relationships/image" Target="../media/image9.png"/><Relationship Id="rId12" Type="http://schemas.openxmlformats.org/officeDocument/2006/relationships/image" Target="../media/image14.jpeg"/><Relationship Id="rId2" Type="http://schemas.openxmlformats.org/officeDocument/2006/relationships/image" Target="../media/image4.png"/><Relationship Id="rId1" Type="http://schemas.openxmlformats.org/officeDocument/2006/relationships/slideLayout" Target="../slideLayouts/slideLayout7.xml"/><Relationship Id="rId6" Type="http://schemas.openxmlformats.org/officeDocument/2006/relationships/image" Target="../media/image8.png"/><Relationship Id="rId11" Type="http://schemas.openxmlformats.org/officeDocument/2006/relationships/image" Target="../media/image13.png"/><Relationship Id="rId5" Type="http://schemas.openxmlformats.org/officeDocument/2006/relationships/image" Target="../media/image7.png"/><Relationship Id="rId10" Type="http://schemas.openxmlformats.org/officeDocument/2006/relationships/image" Target="../media/image12.png"/><Relationship Id="rId4" Type="http://schemas.openxmlformats.org/officeDocument/2006/relationships/image" Target="../media/image6.png"/><Relationship Id="rId9" Type="http://schemas.openxmlformats.org/officeDocument/2006/relationships/image" Target="../media/image11.png"/></Relationships>
</file>

<file path=ppt/slides/_rels/slide8.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Slide Number Placeholder 5"/>
          <p:cNvSpPr>
            <a:spLocks noGrp="1"/>
          </p:cNvSpPr>
          <p:nvPr>
            <p:ph type="sldNum" sz="quarter" idx="12"/>
          </p:nvPr>
        </p:nvSpPr>
        <p:spPr/>
        <p:txBody>
          <a:bodyPr/>
          <a:lstStyle/>
          <a:p>
            <a:pPr>
              <a:defRPr/>
            </a:pPr>
            <a:fld id="{5B60E25C-21D2-422B-9D39-2D9247AD4D7E}" type="slidenum">
              <a:rPr lang="en-US"/>
              <a:pPr>
                <a:defRPr/>
              </a:pPr>
              <a:t>1</a:t>
            </a:fld>
            <a:endParaRPr lang="en-US"/>
          </a:p>
        </p:txBody>
      </p:sp>
      <p:sp>
        <p:nvSpPr>
          <p:cNvPr id="14338" name="Rectangle 2"/>
          <p:cNvSpPr>
            <a:spLocks noGrp="1" noChangeArrowheads="1"/>
          </p:cNvSpPr>
          <p:nvPr>
            <p:ph type="ctrTitle"/>
          </p:nvPr>
        </p:nvSpPr>
        <p:spPr>
          <a:xfrm>
            <a:off x="486888" y="1295400"/>
            <a:ext cx="8077200" cy="1143000"/>
          </a:xfrm>
        </p:spPr>
        <p:txBody>
          <a:bodyPr>
            <a:normAutofit fontScale="90000"/>
          </a:bodyPr>
          <a:lstStyle/>
          <a:p>
            <a:pPr eaLnBrk="1" hangingPunct="1"/>
            <a:r>
              <a:rPr lang="en-US" sz="2800" b="1" dirty="0" smtClean="0">
                <a:solidFill>
                  <a:srgbClr val="000066"/>
                </a:solidFill>
              </a:rPr>
              <a:t>NCEP-EMC Global Model Verification and Diagnostic Tools</a:t>
            </a:r>
            <a:br>
              <a:rPr lang="en-US" sz="2800" b="1" dirty="0" smtClean="0">
                <a:solidFill>
                  <a:srgbClr val="000066"/>
                </a:solidFill>
              </a:rPr>
            </a:br>
            <a:endParaRPr lang="en-US" sz="2800" b="1" dirty="0">
              <a:solidFill>
                <a:srgbClr val="000066"/>
              </a:solidFill>
            </a:endParaRPr>
          </a:p>
        </p:txBody>
      </p:sp>
      <p:sp>
        <p:nvSpPr>
          <p:cNvPr id="14339" name="Rectangle 3"/>
          <p:cNvSpPr>
            <a:spLocks noGrp="1" noChangeArrowheads="1"/>
          </p:cNvSpPr>
          <p:nvPr>
            <p:ph type="subTitle" idx="1"/>
          </p:nvPr>
        </p:nvSpPr>
        <p:spPr>
          <a:xfrm>
            <a:off x="572925" y="2971800"/>
            <a:ext cx="7772400" cy="1524000"/>
          </a:xfrm>
        </p:spPr>
        <p:txBody>
          <a:bodyPr/>
          <a:lstStyle/>
          <a:p>
            <a:pPr eaLnBrk="1" hangingPunct="1"/>
            <a:r>
              <a:rPr lang="en-US" b="1" dirty="0" err="1" smtClean="0">
                <a:solidFill>
                  <a:schemeClr val="tx1"/>
                </a:solidFill>
              </a:rPr>
              <a:t>Fanglin</a:t>
            </a:r>
            <a:r>
              <a:rPr lang="en-US" b="1" dirty="0" smtClean="0">
                <a:solidFill>
                  <a:schemeClr val="tx1"/>
                </a:solidFill>
              </a:rPr>
              <a:t> Yang </a:t>
            </a:r>
          </a:p>
          <a:p>
            <a:pPr eaLnBrk="1" hangingPunct="1"/>
            <a:r>
              <a:rPr lang="en-US" sz="2000" dirty="0" smtClean="0">
                <a:solidFill>
                  <a:schemeClr val="tx1"/>
                </a:solidFill>
              </a:rPr>
              <a:t>Environmental </a:t>
            </a:r>
            <a:r>
              <a:rPr lang="en-US" sz="2000" dirty="0">
                <a:solidFill>
                  <a:schemeClr val="tx1"/>
                </a:solidFill>
              </a:rPr>
              <a:t>Modeling Center</a:t>
            </a:r>
          </a:p>
          <a:p>
            <a:pPr eaLnBrk="1" hangingPunct="1"/>
            <a:r>
              <a:rPr lang="en-US" sz="2000" dirty="0">
                <a:solidFill>
                  <a:schemeClr val="tx1"/>
                </a:solidFill>
              </a:rPr>
              <a:t> National Centers for Environmental </a:t>
            </a:r>
            <a:r>
              <a:rPr lang="en-US" sz="2000" dirty="0" smtClean="0">
                <a:solidFill>
                  <a:schemeClr val="tx1"/>
                </a:solidFill>
              </a:rPr>
              <a:t>Prediction</a:t>
            </a:r>
            <a:endParaRPr lang="en-US" sz="2000" dirty="0">
              <a:solidFill>
                <a:schemeClr val="tx1"/>
              </a:solidFill>
            </a:endParaRPr>
          </a:p>
          <a:p>
            <a:pPr eaLnBrk="1" hangingPunct="1"/>
            <a:endParaRPr lang="en-US" sz="2000" dirty="0">
              <a:solidFill>
                <a:schemeClr val="tx1"/>
              </a:solidFill>
            </a:endParaRPr>
          </a:p>
        </p:txBody>
      </p:sp>
      <p:grpSp>
        <p:nvGrpSpPr>
          <p:cNvPr id="14340" name="Group 1"/>
          <p:cNvGrpSpPr>
            <a:grpSpLocks/>
          </p:cNvGrpSpPr>
          <p:nvPr/>
        </p:nvGrpSpPr>
        <p:grpSpPr bwMode="auto">
          <a:xfrm>
            <a:off x="0" y="0"/>
            <a:ext cx="9161463" cy="762000"/>
            <a:chOff x="0" y="0"/>
            <a:chExt cx="9296400" cy="762000"/>
          </a:xfrm>
        </p:grpSpPr>
        <p:pic>
          <p:nvPicPr>
            <p:cNvPr id="14344" name="Picture 7"/>
            <p:cNvPicPr>
              <a:picLocks noChangeAspect="1" noChangeArrowheads="1"/>
            </p:cNvPicPr>
            <p:nvPr/>
          </p:nvPicPr>
          <p:blipFill>
            <a:blip r:embed="rId2"/>
            <a:srcRect/>
            <a:stretch>
              <a:fillRect/>
            </a:stretch>
          </p:blipFill>
          <p:spPr bwMode="auto">
            <a:xfrm>
              <a:off x="7620000" y="0"/>
              <a:ext cx="1676400" cy="762000"/>
            </a:xfrm>
            <a:prstGeom prst="rect">
              <a:avLst/>
            </a:prstGeom>
            <a:noFill/>
            <a:ln w="9525">
              <a:noFill/>
              <a:miter lim="800000"/>
              <a:headEnd/>
              <a:tailEnd/>
            </a:ln>
          </p:spPr>
        </p:pic>
        <p:pic>
          <p:nvPicPr>
            <p:cNvPr id="14345" name="Picture 4"/>
            <p:cNvPicPr>
              <a:picLocks noChangeAspect="1" noChangeArrowheads="1"/>
            </p:cNvPicPr>
            <p:nvPr/>
          </p:nvPicPr>
          <p:blipFill>
            <a:blip r:embed="rId3"/>
            <a:srcRect/>
            <a:stretch>
              <a:fillRect/>
            </a:stretch>
          </p:blipFill>
          <p:spPr bwMode="auto">
            <a:xfrm>
              <a:off x="0" y="0"/>
              <a:ext cx="1219200" cy="742950"/>
            </a:xfrm>
            <a:prstGeom prst="rect">
              <a:avLst/>
            </a:prstGeom>
            <a:noFill/>
            <a:ln w="9525">
              <a:noFill/>
              <a:miter lim="800000"/>
              <a:headEnd/>
              <a:tailEnd/>
            </a:ln>
          </p:spPr>
        </p:pic>
        <p:pic>
          <p:nvPicPr>
            <p:cNvPr id="14346" name="Picture 6"/>
            <p:cNvPicPr>
              <a:picLocks noChangeAspect="1" noChangeArrowheads="1"/>
            </p:cNvPicPr>
            <p:nvPr/>
          </p:nvPicPr>
          <p:blipFill>
            <a:blip r:embed="rId4"/>
            <a:srcRect/>
            <a:stretch>
              <a:fillRect/>
            </a:stretch>
          </p:blipFill>
          <p:spPr bwMode="auto">
            <a:xfrm>
              <a:off x="1295400" y="0"/>
              <a:ext cx="6324600" cy="762000"/>
            </a:xfrm>
            <a:prstGeom prst="rect">
              <a:avLst/>
            </a:prstGeom>
            <a:noFill/>
            <a:ln w="9525">
              <a:noFill/>
              <a:miter lim="800000"/>
              <a:headEnd/>
              <a:tailEnd/>
            </a:ln>
          </p:spPr>
        </p:pic>
      </p:grpSp>
      <p:sp>
        <p:nvSpPr>
          <p:cNvPr id="8" name="Slide Number Placeholder 7"/>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33894B25-8442-4FA8-B870-3D35F735E1F9}" type="slidenum">
              <a:rPr lang="en-US" sz="1200">
                <a:solidFill>
                  <a:schemeClr val="tx1">
                    <a:tint val="75000"/>
                  </a:schemeClr>
                </a:solidFill>
                <a:latin typeface="+mn-lt"/>
                <a:cs typeface="+mn-cs"/>
              </a:rPr>
              <a:pPr algn="r" fontAlgn="auto">
                <a:spcBef>
                  <a:spcPts val="0"/>
                </a:spcBef>
                <a:spcAft>
                  <a:spcPts val="0"/>
                </a:spcAft>
                <a:defRPr/>
              </a:pPr>
              <a:t>1</a:t>
            </a:fld>
            <a:endParaRPr lang="en-US" sz="1200">
              <a:solidFill>
                <a:schemeClr val="tx1">
                  <a:tint val="75000"/>
                </a:schemeClr>
              </a:solidFill>
              <a:latin typeface="+mn-lt"/>
              <a:cs typeface="+mn-cs"/>
            </a:endParaRPr>
          </a:p>
        </p:txBody>
      </p:sp>
      <p:sp>
        <p:nvSpPr>
          <p:cNvPr id="14342" name="Rectangle 3"/>
          <p:cNvSpPr>
            <a:spLocks noChangeArrowheads="1"/>
          </p:cNvSpPr>
          <p:nvPr/>
        </p:nvSpPr>
        <p:spPr bwMode="auto">
          <a:xfrm>
            <a:off x="685800" y="6248400"/>
            <a:ext cx="7848600" cy="523220"/>
          </a:xfrm>
          <a:prstGeom prst="rect">
            <a:avLst/>
          </a:prstGeom>
          <a:noFill/>
          <a:ln w="9525">
            <a:noFill/>
            <a:miter lim="800000"/>
            <a:headEnd/>
            <a:tailEnd/>
          </a:ln>
        </p:spPr>
        <p:txBody>
          <a:bodyPr>
            <a:spAutoFit/>
          </a:bodyPr>
          <a:lstStyle/>
          <a:p>
            <a:pPr algn="ctr"/>
            <a:r>
              <a:rPr lang="en-US" sz="1400" i="1" dirty="0" smtClean="0"/>
              <a:t>NEMS FV3GFS Community Modeling System Training and Tutorial: Planning and Preparation Meeting, </a:t>
            </a:r>
          </a:p>
          <a:p>
            <a:pPr algn="ctr"/>
            <a:r>
              <a:rPr lang="en-US" sz="1400" i="1" dirty="0" smtClean="0"/>
              <a:t>19-20 July, 2017, GFDL</a:t>
            </a:r>
            <a:endParaRPr lang="en-US" sz="1400" i="1" dirty="0"/>
          </a:p>
        </p:txBody>
      </p:sp>
    </p:spTree>
    <p:extLst>
      <p:ext uri="{BB962C8B-B14F-4D97-AF65-F5344CB8AC3E}">
        <p14:creationId xmlns:p14="http://schemas.microsoft.com/office/powerpoint/2010/main" val="331937791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8382000" cy="685800"/>
          </a:xfrm>
          <a:ln>
            <a:solidFill>
              <a:schemeClr val="accent1"/>
            </a:solidFill>
          </a:ln>
        </p:spPr>
        <p:txBody>
          <a:bodyPr>
            <a:normAutofit fontScale="90000"/>
          </a:bodyPr>
          <a:lstStyle/>
          <a:p>
            <a:r>
              <a:rPr lang="en-US" sz="2800" b="1" dirty="0" smtClean="0">
                <a:solidFill>
                  <a:srgbClr val="FF0000"/>
                </a:solidFill>
              </a:rPr>
              <a:t>VSDB-Based</a:t>
            </a:r>
            <a:br>
              <a:rPr lang="en-US" sz="2800" b="1" dirty="0" smtClean="0">
                <a:solidFill>
                  <a:srgbClr val="FF0000"/>
                </a:solidFill>
              </a:rPr>
            </a:br>
            <a:r>
              <a:rPr lang="en-US" sz="2800" b="1" dirty="0" smtClean="0">
                <a:solidFill>
                  <a:srgbClr val="FF0000"/>
                </a:solidFill>
              </a:rPr>
              <a:t>NCEP-EMC Global NWP Model Verification Package</a:t>
            </a:r>
            <a:endParaRPr lang="en-US" sz="1800" b="1" dirty="0"/>
          </a:p>
        </p:txBody>
      </p:sp>
      <p:sp>
        <p:nvSpPr>
          <p:cNvPr id="3" name="Content Placeholder 2"/>
          <p:cNvSpPr>
            <a:spLocks noGrp="1"/>
          </p:cNvSpPr>
          <p:nvPr>
            <p:ph sz="half" idx="1"/>
          </p:nvPr>
        </p:nvSpPr>
        <p:spPr>
          <a:xfrm>
            <a:off x="304800" y="1143000"/>
            <a:ext cx="8534400" cy="3962400"/>
          </a:xfrm>
          <a:ln>
            <a:noFill/>
          </a:ln>
        </p:spPr>
        <p:txBody>
          <a:bodyPr>
            <a:noAutofit/>
          </a:bodyPr>
          <a:lstStyle/>
          <a:p>
            <a:pPr marL="284163" indent="-284163" algn="just"/>
            <a:r>
              <a:rPr lang="en-US" sz="2000" b="1" dirty="0" smtClean="0"/>
              <a:t>The main purpose of this package is 1) to serve as a standard evaluation tool for GFS upgrade and implementation and, 2) to aid model developers in diagnosing forecast errors and in assessing model forecast skills. </a:t>
            </a:r>
          </a:p>
          <a:p>
            <a:pPr marL="284163" indent="-284163" algn="just"/>
            <a:endParaRPr lang="en-US" sz="2000" b="1" dirty="0" smtClean="0"/>
          </a:p>
          <a:p>
            <a:pPr marL="284163" indent="-284163" algn="just"/>
            <a:r>
              <a:rPr lang="en-US" sz="2000" b="1" dirty="0" smtClean="0"/>
              <a:t> It is designed to be portable for different computer platforms, to be easy to set up for evaluating various experiments with minimum input from users, and to have a web interface for quick review of results.  </a:t>
            </a:r>
          </a:p>
          <a:p>
            <a:pPr marL="284163" indent="-284163" algn="just"/>
            <a:endParaRPr lang="en-US" sz="2000" b="1" dirty="0"/>
          </a:p>
          <a:p>
            <a:pPr marL="284163" indent="-284163" algn="just"/>
            <a:r>
              <a:rPr lang="en-US" sz="2000" b="1" dirty="0" smtClean="0"/>
              <a:t>This package is now used by all GFS developers at NCEP.  It is also used by other model developers at, for instance, ESRL, NESDIS, KIAPS, CMA, Taiwan CWB, and Indian Meteorological Department etc.</a:t>
            </a:r>
          </a:p>
          <a:p>
            <a:pPr marL="284163" indent="-284163" algn="just"/>
            <a:endParaRPr lang="en-US" sz="2000" b="1" dirty="0" smtClean="0"/>
          </a:p>
        </p:txBody>
      </p:sp>
      <p:sp>
        <p:nvSpPr>
          <p:cNvPr id="5" name="Slide Number Placeholder 4"/>
          <p:cNvSpPr>
            <a:spLocks noGrp="1"/>
          </p:cNvSpPr>
          <p:nvPr>
            <p:ph type="sldNum" sz="quarter" idx="12"/>
          </p:nvPr>
        </p:nvSpPr>
        <p:spPr/>
        <p:txBody>
          <a:bodyPr/>
          <a:lstStyle/>
          <a:p>
            <a:fld id="{A50FA619-1C2E-4477-A71A-C0421048856D}" type="slidenum">
              <a:rPr lang="en-US" smtClean="0"/>
              <a:pPr/>
              <a:t>2</a:t>
            </a:fld>
            <a:endParaRPr lang="en-US" dirty="0"/>
          </a:p>
        </p:txBody>
      </p:sp>
      <p:sp>
        <p:nvSpPr>
          <p:cNvPr id="4" name="Rectangle 3"/>
          <p:cNvSpPr/>
          <p:nvPr/>
        </p:nvSpPr>
        <p:spPr>
          <a:xfrm>
            <a:off x="457200" y="5334000"/>
            <a:ext cx="8077200" cy="646331"/>
          </a:xfrm>
          <a:prstGeom prst="rect">
            <a:avLst/>
          </a:prstGeom>
        </p:spPr>
        <p:txBody>
          <a:bodyPr wrap="square">
            <a:spAutoFit/>
          </a:bodyPr>
          <a:lstStyle/>
          <a:p>
            <a:r>
              <a:rPr lang="en-US" dirty="0" smtClean="0"/>
              <a:t>SVN Repository: </a:t>
            </a:r>
            <a:r>
              <a:rPr lang="en-US" dirty="0" smtClean="0">
                <a:hlinkClick r:id="rId2"/>
              </a:rPr>
              <a:t>https</a:t>
            </a:r>
            <a:r>
              <a:rPr lang="en-US" dirty="0">
                <a:hlinkClick r:id="rId2"/>
              </a:rPr>
              <a:t>://svnemc.ncep.noaa.gov/projects/verif/global/vsdb</a:t>
            </a:r>
            <a:r>
              <a:rPr lang="en-US" dirty="0" smtClean="0">
                <a:hlinkClick r:id="rId2"/>
              </a:rPr>
              <a:t>/</a:t>
            </a:r>
            <a:r>
              <a:rPr lang="en-US" dirty="0" smtClean="0"/>
              <a:t> </a:t>
            </a:r>
          </a:p>
          <a:p>
            <a:r>
              <a:rPr lang="en-US" dirty="0" smtClean="0"/>
              <a:t>ftp</a:t>
            </a:r>
            <a:r>
              <a:rPr lang="en-US" dirty="0"/>
              <a:t>: </a:t>
            </a:r>
            <a:r>
              <a:rPr lang="en-US" dirty="0" smtClean="0"/>
              <a:t>                      </a:t>
            </a:r>
            <a:r>
              <a:rPr lang="en-US" dirty="0" smtClean="0">
                <a:hlinkClick r:id="rId3"/>
              </a:rPr>
              <a:t>ftp</a:t>
            </a:r>
            <a:r>
              <a:rPr lang="en-US" dirty="0">
                <a:hlinkClick r:id="rId3"/>
              </a:rPr>
              <a:t>://ftp.emc.ncep.noaa.gov/gc_wmb/wx24fy/VRFY</a:t>
            </a:r>
            <a:r>
              <a:rPr lang="en-US" dirty="0" smtClean="0">
                <a:hlinkClick r:id="rId3"/>
              </a:rPr>
              <a:t>/</a:t>
            </a:r>
            <a:r>
              <a:rPr lang="en-US" dirty="0" smtClean="0"/>
              <a:t>  (Version21)</a:t>
            </a:r>
            <a:endParaRPr lang="en-US" dirty="0"/>
          </a:p>
        </p:txBody>
      </p:sp>
    </p:spTree>
    <p:extLst>
      <p:ext uri="{BB962C8B-B14F-4D97-AF65-F5344CB8AC3E}">
        <p14:creationId xmlns:p14="http://schemas.microsoft.com/office/powerpoint/2010/main" val="324353929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381000"/>
          </a:xfrm>
          <a:ln>
            <a:solidFill>
              <a:schemeClr val="accent1"/>
            </a:solidFill>
          </a:ln>
        </p:spPr>
        <p:txBody>
          <a:bodyPr>
            <a:normAutofit fontScale="90000"/>
          </a:bodyPr>
          <a:lstStyle/>
          <a:p>
            <a:r>
              <a:rPr lang="en-US" sz="2800" b="1" dirty="0" smtClean="0">
                <a:solidFill>
                  <a:srgbClr val="FF0000"/>
                </a:solidFill>
              </a:rPr>
              <a:t>Major Components</a:t>
            </a:r>
            <a:endParaRPr lang="en-US" sz="1800" b="1" dirty="0"/>
          </a:p>
        </p:txBody>
      </p:sp>
      <p:sp>
        <p:nvSpPr>
          <p:cNvPr id="3" name="Content Placeholder 2"/>
          <p:cNvSpPr>
            <a:spLocks noGrp="1"/>
          </p:cNvSpPr>
          <p:nvPr>
            <p:ph sz="half" idx="1"/>
          </p:nvPr>
        </p:nvSpPr>
        <p:spPr>
          <a:xfrm>
            <a:off x="457200" y="762000"/>
            <a:ext cx="8153400" cy="5878488"/>
          </a:xfrm>
          <a:ln>
            <a:noFill/>
          </a:ln>
        </p:spPr>
        <p:txBody>
          <a:bodyPr>
            <a:noAutofit/>
          </a:bodyPr>
          <a:lstStyle/>
          <a:p>
            <a:pPr>
              <a:buNone/>
            </a:pPr>
            <a:r>
              <a:rPr lang="en-US" sz="1800" b="1" dirty="0" smtClean="0"/>
              <a:t>It performs the following verifications for NWP forecasts:</a:t>
            </a:r>
          </a:p>
          <a:p>
            <a:pPr>
              <a:buFont typeface="+mj-lt"/>
              <a:buAutoNum type="arabicPeriod"/>
            </a:pPr>
            <a:r>
              <a:rPr lang="en-US" sz="1800" b="1" dirty="0" smtClean="0">
                <a:solidFill>
                  <a:srgbClr val="0000FF"/>
                </a:solidFill>
              </a:rPr>
              <a:t>AC, RMSE, BIAS etc</a:t>
            </a:r>
            <a:r>
              <a:rPr lang="en-US" sz="1800" b="1" dirty="0" smtClean="0"/>
              <a:t>: model forecast statistics are first computed and saved  in VSDB format; verification maps are then made to compare stats among different experiments and/or with operational forecast (up to 10 experiments)</a:t>
            </a:r>
            <a:endParaRPr lang="en-US" sz="1800" b="1" dirty="0">
              <a:solidFill>
                <a:srgbClr val="0000FF"/>
              </a:solidFill>
            </a:endParaRPr>
          </a:p>
          <a:p>
            <a:pPr>
              <a:buFont typeface="+mj-lt"/>
              <a:buAutoNum type="arabicPeriod"/>
            </a:pPr>
            <a:r>
              <a:rPr lang="en-US" sz="1800" b="1" dirty="0" smtClean="0">
                <a:solidFill>
                  <a:srgbClr val="0000FF"/>
                </a:solidFill>
              </a:rPr>
              <a:t>QPF: precipitation threat skill scores </a:t>
            </a:r>
            <a:r>
              <a:rPr lang="en-US" sz="1800" b="1" dirty="0" smtClean="0"/>
              <a:t>over CONUS are first computed , then  ETS score maps are made with Monte Carlo significance tests included.</a:t>
            </a:r>
            <a:endParaRPr lang="en-US" sz="1800" b="1" dirty="0">
              <a:solidFill>
                <a:srgbClr val="0000FF"/>
              </a:solidFill>
            </a:endParaRPr>
          </a:p>
          <a:p>
            <a:pPr>
              <a:buFont typeface="+mj-lt"/>
              <a:buAutoNum type="arabicPeriod"/>
            </a:pPr>
            <a:r>
              <a:rPr lang="en-US" sz="1800" b="1" dirty="0" smtClean="0">
                <a:solidFill>
                  <a:srgbClr val="0000FF"/>
                </a:solidFill>
              </a:rPr>
              <a:t>grid-to-</a:t>
            </a:r>
            <a:r>
              <a:rPr lang="en-US" sz="1800" b="1" dirty="0" err="1" smtClean="0">
                <a:solidFill>
                  <a:srgbClr val="0000FF"/>
                </a:solidFill>
              </a:rPr>
              <a:t>Obs</a:t>
            </a:r>
            <a:r>
              <a:rPr lang="en-US" sz="1800" b="1" dirty="0" smtClean="0"/>
              <a:t>:  verifying forecasts against surface station observations (e.g. T2m and 10-m wind) and upper-air RAOBS</a:t>
            </a:r>
          </a:p>
          <a:p>
            <a:pPr>
              <a:buFont typeface="+mj-lt"/>
              <a:buAutoNum type="arabicPeriod"/>
            </a:pPr>
            <a:r>
              <a:rPr lang="en-US" sz="1800" b="1" dirty="0" smtClean="0">
                <a:solidFill>
                  <a:srgbClr val="7030A0"/>
                </a:solidFill>
              </a:rPr>
              <a:t>2D </a:t>
            </a:r>
            <a:r>
              <a:rPr lang="en-US" sz="1800" b="1" dirty="0">
                <a:solidFill>
                  <a:srgbClr val="7030A0"/>
                </a:solidFill>
              </a:rPr>
              <a:t>MAPS</a:t>
            </a:r>
            <a:r>
              <a:rPr lang="en-US" sz="1800" b="1" dirty="0"/>
              <a:t>: make maps of </a:t>
            </a:r>
            <a:r>
              <a:rPr lang="en-US" sz="1800" b="1" dirty="0" err="1"/>
              <a:t>lat-lon</a:t>
            </a:r>
            <a:r>
              <a:rPr lang="en-US" sz="1800" b="1" dirty="0"/>
              <a:t> distributions and zonal mean vertical cross-sections of forecast s, analyses and certain observations, such as U,V,T,Q,RH,O3, T2m, </a:t>
            </a:r>
            <a:r>
              <a:rPr lang="en-US" sz="1800" b="1" dirty="0" err="1"/>
              <a:t>Precip</a:t>
            </a:r>
            <a:r>
              <a:rPr lang="en-US" sz="1800" b="1" dirty="0"/>
              <a:t>, etc</a:t>
            </a:r>
            <a:r>
              <a:rPr lang="en-US" sz="1800" b="1" dirty="0" smtClean="0"/>
              <a:t>.</a:t>
            </a:r>
          </a:p>
          <a:p>
            <a:pPr>
              <a:buFont typeface="+mj-lt"/>
              <a:buAutoNum type="arabicPeriod"/>
            </a:pPr>
            <a:r>
              <a:rPr lang="en-US" sz="1800" b="1" dirty="0">
                <a:solidFill>
                  <a:srgbClr val="7030A0"/>
                </a:solidFill>
              </a:rPr>
              <a:t>Hurricane track and </a:t>
            </a:r>
            <a:r>
              <a:rPr lang="en-US" sz="1800" b="1" dirty="0" smtClean="0">
                <a:solidFill>
                  <a:srgbClr val="7030A0"/>
                </a:solidFill>
              </a:rPr>
              <a:t>intensity</a:t>
            </a:r>
            <a:endParaRPr lang="en-US" sz="1800" b="1" dirty="0">
              <a:solidFill>
                <a:srgbClr val="7030A0"/>
              </a:solidFill>
            </a:endParaRPr>
          </a:p>
          <a:p>
            <a:pPr>
              <a:buFont typeface="+mj-lt"/>
              <a:buAutoNum type="arabicPeriod"/>
            </a:pPr>
            <a:r>
              <a:rPr lang="en-US" sz="1800" b="1" dirty="0" smtClean="0">
                <a:solidFill>
                  <a:srgbClr val="7030A0"/>
                </a:solidFill>
              </a:rPr>
              <a:t>Analysis Increments;  Ensemble Spreads  </a:t>
            </a:r>
          </a:p>
          <a:p>
            <a:pPr>
              <a:buFont typeface="+mj-lt"/>
              <a:buAutoNum type="arabicPeriod"/>
            </a:pPr>
            <a:r>
              <a:rPr lang="en-US" sz="1800" b="1" dirty="0" smtClean="0">
                <a:solidFill>
                  <a:srgbClr val="7030A0"/>
                </a:solidFill>
              </a:rPr>
              <a:t>Scorecard  </a:t>
            </a:r>
            <a:r>
              <a:rPr lang="en-US" sz="1800" b="1" dirty="0" smtClean="0"/>
              <a:t>-- A summary of major verification metrics</a:t>
            </a:r>
          </a:p>
          <a:p>
            <a:pPr marL="0" indent="0">
              <a:buNone/>
            </a:pPr>
            <a:endParaRPr lang="en-US" sz="1800" b="1" dirty="0" smtClean="0"/>
          </a:p>
          <a:p>
            <a:pPr marL="0" indent="0">
              <a:buNone/>
            </a:pPr>
            <a:endParaRPr lang="en-US" sz="1800" b="1" dirty="0" smtClean="0"/>
          </a:p>
          <a:p>
            <a:pPr marL="0" indent="0">
              <a:buNone/>
            </a:pPr>
            <a:r>
              <a:rPr lang="en-US" sz="1800" b="1" dirty="0" smtClean="0"/>
              <a:t>The package can be run on-the-fly as a part of the forecast system, and run offline after forecasts complete  as well.</a:t>
            </a:r>
            <a:endParaRPr lang="en-US" sz="1800" b="1" dirty="0"/>
          </a:p>
          <a:p>
            <a:pPr marL="0" indent="0">
              <a:buNone/>
            </a:pPr>
            <a:endParaRPr lang="en-US" sz="1800" b="1" dirty="0" smtClean="0"/>
          </a:p>
        </p:txBody>
      </p:sp>
      <p:sp>
        <p:nvSpPr>
          <p:cNvPr id="5" name="Slide Number Placeholder 4"/>
          <p:cNvSpPr>
            <a:spLocks noGrp="1"/>
          </p:cNvSpPr>
          <p:nvPr>
            <p:ph type="sldNum" sz="quarter" idx="12"/>
          </p:nvPr>
        </p:nvSpPr>
        <p:spPr/>
        <p:txBody>
          <a:bodyPr/>
          <a:lstStyle/>
          <a:p>
            <a:fld id="{A50FA619-1C2E-4477-A71A-C0421048856D}" type="slidenum">
              <a:rPr lang="en-US" smtClean="0"/>
              <a:pPr/>
              <a:t>3</a:t>
            </a:fld>
            <a:endParaRPr lang="en-US" dirty="0"/>
          </a:p>
        </p:txBody>
      </p:sp>
    </p:spTree>
    <p:extLst>
      <p:ext uri="{BB962C8B-B14F-4D97-AF65-F5344CB8AC3E}">
        <p14:creationId xmlns:p14="http://schemas.microsoft.com/office/powerpoint/2010/main" val="153727450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22"/>
        <p:cNvGrpSpPr/>
        <p:nvPr/>
      </p:nvGrpSpPr>
      <p:grpSpPr>
        <a:xfrm>
          <a:off x="0" y="0"/>
          <a:ext cx="0" cy="0"/>
          <a:chOff x="0" y="0"/>
          <a:chExt cx="0" cy="0"/>
        </a:xfrm>
      </p:grpSpPr>
      <p:cxnSp>
        <p:nvCxnSpPr>
          <p:cNvPr id="23" name="Shape 23"/>
          <p:cNvCxnSpPr>
            <a:stCxn id="24" idx="0"/>
            <a:endCxn id="25" idx="2"/>
          </p:cNvCxnSpPr>
          <p:nvPr/>
        </p:nvCxnSpPr>
        <p:spPr>
          <a:xfrm flipH="1">
            <a:off x="2206600" y="4055833"/>
            <a:ext cx="132749" cy="1540549"/>
          </a:xfrm>
          <a:prstGeom prst="straightConnector1">
            <a:avLst/>
          </a:prstGeom>
          <a:noFill/>
          <a:ln w="19050" cap="flat" cmpd="sng">
            <a:solidFill>
              <a:schemeClr val="dk2"/>
            </a:solidFill>
            <a:prstDash val="solid"/>
            <a:round/>
            <a:headEnd type="none" w="lg" len="lg"/>
            <a:tailEnd type="none" w="lg" len="lg"/>
          </a:ln>
        </p:spPr>
      </p:cxnSp>
      <p:cxnSp>
        <p:nvCxnSpPr>
          <p:cNvPr id="26" name="Shape 26"/>
          <p:cNvCxnSpPr>
            <a:stCxn id="27" idx="0"/>
            <a:endCxn id="28" idx="2"/>
          </p:cNvCxnSpPr>
          <p:nvPr/>
        </p:nvCxnSpPr>
        <p:spPr>
          <a:xfrm>
            <a:off x="2206600" y="5641933"/>
            <a:ext cx="0" cy="1192400"/>
          </a:xfrm>
          <a:prstGeom prst="straightConnector1">
            <a:avLst/>
          </a:prstGeom>
          <a:noFill/>
          <a:ln w="19050" cap="flat" cmpd="sng">
            <a:solidFill>
              <a:schemeClr val="dk2"/>
            </a:solidFill>
            <a:prstDash val="solid"/>
            <a:round/>
            <a:headEnd type="none" w="lg" len="lg"/>
            <a:tailEnd type="none" w="lg" len="lg"/>
          </a:ln>
        </p:spPr>
      </p:cxnSp>
      <p:cxnSp>
        <p:nvCxnSpPr>
          <p:cNvPr id="29" name="Shape 29"/>
          <p:cNvCxnSpPr>
            <a:stCxn id="30" idx="0"/>
            <a:endCxn id="25" idx="2"/>
          </p:cNvCxnSpPr>
          <p:nvPr/>
        </p:nvCxnSpPr>
        <p:spPr>
          <a:xfrm>
            <a:off x="2206600" y="4609783"/>
            <a:ext cx="0" cy="986400"/>
          </a:xfrm>
          <a:prstGeom prst="straightConnector1">
            <a:avLst/>
          </a:prstGeom>
          <a:noFill/>
          <a:ln w="19050" cap="flat" cmpd="sng">
            <a:solidFill>
              <a:schemeClr val="dk2"/>
            </a:solidFill>
            <a:prstDash val="solid"/>
            <a:round/>
            <a:headEnd type="none" w="lg" len="lg"/>
            <a:tailEnd type="none" w="lg" len="lg"/>
          </a:ln>
        </p:spPr>
      </p:cxnSp>
      <p:cxnSp>
        <p:nvCxnSpPr>
          <p:cNvPr id="31" name="Shape 31"/>
          <p:cNvCxnSpPr>
            <a:endCxn id="32" idx="2"/>
          </p:cNvCxnSpPr>
          <p:nvPr/>
        </p:nvCxnSpPr>
        <p:spPr>
          <a:xfrm>
            <a:off x="2206600" y="2131249"/>
            <a:ext cx="0" cy="1849600"/>
          </a:xfrm>
          <a:prstGeom prst="straightConnector1">
            <a:avLst/>
          </a:prstGeom>
          <a:noFill/>
          <a:ln w="19050" cap="flat" cmpd="sng">
            <a:solidFill>
              <a:schemeClr val="dk2"/>
            </a:solidFill>
            <a:prstDash val="solid"/>
            <a:round/>
            <a:headEnd type="none" w="lg" len="lg"/>
            <a:tailEnd type="none" w="lg" len="lg"/>
          </a:ln>
        </p:spPr>
      </p:cxnSp>
      <p:sp>
        <p:nvSpPr>
          <p:cNvPr id="33" name="Shape 33"/>
          <p:cNvSpPr txBox="1"/>
          <p:nvPr/>
        </p:nvSpPr>
        <p:spPr>
          <a:xfrm>
            <a:off x="6447001" y="17367"/>
            <a:ext cx="2696999" cy="750800"/>
          </a:xfrm>
          <a:prstGeom prst="rect">
            <a:avLst/>
          </a:prstGeom>
          <a:ln>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lIns="91425" tIns="91425" rIns="91425" bIns="91425" anchor="ctr" anchorCtr="0">
            <a:noAutofit/>
          </a:bodyPr>
          <a:lstStyle/>
          <a:p>
            <a:pPr algn="ctr" rtl="0">
              <a:spcBef>
                <a:spcPts val="0"/>
              </a:spcBef>
              <a:buNone/>
            </a:pPr>
            <a:r>
              <a:rPr lang="en" sz="3200" b="1" dirty="0" smtClean="0"/>
              <a:t>grid2grid</a:t>
            </a:r>
            <a:endParaRPr lang="en" sz="3200" b="1" dirty="0">
              <a:solidFill>
                <a:srgbClr val="FF0000"/>
              </a:solidFill>
            </a:endParaRPr>
          </a:p>
        </p:txBody>
      </p:sp>
      <p:sp>
        <p:nvSpPr>
          <p:cNvPr id="34" name="Shape 34"/>
          <p:cNvSpPr txBox="1"/>
          <p:nvPr/>
        </p:nvSpPr>
        <p:spPr>
          <a:xfrm>
            <a:off x="76200" y="320033"/>
            <a:ext cx="1981200" cy="508400"/>
          </a:xfrm>
          <a:prstGeom prst="rect">
            <a:avLst/>
          </a:prstGeom>
          <a:solidFill>
            <a:srgbClr val="A4C2F4"/>
          </a:solidFill>
          <a:ln w="9525" cap="flat" cmpd="sng">
            <a:solidFill>
              <a:srgbClr val="0000FF"/>
            </a:solidFill>
            <a:prstDash val="solid"/>
            <a:round/>
            <a:headEnd type="none" w="med" len="med"/>
            <a:tailEnd type="none" w="med" len="med"/>
          </a:ln>
        </p:spPr>
        <p:txBody>
          <a:bodyPr lIns="91425" tIns="91425" rIns="91425" bIns="91425" anchor="t" anchorCtr="0">
            <a:noAutofit/>
          </a:bodyPr>
          <a:lstStyle/>
          <a:p>
            <a:pPr algn="ctr">
              <a:spcBef>
                <a:spcPts val="0"/>
              </a:spcBef>
              <a:buNone/>
            </a:pPr>
            <a:r>
              <a:rPr lang="en-US" dirty="0"/>
              <a:t>vsdbjob_submit.sh</a:t>
            </a:r>
            <a:endParaRPr lang="en" dirty="0"/>
          </a:p>
        </p:txBody>
      </p:sp>
      <p:sp>
        <p:nvSpPr>
          <p:cNvPr id="35" name="Shape 35"/>
          <p:cNvSpPr txBox="1"/>
          <p:nvPr/>
        </p:nvSpPr>
        <p:spPr>
          <a:xfrm>
            <a:off x="1280350" y="956933"/>
            <a:ext cx="1968200" cy="508400"/>
          </a:xfrm>
          <a:prstGeom prst="rect">
            <a:avLst/>
          </a:prstGeom>
          <a:solidFill>
            <a:srgbClr val="A4C2F4"/>
          </a:solidFill>
          <a:ln w="9525" cap="flat" cmpd="sng">
            <a:solidFill>
              <a:srgbClr val="9900FF"/>
            </a:solidFill>
            <a:prstDash val="solid"/>
            <a:round/>
            <a:headEnd type="none" w="med" len="med"/>
            <a:tailEnd type="none" w="med" len="med"/>
          </a:ln>
        </p:spPr>
        <p:txBody>
          <a:bodyPr lIns="91425" tIns="91425" rIns="91425" bIns="91425" anchor="t" anchorCtr="0">
            <a:noAutofit/>
          </a:bodyPr>
          <a:lstStyle/>
          <a:p>
            <a:pPr lvl="0" algn="ctr" rtl="0">
              <a:spcBef>
                <a:spcPts val="0"/>
              </a:spcBef>
              <a:buNone/>
            </a:pPr>
            <a:r>
              <a:rPr lang="en"/>
              <a:t>setup_envs_gfs.sh</a:t>
            </a:r>
          </a:p>
        </p:txBody>
      </p:sp>
      <p:sp>
        <p:nvSpPr>
          <p:cNvPr id="36" name="Shape 36"/>
          <p:cNvSpPr txBox="1"/>
          <p:nvPr/>
        </p:nvSpPr>
        <p:spPr>
          <a:xfrm>
            <a:off x="1280349" y="1622800"/>
            <a:ext cx="2117999" cy="508400"/>
          </a:xfrm>
          <a:prstGeom prst="rect">
            <a:avLst/>
          </a:prstGeom>
          <a:solidFill>
            <a:srgbClr val="A4C2F4"/>
          </a:solidFill>
          <a:ln w="9525" cap="flat" cmpd="sng">
            <a:solidFill>
              <a:srgbClr val="9900FF"/>
            </a:solidFill>
            <a:prstDash val="solid"/>
            <a:round/>
            <a:headEnd type="none" w="med" len="med"/>
            <a:tailEnd type="none" w="med" len="med"/>
          </a:ln>
        </p:spPr>
        <p:txBody>
          <a:bodyPr lIns="91425" tIns="91425" rIns="91425" bIns="91425" anchor="t" anchorCtr="0">
            <a:noAutofit/>
          </a:bodyPr>
          <a:lstStyle/>
          <a:p>
            <a:pPr lvl="0" algn="ctr" rtl="0">
              <a:spcBef>
                <a:spcPts val="0"/>
              </a:spcBef>
              <a:buNone/>
            </a:pPr>
            <a:r>
              <a:rPr lang="en" dirty="0"/>
              <a:t>verify_exp_step1.sh</a:t>
            </a:r>
          </a:p>
        </p:txBody>
      </p:sp>
      <p:sp>
        <p:nvSpPr>
          <p:cNvPr id="24" name="Shape 24"/>
          <p:cNvSpPr txBox="1"/>
          <p:nvPr/>
        </p:nvSpPr>
        <p:spPr>
          <a:xfrm>
            <a:off x="1280350" y="4055833"/>
            <a:ext cx="2117998" cy="508400"/>
          </a:xfrm>
          <a:prstGeom prst="rect">
            <a:avLst/>
          </a:prstGeom>
          <a:solidFill>
            <a:srgbClr val="A4C2F4"/>
          </a:solidFill>
          <a:ln w="9525" cap="flat" cmpd="sng">
            <a:solidFill>
              <a:srgbClr val="9900FF"/>
            </a:solidFill>
            <a:prstDash val="solid"/>
            <a:round/>
            <a:headEnd type="none" w="med" len="med"/>
            <a:tailEnd type="none" w="med" len="med"/>
          </a:ln>
        </p:spPr>
        <p:txBody>
          <a:bodyPr lIns="91425" tIns="91425" rIns="91425" bIns="91425" anchor="t" anchorCtr="0">
            <a:noAutofit/>
          </a:bodyPr>
          <a:lstStyle/>
          <a:p>
            <a:pPr lvl="0" algn="ctr" rtl="0">
              <a:spcBef>
                <a:spcPts val="0"/>
              </a:spcBef>
              <a:buNone/>
            </a:pPr>
            <a:r>
              <a:rPr lang="en"/>
              <a:t>verify_exp_step2.sh</a:t>
            </a:r>
          </a:p>
        </p:txBody>
      </p:sp>
      <p:sp>
        <p:nvSpPr>
          <p:cNvPr id="27" name="Shape 27"/>
          <p:cNvSpPr txBox="1"/>
          <p:nvPr/>
        </p:nvSpPr>
        <p:spPr>
          <a:xfrm>
            <a:off x="1280350" y="5641933"/>
            <a:ext cx="1852500" cy="508400"/>
          </a:xfrm>
          <a:prstGeom prst="rect">
            <a:avLst/>
          </a:prstGeom>
          <a:solidFill>
            <a:srgbClr val="A4C2F4"/>
          </a:solidFill>
          <a:ln w="9525" cap="flat" cmpd="sng">
            <a:solidFill>
              <a:srgbClr val="9900FF"/>
            </a:solidFill>
            <a:prstDash val="solid"/>
            <a:round/>
            <a:headEnd type="none" w="med" len="med"/>
            <a:tailEnd type="none" w="med" len="med"/>
          </a:ln>
        </p:spPr>
        <p:txBody>
          <a:bodyPr lIns="91425" tIns="91425" rIns="91425" bIns="91425" anchor="t" anchorCtr="0">
            <a:noAutofit/>
          </a:bodyPr>
          <a:lstStyle/>
          <a:p>
            <a:pPr lvl="0" algn="ctr" rtl="0">
              <a:spcBef>
                <a:spcPts val="0"/>
              </a:spcBef>
              <a:buNone/>
            </a:pPr>
            <a:r>
              <a:rPr lang="en" dirty="0" smtClean="0"/>
              <a:t>maps2d.sh</a:t>
            </a:r>
            <a:endParaRPr lang="en" dirty="0"/>
          </a:p>
        </p:txBody>
      </p:sp>
      <p:cxnSp>
        <p:nvCxnSpPr>
          <p:cNvPr id="37" name="Shape 37"/>
          <p:cNvCxnSpPr>
            <a:stCxn id="34" idx="2"/>
          </p:cNvCxnSpPr>
          <p:nvPr/>
        </p:nvCxnSpPr>
        <p:spPr>
          <a:xfrm flipH="1">
            <a:off x="1016974" y="828433"/>
            <a:ext cx="49826" cy="5188800"/>
          </a:xfrm>
          <a:prstGeom prst="straightConnector1">
            <a:avLst/>
          </a:prstGeom>
          <a:noFill/>
          <a:ln w="19050" cap="flat" cmpd="sng">
            <a:solidFill>
              <a:schemeClr val="dk2"/>
            </a:solidFill>
            <a:prstDash val="solid"/>
            <a:round/>
            <a:headEnd type="none" w="lg" len="lg"/>
            <a:tailEnd type="none" w="lg" len="lg"/>
          </a:ln>
        </p:spPr>
      </p:cxnSp>
      <p:cxnSp>
        <p:nvCxnSpPr>
          <p:cNvPr id="38" name="Shape 38"/>
          <p:cNvCxnSpPr/>
          <p:nvPr/>
        </p:nvCxnSpPr>
        <p:spPr>
          <a:xfrm rot="10800000" flipH="1">
            <a:off x="1016950" y="4310232"/>
            <a:ext cx="272400" cy="6000"/>
          </a:xfrm>
          <a:prstGeom prst="straightConnector1">
            <a:avLst/>
          </a:prstGeom>
          <a:noFill/>
          <a:ln w="19050" cap="flat" cmpd="sng">
            <a:solidFill>
              <a:schemeClr val="dk2"/>
            </a:solidFill>
            <a:prstDash val="solid"/>
            <a:round/>
            <a:headEnd type="none" w="lg" len="lg"/>
            <a:tailEnd type="triangle" w="lg" len="lg"/>
          </a:ln>
        </p:spPr>
      </p:cxnSp>
      <p:cxnSp>
        <p:nvCxnSpPr>
          <p:cNvPr id="39" name="Shape 39"/>
          <p:cNvCxnSpPr/>
          <p:nvPr/>
        </p:nvCxnSpPr>
        <p:spPr>
          <a:xfrm rot="10800000" flipH="1">
            <a:off x="1016950" y="5994732"/>
            <a:ext cx="272400" cy="6000"/>
          </a:xfrm>
          <a:prstGeom prst="straightConnector1">
            <a:avLst/>
          </a:prstGeom>
          <a:noFill/>
          <a:ln w="19050" cap="flat" cmpd="sng">
            <a:solidFill>
              <a:schemeClr val="dk2"/>
            </a:solidFill>
            <a:prstDash val="solid"/>
            <a:round/>
            <a:headEnd type="none" w="lg" len="lg"/>
            <a:tailEnd type="triangle" w="lg" len="lg"/>
          </a:ln>
        </p:spPr>
      </p:cxnSp>
      <p:cxnSp>
        <p:nvCxnSpPr>
          <p:cNvPr id="40" name="Shape 40"/>
          <p:cNvCxnSpPr/>
          <p:nvPr/>
        </p:nvCxnSpPr>
        <p:spPr>
          <a:xfrm rot="10800000" flipH="1">
            <a:off x="1016950" y="1873999"/>
            <a:ext cx="272400" cy="6000"/>
          </a:xfrm>
          <a:prstGeom prst="straightConnector1">
            <a:avLst/>
          </a:prstGeom>
          <a:noFill/>
          <a:ln w="19050" cap="flat" cmpd="sng">
            <a:solidFill>
              <a:schemeClr val="dk2"/>
            </a:solidFill>
            <a:prstDash val="solid"/>
            <a:round/>
            <a:headEnd type="none" w="lg" len="lg"/>
            <a:tailEnd type="triangle" w="lg" len="lg"/>
          </a:ln>
        </p:spPr>
      </p:cxnSp>
      <p:cxnSp>
        <p:nvCxnSpPr>
          <p:cNvPr id="41" name="Shape 41"/>
          <p:cNvCxnSpPr/>
          <p:nvPr/>
        </p:nvCxnSpPr>
        <p:spPr>
          <a:xfrm rot="10800000" flipH="1">
            <a:off x="1016950" y="1208132"/>
            <a:ext cx="272400" cy="6000"/>
          </a:xfrm>
          <a:prstGeom prst="straightConnector1">
            <a:avLst/>
          </a:prstGeom>
          <a:noFill/>
          <a:ln w="19050" cap="flat" cmpd="sng">
            <a:solidFill>
              <a:schemeClr val="dk2"/>
            </a:solidFill>
            <a:prstDash val="solid"/>
            <a:round/>
            <a:headEnd type="none" w="lg" len="lg"/>
            <a:tailEnd type="triangle" w="lg" len="lg"/>
          </a:ln>
        </p:spPr>
      </p:cxnSp>
      <p:sp>
        <p:nvSpPr>
          <p:cNvPr id="42" name="Shape 42"/>
          <p:cNvSpPr txBox="1"/>
          <p:nvPr/>
        </p:nvSpPr>
        <p:spPr>
          <a:xfrm>
            <a:off x="1575550" y="2206183"/>
            <a:ext cx="1262100" cy="290399"/>
          </a:xfrm>
          <a:prstGeom prst="rect">
            <a:avLst/>
          </a:prstGeom>
          <a:solidFill>
            <a:srgbClr val="FFF2CC"/>
          </a:solidFill>
          <a:ln w="9525" cap="flat" cmpd="sng">
            <a:solidFill>
              <a:srgbClr val="FF0000"/>
            </a:solidFill>
            <a:prstDash val="solid"/>
            <a:round/>
            <a:headEnd type="none" w="med" len="med"/>
            <a:tailEnd type="none" w="med" len="med"/>
          </a:ln>
        </p:spPr>
        <p:txBody>
          <a:bodyPr lIns="91425" tIns="91425" rIns="91425" bIns="91425" anchor="ctr" anchorCtr="0">
            <a:noAutofit/>
          </a:bodyPr>
          <a:lstStyle/>
          <a:p>
            <a:pPr algn="ctr">
              <a:spcBef>
                <a:spcPts val="0"/>
              </a:spcBef>
              <a:buNone/>
            </a:pPr>
            <a:r>
              <a:rPr lang="en" sz="1000"/>
              <a:t>mean_anl.exe</a:t>
            </a:r>
          </a:p>
        </p:txBody>
      </p:sp>
      <p:sp>
        <p:nvSpPr>
          <p:cNvPr id="43" name="Shape 43"/>
          <p:cNvSpPr txBox="1"/>
          <p:nvPr/>
        </p:nvSpPr>
        <p:spPr>
          <a:xfrm>
            <a:off x="1575550" y="2583683"/>
            <a:ext cx="1262100" cy="290399"/>
          </a:xfrm>
          <a:prstGeom prst="rect">
            <a:avLst/>
          </a:prstGeom>
          <a:solidFill>
            <a:srgbClr val="FFF2CC"/>
          </a:solidFill>
          <a:ln w="9525" cap="flat" cmpd="sng">
            <a:solidFill>
              <a:srgbClr val="FF0000"/>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1000"/>
              <a:t>cntl_${group}.sh</a:t>
            </a:r>
          </a:p>
        </p:txBody>
      </p:sp>
      <p:sp>
        <p:nvSpPr>
          <p:cNvPr id="44" name="Shape 44"/>
          <p:cNvSpPr txBox="1"/>
          <p:nvPr/>
        </p:nvSpPr>
        <p:spPr>
          <a:xfrm>
            <a:off x="1575550" y="2958250"/>
            <a:ext cx="1262100" cy="290399"/>
          </a:xfrm>
          <a:prstGeom prst="rect">
            <a:avLst/>
          </a:prstGeom>
          <a:solidFill>
            <a:srgbClr val="FFF2CC"/>
          </a:solidFill>
          <a:ln w="9525" cap="flat" cmpd="sng">
            <a:solidFill>
              <a:srgbClr val="FF0000"/>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1000"/>
              <a:t>prepg2g_exp.sh</a:t>
            </a:r>
          </a:p>
        </p:txBody>
      </p:sp>
      <p:sp>
        <p:nvSpPr>
          <p:cNvPr id="30" name="Shape 30"/>
          <p:cNvSpPr txBox="1"/>
          <p:nvPr/>
        </p:nvSpPr>
        <p:spPr>
          <a:xfrm>
            <a:off x="1498300" y="4609783"/>
            <a:ext cx="1416600" cy="290399"/>
          </a:xfrm>
          <a:prstGeom prst="rect">
            <a:avLst/>
          </a:prstGeom>
          <a:solidFill>
            <a:srgbClr val="FFF2CC"/>
          </a:solidFill>
          <a:ln w="9525" cap="flat" cmpd="sng">
            <a:solidFill>
              <a:srgbClr val="FF0000"/>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1000"/>
              <a:t>allcenter_1cyc.sh</a:t>
            </a:r>
          </a:p>
        </p:txBody>
      </p:sp>
      <p:sp>
        <p:nvSpPr>
          <p:cNvPr id="45" name="Shape 45"/>
          <p:cNvSpPr txBox="1"/>
          <p:nvPr/>
        </p:nvSpPr>
        <p:spPr>
          <a:xfrm>
            <a:off x="1498300" y="4957883"/>
            <a:ext cx="1416600" cy="290399"/>
          </a:xfrm>
          <a:prstGeom prst="rect">
            <a:avLst/>
          </a:prstGeom>
          <a:solidFill>
            <a:srgbClr val="FFF2CC"/>
          </a:solidFill>
          <a:ln w="9525" cap="flat" cmpd="sng">
            <a:solidFill>
              <a:srgbClr val="FF0000"/>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1000"/>
              <a:t>allcenters_rmsmap.sh</a:t>
            </a:r>
          </a:p>
        </p:txBody>
      </p:sp>
      <p:sp>
        <p:nvSpPr>
          <p:cNvPr id="25" name="Shape 25"/>
          <p:cNvSpPr txBox="1"/>
          <p:nvPr/>
        </p:nvSpPr>
        <p:spPr>
          <a:xfrm>
            <a:off x="1498300" y="5305983"/>
            <a:ext cx="1416600" cy="290399"/>
          </a:xfrm>
          <a:prstGeom prst="rect">
            <a:avLst/>
          </a:prstGeom>
          <a:solidFill>
            <a:srgbClr val="FFF2CC"/>
          </a:solidFill>
          <a:ln w="9525" cap="flat" cmpd="sng">
            <a:solidFill>
              <a:srgbClr val="FF0000"/>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1000"/>
              <a:t>sfcfcst_1cyc.sh</a:t>
            </a:r>
          </a:p>
        </p:txBody>
      </p:sp>
      <p:sp>
        <p:nvSpPr>
          <p:cNvPr id="46" name="Shape 46"/>
          <p:cNvSpPr txBox="1"/>
          <p:nvPr/>
        </p:nvSpPr>
        <p:spPr>
          <a:xfrm>
            <a:off x="1575550" y="3326917"/>
            <a:ext cx="1262100" cy="290399"/>
          </a:xfrm>
          <a:prstGeom prst="rect">
            <a:avLst/>
          </a:prstGeom>
          <a:solidFill>
            <a:srgbClr val="FFF2CC"/>
          </a:solidFill>
          <a:ln w="9525" cap="flat" cmpd="sng">
            <a:solidFill>
              <a:srgbClr val="FF0000"/>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1000"/>
              <a:t>getclimateTime.sh</a:t>
            </a:r>
          </a:p>
        </p:txBody>
      </p:sp>
      <p:sp>
        <p:nvSpPr>
          <p:cNvPr id="32" name="Shape 32"/>
          <p:cNvSpPr txBox="1"/>
          <p:nvPr/>
        </p:nvSpPr>
        <p:spPr>
          <a:xfrm>
            <a:off x="1575550" y="3690450"/>
            <a:ext cx="1262100" cy="290399"/>
          </a:xfrm>
          <a:prstGeom prst="rect">
            <a:avLst/>
          </a:prstGeom>
          <a:solidFill>
            <a:srgbClr val="FFF2CC"/>
          </a:solidFill>
          <a:ln w="9525" cap="flat" cmpd="sng">
            <a:solidFill>
              <a:srgbClr val="FF0000"/>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1000"/>
              <a:t>run_g2g_wave.sh</a:t>
            </a:r>
          </a:p>
        </p:txBody>
      </p:sp>
      <p:sp>
        <p:nvSpPr>
          <p:cNvPr id="47" name="Shape 47"/>
          <p:cNvSpPr txBox="1"/>
          <p:nvPr/>
        </p:nvSpPr>
        <p:spPr>
          <a:xfrm>
            <a:off x="1670801" y="6195850"/>
            <a:ext cx="1071599" cy="290399"/>
          </a:xfrm>
          <a:prstGeom prst="rect">
            <a:avLst/>
          </a:prstGeom>
          <a:solidFill>
            <a:srgbClr val="FFF2CC"/>
          </a:solidFill>
          <a:ln w="9525" cap="flat" cmpd="sng">
            <a:solidFill>
              <a:srgbClr val="FF0000"/>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1000"/>
              <a:t>makectl.sh</a:t>
            </a:r>
          </a:p>
        </p:txBody>
      </p:sp>
      <p:sp>
        <p:nvSpPr>
          <p:cNvPr id="28" name="Shape 28"/>
          <p:cNvSpPr txBox="1"/>
          <p:nvPr/>
        </p:nvSpPr>
        <p:spPr>
          <a:xfrm>
            <a:off x="1670801" y="6543967"/>
            <a:ext cx="1071599" cy="290399"/>
          </a:xfrm>
          <a:prstGeom prst="rect">
            <a:avLst/>
          </a:prstGeom>
          <a:solidFill>
            <a:srgbClr val="FFF2CC"/>
          </a:solidFill>
          <a:ln w="9525" cap="flat" cmpd="sng">
            <a:solidFill>
              <a:srgbClr val="FF0000"/>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1000"/>
              <a:t>ftp2dmap.sh</a:t>
            </a:r>
          </a:p>
        </p:txBody>
      </p:sp>
      <p:sp>
        <p:nvSpPr>
          <p:cNvPr id="48" name="Shape 48"/>
          <p:cNvSpPr txBox="1"/>
          <p:nvPr/>
        </p:nvSpPr>
        <p:spPr>
          <a:xfrm>
            <a:off x="1" y="1743434"/>
            <a:ext cx="1007999" cy="290399"/>
          </a:xfrm>
          <a:prstGeom prst="rect">
            <a:avLst/>
          </a:prstGeom>
          <a:noFill/>
          <a:ln>
            <a:noFill/>
          </a:ln>
        </p:spPr>
        <p:txBody>
          <a:bodyPr lIns="91425" tIns="91425" rIns="91425" bIns="91425" anchor="ctr" anchorCtr="0">
            <a:noAutofit/>
          </a:bodyPr>
          <a:lstStyle/>
          <a:p>
            <a:pPr algn="ctr">
              <a:spcBef>
                <a:spcPts val="0"/>
              </a:spcBef>
              <a:buNone/>
            </a:pPr>
            <a:r>
              <a:rPr lang="en" sz="700" i="1">
                <a:solidFill>
                  <a:srgbClr val="FF0000"/>
                </a:solidFill>
              </a:rPr>
              <a:t>MAKEVSDBDATA</a:t>
            </a:r>
          </a:p>
        </p:txBody>
      </p:sp>
      <p:sp>
        <p:nvSpPr>
          <p:cNvPr id="49" name="Shape 49"/>
          <p:cNvSpPr txBox="1"/>
          <p:nvPr/>
        </p:nvSpPr>
        <p:spPr>
          <a:xfrm>
            <a:off x="8976" y="4168034"/>
            <a:ext cx="1007999" cy="290399"/>
          </a:xfrm>
          <a:prstGeom prst="rect">
            <a:avLst/>
          </a:prstGeom>
          <a:noFill/>
          <a:ln>
            <a:noFill/>
          </a:ln>
        </p:spPr>
        <p:txBody>
          <a:bodyPr lIns="91425" tIns="91425" rIns="91425" bIns="91425" anchor="ctr" anchorCtr="0">
            <a:noAutofit/>
          </a:bodyPr>
          <a:lstStyle/>
          <a:p>
            <a:pPr lvl="0" algn="ctr" rtl="0">
              <a:spcBef>
                <a:spcPts val="0"/>
              </a:spcBef>
              <a:buNone/>
            </a:pPr>
            <a:r>
              <a:rPr lang="en" sz="700" i="1">
                <a:solidFill>
                  <a:srgbClr val="FF0000"/>
                </a:solidFill>
              </a:rPr>
              <a:t>MAKEMAPS</a:t>
            </a:r>
          </a:p>
        </p:txBody>
      </p:sp>
      <p:sp>
        <p:nvSpPr>
          <p:cNvPr id="50" name="Shape 50"/>
          <p:cNvSpPr txBox="1"/>
          <p:nvPr/>
        </p:nvSpPr>
        <p:spPr>
          <a:xfrm>
            <a:off x="8976" y="5750934"/>
            <a:ext cx="1007999" cy="290399"/>
          </a:xfrm>
          <a:prstGeom prst="rect">
            <a:avLst/>
          </a:prstGeom>
          <a:noFill/>
          <a:ln>
            <a:noFill/>
          </a:ln>
        </p:spPr>
        <p:txBody>
          <a:bodyPr lIns="91425" tIns="91425" rIns="91425" bIns="91425" anchor="ctr" anchorCtr="0">
            <a:noAutofit/>
          </a:bodyPr>
          <a:lstStyle/>
          <a:p>
            <a:pPr lvl="0" algn="ctr" rtl="0">
              <a:spcBef>
                <a:spcPts val="0"/>
              </a:spcBef>
              <a:buNone/>
            </a:pPr>
            <a:r>
              <a:rPr lang="en" sz="700" i="1">
                <a:solidFill>
                  <a:srgbClr val="FF0000"/>
                </a:solidFill>
              </a:rPr>
              <a:t>MAPS2D</a:t>
            </a:r>
          </a:p>
        </p:txBody>
      </p:sp>
      <p:sp>
        <p:nvSpPr>
          <p:cNvPr id="51" name="Shape 51"/>
          <p:cNvSpPr txBox="1"/>
          <p:nvPr/>
        </p:nvSpPr>
        <p:spPr>
          <a:xfrm>
            <a:off x="2983000" y="3690467"/>
            <a:ext cx="830699" cy="290399"/>
          </a:xfrm>
          <a:prstGeom prst="rect">
            <a:avLst/>
          </a:prstGeom>
          <a:solidFill>
            <a:srgbClr val="FFF2CC"/>
          </a:solidFill>
          <a:ln w="9525" cap="flat" cmpd="sng">
            <a:solidFill>
              <a:srgbClr val="38761D"/>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1000"/>
              <a:t>grid2grid.x</a:t>
            </a:r>
          </a:p>
        </p:txBody>
      </p:sp>
      <p:cxnSp>
        <p:nvCxnSpPr>
          <p:cNvPr id="52" name="Shape 52"/>
          <p:cNvCxnSpPr>
            <a:stCxn id="32" idx="3"/>
            <a:endCxn id="51" idx="1"/>
          </p:cNvCxnSpPr>
          <p:nvPr/>
        </p:nvCxnSpPr>
        <p:spPr>
          <a:xfrm>
            <a:off x="2837650" y="3835649"/>
            <a:ext cx="145200" cy="0"/>
          </a:xfrm>
          <a:prstGeom prst="straightConnector1">
            <a:avLst/>
          </a:prstGeom>
          <a:noFill/>
          <a:ln w="19050" cap="flat" cmpd="sng">
            <a:solidFill>
              <a:schemeClr val="dk2"/>
            </a:solidFill>
            <a:prstDash val="solid"/>
            <a:round/>
            <a:headEnd type="none" w="lg" len="lg"/>
            <a:tailEnd type="none" w="lg" len="lg"/>
          </a:ln>
        </p:spPr>
      </p:cxnSp>
      <p:sp>
        <p:nvSpPr>
          <p:cNvPr id="53" name="Shape 53"/>
          <p:cNvSpPr txBox="1"/>
          <p:nvPr/>
        </p:nvSpPr>
        <p:spPr>
          <a:xfrm>
            <a:off x="3055751" y="4615867"/>
            <a:ext cx="903299" cy="290399"/>
          </a:xfrm>
          <a:prstGeom prst="rect">
            <a:avLst/>
          </a:prstGeom>
          <a:solidFill>
            <a:srgbClr val="FFF2CC"/>
          </a:solidFill>
          <a:ln w="9525" cap="flat" cmpd="sng">
            <a:solidFill>
              <a:srgbClr val="38761D"/>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1000"/>
              <a:t>gen_wind.sh</a:t>
            </a:r>
          </a:p>
        </p:txBody>
      </p:sp>
      <p:cxnSp>
        <p:nvCxnSpPr>
          <p:cNvPr id="54" name="Shape 54"/>
          <p:cNvCxnSpPr>
            <a:endCxn id="53" idx="1"/>
          </p:cNvCxnSpPr>
          <p:nvPr/>
        </p:nvCxnSpPr>
        <p:spPr>
          <a:xfrm>
            <a:off x="2910249" y="4761067"/>
            <a:ext cx="145500" cy="0"/>
          </a:xfrm>
          <a:prstGeom prst="straightConnector1">
            <a:avLst/>
          </a:prstGeom>
          <a:noFill/>
          <a:ln w="19050" cap="flat" cmpd="sng">
            <a:solidFill>
              <a:schemeClr val="dk2"/>
            </a:solidFill>
            <a:prstDash val="solid"/>
            <a:round/>
            <a:headEnd type="none" w="lg" len="lg"/>
            <a:tailEnd type="none" w="lg" len="lg"/>
          </a:ln>
        </p:spPr>
      </p:cxnSp>
      <p:sp>
        <p:nvSpPr>
          <p:cNvPr id="55" name="Shape 55"/>
          <p:cNvSpPr txBox="1"/>
          <p:nvPr/>
        </p:nvSpPr>
        <p:spPr>
          <a:xfrm>
            <a:off x="4027351" y="4615867"/>
            <a:ext cx="903299" cy="290399"/>
          </a:xfrm>
          <a:prstGeom prst="rect">
            <a:avLst/>
          </a:prstGeom>
          <a:solidFill>
            <a:srgbClr val="FFF2CC"/>
          </a:solidFill>
          <a:ln w="9525" cap="flat" cmpd="sng">
            <a:solidFill>
              <a:srgbClr val="38761D"/>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1000"/>
              <a:t>gen_scal.sh</a:t>
            </a:r>
          </a:p>
        </p:txBody>
      </p:sp>
      <p:cxnSp>
        <p:nvCxnSpPr>
          <p:cNvPr id="56" name="Shape 56"/>
          <p:cNvCxnSpPr>
            <a:endCxn id="55" idx="1"/>
          </p:cNvCxnSpPr>
          <p:nvPr/>
        </p:nvCxnSpPr>
        <p:spPr>
          <a:xfrm>
            <a:off x="3958950" y="4761067"/>
            <a:ext cx="68400" cy="0"/>
          </a:xfrm>
          <a:prstGeom prst="straightConnector1">
            <a:avLst/>
          </a:prstGeom>
          <a:noFill/>
          <a:ln w="19050" cap="flat" cmpd="sng">
            <a:solidFill>
              <a:schemeClr val="dk2"/>
            </a:solidFill>
            <a:prstDash val="solid"/>
            <a:round/>
            <a:headEnd type="none" w="lg" len="lg"/>
            <a:tailEnd type="none" w="lg" len="lg"/>
          </a:ln>
        </p:spPr>
      </p:cxnSp>
      <p:sp>
        <p:nvSpPr>
          <p:cNvPr id="57" name="Shape 57"/>
          <p:cNvSpPr txBox="1"/>
          <p:nvPr/>
        </p:nvSpPr>
        <p:spPr>
          <a:xfrm>
            <a:off x="3055750" y="4957901"/>
            <a:ext cx="1221000" cy="290399"/>
          </a:xfrm>
          <a:prstGeom prst="rect">
            <a:avLst/>
          </a:prstGeom>
          <a:solidFill>
            <a:srgbClr val="FFF2CC"/>
          </a:solidFill>
          <a:ln w="9525" cap="flat" cmpd="sng">
            <a:solidFill>
              <a:srgbClr val="38761D"/>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1000"/>
              <a:t>gen_wind_pres.sh</a:t>
            </a:r>
          </a:p>
        </p:txBody>
      </p:sp>
      <p:cxnSp>
        <p:nvCxnSpPr>
          <p:cNvPr id="58" name="Shape 58"/>
          <p:cNvCxnSpPr>
            <a:endCxn id="57" idx="1"/>
          </p:cNvCxnSpPr>
          <p:nvPr/>
        </p:nvCxnSpPr>
        <p:spPr>
          <a:xfrm>
            <a:off x="2910249" y="5103100"/>
            <a:ext cx="145500" cy="0"/>
          </a:xfrm>
          <a:prstGeom prst="straightConnector1">
            <a:avLst/>
          </a:prstGeom>
          <a:noFill/>
          <a:ln w="19050" cap="flat" cmpd="sng">
            <a:solidFill>
              <a:schemeClr val="dk2"/>
            </a:solidFill>
            <a:prstDash val="solid"/>
            <a:round/>
            <a:headEnd type="none" w="lg" len="lg"/>
            <a:tailEnd type="none" w="lg" len="lg"/>
          </a:ln>
        </p:spPr>
      </p:cxnSp>
      <p:cxnSp>
        <p:nvCxnSpPr>
          <p:cNvPr id="59" name="Shape 59"/>
          <p:cNvCxnSpPr>
            <a:endCxn id="60" idx="1"/>
          </p:cNvCxnSpPr>
          <p:nvPr/>
        </p:nvCxnSpPr>
        <p:spPr>
          <a:xfrm>
            <a:off x="4276750" y="5103100"/>
            <a:ext cx="68400" cy="0"/>
          </a:xfrm>
          <a:prstGeom prst="straightConnector1">
            <a:avLst/>
          </a:prstGeom>
          <a:noFill/>
          <a:ln w="19050" cap="flat" cmpd="sng">
            <a:solidFill>
              <a:schemeClr val="dk2"/>
            </a:solidFill>
            <a:prstDash val="solid"/>
            <a:round/>
            <a:headEnd type="none" w="lg" len="lg"/>
            <a:tailEnd type="none" w="lg" len="lg"/>
          </a:ln>
        </p:spPr>
      </p:cxnSp>
      <p:sp>
        <p:nvSpPr>
          <p:cNvPr id="60" name="Shape 60"/>
          <p:cNvSpPr txBox="1"/>
          <p:nvPr/>
        </p:nvSpPr>
        <p:spPr>
          <a:xfrm>
            <a:off x="4345150" y="4957901"/>
            <a:ext cx="1221000" cy="290399"/>
          </a:xfrm>
          <a:prstGeom prst="rect">
            <a:avLst/>
          </a:prstGeom>
          <a:solidFill>
            <a:srgbClr val="FFF2CC"/>
          </a:solidFill>
          <a:ln w="9525" cap="flat" cmpd="sng">
            <a:solidFill>
              <a:srgbClr val="38761D"/>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1000"/>
              <a:t>gen_scal_pres.sh</a:t>
            </a:r>
          </a:p>
        </p:txBody>
      </p:sp>
      <p:sp>
        <p:nvSpPr>
          <p:cNvPr id="61" name="Shape 61"/>
          <p:cNvSpPr txBox="1"/>
          <p:nvPr/>
        </p:nvSpPr>
        <p:spPr>
          <a:xfrm>
            <a:off x="3055751" y="5306001"/>
            <a:ext cx="903299" cy="290399"/>
          </a:xfrm>
          <a:prstGeom prst="rect">
            <a:avLst/>
          </a:prstGeom>
          <a:solidFill>
            <a:srgbClr val="FFF2CC"/>
          </a:solidFill>
          <a:ln w="9525" cap="flat" cmpd="sng">
            <a:solidFill>
              <a:srgbClr val="38761D"/>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1000"/>
              <a:t>gen_sfc.sh</a:t>
            </a:r>
          </a:p>
        </p:txBody>
      </p:sp>
      <p:cxnSp>
        <p:nvCxnSpPr>
          <p:cNvPr id="62" name="Shape 62"/>
          <p:cNvCxnSpPr>
            <a:endCxn id="61" idx="1"/>
          </p:cNvCxnSpPr>
          <p:nvPr/>
        </p:nvCxnSpPr>
        <p:spPr>
          <a:xfrm>
            <a:off x="2910249" y="5451200"/>
            <a:ext cx="145500" cy="0"/>
          </a:xfrm>
          <a:prstGeom prst="straightConnector1">
            <a:avLst/>
          </a:prstGeom>
          <a:noFill/>
          <a:ln w="19050" cap="flat" cmpd="sng">
            <a:solidFill>
              <a:schemeClr val="dk2"/>
            </a:solidFill>
            <a:prstDash val="solid"/>
            <a:round/>
            <a:headEnd type="none" w="lg" len="lg"/>
            <a:tailEnd type="none" w="lg" len="lg"/>
          </a:ln>
        </p:spPr>
      </p:cxnSp>
      <p:sp>
        <p:nvSpPr>
          <p:cNvPr id="63" name="Shape 63"/>
          <p:cNvSpPr txBox="1"/>
          <p:nvPr/>
        </p:nvSpPr>
        <p:spPr>
          <a:xfrm>
            <a:off x="2910250" y="2206201"/>
            <a:ext cx="6079200" cy="290399"/>
          </a:xfrm>
          <a:prstGeom prst="rect">
            <a:avLst/>
          </a:prstGeom>
          <a:noFill/>
          <a:ln>
            <a:noFill/>
          </a:ln>
        </p:spPr>
        <p:txBody>
          <a:bodyPr lIns="91425" tIns="91425" rIns="91425" bIns="91425" anchor="ctr" anchorCtr="0">
            <a:noAutofit/>
          </a:bodyPr>
          <a:lstStyle/>
          <a:p>
            <a:pPr lvl="0" rtl="0">
              <a:spcBef>
                <a:spcPts val="0"/>
              </a:spcBef>
              <a:buNone/>
            </a:pPr>
            <a:r>
              <a:rPr lang="en" sz="1000" i="1">
                <a:solidFill>
                  <a:srgbClr val="FF0000"/>
                </a:solidFill>
              </a:rPr>
              <a:t>- fortran executable for deriving mean analysis from multiple models </a:t>
            </a:r>
          </a:p>
        </p:txBody>
      </p:sp>
      <p:sp>
        <p:nvSpPr>
          <p:cNvPr id="64" name="Shape 64"/>
          <p:cNvSpPr txBox="1"/>
          <p:nvPr/>
        </p:nvSpPr>
        <p:spPr>
          <a:xfrm>
            <a:off x="2057400" y="259767"/>
            <a:ext cx="4195199" cy="508400"/>
          </a:xfrm>
          <a:prstGeom prst="rect">
            <a:avLst/>
          </a:prstGeom>
          <a:noFill/>
          <a:ln>
            <a:noFill/>
          </a:ln>
        </p:spPr>
        <p:txBody>
          <a:bodyPr lIns="91425" tIns="91425" rIns="91425" bIns="91425" anchor="t" anchorCtr="0">
            <a:noAutofit/>
          </a:bodyPr>
          <a:lstStyle/>
          <a:p>
            <a:pPr lvl="0" rtl="0">
              <a:spcBef>
                <a:spcPts val="0"/>
              </a:spcBef>
              <a:buNone/>
            </a:pPr>
            <a:r>
              <a:rPr lang="en" sz="1000" i="1" dirty="0">
                <a:solidFill>
                  <a:srgbClr val="FF0000"/>
                </a:solidFill>
              </a:rPr>
              <a:t>- main driver script for generating forecast performance statistics in VSDB format and makes a variety of graphics to compare AC and RMSE among different experiments</a:t>
            </a:r>
          </a:p>
        </p:txBody>
      </p:sp>
      <p:sp>
        <p:nvSpPr>
          <p:cNvPr id="65" name="Shape 65"/>
          <p:cNvSpPr txBox="1"/>
          <p:nvPr/>
        </p:nvSpPr>
        <p:spPr>
          <a:xfrm>
            <a:off x="3223151" y="956933"/>
            <a:ext cx="5740799" cy="508400"/>
          </a:xfrm>
          <a:prstGeom prst="rect">
            <a:avLst/>
          </a:prstGeom>
          <a:noFill/>
          <a:ln>
            <a:noFill/>
          </a:ln>
        </p:spPr>
        <p:txBody>
          <a:bodyPr lIns="91425" tIns="91425" rIns="91425" bIns="91425" anchor="ctr" anchorCtr="0">
            <a:noAutofit/>
          </a:bodyPr>
          <a:lstStyle/>
          <a:p>
            <a:pPr lvl="0" rtl="0">
              <a:spcBef>
                <a:spcPts val="0"/>
              </a:spcBef>
              <a:buNone/>
            </a:pPr>
            <a:r>
              <a:rPr lang="en" sz="1000" i="1">
                <a:solidFill>
                  <a:srgbClr val="FF0000"/>
                </a:solidFill>
              </a:rPr>
              <a:t>- script that sets up common directories, utilities, and environmental variables across different platforms, and assigns user specific parameters</a:t>
            </a:r>
          </a:p>
        </p:txBody>
      </p:sp>
      <p:sp>
        <p:nvSpPr>
          <p:cNvPr id="66" name="Shape 66"/>
          <p:cNvSpPr txBox="1"/>
          <p:nvPr/>
        </p:nvSpPr>
        <p:spPr>
          <a:xfrm>
            <a:off x="3428700" y="1625200"/>
            <a:ext cx="5791500" cy="508400"/>
          </a:xfrm>
          <a:prstGeom prst="rect">
            <a:avLst/>
          </a:prstGeom>
          <a:noFill/>
          <a:ln>
            <a:noFill/>
          </a:ln>
        </p:spPr>
        <p:txBody>
          <a:bodyPr lIns="91425" tIns="91425" rIns="91425" bIns="91425" anchor="t" anchorCtr="0">
            <a:noAutofit/>
          </a:bodyPr>
          <a:lstStyle/>
          <a:p>
            <a:pPr lvl="0" rtl="0">
              <a:spcBef>
                <a:spcPts val="0"/>
              </a:spcBef>
              <a:buNone/>
            </a:pPr>
            <a:r>
              <a:rPr lang="en" sz="1000" i="1" dirty="0">
                <a:solidFill>
                  <a:srgbClr val="FF0000"/>
                </a:solidFill>
              </a:rPr>
              <a:t>-</a:t>
            </a:r>
            <a:r>
              <a:rPr lang="en" sz="800" i="1" dirty="0">
                <a:solidFill>
                  <a:srgbClr val="FF0000"/>
                </a:solidFill>
              </a:rPr>
              <a:t> this script computes partial sums and saves the data in a vsdb format. There are two verification types used, anom, which derives anomalies for all models and cycles using the CDAS 30-year climo, and pres, in which forecasts are directly verified against an analysis</a:t>
            </a:r>
          </a:p>
        </p:txBody>
      </p:sp>
      <p:sp>
        <p:nvSpPr>
          <p:cNvPr id="67" name="Shape 67"/>
          <p:cNvSpPr txBox="1"/>
          <p:nvPr/>
        </p:nvSpPr>
        <p:spPr>
          <a:xfrm>
            <a:off x="2910250" y="2534317"/>
            <a:ext cx="6079200" cy="290399"/>
          </a:xfrm>
          <a:prstGeom prst="rect">
            <a:avLst/>
          </a:prstGeom>
          <a:noFill/>
          <a:ln>
            <a:noFill/>
          </a:ln>
        </p:spPr>
        <p:txBody>
          <a:bodyPr lIns="91425" tIns="91425" rIns="91425" bIns="91425" anchor="ctr" anchorCtr="0">
            <a:noAutofit/>
          </a:bodyPr>
          <a:lstStyle/>
          <a:p>
            <a:pPr lvl="0" rtl="0">
              <a:spcBef>
                <a:spcPts val="0"/>
              </a:spcBef>
              <a:buNone/>
            </a:pPr>
            <a:r>
              <a:rPr lang="en" sz="1000" i="1">
                <a:solidFill>
                  <a:srgbClr val="FF0000"/>
                </a:solidFill>
              </a:rPr>
              <a:t>- (anom, pres, or sfc) generates control files for the 3 types of verification done</a:t>
            </a:r>
          </a:p>
        </p:txBody>
      </p:sp>
      <p:sp>
        <p:nvSpPr>
          <p:cNvPr id="68" name="Shape 68"/>
          <p:cNvSpPr txBox="1"/>
          <p:nvPr/>
        </p:nvSpPr>
        <p:spPr>
          <a:xfrm>
            <a:off x="2910250" y="2948317"/>
            <a:ext cx="6079200" cy="290399"/>
          </a:xfrm>
          <a:prstGeom prst="rect">
            <a:avLst/>
          </a:prstGeom>
          <a:noFill/>
          <a:ln>
            <a:noFill/>
          </a:ln>
        </p:spPr>
        <p:txBody>
          <a:bodyPr lIns="91425" tIns="91425" rIns="91425" bIns="91425" anchor="ctr" anchorCtr="0">
            <a:noAutofit/>
          </a:bodyPr>
          <a:lstStyle/>
          <a:p>
            <a:pPr lvl="0" rtl="0">
              <a:spcBef>
                <a:spcPts val="0"/>
              </a:spcBef>
              <a:buNone/>
            </a:pPr>
            <a:r>
              <a:rPr lang="en" sz="800" i="1">
                <a:solidFill>
                  <a:srgbClr val="FF0000"/>
                </a:solidFill>
              </a:rPr>
              <a:t>- this scripts prepares the data and pulls all of the necessary GRIB variables needed based on two different cases, either one model cycle forecast verified at different times or one verification time used against multiple model cycles</a:t>
            </a:r>
          </a:p>
        </p:txBody>
      </p:sp>
      <p:sp>
        <p:nvSpPr>
          <p:cNvPr id="69" name="Shape 69"/>
          <p:cNvSpPr txBox="1"/>
          <p:nvPr/>
        </p:nvSpPr>
        <p:spPr>
          <a:xfrm>
            <a:off x="2910250" y="3295067"/>
            <a:ext cx="6079200" cy="290399"/>
          </a:xfrm>
          <a:prstGeom prst="rect">
            <a:avLst/>
          </a:prstGeom>
          <a:noFill/>
          <a:ln>
            <a:noFill/>
          </a:ln>
        </p:spPr>
        <p:txBody>
          <a:bodyPr lIns="91425" tIns="91425" rIns="91425" bIns="91425" anchor="ctr" anchorCtr="0">
            <a:noAutofit/>
          </a:bodyPr>
          <a:lstStyle/>
          <a:p>
            <a:pPr lvl="0" rtl="0">
              <a:spcBef>
                <a:spcPts val="0"/>
              </a:spcBef>
              <a:buNone/>
            </a:pPr>
            <a:r>
              <a:rPr lang="en" sz="1000" i="1">
                <a:solidFill>
                  <a:srgbClr val="FF0000"/>
                </a:solidFill>
              </a:rPr>
              <a:t>- simple script that handles the grid2grid control file, but only when running anomaly correlation </a:t>
            </a:r>
          </a:p>
        </p:txBody>
      </p:sp>
      <p:sp>
        <p:nvSpPr>
          <p:cNvPr id="70" name="Shape 70"/>
          <p:cNvSpPr txBox="1"/>
          <p:nvPr/>
        </p:nvSpPr>
        <p:spPr>
          <a:xfrm>
            <a:off x="3904375" y="3675467"/>
            <a:ext cx="5085000" cy="290399"/>
          </a:xfrm>
          <a:prstGeom prst="rect">
            <a:avLst/>
          </a:prstGeom>
          <a:noFill/>
          <a:ln>
            <a:noFill/>
          </a:ln>
        </p:spPr>
        <p:txBody>
          <a:bodyPr lIns="91425" tIns="91425" rIns="91425" bIns="91425" anchor="ctr" anchorCtr="0">
            <a:noAutofit/>
          </a:bodyPr>
          <a:lstStyle/>
          <a:p>
            <a:pPr lvl="0" rtl="0">
              <a:spcBef>
                <a:spcPts val="0"/>
              </a:spcBef>
              <a:buNone/>
            </a:pPr>
            <a:r>
              <a:rPr lang="en" sz="900" i="1">
                <a:solidFill>
                  <a:srgbClr val="FF0000"/>
                </a:solidFill>
              </a:rPr>
              <a:t>- this script runs the grid2grid fortran executable and renames/moves the output to it’s proper format/location</a:t>
            </a:r>
          </a:p>
        </p:txBody>
      </p:sp>
      <p:sp>
        <p:nvSpPr>
          <p:cNvPr id="71" name="Shape 71"/>
          <p:cNvSpPr txBox="1"/>
          <p:nvPr/>
        </p:nvSpPr>
        <p:spPr>
          <a:xfrm>
            <a:off x="3352500" y="4044167"/>
            <a:ext cx="5791500" cy="508400"/>
          </a:xfrm>
          <a:prstGeom prst="rect">
            <a:avLst/>
          </a:prstGeom>
          <a:noFill/>
          <a:ln>
            <a:noFill/>
          </a:ln>
        </p:spPr>
        <p:txBody>
          <a:bodyPr lIns="91425" tIns="91425" rIns="91425" bIns="91425" anchor="ctr" anchorCtr="0">
            <a:noAutofit/>
          </a:bodyPr>
          <a:lstStyle/>
          <a:p>
            <a:pPr lvl="0" rtl="0">
              <a:spcBef>
                <a:spcPts val="0"/>
              </a:spcBef>
              <a:buNone/>
            </a:pPr>
            <a:r>
              <a:rPr lang="en" sz="800" i="1" dirty="0">
                <a:solidFill>
                  <a:srgbClr val="FF0000"/>
                </a:solidFill>
              </a:rPr>
              <a:t>- this script computes stats using VSDB database files from multiple cycles and then creates maps using GrADS. This is done by moving various VSDB files to a central location, splitting up the regions for computational efficiency, and then running the three scripts below for AC, RMS, and SFC verification  </a:t>
            </a:r>
          </a:p>
        </p:txBody>
      </p:sp>
      <p:sp>
        <p:nvSpPr>
          <p:cNvPr id="72" name="Shape 72"/>
          <p:cNvSpPr txBox="1"/>
          <p:nvPr/>
        </p:nvSpPr>
        <p:spPr>
          <a:xfrm>
            <a:off x="4998950" y="4610034"/>
            <a:ext cx="3899700" cy="290399"/>
          </a:xfrm>
          <a:prstGeom prst="rect">
            <a:avLst/>
          </a:prstGeom>
          <a:noFill/>
          <a:ln>
            <a:noFill/>
          </a:ln>
        </p:spPr>
        <p:txBody>
          <a:bodyPr lIns="91425" tIns="91425" rIns="91425" bIns="91425" anchor="ctr" anchorCtr="0">
            <a:noAutofit/>
          </a:bodyPr>
          <a:lstStyle/>
          <a:p>
            <a:pPr lvl="0" rtl="0">
              <a:spcBef>
                <a:spcPts val="0"/>
              </a:spcBef>
              <a:buNone/>
            </a:pPr>
            <a:r>
              <a:rPr lang="en" sz="900" i="1">
                <a:solidFill>
                  <a:srgbClr val="FF0000"/>
                </a:solidFill>
              </a:rPr>
              <a:t>- computes stats from anomalies relative to CDAS 30-year mean and makes AC plots that compares scores from different centers</a:t>
            </a:r>
          </a:p>
        </p:txBody>
      </p:sp>
      <p:sp>
        <p:nvSpPr>
          <p:cNvPr id="73" name="Shape 73"/>
          <p:cNvSpPr txBox="1"/>
          <p:nvPr/>
        </p:nvSpPr>
        <p:spPr>
          <a:xfrm>
            <a:off x="5634551" y="4957901"/>
            <a:ext cx="3329399" cy="290399"/>
          </a:xfrm>
          <a:prstGeom prst="rect">
            <a:avLst/>
          </a:prstGeom>
          <a:noFill/>
          <a:ln>
            <a:noFill/>
          </a:ln>
        </p:spPr>
        <p:txBody>
          <a:bodyPr lIns="91425" tIns="91425" rIns="91425" bIns="91425" anchor="ctr" anchorCtr="0">
            <a:noAutofit/>
          </a:bodyPr>
          <a:lstStyle/>
          <a:p>
            <a:pPr lvl="0" rtl="0">
              <a:spcBef>
                <a:spcPts val="0"/>
              </a:spcBef>
              <a:buNone/>
            </a:pPr>
            <a:r>
              <a:rPr lang="en" sz="700" i="1">
                <a:solidFill>
                  <a:srgbClr val="FF0000"/>
                </a:solidFill>
              </a:rPr>
              <a:t>- makes plots that compare rmse, bias, pattern correlation, rmse due to mean difference/pattern variation, ratio of standard deviation</a:t>
            </a:r>
          </a:p>
        </p:txBody>
      </p:sp>
      <p:sp>
        <p:nvSpPr>
          <p:cNvPr id="74" name="Shape 74"/>
          <p:cNvSpPr txBox="1"/>
          <p:nvPr/>
        </p:nvSpPr>
        <p:spPr>
          <a:xfrm>
            <a:off x="4027351" y="5299934"/>
            <a:ext cx="4936499" cy="290399"/>
          </a:xfrm>
          <a:prstGeom prst="rect">
            <a:avLst/>
          </a:prstGeom>
          <a:noFill/>
          <a:ln>
            <a:noFill/>
          </a:ln>
        </p:spPr>
        <p:txBody>
          <a:bodyPr lIns="91425" tIns="91425" rIns="91425" bIns="91425" anchor="ctr" anchorCtr="0">
            <a:noAutofit/>
          </a:bodyPr>
          <a:lstStyle/>
          <a:p>
            <a:pPr lvl="0" rtl="0">
              <a:spcBef>
                <a:spcPts val="0"/>
              </a:spcBef>
              <a:buNone/>
            </a:pPr>
            <a:r>
              <a:rPr lang="en" sz="900" i="1">
                <a:solidFill>
                  <a:srgbClr val="FF0000"/>
                </a:solidFill>
              </a:rPr>
              <a:t>- makes surface plots that compare forecasts and analyses from all centers for the same forecast cycle</a:t>
            </a:r>
          </a:p>
        </p:txBody>
      </p:sp>
      <p:sp>
        <p:nvSpPr>
          <p:cNvPr id="75" name="Shape 75"/>
          <p:cNvSpPr txBox="1"/>
          <p:nvPr/>
        </p:nvSpPr>
        <p:spPr>
          <a:xfrm>
            <a:off x="3197800" y="5654100"/>
            <a:ext cx="5791500" cy="508400"/>
          </a:xfrm>
          <a:prstGeom prst="rect">
            <a:avLst/>
          </a:prstGeom>
          <a:noFill/>
          <a:ln>
            <a:noFill/>
          </a:ln>
        </p:spPr>
        <p:txBody>
          <a:bodyPr lIns="91425" tIns="91425" rIns="91425" bIns="91425" anchor="ctr" anchorCtr="0">
            <a:noAutofit/>
          </a:bodyPr>
          <a:lstStyle/>
          <a:p>
            <a:pPr lvl="0" rtl="0">
              <a:spcBef>
                <a:spcPts val="0"/>
              </a:spcBef>
              <a:buNone/>
            </a:pPr>
            <a:r>
              <a:rPr lang="en" sz="800" i="1">
                <a:solidFill>
                  <a:srgbClr val="FF0000"/>
                </a:solidFill>
              </a:rPr>
              <a:t>- this script makes lat-lon maps and zonal-mean vertical distribution. The script uses grib files for input and they must be on a non-rotated lat-lon grid and isobaric vertical levels </a:t>
            </a:r>
          </a:p>
        </p:txBody>
      </p:sp>
      <p:sp>
        <p:nvSpPr>
          <p:cNvPr id="76" name="Shape 76"/>
          <p:cNvSpPr txBox="1"/>
          <p:nvPr/>
        </p:nvSpPr>
        <p:spPr>
          <a:xfrm>
            <a:off x="2837650" y="6195867"/>
            <a:ext cx="6079200" cy="290399"/>
          </a:xfrm>
          <a:prstGeom prst="rect">
            <a:avLst/>
          </a:prstGeom>
          <a:noFill/>
          <a:ln>
            <a:noFill/>
          </a:ln>
        </p:spPr>
        <p:txBody>
          <a:bodyPr lIns="91425" tIns="91425" rIns="91425" bIns="91425" anchor="ctr" anchorCtr="0">
            <a:noAutofit/>
          </a:bodyPr>
          <a:lstStyle/>
          <a:p>
            <a:pPr lvl="0" rtl="0">
              <a:spcBef>
                <a:spcPts val="0"/>
              </a:spcBef>
              <a:buNone/>
            </a:pPr>
            <a:r>
              <a:rPr lang="en" sz="900" i="1">
                <a:solidFill>
                  <a:srgbClr val="FF0000"/>
                </a:solidFill>
              </a:rPr>
              <a:t>- script that creates the GrADS control file, including domain dimensions, variable names, and vertical levels</a:t>
            </a:r>
          </a:p>
        </p:txBody>
      </p:sp>
      <p:sp>
        <p:nvSpPr>
          <p:cNvPr id="77" name="Shape 77"/>
          <p:cNvSpPr txBox="1"/>
          <p:nvPr/>
        </p:nvSpPr>
        <p:spPr>
          <a:xfrm>
            <a:off x="2837650" y="6531801"/>
            <a:ext cx="6079200" cy="290399"/>
          </a:xfrm>
          <a:prstGeom prst="rect">
            <a:avLst/>
          </a:prstGeom>
          <a:noFill/>
          <a:ln>
            <a:noFill/>
          </a:ln>
        </p:spPr>
        <p:txBody>
          <a:bodyPr lIns="91425" tIns="91425" rIns="91425" bIns="91425" anchor="ctr" anchorCtr="0">
            <a:noAutofit/>
          </a:bodyPr>
          <a:lstStyle/>
          <a:p>
            <a:pPr lvl="0" rtl="0">
              <a:spcBef>
                <a:spcPts val="0"/>
              </a:spcBef>
              <a:buNone/>
            </a:pPr>
            <a:r>
              <a:rPr lang="en" sz="1000" i="1">
                <a:solidFill>
                  <a:srgbClr val="FF0000"/>
                </a:solidFill>
              </a:rPr>
              <a:t>- script that sends plots to the dedicated web server</a:t>
            </a:r>
          </a:p>
        </p:txBody>
      </p:sp>
    </p:spTree>
    <p:extLst>
      <p:ext uri="{BB962C8B-B14F-4D97-AF65-F5344CB8AC3E}">
        <p14:creationId xmlns:p14="http://schemas.microsoft.com/office/powerpoint/2010/main" val="1044029453"/>
      </p:ext>
    </p:extLst>
  </p:cSld>
  <p:clrMapOvr>
    <a:masterClrMapping/>
  </p:clrMapOvr>
  <p:transition spd="slow">
    <p:cut/>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22"/>
        <p:cNvGrpSpPr/>
        <p:nvPr/>
      </p:nvGrpSpPr>
      <p:grpSpPr>
        <a:xfrm>
          <a:off x="0" y="0"/>
          <a:ext cx="0" cy="0"/>
          <a:chOff x="0" y="0"/>
          <a:chExt cx="0" cy="0"/>
        </a:xfrm>
      </p:grpSpPr>
      <p:cxnSp>
        <p:nvCxnSpPr>
          <p:cNvPr id="23" name="Shape 23"/>
          <p:cNvCxnSpPr/>
          <p:nvPr/>
        </p:nvCxnSpPr>
        <p:spPr>
          <a:xfrm rot="10800000">
            <a:off x="3933449" y="4943767"/>
            <a:ext cx="136800" cy="0"/>
          </a:xfrm>
          <a:prstGeom prst="straightConnector1">
            <a:avLst/>
          </a:prstGeom>
          <a:noFill/>
          <a:ln w="19050" cap="flat" cmpd="sng">
            <a:solidFill>
              <a:schemeClr val="dk2"/>
            </a:solidFill>
            <a:prstDash val="solid"/>
            <a:round/>
            <a:headEnd type="none" w="lg" len="lg"/>
            <a:tailEnd type="none" w="lg" len="lg"/>
          </a:ln>
        </p:spPr>
      </p:cxnSp>
      <p:cxnSp>
        <p:nvCxnSpPr>
          <p:cNvPr id="24" name="Shape 24"/>
          <p:cNvCxnSpPr/>
          <p:nvPr/>
        </p:nvCxnSpPr>
        <p:spPr>
          <a:xfrm rot="10800000">
            <a:off x="5052025" y="3482133"/>
            <a:ext cx="136800" cy="0"/>
          </a:xfrm>
          <a:prstGeom prst="straightConnector1">
            <a:avLst/>
          </a:prstGeom>
          <a:noFill/>
          <a:ln w="19050" cap="flat" cmpd="sng">
            <a:solidFill>
              <a:schemeClr val="dk2"/>
            </a:solidFill>
            <a:prstDash val="solid"/>
            <a:round/>
            <a:headEnd type="none" w="lg" len="lg"/>
            <a:tailEnd type="none" w="lg" len="lg"/>
          </a:ln>
        </p:spPr>
      </p:cxnSp>
      <p:cxnSp>
        <p:nvCxnSpPr>
          <p:cNvPr id="27" name="Shape 27"/>
          <p:cNvCxnSpPr/>
          <p:nvPr/>
        </p:nvCxnSpPr>
        <p:spPr>
          <a:xfrm rot="10800000">
            <a:off x="6169225" y="3482133"/>
            <a:ext cx="136800" cy="0"/>
          </a:xfrm>
          <a:prstGeom prst="straightConnector1">
            <a:avLst/>
          </a:prstGeom>
          <a:noFill/>
          <a:ln w="19050" cap="flat" cmpd="sng">
            <a:solidFill>
              <a:schemeClr val="dk2"/>
            </a:solidFill>
            <a:prstDash val="solid"/>
            <a:round/>
            <a:headEnd type="none" w="lg" len="lg"/>
            <a:tailEnd type="none" w="lg" len="lg"/>
          </a:ln>
        </p:spPr>
      </p:cxnSp>
      <p:cxnSp>
        <p:nvCxnSpPr>
          <p:cNvPr id="30" name="Shape 30"/>
          <p:cNvCxnSpPr/>
          <p:nvPr/>
        </p:nvCxnSpPr>
        <p:spPr>
          <a:xfrm rot="10800000">
            <a:off x="3729475" y="3482133"/>
            <a:ext cx="136800" cy="0"/>
          </a:xfrm>
          <a:prstGeom prst="straightConnector1">
            <a:avLst/>
          </a:prstGeom>
          <a:noFill/>
          <a:ln w="19050" cap="flat" cmpd="sng">
            <a:solidFill>
              <a:schemeClr val="dk2"/>
            </a:solidFill>
            <a:prstDash val="solid"/>
            <a:round/>
            <a:headEnd type="none" w="lg" len="lg"/>
            <a:tailEnd type="none" w="lg" len="lg"/>
          </a:ln>
        </p:spPr>
      </p:cxnSp>
      <p:cxnSp>
        <p:nvCxnSpPr>
          <p:cNvPr id="33" name="Shape 33"/>
          <p:cNvCxnSpPr/>
          <p:nvPr/>
        </p:nvCxnSpPr>
        <p:spPr>
          <a:xfrm rot="10800000">
            <a:off x="2330575" y="3482133"/>
            <a:ext cx="136800" cy="0"/>
          </a:xfrm>
          <a:prstGeom prst="straightConnector1">
            <a:avLst/>
          </a:prstGeom>
          <a:noFill/>
          <a:ln w="19050" cap="flat" cmpd="sng">
            <a:solidFill>
              <a:schemeClr val="dk2"/>
            </a:solidFill>
            <a:prstDash val="solid"/>
            <a:round/>
            <a:headEnd type="none" w="lg" len="lg"/>
            <a:tailEnd type="none" w="lg" len="lg"/>
          </a:ln>
        </p:spPr>
      </p:cxnSp>
      <p:cxnSp>
        <p:nvCxnSpPr>
          <p:cNvPr id="36" name="Shape 36"/>
          <p:cNvCxnSpPr/>
          <p:nvPr/>
        </p:nvCxnSpPr>
        <p:spPr>
          <a:xfrm rot="10800000">
            <a:off x="3572437" y="2741467"/>
            <a:ext cx="136800" cy="0"/>
          </a:xfrm>
          <a:prstGeom prst="straightConnector1">
            <a:avLst/>
          </a:prstGeom>
          <a:noFill/>
          <a:ln w="19050" cap="flat" cmpd="sng">
            <a:solidFill>
              <a:schemeClr val="dk2"/>
            </a:solidFill>
            <a:prstDash val="solid"/>
            <a:round/>
            <a:headEnd type="none" w="lg" len="lg"/>
            <a:tailEnd type="none" w="lg" len="lg"/>
          </a:ln>
        </p:spPr>
      </p:cxnSp>
      <p:cxnSp>
        <p:nvCxnSpPr>
          <p:cNvPr id="39" name="Shape 39"/>
          <p:cNvCxnSpPr/>
          <p:nvPr/>
        </p:nvCxnSpPr>
        <p:spPr>
          <a:xfrm rot="10800000">
            <a:off x="4939250" y="2741467"/>
            <a:ext cx="136800" cy="0"/>
          </a:xfrm>
          <a:prstGeom prst="straightConnector1">
            <a:avLst/>
          </a:prstGeom>
          <a:noFill/>
          <a:ln w="19050" cap="flat" cmpd="sng">
            <a:solidFill>
              <a:schemeClr val="dk2"/>
            </a:solidFill>
            <a:prstDash val="solid"/>
            <a:round/>
            <a:headEnd type="none" w="lg" len="lg"/>
            <a:tailEnd type="none" w="lg" len="lg"/>
          </a:ln>
        </p:spPr>
      </p:cxnSp>
      <p:cxnSp>
        <p:nvCxnSpPr>
          <p:cNvPr id="42" name="Shape 42"/>
          <p:cNvCxnSpPr/>
          <p:nvPr/>
        </p:nvCxnSpPr>
        <p:spPr>
          <a:xfrm rot="10800000">
            <a:off x="6266050" y="2741467"/>
            <a:ext cx="136800" cy="0"/>
          </a:xfrm>
          <a:prstGeom prst="straightConnector1">
            <a:avLst/>
          </a:prstGeom>
          <a:noFill/>
          <a:ln w="19050" cap="flat" cmpd="sng">
            <a:solidFill>
              <a:schemeClr val="dk2"/>
            </a:solidFill>
            <a:prstDash val="solid"/>
            <a:round/>
            <a:headEnd type="none" w="lg" len="lg"/>
            <a:tailEnd type="none" w="lg" len="lg"/>
          </a:ln>
        </p:spPr>
      </p:cxnSp>
      <p:cxnSp>
        <p:nvCxnSpPr>
          <p:cNvPr id="45" name="Shape 45"/>
          <p:cNvCxnSpPr/>
          <p:nvPr/>
        </p:nvCxnSpPr>
        <p:spPr>
          <a:xfrm rot="10800000">
            <a:off x="7403050" y="2741467"/>
            <a:ext cx="136800" cy="0"/>
          </a:xfrm>
          <a:prstGeom prst="straightConnector1">
            <a:avLst/>
          </a:prstGeom>
          <a:noFill/>
          <a:ln w="19050" cap="flat" cmpd="sng">
            <a:solidFill>
              <a:schemeClr val="dk2"/>
            </a:solidFill>
            <a:prstDash val="solid"/>
            <a:round/>
            <a:headEnd type="none" w="lg" len="lg"/>
            <a:tailEnd type="none" w="lg" len="lg"/>
          </a:ln>
        </p:spPr>
      </p:cxnSp>
      <p:cxnSp>
        <p:nvCxnSpPr>
          <p:cNvPr id="48" name="Shape 48"/>
          <p:cNvCxnSpPr>
            <a:endCxn id="49" idx="0"/>
          </p:cNvCxnSpPr>
          <p:nvPr/>
        </p:nvCxnSpPr>
        <p:spPr>
          <a:xfrm>
            <a:off x="1903500" y="4113249"/>
            <a:ext cx="0" cy="1536000"/>
          </a:xfrm>
          <a:prstGeom prst="straightConnector1">
            <a:avLst/>
          </a:prstGeom>
          <a:noFill/>
          <a:ln w="19050" cap="flat" cmpd="sng">
            <a:solidFill>
              <a:schemeClr val="dk2"/>
            </a:solidFill>
            <a:prstDash val="solid"/>
            <a:round/>
            <a:headEnd type="none" w="lg" len="lg"/>
            <a:tailEnd type="none" w="lg" len="lg"/>
          </a:ln>
        </p:spPr>
      </p:cxnSp>
      <p:cxnSp>
        <p:nvCxnSpPr>
          <p:cNvPr id="50" name="Shape 50"/>
          <p:cNvCxnSpPr/>
          <p:nvPr/>
        </p:nvCxnSpPr>
        <p:spPr>
          <a:xfrm>
            <a:off x="1699525" y="1489601"/>
            <a:ext cx="0" cy="1849599"/>
          </a:xfrm>
          <a:prstGeom prst="straightConnector1">
            <a:avLst/>
          </a:prstGeom>
          <a:noFill/>
          <a:ln w="19050" cap="flat" cmpd="sng">
            <a:solidFill>
              <a:schemeClr val="dk2"/>
            </a:solidFill>
            <a:prstDash val="solid"/>
            <a:round/>
            <a:headEnd type="none" w="lg" len="lg"/>
            <a:tailEnd type="none" w="lg" len="lg"/>
          </a:ln>
        </p:spPr>
      </p:cxnSp>
      <p:sp>
        <p:nvSpPr>
          <p:cNvPr id="51" name="Shape 51"/>
          <p:cNvSpPr txBox="1"/>
          <p:nvPr/>
        </p:nvSpPr>
        <p:spPr>
          <a:xfrm>
            <a:off x="6447001" y="17367"/>
            <a:ext cx="2696999" cy="750800"/>
          </a:xfrm>
          <a:prstGeom prst="rect">
            <a:avLst/>
          </a:prstGeom>
          <a:ln>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lIns="91425" tIns="91425" rIns="91425" bIns="91425" anchor="ctr" anchorCtr="0">
            <a:noAutofit/>
          </a:bodyPr>
          <a:lstStyle/>
          <a:p>
            <a:pPr algn="ctr" rtl="0">
              <a:spcBef>
                <a:spcPts val="0"/>
              </a:spcBef>
              <a:buNone/>
            </a:pPr>
            <a:r>
              <a:rPr lang="en" sz="3200" b="1" dirty="0" smtClean="0"/>
              <a:t>grid2obs</a:t>
            </a:r>
            <a:endParaRPr lang="en" sz="3200" b="1" dirty="0">
              <a:solidFill>
                <a:srgbClr val="FF0000"/>
              </a:solidFill>
            </a:endParaRPr>
          </a:p>
        </p:txBody>
      </p:sp>
      <p:sp>
        <p:nvSpPr>
          <p:cNvPr id="52" name="Shape 52"/>
          <p:cNvSpPr txBox="1"/>
          <p:nvPr/>
        </p:nvSpPr>
        <p:spPr>
          <a:xfrm>
            <a:off x="8975" y="339567"/>
            <a:ext cx="1894526" cy="508400"/>
          </a:xfrm>
          <a:prstGeom prst="rect">
            <a:avLst/>
          </a:prstGeom>
          <a:solidFill>
            <a:srgbClr val="A4C2F4"/>
          </a:solidFill>
          <a:ln w="9525" cap="flat" cmpd="sng">
            <a:solidFill>
              <a:srgbClr val="0000FF"/>
            </a:solidFill>
            <a:prstDash val="solid"/>
            <a:round/>
            <a:headEnd type="none" w="med" len="med"/>
            <a:tailEnd type="none" w="med" len="med"/>
          </a:ln>
        </p:spPr>
        <p:txBody>
          <a:bodyPr lIns="91425" tIns="91425" rIns="91425" bIns="91425" anchor="t" anchorCtr="0">
            <a:noAutofit/>
          </a:bodyPr>
          <a:lstStyle/>
          <a:p>
            <a:pPr algn="ctr">
              <a:spcBef>
                <a:spcPts val="0"/>
              </a:spcBef>
              <a:buNone/>
            </a:pPr>
            <a:r>
              <a:rPr lang="en" dirty="0"/>
              <a:t>grid2obs_driver.sh</a:t>
            </a:r>
          </a:p>
        </p:txBody>
      </p:sp>
      <p:sp>
        <p:nvSpPr>
          <p:cNvPr id="53" name="Shape 53"/>
          <p:cNvSpPr txBox="1"/>
          <p:nvPr/>
        </p:nvSpPr>
        <p:spPr>
          <a:xfrm>
            <a:off x="1136545" y="981200"/>
            <a:ext cx="1145100" cy="508400"/>
          </a:xfrm>
          <a:prstGeom prst="rect">
            <a:avLst/>
          </a:prstGeom>
          <a:solidFill>
            <a:srgbClr val="A4C2F4"/>
          </a:solidFill>
          <a:ln w="9525" cap="flat" cmpd="sng">
            <a:solidFill>
              <a:srgbClr val="9900FF"/>
            </a:solidFill>
            <a:prstDash val="solid"/>
            <a:round/>
            <a:headEnd type="none" w="med" len="med"/>
            <a:tailEnd type="none" w="med" len="med"/>
          </a:ln>
        </p:spPr>
        <p:txBody>
          <a:bodyPr lIns="91425" tIns="91425" rIns="91425" bIns="91425" anchor="t" anchorCtr="0">
            <a:noAutofit/>
          </a:bodyPr>
          <a:lstStyle/>
          <a:p>
            <a:pPr lvl="0" algn="ctr" rtl="0">
              <a:spcBef>
                <a:spcPts val="0"/>
              </a:spcBef>
              <a:buNone/>
            </a:pPr>
            <a:r>
              <a:rPr lang="en"/>
              <a:t>grid2obs.sh</a:t>
            </a:r>
          </a:p>
        </p:txBody>
      </p:sp>
      <p:sp>
        <p:nvSpPr>
          <p:cNvPr id="54" name="Shape 54"/>
          <p:cNvSpPr txBox="1"/>
          <p:nvPr/>
        </p:nvSpPr>
        <p:spPr>
          <a:xfrm>
            <a:off x="1136549" y="4090067"/>
            <a:ext cx="1835251" cy="508400"/>
          </a:xfrm>
          <a:prstGeom prst="rect">
            <a:avLst/>
          </a:prstGeom>
          <a:solidFill>
            <a:srgbClr val="A4C2F4"/>
          </a:solidFill>
          <a:ln w="9525" cap="flat" cmpd="sng">
            <a:solidFill>
              <a:srgbClr val="9900FF"/>
            </a:solidFill>
            <a:prstDash val="solid"/>
            <a:round/>
            <a:headEnd type="none" w="med" len="med"/>
            <a:tailEnd type="none" w="med" len="med"/>
          </a:ln>
        </p:spPr>
        <p:txBody>
          <a:bodyPr lIns="91425" tIns="91425" rIns="91425" bIns="91425" anchor="t" anchorCtr="0">
            <a:noAutofit/>
          </a:bodyPr>
          <a:lstStyle/>
          <a:p>
            <a:pPr lvl="0" algn="ctr" rtl="0">
              <a:spcBef>
                <a:spcPts val="0"/>
              </a:spcBef>
              <a:buNone/>
            </a:pPr>
            <a:r>
              <a:rPr lang="en"/>
              <a:t>grid2obs_plot.sh</a:t>
            </a:r>
          </a:p>
        </p:txBody>
      </p:sp>
      <p:cxnSp>
        <p:nvCxnSpPr>
          <p:cNvPr id="55" name="Shape 55"/>
          <p:cNvCxnSpPr>
            <a:stCxn id="52" idx="2"/>
          </p:cNvCxnSpPr>
          <p:nvPr/>
        </p:nvCxnSpPr>
        <p:spPr>
          <a:xfrm flipH="1">
            <a:off x="878826" y="847967"/>
            <a:ext cx="77412" cy="3478800"/>
          </a:xfrm>
          <a:prstGeom prst="straightConnector1">
            <a:avLst/>
          </a:prstGeom>
          <a:noFill/>
          <a:ln w="19050" cap="flat" cmpd="sng">
            <a:solidFill>
              <a:schemeClr val="dk2"/>
            </a:solidFill>
            <a:prstDash val="solid"/>
            <a:round/>
            <a:headEnd type="none" w="lg" len="lg"/>
            <a:tailEnd type="none" w="lg" len="lg"/>
          </a:ln>
        </p:spPr>
      </p:cxnSp>
      <p:cxnSp>
        <p:nvCxnSpPr>
          <p:cNvPr id="56" name="Shape 56"/>
          <p:cNvCxnSpPr/>
          <p:nvPr/>
        </p:nvCxnSpPr>
        <p:spPr>
          <a:xfrm rot="10800000" flipH="1">
            <a:off x="868025" y="4307032"/>
            <a:ext cx="272400" cy="6000"/>
          </a:xfrm>
          <a:prstGeom prst="straightConnector1">
            <a:avLst/>
          </a:prstGeom>
          <a:noFill/>
          <a:ln w="19050" cap="flat" cmpd="sng">
            <a:solidFill>
              <a:schemeClr val="dk2"/>
            </a:solidFill>
            <a:prstDash val="solid"/>
            <a:round/>
            <a:headEnd type="none" w="lg" len="lg"/>
            <a:tailEnd type="triangle" w="lg" len="lg"/>
          </a:ln>
        </p:spPr>
      </p:cxnSp>
      <p:cxnSp>
        <p:nvCxnSpPr>
          <p:cNvPr id="57" name="Shape 57"/>
          <p:cNvCxnSpPr/>
          <p:nvPr/>
        </p:nvCxnSpPr>
        <p:spPr>
          <a:xfrm rot="10800000" flipH="1">
            <a:off x="868025" y="1208132"/>
            <a:ext cx="272400" cy="6000"/>
          </a:xfrm>
          <a:prstGeom prst="straightConnector1">
            <a:avLst/>
          </a:prstGeom>
          <a:noFill/>
          <a:ln w="19050" cap="flat" cmpd="sng">
            <a:solidFill>
              <a:schemeClr val="dk2"/>
            </a:solidFill>
            <a:prstDash val="solid"/>
            <a:round/>
            <a:headEnd type="none" w="lg" len="lg"/>
            <a:tailEnd type="triangle" w="lg" len="lg"/>
          </a:ln>
        </p:spPr>
      </p:cxnSp>
      <p:sp>
        <p:nvSpPr>
          <p:cNvPr id="58" name="Shape 58"/>
          <p:cNvSpPr txBox="1"/>
          <p:nvPr/>
        </p:nvSpPr>
        <p:spPr>
          <a:xfrm>
            <a:off x="1048051" y="1855567"/>
            <a:ext cx="1322099" cy="290399"/>
          </a:xfrm>
          <a:prstGeom prst="rect">
            <a:avLst/>
          </a:prstGeom>
          <a:solidFill>
            <a:srgbClr val="FFF2CC"/>
          </a:solidFill>
          <a:ln w="9525" cap="flat" cmpd="sng">
            <a:solidFill>
              <a:srgbClr val="FF0000"/>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1000"/>
              <a:t>get_paragfs_data.sh</a:t>
            </a:r>
          </a:p>
        </p:txBody>
      </p:sp>
      <p:sp>
        <p:nvSpPr>
          <p:cNvPr id="59" name="Shape 59"/>
          <p:cNvSpPr txBox="1"/>
          <p:nvPr/>
        </p:nvSpPr>
        <p:spPr>
          <a:xfrm>
            <a:off x="1068475" y="2596250"/>
            <a:ext cx="1262100" cy="290399"/>
          </a:xfrm>
          <a:prstGeom prst="rect">
            <a:avLst/>
          </a:prstGeom>
          <a:solidFill>
            <a:srgbClr val="FFF2CC"/>
          </a:solidFill>
          <a:ln w="9525" cap="flat" cmpd="sng">
            <a:solidFill>
              <a:srgbClr val="FF0000"/>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1000"/>
              <a:t>grid2obssfc.fits.sh</a:t>
            </a:r>
          </a:p>
        </p:txBody>
      </p:sp>
      <p:sp>
        <p:nvSpPr>
          <p:cNvPr id="60" name="Shape 60"/>
          <p:cNvSpPr txBox="1"/>
          <p:nvPr/>
        </p:nvSpPr>
        <p:spPr>
          <a:xfrm>
            <a:off x="1068475" y="3336917"/>
            <a:ext cx="1262100" cy="290399"/>
          </a:xfrm>
          <a:prstGeom prst="rect">
            <a:avLst/>
          </a:prstGeom>
          <a:solidFill>
            <a:srgbClr val="FFF2CC"/>
          </a:solidFill>
          <a:ln w="9525" cap="flat" cmpd="sng">
            <a:solidFill>
              <a:srgbClr val="FF0000"/>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1000"/>
              <a:t>grid2obsair.fits.sh</a:t>
            </a:r>
          </a:p>
        </p:txBody>
      </p:sp>
      <p:sp>
        <p:nvSpPr>
          <p:cNvPr id="61" name="Shape 61"/>
          <p:cNvSpPr txBox="1"/>
          <p:nvPr/>
        </p:nvSpPr>
        <p:spPr>
          <a:xfrm>
            <a:off x="1272450" y="4798550"/>
            <a:ext cx="1262100" cy="290399"/>
          </a:xfrm>
          <a:prstGeom prst="rect">
            <a:avLst/>
          </a:prstGeom>
          <a:solidFill>
            <a:srgbClr val="FFF2CC"/>
          </a:solidFill>
          <a:ln w="9525" cap="flat" cmpd="sng">
            <a:solidFill>
              <a:srgbClr val="FF0000"/>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1000"/>
              <a:t>g2o_sfcmap.sh</a:t>
            </a:r>
          </a:p>
        </p:txBody>
      </p:sp>
      <p:sp>
        <p:nvSpPr>
          <p:cNvPr id="49" name="Shape 49"/>
          <p:cNvSpPr txBox="1"/>
          <p:nvPr/>
        </p:nvSpPr>
        <p:spPr>
          <a:xfrm>
            <a:off x="1272450" y="5649250"/>
            <a:ext cx="1262100" cy="290399"/>
          </a:xfrm>
          <a:prstGeom prst="rect">
            <a:avLst/>
          </a:prstGeom>
          <a:solidFill>
            <a:srgbClr val="FFF2CC"/>
          </a:solidFill>
          <a:ln w="9525" cap="flat" cmpd="sng">
            <a:solidFill>
              <a:srgbClr val="FF0000"/>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1000"/>
              <a:t>g20_airmap.sh</a:t>
            </a:r>
          </a:p>
        </p:txBody>
      </p:sp>
      <p:sp>
        <p:nvSpPr>
          <p:cNvPr id="62" name="Shape 62"/>
          <p:cNvSpPr txBox="1"/>
          <p:nvPr/>
        </p:nvSpPr>
        <p:spPr>
          <a:xfrm>
            <a:off x="2467376" y="1855567"/>
            <a:ext cx="735599" cy="290399"/>
          </a:xfrm>
          <a:prstGeom prst="rect">
            <a:avLst/>
          </a:prstGeom>
          <a:solidFill>
            <a:srgbClr val="FFF2CC"/>
          </a:solidFill>
          <a:ln w="9525" cap="flat" cmpd="sng">
            <a:solidFill>
              <a:srgbClr val="38761D"/>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800"/>
              <a:t>gethpss.sh</a:t>
            </a:r>
          </a:p>
        </p:txBody>
      </p:sp>
      <p:cxnSp>
        <p:nvCxnSpPr>
          <p:cNvPr id="63" name="Shape 63"/>
          <p:cNvCxnSpPr>
            <a:stCxn id="62" idx="1"/>
            <a:endCxn id="58" idx="3"/>
          </p:cNvCxnSpPr>
          <p:nvPr/>
        </p:nvCxnSpPr>
        <p:spPr>
          <a:xfrm rot="10800000">
            <a:off x="2370175" y="2000767"/>
            <a:ext cx="97200" cy="0"/>
          </a:xfrm>
          <a:prstGeom prst="straightConnector1">
            <a:avLst/>
          </a:prstGeom>
          <a:noFill/>
          <a:ln w="19050" cap="flat" cmpd="sng">
            <a:solidFill>
              <a:schemeClr val="dk2"/>
            </a:solidFill>
            <a:prstDash val="solid"/>
            <a:round/>
            <a:headEnd type="none" w="lg" len="lg"/>
            <a:tailEnd type="none" w="lg" len="lg"/>
          </a:ln>
        </p:spPr>
      </p:cxnSp>
      <p:sp>
        <p:nvSpPr>
          <p:cNvPr id="64" name="Shape 64"/>
          <p:cNvSpPr txBox="1"/>
          <p:nvPr/>
        </p:nvSpPr>
        <p:spPr>
          <a:xfrm>
            <a:off x="2467375" y="2596267"/>
            <a:ext cx="1145100" cy="290399"/>
          </a:xfrm>
          <a:prstGeom prst="rect">
            <a:avLst/>
          </a:prstGeom>
          <a:solidFill>
            <a:srgbClr val="FFF2CC"/>
          </a:solidFill>
          <a:ln w="9525" cap="flat" cmpd="sng">
            <a:solidFill>
              <a:srgbClr val="38761D"/>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800"/>
              <a:t>get_ndasprepbufr.sh</a:t>
            </a:r>
          </a:p>
        </p:txBody>
      </p:sp>
      <p:cxnSp>
        <p:nvCxnSpPr>
          <p:cNvPr id="65" name="Shape 65"/>
          <p:cNvCxnSpPr>
            <a:stCxn id="64" idx="1"/>
            <a:endCxn id="59" idx="3"/>
          </p:cNvCxnSpPr>
          <p:nvPr/>
        </p:nvCxnSpPr>
        <p:spPr>
          <a:xfrm rot="10800000">
            <a:off x="2330575" y="2741467"/>
            <a:ext cx="136800" cy="0"/>
          </a:xfrm>
          <a:prstGeom prst="straightConnector1">
            <a:avLst/>
          </a:prstGeom>
          <a:noFill/>
          <a:ln w="19050" cap="flat" cmpd="sng">
            <a:solidFill>
              <a:schemeClr val="dk2"/>
            </a:solidFill>
            <a:prstDash val="solid"/>
            <a:round/>
            <a:headEnd type="none" w="lg" len="lg"/>
            <a:tailEnd type="none" w="lg" len="lg"/>
          </a:ln>
        </p:spPr>
      </p:cxnSp>
      <p:sp>
        <p:nvSpPr>
          <p:cNvPr id="66" name="Shape 66"/>
          <p:cNvSpPr txBox="1"/>
          <p:nvPr/>
        </p:nvSpPr>
        <p:spPr>
          <a:xfrm>
            <a:off x="3701200" y="2596267"/>
            <a:ext cx="1262100" cy="290399"/>
          </a:xfrm>
          <a:prstGeom prst="rect">
            <a:avLst/>
          </a:prstGeom>
          <a:solidFill>
            <a:srgbClr val="FFF2CC"/>
          </a:solidFill>
          <a:ln w="9525" cap="flat" cmpd="sng">
            <a:solidFill>
              <a:srgbClr val="38761D"/>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800"/>
              <a:t>verf_gridtobs_editbufr</a:t>
            </a:r>
          </a:p>
        </p:txBody>
      </p:sp>
      <p:sp>
        <p:nvSpPr>
          <p:cNvPr id="67" name="Shape 67"/>
          <p:cNvSpPr txBox="1"/>
          <p:nvPr/>
        </p:nvSpPr>
        <p:spPr>
          <a:xfrm>
            <a:off x="5052025" y="2596267"/>
            <a:ext cx="1262100" cy="290399"/>
          </a:xfrm>
          <a:prstGeom prst="rect">
            <a:avLst/>
          </a:prstGeom>
          <a:solidFill>
            <a:srgbClr val="FFF2CC"/>
          </a:solidFill>
          <a:ln w="9525" cap="flat" cmpd="sng">
            <a:solidFill>
              <a:srgbClr val="38761D"/>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800"/>
              <a:t>verf_gridtobs_prepfits</a:t>
            </a:r>
          </a:p>
        </p:txBody>
      </p:sp>
      <p:sp>
        <p:nvSpPr>
          <p:cNvPr id="68" name="Shape 68"/>
          <p:cNvSpPr txBox="1"/>
          <p:nvPr/>
        </p:nvSpPr>
        <p:spPr>
          <a:xfrm>
            <a:off x="6402850" y="2596267"/>
            <a:ext cx="1000200" cy="290399"/>
          </a:xfrm>
          <a:prstGeom prst="rect">
            <a:avLst/>
          </a:prstGeom>
          <a:solidFill>
            <a:srgbClr val="FFF2CC"/>
          </a:solidFill>
          <a:ln w="9525" cap="flat" cmpd="sng">
            <a:solidFill>
              <a:srgbClr val="38761D"/>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800"/>
              <a:t>grid2obssfc.ctl.sh</a:t>
            </a:r>
          </a:p>
        </p:txBody>
      </p:sp>
      <p:sp>
        <p:nvSpPr>
          <p:cNvPr id="69" name="Shape 69"/>
          <p:cNvSpPr txBox="1"/>
          <p:nvPr/>
        </p:nvSpPr>
        <p:spPr>
          <a:xfrm>
            <a:off x="7491775" y="2596267"/>
            <a:ext cx="1262100" cy="290399"/>
          </a:xfrm>
          <a:prstGeom prst="rect">
            <a:avLst/>
          </a:prstGeom>
          <a:solidFill>
            <a:srgbClr val="FFF2CC"/>
          </a:solidFill>
          <a:ln w="9525" cap="flat" cmpd="sng">
            <a:solidFill>
              <a:srgbClr val="38761D"/>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800"/>
              <a:t>verf_gridtobs_gridtobs</a:t>
            </a:r>
          </a:p>
        </p:txBody>
      </p:sp>
      <p:sp>
        <p:nvSpPr>
          <p:cNvPr id="70" name="Shape 70"/>
          <p:cNvSpPr txBox="1"/>
          <p:nvPr/>
        </p:nvSpPr>
        <p:spPr>
          <a:xfrm>
            <a:off x="3818200" y="3343167"/>
            <a:ext cx="1262100" cy="290399"/>
          </a:xfrm>
          <a:prstGeom prst="rect">
            <a:avLst/>
          </a:prstGeom>
          <a:solidFill>
            <a:srgbClr val="FFF2CC"/>
          </a:solidFill>
          <a:ln w="9525" cap="flat" cmpd="sng">
            <a:solidFill>
              <a:srgbClr val="38761D"/>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800"/>
              <a:t>verf_gridtobs_prepfits</a:t>
            </a:r>
          </a:p>
        </p:txBody>
      </p:sp>
      <p:sp>
        <p:nvSpPr>
          <p:cNvPr id="71" name="Shape 71"/>
          <p:cNvSpPr txBox="1"/>
          <p:nvPr/>
        </p:nvSpPr>
        <p:spPr>
          <a:xfrm>
            <a:off x="2467375" y="3343167"/>
            <a:ext cx="1262100" cy="290399"/>
          </a:xfrm>
          <a:prstGeom prst="rect">
            <a:avLst/>
          </a:prstGeom>
          <a:solidFill>
            <a:srgbClr val="FFF2CC"/>
          </a:solidFill>
          <a:ln w="9525" cap="flat" cmpd="sng">
            <a:solidFill>
              <a:srgbClr val="38761D"/>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800"/>
              <a:t>verf_gridtobs_editbufr</a:t>
            </a:r>
          </a:p>
        </p:txBody>
      </p:sp>
      <p:sp>
        <p:nvSpPr>
          <p:cNvPr id="72" name="Shape 72"/>
          <p:cNvSpPr txBox="1"/>
          <p:nvPr/>
        </p:nvSpPr>
        <p:spPr>
          <a:xfrm>
            <a:off x="5169025" y="3343167"/>
            <a:ext cx="1000200" cy="290399"/>
          </a:xfrm>
          <a:prstGeom prst="rect">
            <a:avLst/>
          </a:prstGeom>
          <a:solidFill>
            <a:srgbClr val="FFF2CC"/>
          </a:solidFill>
          <a:ln w="9525" cap="flat" cmpd="sng">
            <a:solidFill>
              <a:srgbClr val="38761D"/>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800"/>
              <a:t>grid2obssfc.ctl.sh</a:t>
            </a:r>
          </a:p>
        </p:txBody>
      </p:sp>
      <p:sp>
        <p:nvSpPr>
          <p:cNvPr id="73" name="Shape 73"/>
          <p:cNvSpPr txBox="1"/>
          <p:nvPr/>
        </p:nvSpPr>
        <p:spPr>
          <a:xfrm>
            <a:off x="6257950" y="3343167"/>
            <a:ext cx="1262100" cy="290399"/>
          </a:xfrm>
          <a:prstGeom prst="rect">
            <a:avLst/>
          </a:prstGeom>
          <a:solidFill>
            <a:srgbClr val="FFF2CC"/>
          </a:solidFill>
          <a:ln w="9525" cap="flat" cmpd="sng">
            <a:solidFill>
              <a:srgbClr val="38761D"/>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800"/>
              <a:t>verf_gridtobs_gridtobs</a:t>
            </a:r>
          </a:p>
        </p:txBody>
      </p:sp>
      <p:cxnSp>
        <p:nvCxnSpPr>
          <p:cNvPr id="74" name="Shape 74"/>
          <p:cNvCxnSpPr/>
          <p:nvPr/>
        </p:nvCxnSpPr>
        <p:spPr>
          <a:xfrm rot="10800000">
            <a:off x="2534549" y="4937533"/>
            <a:ext cx="136800" cy="0"/>
          </a:xfrm>
          <a:prstGeom prst="straightConnector1">
            <a:avLst/>
          </a:prstGeom>
          <a:noFill/>
          <a:ln w="19050" cap="flat" cmpd="sng">
            <a:solidFill>
              <a:schemeClr val="dk2"/>
            </a:solidFill>
            <a:prstDash val="solid"/>
            <a:round/>
            <a:headEnd type="none" w="lg" len="lg"/>
            <a:tailEnd type="none" w="lg" len="lg"/>
          </a:ln>
        </p:spPr>
      </p:cxnSp>
      <p:sp>
        <p:nvSpPr>
          <p:cNvPr id="75" name="Shape 75"/>
          <p:cNvSpPr txBox="1"/>
          <p:nvPr/>
        </p:nvSpPr>
        <p:spPr>
          <a:xfrm>
            <a:off x="2671350" y="4798567"/>
            <a:ext cx="1262100" cy="290399"/>
          </a:xfrm>
          <a:prstGeom prst="rect">
            <a:avLst/>
          </a:prstGeom>
          <a:solidFill>
            <a:srgbClr val="FFF2CC"/>
          </a:solidFill>
          <a:ln w="9525" cap="flat" cmpd="sng">
            <a:solidFill>
              <a:srgbClr val="38761D"/>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800"/>
              <a:t>g2o_sfcmap_wind.sh</a:t>
            </a:r>
          </a:p>
        </p:txBody>
      </p:sp>
      <p:sp>
        <p:nvSpPr>
          <p:cNvPr id="76" name="Shape 76"/>
          <p:cNvSpPr txBox="1"/>
          <p:nvPr/>
        </p:nvSpPr>
        <p:spPr>
          <a:xfrm>
            <a:off x="4022175" y="4798567"/>
            <a:ext cx="1145100" cy="290399"/>
          </a:xfrm>
          <a:prstGeom prst="rect">
            <a:avLst/>
          </a:prstGeom>
          <a:solidFill>
            <a:srgbClr val="FFF2CC"/>
          </a:solidFill>
          <a:ln w="9525" cap="flat" cmpd="sng">
            <a:solidFill>
              <a:srgbClr val="38761D"/>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800"/>
              <a:t>g2o_sfcmap_scal.sh</a:t>
            </a:r>
          </a:p>
        </p:txBody>
      </p:sp>
      <p:cxnSp>
        <p:nvCxnSpPr>
          <p:cNvPr id="77" name="Shape 77"/>
          <p:cNvCxnSpPr/>
          <p:nvPr/>
        </p:nvCxnSpPr>
        <p:spPr>
          <a:xfrm rot="10800000">
            <a:off x="3933450" y="5794467"/>
            <a:ext cx="136800" cy="0"/>
          </a:xfrm>
          <a:prstGeom prst="straightConnector1">
            <a:avLst/>
          </a:prstGeom>
          <a:noFill/>
          <a:ln w="19050" cap="flat" cmpd="sng">
            <a:solidFill>
              <a:schemeClr val="dk2"/>
            </a:solidFill>
            <a:prstDash val="solid"/>
            <a:round/>
            <a:headEnd type="none" w="lg" len="lg"/>
            <a:tailEnd type="none" w="lg" len="lg"/>
          </a:ln>
        </p:spPr>
      </p:cxnSp>
      <p:cxnSp>
        <p:nvCxnSpPr>
          <p:cNvPr id="80" name="Shape 80"/>
          <p:cNvCxnSpPr/>
          <p:nvPr/>
        </p:nvCxnSpPr>
        <p:spPr>
          <a:xfrm rot="10800000">
            <a:off x="2534550" y="5788233"/>
            <a:ext cx="136800" cy="0"/>
          </a:xfrm>
          <a:prstGeom prst="straightConnector1">
            <a:avLst/>
          </a:prstGeom>
          <a:noFill/>
          <a:ln w="19050" cap="flat" cmpd="sng">
            <a:solidFill>
              <a:schemeClr val="dk2"/>
            </a:solidFill>
            <a:prstDash val="solid"/>
            <a:round/>
            <a:headEnd type="none" w="lg" len="lg"/>
            <a:tailEnd type="none" w="lg" len="lg"/>
          </a:ln>
        </p:spPr>
      </p:cxnSp>
      <p:sp>
        <p:nvSpPr>
          <p:cNvPr id="83" name="Shape 83"/>
          <p:cNvSpPr txBox="1"/>
          <p:nvPr/>
        </p:nvSpPr>
        <p:spPr>
          <a:xfrm>
            <a:off x="2671350" y="5649267"/>
            <a:ext cx="1262100" cy="290399"/>
          </a:xfrm>
          <a:prstGeom prst="rect">
            <a:avLst/>
          </a:prstGeom>
          <a:solidFill>
            <a:srgbClr val="FFF2CC"/>
          </a:solidFill>
          <a:ln w="9525" cap="flat" cmpd="sng">
            <a:solidFill>
              <a:srgbClr val="38761D"/>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800"/>
              <a:t>g2o_airmap_wind.sh</a:t>
            </a:r>
          </a:p>
        </p:txBody>
      </p:sp>
      <p:sp>
        <p:nvSpPr>
          <p:cNvPr id="84" name="Shape 84"/>
          <p:cNvSpPr txBox="1"/>
          <p:nvPr/>
        </p:nvSpPr>
        <p:spPr>
          <a:xfrm>
            <a:off x="4022175" y="5649267"/>
            <a:ext cx="1145100" cy="290399"/>
          </a:xfrm>
          <a:prstGeom prst="rect">
            <a:avLst/>
          </a:prstGeom>
          <a:solidFill>
            <a:srgbClr val="FFF2CC"/>
          </a:solidFill>
          <a:ln w="9525" cap="flat" cmpd="sng">
            <a:solidFill>
              <a:srgbClr val="38761D"/>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800"/>
              <a:t>g2o_airmap_scal.sh</a:t>
            </a:r>
          </a:p>
        </p:txBody>
      </p:sp>
      <p:sp>
        <p:nvSpPr>
          <p:cNvPr id="85" name="Shape 85"/>
          <p:cNvSpPr txBox="1"/>
          <p:nvPr/>
        </p:nvSpPr>
        <p:spPr>
          <a:xfrm>
            <a:off x="1981199" y="339567"/>
            <a:ext cx="4388625" cy="508400"/>
          </a:xfrm>
          <a:prstGeom prst="rect">
            <a:avLst/>
          </a:prstGeom>
          <a:noFill/>
          <a:ln>
            <a:noFill/>
          </a:ln>
        </p:spPr>
        <p:txBody>
          <a:bodyPr lIns="91425" tIns="91425" rIns="91425" bIns="91425" anchor="ctr" anchorCtr="0">
            <a:noAutofit/>
          </a:bodyPr>
          <a:lstStyle/>
          <a:p>
            <a:pPr lvl="0" rtl="0">
              <a:spcBef>
                <a:spcPts val="0"/>
              </a:spcBef>
              <a:buNone/>
            </a:pPr>
            <a:r>
              <a:rPr lang="en" sz="1000" i="1" dirty="0">
                <a:solidFill>
                  <a:srgbClr val="FF0000"/>
                </a:solidFill>
              </a:rPr>
              <a:t>- main driver script from submitting grid2obs jobs to create stas, graphics, and push to the web servers. Uses isobaric lat-lon grib files as model input and aims to compare forecasts against ground and upper air obs (prepbufr data)</a:t>
            </a:r>
          </a:p>
        </p:txBody>
      </p:sp>
      <p:sp>
        <p:nvSpPr>
          <p:cNvPr id="86" name="Shape 86"/>
          <p:cNvSpPr txBox="1"/>
          <p:nvPr/>
        </p:nvSpPr>
        <p:spPr>
          <a:xfrm>
            <a:off x="2370151" y="981200"/>
            <a:ext cx="6383699" cy="750800"/>
          </a:xfrm>
          <a:prstGeom prst="rect">
            <a:avLst/>
          </a:prstGeom>
          <a:noFill/>
          <a:ln>
            <a:noFill/>
          </a:ln>
        </p:spPr>
        <p:txBody>
          <a:bodyPr lIns="91425" tIns="91425" rIns="91425" bIns="91425" anchor="ctr" anchorCtr="0">
            <a:noAutofit/>
          </a:bodyPr>
          <a:lstStyle/>
          <a:p>
            <a:pPr lvl="0" rtl="0">
              <a:spcBef>
                <a:spcPts val="0"/>
              </a:spcBef>
              <a:buNone/>
            </a:pPr>
            <a:r>
              <a:rPr lang="en" sz="1000" i="1">
                <a:solidFill>
                  <a:srgbClr val="FF0000"/>
                </a:solidFill>
              </a:rPr>
              <a:t>- this script creates the verification statistics in vsdb format for both surface and upper air obs. It is aimed to compare the diurnal cycles of area-mean forecasts and ground obs, along with area-mean vertical distributions of bias and RMSE of upper air ADPUPA and AIRCAR obs</a:t>
            </a:r>
          </a:p>
        </p:txBody>
      </p:sp>
      <p:sp>
        <p:nvSpPr>
          <p:cNvPr id="87" name="Shape 87"/>
          <p:cNvSpPr txBox="1"/>
          <p:nvPr/>
        </p:nvSpPr>
        <p:spPr>
          <a:xfrm>
            <a:off x="1789726" y="2145967"/>
            <a:ext cx="6964199" cy="465999"/>
          </a:xfrm>
          <a:prstGeom prst="rect">
            <a:avLst/>
          </a:prstGeom>
          <a:noFill/>
          <a:ln>
            <a:noFill/>
          </a:ln>
        </p:spPr>
        <p:txBody>
          <a:bodyPr lIns="91425" tIns="91425" rIns="91425" bIns="91425" anchor="ctr" anchorCtr="0">
            <a:noAutofit/>
          </a:bodyPr>
          <a:lstStyle/>
          <a:p>
            <a:pPr lvl="0" rtl="0">
              <a:spcBef>
                <a:spcPts val="0"/>
              </a:spcBef>
              <a:buNone/>
            </a:pPr>
            <a:r>
              <a:rPr lang="en" sz="1000" i="1">
                <a:solidFill>
                  <a:srgbClr val="FF0000"/>
                </a:solidFill>
              </a:rPr>
              <a:t>- script that retrieves experimental (retro?) GFS forecasts and GDAS prepbufr data online or from HPSS archive. If the data doesn’t exist, it grabs the operational GDAS prepbufr</a:t>
            </a:r>
          </a:p>
        </p:txBody>
      </p:sp>
      <p:sp>
        <p:nvSpPr>
          <p:cNvPr id="88" name="Shape 88"/>
          <p:cNvSpPr txBox="1"/>
          <p:nvPr/>
        </p:nvSpPr>
        <p:spPr>
          <a:xfrm>
            <a:off x="1789726" y="2878801"/>
            <a:ext cx="6964199" cy="465999"/>
          </a:xfrm>
          <a:prstGeom prst="rect">
            <a:avLst/>
          </a:prstGeom>
          <a:noFill/>
          <a:ln>
            <a:noFill/>
          </a:ln>
        </p:spPr>
        <p:txBody>
          <a:bodyPr lIns="91425" tIns="91425" rIns="91425" bIns="91425" anchor="ctr" anchorCtr="0">
            <a:noAutofit/>
          </a:bodyPr>
          <a:lstStyle/>
          <a:p>
            <a:pPr lvl="0" rtl="0">
              <a:spcBef>
                <a:spcPts val="0"/>
              </a:spcBef>
              <a:buNone/>
            </a:pPr>
            <a:r>
              <a:rPr lang="en" sz="1000" i="1">
                <a:solidFill>
                  <a:srgbClr val="FF0000"/>
                </a:solidFill>
              </a:rPr>
              <a:t>- script that retrieves NAM/NDAS prepbufr files and processes fits for surface variables over subregions of the NAM area for all forecast cycles and all verifying hours</a:t>
            </a:r>
          </a:p>
        </p:txBody>
      </p:sp>
      <p:sp>
        <p:nvSpPr>
          <p:cNvPr id="89" name="Shape 89"/>
          <p:cNvSpPr txBox="1"/>
          <p:nvPr/>
        </p:nvSpPr>
        <p:spPr>
          <a:xfrm>
            <a:off x="1789726" y="3627067"/>
            <a:ext cx="6964199" cy="465999"/>
          </a:xfrm>
          <a:prstGeom prst="rect">
            <a:avLst/>
          </a:prstGeom>
          <a:noFill/>
          <a:ln>
            <a:noFill/>
          </a:ln>
        </p:spPr>
        <p:txBody>
          <a:bodyPr lIns="91425" tIns="91425" rIns="91425" bIns="91425" anchor="ctr" anchorCtr="0">
            <a:noAutofit/>
          </a:bodyPr>
          <a:lstStyle/>
          <a:p>
            <a:pPr lvl="0" rtl="0">
              <a:spcBef>
                <a:spcPts val="0"/>
              </a:spcBef>
              <a:buNone/>
            </a:pPr>
            <a:r>
              <a:rPr lang="en" sz="1000" i="1">
                <a:solidFill>
                  <a:srgbClr val="FF0000"/>
                </a:solidFill>
              </a:rPr>
              <a:t>- script that processes fits for upper air variables using GDAS over subregions of the globe for all forecast cycles and verifying hours</a:t>
            </a:r>
          </a:p>
        </p:txBody>
      </p:sp>
      <p:sp>
        <p:nvSpPr>
          <p:cNvPr id="90" name="Shape 90"/>
          <p:cNvSpPr txBox="1"/>
          <p:nvPr/>
        </p:nvSpPr>
        <p:spPr>
          <a:xfrm>
            <a:off x="3048000" y="4000200"/>
            <a:ext cx="6055199" cy="750800"/>
          </a:xfrm>
          <a:prstGeom prst="rect">
            <a:avLst/>
          </a:prstGeom>
          <a:noFill/>
          <a:ln>
            <a:noFill/>
          </a:ln>
        </p:spPr>
        <p:txBody>
          <a:bodyPr lIns="91425" tIns="91425" rIns="91425" bIns="91425" anchor="ctr" anchorCtr="0">
            <a:noAutofit/>
          </a:bodyPr>
          <a:lstStyle/>
          <a:p>
            <a:pPr lvl="0" rtl="0">
              <a:spcBef>
                <a:spcPts val="0"/>
              </a:spcBef>
              <a:buNone/>
            </a:pPr>
            <a:r>
              <a:rPr lang="en" sz="1000" i="1" dirty="0">
                <a:solidFill>
                  <a:srgbClr val="FF0000"/>
                </a:solidFill>
              </a:rPr>
              <a:t>- this script handles the creation of graphics using the grid2obs verification vsdb statistics files generated in the scripts above</a:t>
            </a:r>
          </a:p>
        </p:txBody>
      </p:sp>
      <p:sp>
        <p:nvSpPr>
          <p:cNvPr id="91" name="Shape 91"/>
          <p:cNvSpPr txBox="1"/>
          <p:nvPr/>
        </p:nvSpPr>
        <p:spPr>
          <a:xfrm>
            <a:off x="1903501" y="5136117"/>
            <a:ext cx="6964199" cy="465999"/>
          </a:xfrm>
          <a:prstGeom prst="rect">
            <a:avLst/>
          </a:prstGeom>
          <a:noFill/>
          <a:ln>
            <a:noFill/>
          </a:ln>
        </p:spPr>
        <p:txBody>
          <a:bodyPr lIns="91425" tIns="91425" rIns="91425" bIns="91425" anchor="ctr" anchorCtr="0">
            <a:noAutofit/>
          </a:bodyPr>
          <a:lstStyle/>
          <a:p>
            <a:pPr lvl="0" rtl="0">
              <a:spcBef>
                <a:spcPts val="0"/>
              </a:spcBef>
              <a:buNone/>
            </a:pPr>
            <a:r>
              <a:rPr lang="en" sz="1000" i="1">
                <a:solidFill>
                  <a:srgbClr val="FF0000"/>
                </a:solidFill>
              </a:rPr>
              <a:t>- this script generates graphics for the grid2obs surface verification statistics. It compares the diurnal cycle of forecasts and ground obs of T2m, RH2m, and 10m wind speed over CONUS and it’s subregions</a:t>
            </a:r>
          </a:p>
        </p:txBody>
      </p:sp>
      <p:sp>
        <p:nvSpPr>
          <p:cNvPr id="92" name="Shape 92"/>
          <p:cNvSpPr txBox="1"/>
          <p:nvPr/>
        </p:nvSpPr>
        <p:spPr>
          <a:xfrm>
            <a:off x="1903501" y="5986783"/>
            <a:ext cx="6964199" cy="465999"/>
          </a:xfrm>
          <a:prstGeom prst="rect">
            <a:avLst/>
          </a:prstGeom>
          <a:noFill/>
          <a:ln>
            <a:noFill/>
          </a:ln>
        </p:spPr>
        <p:txBody>
          <a:bodyPr lIns="91425" tIns="91425" rIns="91425" bIns="91425" anchor="ctr" anchorCtr="0">
            <a:noAutofit/>
          </a:bodyPr>
          <a:lstStyle/>
          <a:p>
            <a:pPr lvl="0" rtl="0">
              <a:spcBef>
                <a:spcPts val="0"/>
              </a:spcBef>
              <a:buNone/>
            </a:pPr>
            <a:r>
              <a:rPr lang="en" sz="1000" i="1">
                <a:solidFill>
                  <a:srgbClr val="FF0000"/>
                </a:solidFill>
              </a:rPr>
              <a:t>- this script generates graphics for the grid2obs upper air verification statistics. It compares the vertical distribution of RMSE and bias between forecasts and vertical obs of winds, temperature, RH, and Q over the globe and it’s subregions</a:t>
            </a:r>
          </a:p>
        </p:txBody>
      </p:sp>
    </p:spTree>
    <p:extLst>
      <p:ext uri="{BB962C8B-B14F-4D97-AF65-F5344CB8AC3E}">
        <p14:creationId xmlns:p14="http://schemas.microsoft.com/office/powerpoint/2010/main" val="3852893434"/>
      </p:ext>
    </p:extLst>
  </p:cSld>
  <p:clrMapOvr>
    <a:masterClrMapping/>
  </p:clrMapOvr>
  <p:transition spd="slow">
    <p:cut/>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52400"/>
            <a:ext cx="7772400" cy="457200"/>
          </a:xfrm>
        </p:spPr>
        <p:style>
          <a:lnRef idx="1">
            <a:schemeClr val="accent1"/>
          </a:lnRef>
          <a:fillRef idx="2">
            <a:schemeClr val="accent1"/>
          </a:fillRef>
          <a:effectRef idx="1">
            <a:schemeClr val="accent1"/>
          </a:effectRef>
          <a:fontRef idx="minor">
            <a:schemeClr val="dk1"/>
          </a:fontRef>
        </p:style>
        <p:txBody>
          <a:bodyPr>
            <a:normAutofit/>
          </a:bodyPr>
          <a:lstStyle/>
          <a:p>
            <a:r>
              <a:rPr lang="en-US" sz="1800" b="1" dirty="0">
                <a:solidFill>
                  <a:srgbClr val="1407B9"/>
                </a:solidFill>
              </a:rPr>
              <a:t>Routine GFS Performance Monitoring</a:t>
            </a:r>
            <a:endParaRPr lang="en-US" sz="1800" b="1" dirty="0"/>
          </a:p>
        </p:txBody>
      </p:sp>
      <p:sp>
        <p:nvSpPr>
          <p:cNvPr id="3" name="Subtitle 2"/>
          <p:cNvSpPr>
            <a:spLocks noGrp="1"/>
          </p:cNvSpPr>
          <p:nvPr>
            <p:ph type="subTitle" idx="1"/>
          </p:nvPr>
        </p:nvSpPr>
        <p:spPr>
          <a:xfrm>
            <a:off x="152400" y="762000"/>
            <a:ext cx="8839200" cy="5867400"/>
          </a:xfrm>
          <a:ln>
            <a:solidFill>
              <a:schemeClr val="tx2">
                <a:lumMod val="40000"/>
                <a:lumOff val="60000"/>
              </a:schemeClr>
            </a:solidFill>
          </a:ln>
        </p:spPr>
        <p:txBody>
          <a:bodyPr>
            <a:noAutofit/>
          </a:bodyPr>
          <a:lstStyle/>
          <a:p>
            <a:pPr algn="l"/>
            <a:r>
              <a:rPr lang="en-US" sz="1600" b="1" dirty="0" smtClean="0">
                <a:solidFill>
                  <a:schemeClr val="tx1"/>
                </a:solidFill>
              </a:rPr>
              <a:t>Main Verification Web Page  </a:t>
            </a:r>
            <a:r>
              <a:rPr lang="en-US" sz="1600" dirty="0" smtClean="0">
                <a:solidFill>
                  <a:schemeClr val="tx1"/>
                </a:solidFill>
                <a:hlinkClick r:id="rId2"/>
              </a:rPr>
              <a:t>http://www.emc.ncep.noaa.gov/gmb/STATS_vsdb/</a:t>
            </a:r>
            <a:r>
              <a:rPr lang="en-US" sz="1600" dirty="0" smtClean="0">
                <a:solidFill>
                  <a:schemeClr val="tx1"/>
                </a:solidFill>
              </a:rPr>
              <a:t>, </a:t>
            </a:r>
          </a:p>
          <a:p>
            <a:pPr marL="234950" algn="l"/>
            <a:r>
              <a:rPr lang="en-US" sz="1600" dirty="0" smtClean="0">
                <a:solidFill>
                  <a:schemeClr val="tx1"/>
                </a:solidFill>
              </a:rPr>
              <a:t>including 1) verification statistics of AC, RMSE, Bias </a:t>
            </a:r>
            <a:r>
              <a:rPr lang="en-US" sz="1600" dirty="0" err="1" smtClean="0">
                <a:solidFill>
                  <a:schemeClr val="tx1"/>
                </a:solidFill>
              </a:rPr>
              <a:t>etc</a:t>
            </a:r>
            <a:r>
              <a:rPr lang="en-US" sz="1600" dirty="0" smtClean="0">
                <a:solidFill>
                  <a:schemeClr val="tx1"/>
                </a:solidFill>
              </a:rPr>
              <a:t> for major international NWP models and GFS implementation parallels in the past 31 days, 2) real-time weather forecast maps of GFS, ECMWF and GFS implementation parallels, 3) links to other verifications.</a:t>
            </a:r>
          </a:p>
          <a:p>
            <a:pPr marL="234950" lvl="0" indent="-234950" algn="l"/>
            <a:r>
              <a:rPr lang="en-US" sz="1600" b="1" dirty="0" smtClean="0">
                <a:solidFill>
                  <a:prstClr val="black"/>
                </a:solidFill>
              </a:rPr>
              <a:t>Grid-to-</a:t>
            </a:r>
            <a:r>
              <a:rPr lang="en-US" sz="1600" b="1" dirty="0" err="1" smtClean="0">
                <a:solidFill>
                  <a:prstClr val="black"/>
                </a:solidFill>
              </a:rPr>
              <a:t>Obs</a:t>
            </a:r>
            <a:r>
              <a:rPr lang="en-US" sz="1600" b="1" dirty="0" smtClean="0">
                <a:solidFill>
                  <a:prstClr val="black"/>
                </a:solidFill>
              </a:rPr>
              <a:t> Verification </a:t>
            </a:r>
            <a:r>
              <a:rPr lang="en-US" sz="1600" dirty="0" smtClean="0">
                <a:solidFill>
                  <a:prstClr val="black"/>
                </a:solidFill>
                <a:hlinkClick r:id="rId3"/>
              </a:rPr>
              <a:t>http://www.emc.ncep.noaa.gov/gmb/STATS_vsdb/g2o/</a:t>
            </a:r>
            <a:r>
              <a:rPr lang="en-US" sz="1600" dirty="0" smtClean="0">
                <a:solidFill>
                  <a:prstClr val="black"/>
                </a:solidFill>
              </a:rPr>
              <a:t> and </a:t>
            </a:r>
            <a:r>
              <a:rPr lang="en-US" sz="1600" dirty="0" smtClean="0">
                <a:solidFill>
                  <a:prstClr val="black"/>
                </a:solidFill>
                <a:hlinkClick r:id="rId4"/>
              </a:rPr>
              <a:t>http://www.emc.ncep.noaa.gov/gmb/ssaha/</a:t>
            </a:r>
            <a:r>
              <a:rPr lang="en-US" sz="1600" dirty="0" smtClean="0">
                <a:solidFill>
                  <a:prstClr val="black"/>
                </a:solidFill>
              </a:rPr>
              <a:t> </a:t>
            </a:r>
          </a:p>
          <a:p>
            <a:pPr marL="234950" lvl="0" algn="l"/>
            <a:r>
              <a:rPr lang="en-US" sz="1600" dirty="0" smtClean="0">
                <a:solidFill>
                  <a:prstClr val="black"/>
                </a:solidFill>
              </a:rPr>
              <a:t>Including 1) verifications of surface 2-m T, RH, Td, 10-m winds, SLP and total clouds against ground observations over the CONUS and its sub-regions and, 2) verifications of atmospheric T, Q, RH and Winds against </a:t>
            </a:r>
            <a:r>
              <a:rPr lang="en-US" sz="1600" dirty="0" err="1" smtClean="0">
                <a:solidFill>
                  <a:prstClr val="black"/>
                </a:solidFill>
              </a:rPr>
              <a:t>rawinsonde</a:t>
            </a:r>
            <a:r>
              <a:rPr lang="en-US" sz="1600" dirty="0" smtClean="0">
                <a:solidFill>
                  <a:prstClr val="black"/>
                </a:solidFill>
              </a:rPr>
              <a:t> and aircraft observations over the globe and its sub-regions.</a:t>
            </a:r>
            <a:endParaRPr lang="en-US" sz="1600" dirty="0" smtClean="0">
              <a:solidFill>
                <a:schemeClr val="tx1"/>
              </a:solidFill>
            </a:endParaRPr>
          </a:p>
          <a:p>
            <a:pPr lvl="0" algn="l"/>
            <a:r>
              <a:rPr lang="en-US" sz="1600" b="1" dirty="0" smtClean="0">
                <a:solidFill>
                  <a:prstClr val="black"/>
                </a:solidFill>
              </a:rPr>
              <a:t>Precipitation Verification  </a:t>
            </a:r>
            <a:r>
              <a:rPr lang="en-US" sz="1600" dirty="0" smtClean="0">
                <a:solidFill>
                  <a:prstClr val="black"/>
                </a:solidFill>
                <a:hlinkClick r:id="rId5"/>
              </a:rPr>
              <a:t>http://www.emc.ncep.noaa.gov/gmb/STATS_vsdb/www/rain2/rain.html</a:t>
            </a:r>
            <a:r>
              <a:rPr lang="en-US" sz="1600" dirty="0" smtClean="0">
                <a:solidFill>
                  <a:prstClr val="black"/>
                </a:solidFill>
              </a:rPr>
              <a:t> </a:t>
            </a:r>
          </a:p>
          <a:p>
            <a:pPr marL="234950" lvl="0" algn="l"/>
            <a:r>
              <a:rPr lang="en-US" sz="1600" dirty="0" smtClean="0">
                <a:solidFill>
                  <a:prstClr val="black"/>
                </a:solidFill>
              </a:rPr>
              <a:t>Including precipitation forecast maps verified against CCPA over the CONUS and CPC gauge observations over the globe, and precipitation Equitable Threat Scores for major international models</a:t>
            </a:r>
          </a:p>
          <a:p>
            <a:pPr lvl="0" algn="l"/>
            <a:r>
              <a:rPr lang="en-US" sz="1600" b="1" dirty="0" smtClean="0">
                <a:solidFill>
                  <a:prstClr val="black"/>
                </a:solidFill>
              </a:rPr>
              <a:t>Objected-Oriented (MODE) Verification  </a:t>
            </a:r>
            <a:r>
              <a:rPr lang="en-US" sz="1600" dirty="0" smtClean="0">
                <a:solidFill>
                  <a:prstClr val="black"/>
                </a:solidFill>
                <a:hlinkClick r:id="rId6"/>
              </a:rPr>
              <a:t>http://www.emc.ncep.noaa.gov/gc_wmb/tdorian/</a:t>
            </a:r>
            <a:r>
              <a:rPr lang="en-US" sz="1600" dirty="0" smtClean="0">
                <a:solidFill>
                  <a:prstClr val="black"/>
                </a:solidFill>
              </a:rPr>
              <a:t> </a:t>
            </a:r>
          </a:p>
          <a:p>
            <a:pPr marL="234950" lvl="0" algn="l"/>
            <a:r>
              <a:rPr lang="en-US" sz="1600" dirty="0" smtClean="0">
                <a:solidFill>
                  <a:prstClr val="black"/>
                </a:solidFill>
              </a:rPr>
              <a:t>Including MODE verifications of precipitation over CONUS and jet streams over the globe. </a:t>
            </a:r>
          </a:p>
          <a:p>
            <a:pPr lvl="0" algn="l"/>
            <a:r>
              <a:rPr lang="en-US" sz="1600" b="1" dirty="0" err="1" smtClean="0">
                <a:solidFill>
                  <a:prstClr val="black"/>
                </a:solidFill>
              </a:rPr>
              <a:t>Bufr-sunding</a:t>
            </a:r>
            <a:r>
              <a:rPr lang="en-US" sz="1600" dirty="0">
                <a:solidFill>
                  <a:prstClr val="black"/>
                </a:solidFill>
              </a:rPr>
              <a:t> </a:t>
            </a:r>
            <a:r>
              <a:rPr lang="en-US" sz="1600" dirty="0" smtClean="0">
                <a:solidFill>
                  <a:prstClr val="black"/>
                </a:solidFill>
              </a:rPr>
              <a:t> </a:t>
            </a:r>
            <a:r>
              <a:rPr lang="en-US" sz="1600" dirty="0" smtClean="0">
                <a:solidFill>
                  <a:prstClr val="black"/>
                </a:solidFill>
                <a:hlinkClick r:id="rId7"/>
              </a:rPr>
              <a:t>http</a:t>
            </a:r>
            <a:r>
              <a:rPr lang="en-US" sz="1600" dirty="0">
                <a:solidFill>
                  <a:prstClr val="black"/>
                </a:solidFill>
                <a:hlinkClick r:id="rId7"/>
              </a:rPr>
              <a:t>://</a:t>
            </a:r>
            <a:r>
              <a:rPr lang="en-US" sz="1600" dirty="0" smtClean="0">
                <a:solidFill>
                  <a:prstClr val="black"/>
                </a:solidFill>
                <a:hlinkClick r:id="rId7"/>
              </a:rPr>
              <a:t>www.emc.ncep.noaa.gov/gc_wmb/tdorian/meg/index.html</a:t>
            </a:r>
            <a:r>
              <a:rPr lang="en-US" sz="1600" dirty="0" smtClean="0">
                <a:solidFill>
                  <a:prstClr val="black"/>
                </a:solidFill>
              </a:rPr>
              <a:t>  </a:t>
            </a:r>
          </a:p>
          <a:p>
            <a:pPr lvl="0" algn="l"/>
            <a:r>
              <a:rPr lang="en-US" sz="1600" b="1" dirty="0" smtClean="0">
                <a:solidFill>
                  <a:prstClr val="black"/>
                </a:solidFill>
              </a:rPr>
              <a:t>Historical Performance </a:t>
            </a:r>
            <a:r>
              <a:rPr lang="en-US" sz="1600" dirty="0" smtClean="0">
                <a:solidFill>
                  <a:prstClr val="black"/>
                </a:solidFill>
                <a:hlinkClick r:id="rId8"/>
              </a:rPr>
              <a:t>http://www.emc.ncep.noaa.gov/gmb/STATS_vsdb/longterm/</a:t>
            </a:r>
            <a:r>
              <a:rPr lang="en-US" sz="1600" dirty="0" smtClean="0">
                <a:solidFill>
                  <a:prstClr val="black"/>
                </a:solidFill>
              </a:rPr>
              <a:t> </a:t>
            </a:r>
          </a:p>
          <a:p>
            <a:pPr marL="234950" lvl="0" algn="l"/>
            <a:r>
              <a:rPr lang="en-US" sz="1600" dirty="0" smtClean="0">
                <a:solidFill>
                  <a:prstClr val="black"/>
                </a:solidFill>
              </a:rPr>
              <a:t>Including annual review of GFS forecast skills and historical performances of major international NWP models.</a:t>
            </a:r>
          </a:p>
          <a:p>
            <a:pPr lvl="0" algn="l"/>
            <a:r>
              <a:rPr lang="en-US" sz="1600" b="1" dirty="0" smtClean="0">
                <a:solidFill>
                  <a:prstClr val="black"/>
                </a:solidFill>
              </a:rPr>
              <a:t>Data Assimilation Monitoring</a:t>
            </a:r>
            <a:r>
              <a:rPr lang="en-US" sz="1600" dirty="0" smtClean="0">
                <a:solidFill>
                  <a:prstClr val="black"/>
                </a:solidFill>
              </a:rPr>
              <a:t> </a:t>
            </a:r>
            <a:r>
              <a:rPr lang="en-US" sz="1600" dirty="0" smtClean="0">
                <a:solidFill>
                  <a:prstClr val="black"/>
                </a:solidFill>
                <a:hlinkClick r:id="rId9"/>
              </a:rPr>
              <a:t>http://www.emc.ncep.noaa.gov/gmb/gdas/</a:t>
            </a:r>
            <a:r>
              <a:rPr lang="en-US" sz="1600" dirty="0" smtClean="0">
                <a:solidFill>
                  <a:prstClr val="black"/>
                </a:solidFill>
              </a:rPr>
              <a:t> </a:t>
            </a:r>
          </a:p>
          <a:p>
            <a:pPr lvl="0" algn="l"/>
            <a:endParaRPr lang="en-US" sz="1600" dirty="0">
              <a:solidFill>
                <a:prstClr val="black"/>
              </a:solidFill>
            </a:endParaRPr>
          </a:p>
          <a:p>
            <a:pPr lvl="0" algn="l"/>
            <a:r>
              <a:rPr lang="en-US" sz="1600" dirty="0" smtClean="0">
                <a:solidFill>
                  <a:prstClr val="black"/>
                </a:solidFill>
              </a:rPr>
              <a:t>Verification </a:t>
            </a:r>
            <a:r>
              <a:rPr lang="en-US" sz="1600" dirty="0">
                <a:solidFill>
                  <a:prstClr val="black"/>
                </a:solidFill>
              </a:rPr>
              <a:t>of parallels: </a:t>
            </a:r>
            <a:r>
              <a:rPr lang="en-US" sz="1600" dirty="0">
                <a:solidFill>
                  <a:prstClr val="black"/>
                </a:solidFill>
                <a:hlinkClick r:id="rId10"/>
              </a:rPr>
              <a:t>http://www.emc.ncep.noaa.gov/gmb/emc.glopara/vsdb/gfs2017</a:t>
            </a:r>
            <a:r>
              <a:rPr lang="en-US" sz="1600" dirty="0" smtClean="0">
                <a:solidFill>
                  <a:prstClr val="black"/>
                </a:solidFill>
                <a:hlinkClick r:id="rId10"/>
              </a:rPr>
              <a:t>/</a:t>
            </a:r>
            <a:r>
              <a:rPr lang="en-US" sz="1600" dirty="0" smtClean="0">
                <a:solidFill>
                  <a:prstClr val="black"/>
                </a:solidFill>
              </a:rPr>
              <a:t> </a:t>
            </a:r>
          </a:p>
          <a:p>
            <a:pPr marL="234950" lvl="0" algn="l"/>
            <a:endParaRPr lang="en-US" sz="1600" dirty="0" smtClean="0">
              <a:solidFill>
                <a:schemeClr val="tx1"/>
              </a:solidFill>
            </a:endParaRPr>
          </a:p>
          <a:p>
            <a:pPr marL="234950" lvl="0" algn="l"/>
            <a:endParaRPr lang="en-US" sz="1600" dirty="0">
              <a:solidFill>
                <a:schemeClr val="tx1"/>
              </a:solidFill>
            </a:endParaRPr>
          </a:p>
        </p:txBody>
      </p:sp>
    </p:spTree>
    <p:extLst>
      <p:ext uri="{BB962C8B-B14F-4D97-AF65-F5344CB8AC3E}">
        <p14:creationId xmlns:p14="http://schemas.microsoft.com/office/powerpoint/2010/main" val="138664140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76200" y="87868"/>
            <a:ext cx="1481496" cy="369332"/>
          </a:xfrm>
          <a:prstGeom prst="rect">
            <a:avLst/>
          </a:prstGeom>
          <a:noFill/>
        </p:spPr>
        <p:txBody>
          <a:bodyPr wrap="none" rtlCol="0">
            <a:spAutoFit/>
          </a:bodyPr>
          <a:lstStyle/>
          <a:p>
            <a:r>
              <a:rPr lang="en-US" b="1" dirty="0" smtClean="0">
                <a:solidFill>
                  <a:srgbClr val="0000CC"/>
                </a:solidFill>
              </a:rPr>
              <a:t>Sample plots:</a:t>
            </a:r>
            <a:endParaRPr lang="en-US" b="1" dirty="0">
              <a:solidFill>
                <a:srgbClr val="0000CC"/>
              </a:solidFill>
            </a:endParaRPr>
          </a:p>
        </p:txBody>
      </p:sp>
      <p:pic>
        <p:nvPicPr>
          <p:cNvPr id="1026" name="Picture 2" descr="http://www.emc.ncep.noaa.gov/gmb/mpr/www/vsdb/ceres/pr4rn_1605/jjas16/2D/d3/DSWRFsfcob_gb.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200" y="990601"/>
            <a:ext cx="2667000" cy="1981200"/>
          </a:xfrm>
          <a:prstGeom prst="rect">
            <a:avLst/>
          </a:prstGeom>
          <a:noFill/>
          <a:extLst>
            <a:ext uri="{909E8E84-426E-40DD-AFC4-6F175D3DCCD1}">
              <a14:hiddenFill xmlns:a14="http://schemas.microsoft.com/office/drawing/2010/main">
                <a:solidFill>
                  <a:srgbClr val="FFFFFF"/>
                </a:solidFill>
              </a14:hiddenFill>
            </a:ext>
          </a:extLst>
        </p:spPr>
      </p:pic>
      <p:sp>
        <p:nvSpPr>
          <p:cNvPr id="11" name="TextBox 10"/>
          <p:cNvSpPr txBox="1"/>
          <p:nvPr/>
        </p:nvSpPr>
        <p:spPr>
          <a:xfrm>
            <a:off x="107868" y="621268"/>
            <a:ext cx="2068836" cy="369332"/>
          </a:xfrm>
          <a:prstGeom prst="rect">
            <a:avLst/>
          </a:prstGeom>
          <a:noFill/>
        </p:spPr>
        <p:txBody>
          <a:bodyPr wrap="none" rtlCol="0">
            <a:spAutoFit/>
          </a:bodyPr>
          <a:lstStyle/>
          <a:p>
            <a:r>
              <a:rPr lang="en-US" dirty="0" err="1" smtClean="0"/>
              <a:t>SfcDwn</a:t>
            </a:r>
            <a:r>
              <a:rPr lang="en-US" dirty="0" smtClean="0"/>
              <a:t> SW -- CERES</a:t>
            </a:r>
            <a:endParaRPr lang="en-US" dirty="0"/>
          </a:p>
        </p:txBody>
      </p:sp>
      <p:pic>
        <p:nvPicPr>
          <p:cNvPr id="1028" name="Picture 4" descr="http://www.emc.ncep.noaa.gov/gmb/emc.glopara/vsdb/gfs2017/allmodel/daily/dieoff/cordieoff_HGT_P500_G2SHX.png"/>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50000" b="50352"/>
          <a:stretch/>
        </p:blipFill>
        <p:spPr bwMode="auto">
          <a:xfrm>
            <a:off x="7082972" y="110629"/>
            <a:ext cx="1883841" cy="1870572"/>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http://www.emc.ncep.noaa.gov/gmb/emc.glopara/vsdb/gfs2017/rain/ets_mean00z.png"/>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b="23552"/>
          <a:stretch/>
        </p:blipFill>
        <p:spPr bwMode="auto">
          <a:xfrm>
            <a:off x="14130" y="3200400"/>
            <a:ext cx="2729070" cy="1676400"/>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http://www.emc.ncep.noaa.gov/gmb/emc.glopara/vsdb/gfs2017/rain/etsbis.f84.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6200" y="5117068"/>
            <a:ext cx="2590800" cy="1740932"/>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descr="http://www.emc.ncep.noaa.gov/gmb/emc.glopara/vsdb/gfs2017/allmodel/daily/rms/rmspmean_WIND_G2TRO.png"/>
          <p:cNvPicPr>
            <a:picLocks noChangeAspect="1" noChangeArrowheads="1"/>
          </p:cNvPicPr>
          <p:nvPr/>
        </p:nvPicPr>
        <p:blipFill rotWithShape="1">
          <a:blip r:embed="rId6" cstate="print">
            <a:extLst>
              <a:ext uri="{28A0092B-C50C-407E-A947-70E740481C1C}">
                <a14:useLocalDpi xmlns:a14="http://schemas.microsoft.com/office/drawing/2010/main" val="0"/>
              </a:ext>
            </a:extLst>
          </a:blip>
          <a:srcRect b="23551"/>
          <a:stretch/>
        </p:blipFill>
        <p:spPr bwMode="auto">
          <a:xfrm>
            <a:off x="4123123" y="67086"/>
            <a:ext cx="2765964" cy="2114551"/>
          </a:xfrm>
          <a:prstGeom prst="rect">
            <a:avLst/>
          </a:prstGeom>
          <a:noFill/>
          <a:extLst>
            <a:ext uri="{909E8E84-426E-40DD-AFC4-6F175D3DCCD1}">
              <a14:hiddenFill xmlns:a14="http://schemas.microsoft.com/office/drawing/2010/main">
                <a:solidFill>
                  <a:srgbClr val="FFFFFF"/>
                </a:solidFill>
              </a14:hiddenFill>
            </a:ext>
          </a:extLst>
        </p:spPr>
      </p:pic>
      <p:pic>
        <p:nvPicPr>
          <p:cNvPr id="1036" name="Picture 12" descr="http://www.emc.ncep.noaa.gov/gmb/emc.glopara/vsdb/gfs2017/allmodel/daily/sfc/sfc_day3_CAPE_SL1L2_G2TRO.png"/>
          <p:cNvPicPr>
            <a:picLocks noChangeAspect="1" noChangeArrowheads="1"/>
          </p:cNvPicPr>
          <p:nvPr/>
        </p:nvPicPr>
        <p:blipFill rotWithShape="1">
          <a:blip r:embed="rId7" cstate="print">
            <a:extLst>
              <a:ext uri="{28A0092B-C50C-407E-A947-70E740481C1C}">
                <a14:useLocalDpi xmlns:a14="http://schemas.microsoft.com/office/drawing/2010/main" val="0"/>
              </a:ext>
            </a:extLst>
          </a:blip>
          <a:srcRect b="47949"/>
          <a:stretch/>
        </p:blipFill>
        <p:spPr bwMode="auto">
          <a:xfrm>
            <a:off x="2895600" y="2356717"/>
            <a:ext cx="1610020" cy="996084"/>
          </a:xfrm>
          <a:prstGeom prst="rect">
            <a:avLst/>
          </a:prstGeom>
          <a:noFill/>
          <a:extLst>
            <a:ext uri="{909E8E84-426E-40DD-AFC4-6F175D3DCCD1}">
              <a14:hiddenFill xmlns:a14="http://schemas.microsoft.com/office/drawing/2010/main">
                <a:solidFill>
                  <a:srgbClr val="FFFFFF"/>
                </a:solidFill>
              </a14:hiddenFill>
            </a:ext>
          </a:extLst>
        </p:spPr>
      </p:pic>
      <p:pic>
        <p:nvPicPr>
          <p:cNvPr id="1038" name="Picture 14" descr="http://www.emc.ncep.noaa.gov/gmb/emc.glopara/vsdb/gfs2017/track/tracks_al.t.gif"/>
          <p:cNvPicPr>
            <a:picLocks noChangeAspect="1" noChangeArrowheads="1"/>
          </p:cNvPicPr>
          <p:nvPr/>
        </p:nvPicPr>
        <p:blipFill rotWithShape="1">
          <a:blip r:embed="rId8" cstate="print">
            <a:extLst>
              <a:ext uri="{28A0092B-C50C-407E-A947-70E740481C1C}">
                <a14:useLocalDpi xmlns:a14="http://schemas.microsoft.com/office/drawing/2010/main" val="0"/>
              </a:ext>
            </a:extLst>
          </a:blip>
          <a:srcRect b="36247"/>
          <a:stretch/>
        </p:blipFill>
        <p:spPr bwMode="auto">
          <a:xfrm>
            <a:off x="6592170" y="2161846"/>
            <a:ext cx="2313494" cy="1906920"/>
          </a:xfrm>
          <a:prstGeom prst="rect">
            <a:avLst/>
          </a:prstGeom>
          <a:noFill/>
          <a:extLst>
            <a:ext uri="{909E8E84-426E-40DD-AFC4-6F175D3DCCD1}">
              <a14:hiddenFill xmlns:a14="http://schemas.microsoft.com/office/drawing/2010/main">
                <a:solidFill>
                  <a:srgbClr val="FFFFFF"/>
                </a:solidFill>
              </a14:hiddenFill>
            </a:ext>
          </a:extLst>
        </p:spPr>
      </p:pic>
      <p:pic>
        <p:nvPicPr>
          <p:cNvPr id="1040" name="Picture 16" descr="http://www.emc.ncep.noaa.gov/gmb/emc.glopara/vsdb/gfs2017/2D/d2/TMP2m_gb.png"/>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2635332" y="203529"/>
            <a:ext cx="1447799" cy="1978108"/>
          </a:xfrm>
          <a:prstGeom prst="rect">
            <a:avLst/>
          </a:prstGeom>
          <a:noFill/>
          <a:extLst>
            <a:ext uri="{909E8E84-426E-40DD-AFC4-6F175D3DCCD1}">
              <a14:hiddenFill xmlns:a14="http://schemas.microsoft.com/office/drawing/2010/main">
                <a:solidFill>
                  <a:srgbClr val="FFFFFF"/>
                </a:solidFill>
              </a14:hiddenFill>
            </a:ext>
          </a:extLst>
        </p:spPr>
      </p:pic>
      <p:pic>
        <p:nvPicPr>
          <p:cNvPr id="1042" name="Picture 18" descr="http://www.emc.ncep.noaa.gov/gmb/emc.glopara/vsdb/gfs2017/g2o/g2o_00Z/sfc/fo_fh24_T_SFC_west.png"/>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4654203" y="2222510"/>
            <a:ext cx="1955780" cy="1511290"/>
          </a:xfrm>
          <a:prstGeom prst="rect">
            <a:avLst/>
          </a:prstGeom>
          <a:noFill/>
          <a:extLst>
            <a:ext uri="{909E8E84-426E-40DD-AFC4-6F175D3DCCD1}">
              <a14:hiddenFill xmlns:a14="http://schemas.microsoft.com/office/drawing/2010/main">
                <a:solidFill>
                  <a:srgbClr val="FFFFFF"/>
                </a:solidFill>
              </a14:hiddenFill>
            </a:ext>
          </a:extLst>
        </p:spPr>
      </p:pic>
      <p:pic>
        <p:nvPicPr>
          <p:cNvPr id="1044" name="Picture 20" descr="http://www.emc.ncep.noaa.gov/gmb/emc.glopara/vsdb/gfs2017/g2o/g2o_00Z/air/bias/biasmpv_fhr48_T_gglb.png"/>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2573195" y="3255818"/>
            <a:ext cx="2000250" cy="1629330"/>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11"/>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2971800" y="4038600"/>
            <a:ext cx="5867399" cy="2666999"/>
          </a:xfrm>
          <a:prstGeom prst="rect">
            <a:avLst/>
          </a:prstGeom>
        </p:spPr>
      </p:pic>
    </p:spTree>
    <p:extLst>
      <p:ext uri="{BB962C8B-B14F-4D97-AF65-F5344CB8AC3E}">
        <p14:creationId xmlns:p14="http://schemas.microsoft.com/office/powerpoint/2010/main" val="43624129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B6F15528-21DE-4FAA-801E-634DDDAF4B2B}" type="slidenum">
              <a:rPr lang="en-US" smtClean="0"/>
              <a:pPr/>
              <a:t>8</a:t>
            </a:fld>
            <a:endParaRPr lang="en-US"/>
          </a:p>
        </p:txBody>
      </p:sp>
      <p:sp>
        <p:nvSpPr>
          <p:cNvPr id="3" name="TextBox 2"/>
          <p:cNvSpPr txBox="1"/>
          <p:nvPr/>
        </p:nvSpPr>
        <p:spPr>
          <a:xfrm>
            <a:off x="2819399" y="304800"/>
            <a:ext cx="2258567" cy="646331"/>
          </a:xfrm>
          <a:prstGeom prst="rect">
            <a:avLst/>
          </a:prstGeom>
          <a:noFill/>
        </p:spPr>
        <p:txBody>
          <a:bodyPr wrap="none" rtlCol="0">
            <a:spAutoFit/>
          </a:bodyPr>
          <a:lstStyle/>
          <a:p>
            <a:r>
              <a:rPr lang="en-US" sz="3600" b="1" dirty="0" smtClean="0"/>
              <a:t>The Future</a:t>
            </a:r>
            <a:endParaRPr lang="en-US" sz="3600" b="1" dirty="0"/>
          </a:p>
        </p:txBody>
      </p:sp>
      <p:sp>
        <p:nvSpPr>
          <p:cNvPr id="4" name="TextBox 3"/>
          <p:cNvSpPr txBox="1"/>
          <p:nvPr/>
        </p:nvSpPr>
        <p:spPr>
          <a:xfrm>
            <a:off x="685800" y="1447800"/>
            <a:ext cx="7696200" cy="830997"/>
          </a:xfrm>
          <a:prstGeom prst="rect">
            <a:avLst/>
          </a:prstGeom>
          <a:noFill/>
        </p:spPr>
        <p:txBody>
          <a:bodyPr wrap="square" rtlCol="0">
            <a:spAutoFit/>
          </a:bodyPr>
          <a:lstStyle/>
          <a:p>
            <a:r>
              <a:rPr lang="en-US" sz="2400" dirty="0" smtClean="0"/>
              <a:t>EMC is transitioning to use MET and </a:t>
            </a:r>
            <a:r>
              <a:rPr lang="en-US" sz="2400" dirty="0" err="1" smtClean="0"/>
              <a:t>MetViewer</a:t>
            </a:r>
            <a:r>
              <a:rPr lang="en-US" sz="2400" dirty="0" smtClean="0"/>
              <a:t> developed at NCAR DTC for future model diagnostic and verification</a:t>
            </a:r>
            <a:endParaRPr lang="en-US" sz="2400" dirty="0"/>
          </a:p>
        </p:txBody>
      </p:sp>
      <p:pic>
        <p:nvPicPr>
          <p:cNvPr id="1028" name="Picture 4" descr="METv6.0 flow char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8628" y="2438400"/>
            <a:ext cx="6934200" cy="41821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9008104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925</TotalTime>
  <Words>1297</Words>
  <Application>Microsoft Office PowerPoint</Application>
  <PresentationFormat>On-screen Show (4:3)</PresentationFormat>
  <Paragraphs>121</Paragraphs>
  <Slides>8</Slides>
  <Notes>2</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NCEP-EMC Global Model Verification and Diagnostic Tools </vt:lpstr>
      <vt:lpstr>VSDB-Based NCEP-EMC Global NWP Model Verification Package</vt:lpstr>
      <vt:lpstr>Major Components</vt:lpstr>
      <vt:lpstr>PowerPoint Presentation</vt:lpstr>
      <vt:lpstr>PowerPoint Presentation</vt:lpstr>
      <vt:lpstr>Routine GFS Performance Monitoring</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GLOBAL_CHGRES</dc:title>
  <dc:creator>Fanglin Yang</dc:creator>
  <cp:lastModifiedBy>Fanglin Yang</cp:lastModifiedBy>
  <cp:revision>92</cp:revision>
  <dcterms:created xsi:type="dcterms:W3CDTF">2006-08-16T00:00:00Z</dcterms:created>
  <dcterms:modified xsi:type="dcterms:W3CDTF">2017-07-18T18:26:19Z</dcterms:modified>
</cp:coreProperties>
</file>