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1" r:id="rId2"/>
    <p:sldId id="269" r:id="rId3"/>
    <p:sldId id="273" r:id="rId4"/>
    <p:sldId id="275" r:id="rId5"/>
    <p:sldId id="276" r:id="rId6"/>
    <p:sldId id="277" r:id="rId7"/>
    <p:sldId id="278" r:id="rId8"/>
    <p:sldId id="279" r:id="rId9"/>
    <p:sldId id="280" r:id="rId10"/>
    <p:sldId id="283" r:id="rId11"/>
    <p:sldId id="282" r:id="rId12"/>
    <p:sldId id="281" r:id="rId13"/>
    <p:sldId id="285" r:id="rId14"/>
    <p:sldId id="284" r:id="rId15"/>
    <p:sldId id="286" r:id="rId16"/>
    <p:sldId id="288" r:id="rId17"/>
    <p:sldId id="289" r:id="rId18"/>
    <p:sldId id="290" r:id="rId19"/>
    <p:sldId id="291" r:id="rId20"/>
    <p:sldId id="29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8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E9B2E5-2FE8-4AB2-B299-D8BBC40D1DA2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A1E58-4DEB-4297-B773-0FA4AA325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430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23950" y="679450"/>
            <a:ext cx="4533900" cy="34020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78264" y="4307504"/>
            <a:ext cx="5426109" cy="4080793"/>
          </a:xfrm>
          <a:prstGeom prst="rect">
            <a:avLst/>
          </a:prstGeom>
          <a:noFill/>
          <a:ln>
            <a:noFill/>
          </a:ln>
        </p:spPr>
        <p:txBody>
          <a:bodyPr lIns="90556" tIns="90556" rIns="90556" bIns="90556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 txBox="1">
            <a:spLocks noGrp="1"/>
          </p:cNvSpPr>
          <p:nvPr>
            <p:ph type="body" idx="1"/>
          </p:nvPr>
        </p:nvSpPr>
        <p:spPr>
          <a:xfrm>
            <a:off x="678877" y="4306889"/>
            <a:ext cx="5424881" cy="4081101"/>
          </a:xfrm>
          <a:prstGeom prst="rect">
            <a:avLst/>
          </a:prstGeom>
          <a:noFill/>
          <a:ln>
            <a:noFill/>
          </a:ln>
        </p:spPr>
        <p:txBody>
          <a:bodyPr lIns="89665" tIns="89665" rIns="89665" bIns="89665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Shape 515"/>
          <p:cNvSpPr>
            <a:spLocks noGrp="1" noRot="1" noChangeAspect="1"/>
          </p:cNvSpPr>
          <p:nvPr>
            <p:ph type="sldImg" idx="2"/>
          </p:nvPr>
        </p:nvSpPr>
        <p:spPr>
          <a:xfrm>
            <a:off x="1123950" y="679450"/>
            <a:ext cx="4533900" cy="34020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6420" y="4342780"/>
            <a:ext cx="5485158" cy="4115110"/>
          </a:xfrm>
          <a:prstGeom prst="rect">
            <a:avLst/>
          </a:prstGeom>
        </p:spPr>
        <p:txBody>
          <a:bodyPr lIns="90556" tIns="90556" rIns="90556" bIns="90556" anchor="t" anchorCtr="0">
            <a:noAutofit/>
          </a:bodyPr>
          <a:lstStyle/>
          <a:p>
            <a:endParaRPr/>
          </a:p>
        </p:txBody>
      </p:sp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>
            <a:spLocks noGrp="1"/>
          </p:cNvSpPr>
          <p:nvPr>
            <p:ph type="body" idx="1"/>
          </p:nvPr>
        </p:nvSpPr>
        <p:spPr>
          <a:xfrm>
            <a:off x="686420" y="4342780"/>
            <a:ext cx="5485158" cy="4115110"/>
          </a:xfrm>
          <a:prstGeom prst="rect">
            <a:avLst/>
          </a:prstGeom>
        </p:spPr>
        <p:txBody>
          <a:bodyPr lIns="90556" tIns="90556" rIns="90556" bIns="90556" anchor="t" anchorCtr="0">
            <a:noAutofit/>
          </a:bodyPr>
          <a:lstStyle/>
          <a:p>
            <a:endParaRPr/>
          </a:p>
        </p:txBody>
      </p:sp>
      <p:sp>
        <p:nvSpPr>
          <p:cNvPr id="456" name="Shape 4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 txBox="1">
            <a:spLocks noGrp="1"/>
          </p:cNvSpPr>
          <p:nvPr>
            <p:ph type="body" idx="1"/>
          </p:nvPr>
        </p:nvSpPr>
        <p:spPr>
          <a:xfrm>
            <a:off x="686420" y="4342780"/>
            <a:ext cx="5485158" cy="4115110"/>
          </a:xfrm>
          <a:prstGeom prst="rect">
            <a:avLst/>
          </a:prstGeom>
        </p:spPr>
        <p:txBody>
          <a:bodyPr lIns="90556" tIns="90556" rIns="90556" bIns="90556" anchor="t" anchorCtr="0">
            <a:noAutofit/>
          </a:bodyPr>
          <a:lstStyle/>
          <a:p>
            <a:endParaRPr/>
          </a:p>
        </p:txBody>
      </p:sp>
      <p:sp>
        <p:nvSpPr>
          <p:cNvPr id="443" name="Shape 4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693964" y="4414560"/>
            <a:ext cx="5545433" cy="4183128"/>
          </a:xfrm>
          <a:prstGeom prst="rect">
            <a:avLst/>
          </a:prstGeom>
          <a:noFill/>
          <a:ln>
            <a:noFill/>
          </a:ln>
        </p:spPr>
        <p:txBody>
          <a:bodyPr lIns="91819" tIns="91819" rIns="91819" bIns="91819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Shape 3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686420" y="4342780"/>
            <a:ext cx="5485158" cy="4115110"/>
          </a:xfrm>
          <a:prstGeom prst="rect">
            <a:avLst/>
          </a:prstGeom>
        </p:spPr>
        <p:txBody>
          <a:bodyPr lIns="90556" tIns="90556" rIns="90556" bIns="90556" anchor="t" anchorCtr="0">
            <a:noAutofit/>
          </a:bodyPr>
          <a:lstStyle/>
          <a:p>
            <a:endParaRPr/>
          </a:p>
        </p:txBody>
      </p:sp>
      <p:sp>
        <p:nvSpPr>
          <p:cNvPr id="389" name="Shape 3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>
            <a:spLocks noGrp="1"/>
          </p:cNvSpPr>
          <p:nvPr>
            <p:ph type="body" idx="1"/>
          </p:nvPr>
        </p:nvSpPr>
        <p:spPr>
          <a:xfrm>
            <a:off x="686420" y="4342780"/>
            <a:ext cx="5485158" cy="4115110"/>
          </a:xfrm>
          <a:prstGeom prst="rect">
            <a:avLst/>
          </a:prstGeom>
        </p:spPr>
        <p:txBody>
          <a:bodyPr lIns="90556" tIns="90556" rIns="90556" bIns="90556" anchor="t" anchorCtr="0">
            <a:noAutofit/>
          </a:bodyPr>
          <a:lstStyle/>
          <a:p>
            <a:endParaRPr/>
          </a:p>
        </p:txBody>
      </p:sp>
      <p:sp>
        <p:nvSpPr>
          <p:cNvPr id="414" name="Shape 4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 txBox="1">
            <a:spLocks noGrp="1"/>
          </p:cNvSpPr>
          <p:nvPr>
            <p:ph type="body" idx="1"/>
          </p:nvPr>
        </p:nvSpPr>
        <p:spPr>
          <a:xfrm>
            <a:off x="686420" y="4342780"/>
            <a:ext cx="5485158" cy="4115110"/>
          </a:xfrm>
          <a:prstGeom prst="rect">
            <a:avLst/>
          </a:prstGeom>
          <a:noFill/>
          <a:ln>
            <a:noFill/>
          </a:ln>
        </p:spPr>
        <p:txBody>
          <a:bodyPr lIns="90556" tIns="90556" rIns="90556" bIns="90556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Shape 5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 txBox="1">
            <a:spLocks noGrp="1"/>
          </p:cNvSpPr>
          <p:nvPr>
            <p:ph type="body" idx="1"/>
          </p:nvPr>
        </p:nvSpPr>
        <p:spPr>
          <a:xfrm>
            <a:off x="678877" y="4306889"/>
            <a:ext cx="5424881" cy="4081101"/>
          </a:xfrm>
          <a:prstGeom prst="rect">
            <a:avLst/>
          </a:prstGeom>
          <a:noFill/>
          <a:ln>
            <a:noFill/>
          </a:ln>
        </p:spPr>
        <p:txBody>
          <a:bodyPr lIns="89665" tIns="89665" rIns="89665" bIns="89665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Shape 508"/>
          <p:cNvSpPr>
            <a:spLocks noGrp="1" noRot="1" noChangeAspect="1"/>
          </p:cNvSpPr>
          <p:nvPr>
            <p:ph type="sldImg" idx="2"/>
          </p:nvPr>
        </p:nvSpPr>
        <p:spPr>
          <a:xfrm>
            <a:off x="1123950" y="679450"/>
            <a:ext cx="4533900" cy="34020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40669-6BA6-411C-883C-AF1D50AF0A6C}" type="datetime1">
              <a:rPr lang="en-US" smtClean="0"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FAD9-F06A-4566-AE23-D3DEC1FBC32D}" type="datetime1">
              <a:rPr lang="en-US" smtClean="0"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8E288-1312-4CAD-A537-3152321F569F}" type="datetime1">
              <a:rPr lang="en-US" smtClean="0"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F8B9-02BE-4CBC-9802-B93AFC56F30B}" type="datetime1">
              <a:rPr lang="en-US" smtClean="0"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93CA8-A1D7-4609-AD6F-904483080C12}" type="datetime1">
              <a:rPr lang="en-US" smtClean="0"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E30AA-3080-423E-B9A5-4963B21BE9D3}" type="datetime1">
              <a:rPr lang="en-US" smtClean="0"/>
              <a:t>7/18/2017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C73F0-B999-4DE6-B7C3-8A49F3115D2B}" type="datetime1">
              <a:rPr lang="en-US" smtClean="0"/>
              <a:t>7/18/2017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D6F0-DFD4-4525-A3AB-50208CF3E89A}" type="datetime1">
              <a:rPr lang="en-US" smtClean="0"/>
              <a:t>7/18/2017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6776-A7FF-406E-A3AF-29263223C075}" type="datetime1">
              <a:rPr lang="en-US" smtClean="0"/>
              <a:t>7/18/2017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727A-466F-419A-AF31-4B0314E3C598}" type="datetime1">
              <a:rPr lang="en-US" smtClean="0"/>
              <a:t>7/18/2017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D0E2A-C5B7-472A-BFBA-CCA4BA2B247B}" type="datetime1">
              <a:rPr lang="en-US" smtClean="0"/>
              <a:t>7/18/2017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D10F-0558-4D9A-BBC3-153D15EC4D8E}" type="datetime1">
              <a:rPr lang="en-US" smtClean="0"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mc.ncep.noaa.gov/gmb/noor/GFS2017/20170202PDXsnow.pptx" TargetMode="External"/><Relationship Id="rId13" Type="http://schemas.openxmlformats.org/officeDocument/2006/relationships/hyperlink" Target="http://www.emc.ncep.noaa.gov/gmb/noor/GFS2017/MODEJetVerification.pptx" TargetMode="External"/><Relationship Id="rId18" Type="http://schemas.openxmlformats.org/officeDocument/2006/relationships/hyperlink" Target="http://www.emc.ncep.noaa.gov/gmb/noor/4dGFS/docs/Casezhengox.ppt" TargetMode="External"/><Relationship Id="rId3" Type="http://schemas.openxmlformats.org/officeDocument/2006/relationships/hyperlink" Target="http://www.emc.ncep.noaa.gov/gmb/noor/GFS2017/Louisianafloodingcasestudy.pptx" TargetMode="External"/><Relationship Id="rId21" Type="http://schemas.openxmlformats.org/officeDocument/2006/relationships/hyperlink" Target="http://www.emc.ncep.noaa.gov/gmb/noor/GFS2017/JoaquinPrecipitation.pptx" TargetMode="External"/><Relationship Id="rId7" Type="http://schemas.openxmlformats.org/officeDocument/2006/relationships/hyperlink" Target="http://www.emc.ncep.noaa.gov/gmb/noor/GFS2017/HurricaneMatthewUPDATED.pptx" TargetMode="External"/><Relationship Id="rId12" Type="http://schemas.openxmlformats.org/officeDocument/2006/relationships/hyperlink" Target="http://www.emc.ncep.noaa.gov/gmb/noor/GFS2017/WestVirginiaflooding.pptx" TargetMode="External"/><Relationship Id="rId17" Type="http://schemas.openxmlformats.org/officeDocument/2006/relationships/hyperlink" Target="http://www.emc.ncep.noaa.gov/gmb/noor/GFS2017/MEG%20GFS%20Parallel%20EvaluationsMEGDec15.pptx" TargetMode="External"/><Relationship Id="rId2" Type="http://schemas.openxmlformats.org/officeDocument/2006/relationships/notesSlide" Target="../notesSlides/notesSlide5.xml"/><Relationship Id="rId16" Type="http://schemas.openxmlformats.org/officeDocument/2006/relationships/hyperlink" Target="http://www.emc.ncep.noaa.gov/gmb/noor/GFS2017/MODECAPEVerificationGFSNEMS.pptx" TargetMode="External"/><Relationship Id="rId20" Type="http://schemas.openxmlformats.org/officeDocument/2006/relationships/hyperlink" Target="http://www.emc.ncep.noaa.gov/gmb/noor/4dGFS/docs/daverification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mc.ncep.noaa.gov/gmb/noor/GFS2017/meg26Jan17.pptx" TargetMode="External"/><Relationship Id="rId11" Type="http://schemas.openxmlformats.org/officeDocument/2006/relationships/hyperlink" Target="http://www.emc.ncep.noaa.gov/gmb/noor/GFS2017/Feb%208,%202016%20cyclone%20case%20study.pptx" TargetMode="External"/><Relationship Id="rId5" Type="http://schemas.openxmlformats.org/officeDocument/2006/relationships/hyperlink" Target="http://www.emc.ncep.noaa.gov/gmb/noor/GFS2017/January2016Blizzard.pptx" TargetMode="External"/><Relationship Id="rId15" Type="http://schemas.openxmlformats.org/officeDocument/2006/relationships/hyperlink" Target="http://www.emc.ncep.noaa.gov/gmb/noor/GFS2017/MinnesotaBlizzard.pptx" TargetMode="External"/><Relationship Id="rId23" Type="http://schemas.openxmlformats.org/officeDocument/2006/relationships/hyperlink" Target="http://www.emc.ncep.noaa.gov/gmb/noor/GFS2017/CaliforniaPrecipitationGFSvsGFSX.pptx" TargetMode="External"/><Relationship Id="rId10" Type="http://schemas.openxmlformats.org/officeDocument/2006/relationships/hyperlink" Target="http://www.emc.ncep.noaa.gov/gmb/noor/4dGFS/docs/ParallelHeights.pptx" TargetMode="External"/><Relationship Id="rId19" Type="http://schemas.openxmlformats.org/officeDocument/2006/relationships/hyperlink" Target="http://www.emc.ncep.noaa.gov/gmb/noor/GFS2017/CentralRegionCaseStudies2017.pptx" TargetMode="External"/><Relationship Id="rId4" Type="http://schemas.openxmlformats.org/officeDocument/2006/relationships/hyperlink" Target="http://www.emc.ncep.noaa.gov/gmb/noor/GFS2017/meg5January17.pptx" TargetMode="External"/><Relationship Id="rId9" Type="http://schemas.openxmlformats.org/officeDocument/2006/relationships/hyperlink" Target="http://www.emc.ncep.noaa.gov/gmb/noor/GFS2017/HurricaneJoaquinGFSNEMSEvaluation.pptx" TargetMode="External"/><Relationship Id="rId14" Type="http://schemas.openxmlformats.org/officeDocument/2006/relationships/hyperlink" Target="http://www.emc.ncep.noaa.gov/gmb/noor/GFS2017/MODEPrecipitationVerificationGFSNEMS.pptx" TargetMode="External"/><Relationship Id="rId22" Type="http://schemas.openxmlformats.org/officeDocument/2006/relationships/hyperlink" Target="http://www.emc.ncep.noaa.gov/gmb/noor/4dGFS/docs/megfeb11a.pptx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mc.ncep.noaa.gov/gmb/noor/GFS2017/EvalLettergfs2017WPC.docx" TargetMode="External"/><Relationship Id="rId3" Type="http://schemas.openxmlformats.org/officeDocument/2006/relationships/hyperlink" Target="http://www.emc.ncep.noaa.gov/gmb/noor/GFS2017/WREvalLettergfs2017.docx" TargetMode="External"/><Relationship Id="rId7" Type="http://schemas.openxmlformats.org/officeDocument/2006/relationships/hyperlink" Target="http://www.emc.ncep.noaa.gov/gmb/noor/GFS2017/EvalLettergfs2017finalAR.docx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mc.ncep.noaa.gov/gmb/noor/GFS2017/EvalLettergfs2017finalER.docx" TargetMode="External"/><Relationship Id="rId5" Type="http://schemas.openxmlformats.org/officeDocument/2006/relationships/hyperlink" Target="http://www.emc.ncep.noaa.gov/gmb/noor/GFS2017/EvalLettergfs2017SR.pdf" TargetMode="External"/><Relationship Id="rId10" Type="http://schemas.openxmlformats.org/officeDocument/2006/relationships/hyperlink" Target="http://www.emc.ncep.noaa.gov/gmb/noor/GFS2017/GFS2017reviewTCgenesisa.pptx" TargetMode="External"/><Relationship Id="rId4" Type="http://schemas.openxmlformats.org/officeDocument/2006/relationships/hyperlink" Target="http://www.emc.ncep.noaa.gov/gmb/noor/GFS2017/EvaluationCentralRegiongfs2017.docx" TargetMode="External"/><Relationship Id="rId9" Type="http://schemas.openxmlformats.org/officeDocument/2006/relationships/hyperlink" Target="http://www.emc.ncep.noaa.gov/gmb/noor/GFS2017/GFS2017evaluationNHC.pptx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mc.ncep.noaa.gov/gmb/noor/GFS2017/GFSprelim022017.pptx" TargetMode="External"/><Relationship Id="rId3" Type="http://schemas.openxmlformats.org/officeDocument/2006/relationships/hyperlink" Target="http://www.emc.ncep.noaa.gov/gmb/noor/GFS2017/GFSv14AWCevaluation.docx" TargetMode="External"/><Relationship Id="rId7" Type="http://schemas.openxmlformats.org/officeDocument/2006/relationships/hyperlink" Target="http://www.emc.ncep.noaa.gov/gmb/noor/GFS2017/OPCEvaluationofGFSp.doc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mc.ncep.noaa.gov/gmb/noor/GFS2017/GFS17EvaluationStratosphere2016.pptx" TargetMode="External"/><Relationship Id="rId11" Type="http://schemas.openxmlformats.org/officeDocument/2006/relationships/hyperlink" Target="http://www.emc.ncep.noaa.gov/gmb/noor/GFS2017/SPCreport.pptx" TargetMode="External"/><Relationship Id="rId5" Type="http://schemas.openxmlformats.org/officeDocument/2006/relationships/hyperlink" Target="http://www.emc.ncep.noaa.gov/gmb/noor/GFS2017/GFSpara2017Schemm.ppt" TargetMode="External"/><Relationship Id="rId10" Type="http://schemas.openxmlformats.org/officeDocument/2006/relationships/hyperlink" Target="http://www.emc.ncep.noaa.gov/gmb/noor/GFS2017/SPCevalletter.docx" TargetMode="External"/><Relationship Id="rId4" Type="http://schemas.openxmlformats.org/officeDocument/2006/relationships/hyperlink" Target="http://www.emc.ncep.noaa.gov/gmb/noor/GFS2017/EvalLettergfs2017cpc.docx" TargetMode="External"/><Relationship Id="rId9" Type="http://schemas.openxmlformats.org/officeDocument/2006/relationships/hyperlink" Target="http://www.emc.ncep.noaa.gov/gmb/noor/GFS2017/EvalLettergfs2017OWP.docx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mc.ncep.noaa.gov/gmb/emc.glopara/vsdb/pr4rn_1405/" TargetMode="External"/><Relationship Id="rId3" Type="http://schemas.openxmlformats.org/officeDocument/2006/relationships/hyperlink" Target="http://www.emc.ncep.noaa.gov/gmb/noor/GFS2017/GFS2017.htm" TargetMode="External"/><Relationship Id="rId7" Type="http://schemas.openxmlformats.org/officeDocument/2006/relationships/hyperlink" Target="http://www.emc.ncep.noaa.gov/gmb/emc.glopara/vsdb/pr4rn_1605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emc.ncep.noaa.gov/gmb/emc.glopara/vsdb/pr4rn_1512/" TargetMode="External"/><Relationship Id="rId5" Type="http://schemas.openxmlformats.org/officeDocument/2006/relationships/hyperlink" Target="http://www.emc.ncep.noaa.gov/gmb/emc.glopara/vsdb/pr4rn_1505/" TargetMode="External"/><Relationship Id="rId4" Type="http://schemas.openxmlformats.org/officeDocument/2006/relationships/hyperlink" Target="http://www.emc.ncep.noaa.gov/gmb/emc.glopara/vsdb/prnemsrn" TargetMode="External"/><Relationship Id="rId9" Type="http://schemas.openxmlformats.org/officeDocument/2006/relationships/hyperlink" Target="http://www.emc.ncep.noaa.gov/gmb/emc.glopara/vsdb/pr4rn_1408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emc.ncep.noaa.gov/gmb/emc.glopara/vsdb/gfs2017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60E25C-21D2-422B-9D39-2D9247AD4D7E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6888" y="1295400"/>
            <a:ext cx="80772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solidFill>
                  <a:srgbClr val="000066"/>
                </a:solidFill>
              </a:rPr>
              <a:t>Scientific Verification and Validation of NCEP GFS for Operational Implementation</a:t>
            </a:r>
            <a:endParaRPr lang="en-US" sz="2800" b="1" dirty="0">
              <a:solidFill>
                <a:srgbClr val="000066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2925" y="2971800"/>
            <a:ext cx="7772400" cy="1524000"/>
          </a:xfrm>
        </p:spPr>
        <p:txBody>
          <a:bodyPr/>
          <a:lstStyle/>
          <a:p>
            <a:pPr eaLnBrk="1" hangingPunct="1"/>
            <a:r>
              <a:rPr lang="en-US" b="1" dirty="0" err="1" smtClean="0">
                <a:solidFill>
                  <a:schemeClr val="tx1"/>
                </a:solidFill>
              </a:rPr>
              <a:t>Fanglin</a:t>
            </a:r>
            <a:r>
              <a:rPr lang="en-US" b="1" dirty="0" smtClean="0">
                <a:solidFill>
                  <a:schemeClr val="tx1"/>
                </a:solidFill>
              </a:rPr>
              <a:t> Yang </a:t>
            </a:r>
          </a:p>
          <a:p>
            <a:pPr eaLnBrk="1" hangingPunct="1"/>
            <a:r>
              <a:rPr lang="en-US" sz="2000" dirty="0" smtClean="0">
                <a:solidFill>
                  <a:schemeClr val="tx1"/>
                </a:solidFill>
              </a:rPr>
              <a:t>Environmental </a:t>
            </a:r>
            <a:r>
              <a:rPr lang="en-US" sz="2000" dirty="0">
                <a:solidFill>
                  <a:schemeClr val="tx1"/>
                </a:solidFill>
              </a:rPr>
              <a:t>Modeling Center</a:t>
            </a:r>
          </a:p>
          <a:p>
            <a:pPr eaLnBrk="1" hangingPunct="1"/>
            <a:r>
              <a:rPr lang="en-US" sz="2000" dirty="0">
                <a:solidFill>
                  <a:schemeClr val="tx1"/>
                </a:solidFill>
              </a:rPr>
              <a:t> National Centers for Environmental </a:t>
            </a:r>
            <a:r>
              <a:rPr lang="en-US" sz="2000" dirty="0" smtClean="0">
                <a:solidFill>
                  <a:schemeClr val="tx1"/>
                </a:solidFill>
              </a:rPr>
              <a:t>Prediction</a:t>
            </a:r>
            <a:endParaRPr lang="en-US" sz="2000" dirty="0">
              <a:solidFill>
                <a:schemeClr val="tx1"/>
              </a:solidFill>
            </a:endParaRPr>
          </a:p>
          <a:p>
            <a:pPr eaLnBrk="1" hangingPunct="1"/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14340" name="Group 1"/>
          <p:cNvGrpSpPr>
            <a:grpSpLocks/>
          </p:cNvGrpSpPr>
          <p:nvPr/>
        </p:nvGrpSpPr>
        <p:grpSpPr bwMode="auto">
          <a:xfrm>
            <a:off x="0" y="0"/>
            <a:ext cx="9161463" cy="762000"/>
            <a:chOff x="0" y="0"/>
            <a:chExt cx="9296400" cy="762000"/>
          </a:xfrm>
        </p:grpSpPr>
        <p:pic>
          <p:nvPicPr>
            <p:cNvPr id="14344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00" y="0"/>
              <a:ext cx="16764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5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219200" cy="742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6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95400" y="0"/>
              <a:ext cx="63246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Slide Number Placeholder 7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3894B25-8442-4FA8-B870-3D35F735E1F9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4342" name="Rectangle 3"/>
          <p:cNvSpPr>
            <a:spLocks noChangeArrowheads="1"/>
          </p:cNvSpPr>
          <p:nvPr/>
        </p:nvSpPr>
        <p:spPr bwMode="auto">
          <a:xfrm>
            <a:off x="685800" y="6248400"/>
            <a:ext cx="7848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i="1" dirty="0" smtClean="0"/>
              <a:t>NEMS FV3GFS Community Modeling System Training and Tutorial: Planning and Preparation Meeting, </a:t>
            </a:r>
          </a:p>
          <a:p>
            <a:pPr algn="ctr"/>
            <a:r>
              <a:rPr lang="en-US" sz="1400" i="1" dirty="0" smtClean="0"/>
              <a:t>19-20 July, 2017, GFDL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31937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>
            <a:spLocks noGrp="1"/>
          </p:cNvSpPr>
          <p:nvPr>
            <p:ph type="title"/>
          </p:nvPr>
        </p:nvSpPr>
        <p:spPr>
          <a:xfrm>
            <a:off x="1320799" y="-14913"/>
            <a:ext cx="6578601" cy="11695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2400" b="1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5.  </a:t>
            </a:r>
            <a:r>
              <a:rPr lang="en-US" sz="2400" b="1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Hurricane </a:t>
            </a:r>
            <a:r>
              <a:rPr lang="en-US" sz="2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Track </a:t>
            </a:r>
            <a:r>
              <a:rPr lang="en-US" sz="2400" b="1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and Intensity</a:t>
            </a:r>
            <a:r>
              <a:rPr lang="en-US" sz="2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1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three worst storms from 2016: Gaston, Hermine and Lisa</a:t>
            </a:r>
          </a:p>
        </p:txBody>
      </p:sp>
      <p:pic>
        <p:nvPicPr>
          <p:cNvPr id="459" name="Shape 45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97175" y="1365204"/>
            <a:ext cx="4160100" cy="2468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Shape 4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0867" y="1335259"/>
            <a:ext cx="4160519" cy="2468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Shape 46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0867" y="4148667"/>
            <a:ext cx="4160519" cy="2468880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Shape 463"/>
          <p:cNvSpPr/>
          <p:nvPr/>
        </p:nvSpPr>
        <p:spPr>
          <a:xfrm>
            <a:off x="556599" y="1988186"/>
            <a:ext cx="2392000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4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Track errors for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4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Gaston, Hermine and Lisa</a:t>
            </a:r>
          </a:p>
        </p:txBody>
      </p:sp>
      <p:sp>
        <p:nvSpPr>
          <p:cNvPr id="464" name="Shape 464"/>
          <p:cNvSpPr/>
          <p:nvPr/>
        </p:nvSpPr>
        <p:spPr>
          <a:xfrm>
            <a:off x="556597" y="4800998"/>
            <a:ext cx="3429144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4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Track errors for whole three years w/o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4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Gaston, Hermine and Lisa</a:t>
            </a:r>
          </a:p>
        </p:txBody>
      </p:sp>
      <p:sp>
        <p:nvSpPr>
          <p:cNvPr id="465" name="Shape 465"/>
          <p:cNvSpPr txBox="1">
            <a:spLocks noGrp="1"/>
          </p:cNvSpPr>
          <p:nvPr>
            <p:ph type="sldNum" idx="12"/>
          </p:nvPr>
        </p:nvSpPr>
        <p:spPr>
          <a:xfrm>
            <a:off x="7010400" y="661987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Shape 60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52800" y="3176712"/>
            <a:ext cx="5181600" cy="34408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018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 txBox="1">
            <a:spLocks noGrp="1"/>
          </p:cNvSpPr>
          <p:nvPr>
            <p:ph type="sldNum" idx="12"/>
          </p:nvPr>
        </p:nvSpPr>
        <p:spPr>
          <a:xfrm>
            <a:off x="7010400" y="661987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6" name="Shape 4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9930" y="1295162"/>
            <a:ext cx="2624137" cy="2299022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Shape 447"/>
          <p:cNvSpPr txBox="1"/>
          <p:nvPr/>
        </p:nvSpPr>
        <p:spPr>
          <a:xfrm>
            <a:off x="1061275" y="413924"/>
            <a:ext cx="7549325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24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n-US" sz="2400" b="1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   Tropical </a:t>
            </a:r>
            <a:r>
              <a:rPr lang="en-US" sz="2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Cyclone Genesis </a:t>
            </a:r>
            <a:r>
              <a:rPr lang="en-US" sz="2400" b="1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Verification</a:t>
            </a:r>
            <a:endParaRPr lang="en-US" sz="24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8" name="Shape 4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88205" y="1295162"/>
            <a:ext cx="2667528" cy="2337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Shape 4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39871" y="1295162"/>
            <a:ext cx="3249071" cy="2337038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Shape 450"/>
          <p:cNvSpPr txBox="1"/>
          <p:nvPr/>
        </p:nvSpPr>
        <p:spPr>
          <a:xfrm>
            <a:off x="1008980" y="5911280"/>
            <a:ext cx="6829113" cy="738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Improved TC Genesis in the NATL And EPAC for both POD and Success Ratio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Significant gains in lead time for TC Genesis</a:t>
            </a:r>
          </a:p>
        </p:txBody>
      </p:sp>
      <p:pic>
        <p:nvPicPr>
          <p:cNvPr id="451" name="Shape 45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5218" y="3454400"/>
            <a:ext cx="2937920" cy="2357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Shape 45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123140" y="3472030"/>
            <a:ext cx="2911474" cy="2336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Shape 45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034614" y="3653366"/>
            <a:ext cx="2787650" cy="22367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458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Metrics </a:t>
            </a:r>
            <a:r>
              <a:rPr lang="en-US" sz="3600" b="1" dirty="0"/>
              <a:t>for </a:t>
            </a:r>
            <a:r>
              <a:rPr lang="en-US" sz="3600" b="1" dirty="0" smtClean="0"/>
              <a:t>evaluation – and more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757687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/>
            <a:r>
              <a:rPr lang="en-US" sz="2400" b="1" dirty="0" smtClean="0"/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1219352"/>
            <a:ext cx="702243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MODE verification of CAPE, precipitation, and Jet </a:t>
            </a:r>
            <a:r>
              <a:rPr lang="en-US" sz="2400" dirty="0" err="1" smtClean="0"/>
              <a:t>etc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Bufr</a:t>
            </a:r>
            <a:r>
              <a:rPr lang="en-US" sz="2400" dirty="0" smtClean="0"/>
              <a:t> sounding verification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Analyses increments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Cases studies  </a:t>
            </a:r>
            <a:r>
              <a:rPr lang="en-US" sz="2400" dirty="0" smtClean="0"/>
              <a:t>(by EMC Model Evaluation Group)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Impact on computing resources, mass storages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……..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8598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6" name="Shape 356"/>
          <p:cNvGraphicFramePr/>
          <p:nvPr/>
        </p:nvGraphicFramePr>
        <p:xfrm>
          <a:off x="4763" y="1677155"/>
          <a:ext cx="9067800" cy="42526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567225"/>
                <a:gridCol w="4500575"/>
              </a:tblGrid>
              <a:tr h="333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Case Studies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Case Studies</a:t>
                      </a:r>
                    </a:p>
                  </a:txBody>
                  <a:tcPr marL="91450" marR="91450" marT="45725" marB="45725"/>
                </a:tc>
              </a:tr>
              <a:tr h="333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1" i="0" u="sng" strike="noStrike" cap="none">
                          <a:solidFill>
                            <a:schemeClr val="hlink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r:id="rId3"/>
                        </a:rPr>
                        <a:t>Louisiana flooding case study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1" i="0" u="sng" strike="noStrike" cap="none">
                          <a:solidFill>
                            <a:schemeClr val="hlink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r:id="rId4"/>
                        </a:rPr>
                        <a:t>Christmas Day 2016 Northern Plains Blizzard</a:t>
                      </a:r>
                    </a:p>
                  </a:txBody>
                  <a:tcPr marL="91450" marR="91450" marT="45725" marB="45725"/>
                </a:tc>
              </a:tr>
              <a:tr h="333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1" i="0" u="sng" strike="noStrike" cap="none">
                          <a:solidFill>
                            <a:schemeClr val="hlink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r:id="rId5"/>
                        </a:rPr>
                        <a:t>January 23, 2016 East Coast Blizzard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1" i="0" u="sng" strike="noStrike" cap="none">
                          <a:solidFill>
                            <a:schemeClr val="hlink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r:id="rId6"/>
                        </a:rPr>
                        <a:t>January 22-23, 2017 California precipitation event</a:t>
                      </a:r>
                    </a:p>
                  </a:txBody>
                  <a:tcPr marL="91450" marR="91450" marT="45725" marB="45725"/>
                </a:tc>
              </a:tr>
              <a:tr h="333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1" i="0" u="sng" strike="noStrike" cap="none">
                          <a:solidFill>
                            <a:schemeClr val="hlink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r:id="rId7"/>
                        </a:rPr>
                        <a:t>Hurricane Matthew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1" i="0" u="sng" strike="noStrike" cap="none">
                          <a:solidFill>
                            <a:schemeClr val="hlink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r:id="rId8"/>
                        </a:rPr>
                        <a:t>Portland heavy snow Jan. 10-11, 2017</a:t>
                      </a:r>
                    </a:p>
                  </a:txBody>
                  <a:tcPr marL="91450" marR="91450" marT="45725" marB="45725"/>
                </a:tc>
              </a:tr>
              <a:tr h="333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1" i="0" u="sng" strike="noStrike" cap="none">
                          <a:solidFill>
                            <a:schemeClr val="hlink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r:id="rId9"/>
                        </a:rPr>
                        <a:t>Hurricane Joaquin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1" u="sng" strike="noStrike" cap="none">
                          <a:solidFill>
                            <a:schemeClr val="hlink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r:id="rId10"/>
                        </a:rPr>
                        <a:t>Long-range predictability of high-impact west coast atmospheric river</a:t>
                      </a:r>
                    </a:p>
                  </a:txBody>
                  <a:tcPr marL="91450" marR="91450" marT="45725" marB="45725"/>
                </a:tc>
              </a:tr>
              <a:tr h="333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1" i="0" u="sng" strike="noStrike" cap="none">
                          <a:solidFill>
                            <a:schemeClr val="hlink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r:id="rId11"/>
                        </a:rPr>
                        <a:t>February 7-8, 2016 explosive cyclone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1" u="sng" strike="noStrike" cap="none">
                          <a:solidFill>
                            <a:schemeClr val="hlink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r:id="rId12"/>
                        </a:rPr>
                        <a:t>West Virginia flooding case</a:t>
                      </a:r>
                    </a:p>
                  </a:txBody>
                  <a:tcPr marL="91450" marR="91450" marT="45725" marB="45725"/>
                </a:tc>
              </a:tr>
              <a:tr h="333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1" i="0" u="sng" strike="noStrike" cap="none">
                          <a:solidFill>
                            <a:schemeClr val="hlink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r:id="rId13"/>
                        </a:rPr>
                        <a:t>MODE Jet Verification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1" u="sng" strike="noStrike" cap="none">
                          <a:solidFill>
                            <a:schemeClr val="hlink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r:id="rId14"/>
                        </a:rPr>
                        <a:t>MODE Precipitation Verification</a:t>
                      </a:r>
                    </a:p>
                  </a:txBody>
                  <a:tcPr marL="91450" marR="91450" marT="45725" marB="45725"/>
                </a:tc>
              </a:tr>
              <a:tr h="333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1" i="0" u="sng" strike="noStrike" cap="none">
                          <a:solidFill>
                            <a:schemeClr val="hlink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r:id="rId15"/>
                        </a:rPr>
                        <a:t>Minnesota Blizzard November 18-19, 2016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1" u="sng" strike="noStrike" cap="none">
                          <a:solidFill>
                            <a:schemeClr val="hlink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r:id="rId16"/>
                        </a:rPr>
                        <a:t>MODE CAPE Verification</a:t>
                      </a:r>
                    </a:p>
                  </a:txBody>
                  <a:tcPr marL="91450" marR="91450" marT="45725" marB="45725"/>
                </a:tc>
              </a:tr>
              <a:tr h="333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1" u="sng" strike="noStrike" cap="none">
                          <a:solidFill>
                            <a:schemeClr val="hlink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r:id="rId17"/>
                        </a:rPr>
                        <a:t>Weather Prediction Center case studies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Arial"/>
                        <a:buNone/>
                      </a:pPr>
                      <a:endParaRPr sz="1400" b="1" u="sng" strike="noStrike" cap="none">
                        <a:solidFill>
                          <a:schemeClr val="hlink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  <a:hlinkClick r:id="rId18"/>
                      </a:endParaRPr>
                    </a:p>
                  </a:txBody>
                  <a:tcPr marL="91450" marR="91450" marT="45725" marB="45725"/>
                </a:tc>
              </a:tr>
              <a:tr h="333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1" u="sng" strike="noStrike" cap="none">
                          <a:solidFill>
                            <a:schemeClr val="hlink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r:id="rId19"/>
                        </a:rPr>
                        <a:t>Central Region case studies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Arial"/>
                        <a:buNone/>
                      </a:pPr>
                      <a:endParaRPr sz="1400" b="1" u="sng" strike="noStrike" cap="none">
                        <a:solidFill>
                          <a:schemeClr val="hlink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  <a:hlinkClick r:id="rId20"/>
                      </a:endParaRPr>
                    </a:p>
                  </a:txBody>
                  <a:tcPr marL="91450" marR="91450" marT="45725" marB="45725"/>
                </a:tc>
              </a:tr>
              <a:tr h="333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1" u="sng" strike="noStrike" cap="none">
                          <a:solidFill>
                            <a:schemeClr val="hlink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r:id="rId21"/>
                        </a:rPr>
                        <a:t>Hurricane Joaquin precipitation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endParaRPr sz="1400" b="1" u="sng" strike="noStrike" cap="none">
                        <a:solidFill>
                          <a:schemeClr val="hlink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  <a:hlinkClick r:id="rId22"/>
                      </a:endParaRPr>
                    </a:p>
                  </a:txBody>
                  <a:tcPr marL="91450" marR="91450" marT="45725" marB="45725"/>
                </a:tc>
              </a:tr>
              <a:tr h="333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1" u="sng" strike="noStrike" cap="none">
                          <a:solidFill>
                            <a:schemeClr val="hlink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r:id="rId23"/>
                        </a:rPr>
                        <a:t>California precipitation January 9-10, 2017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4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357" name="Shape 357"/>
          <p:cNvSpPr txBox="1"/>
          <p:nvPr/>
        </p:nvSpPr>
        <p:spPr>
          <a:xfrm>
            <a:off x="982133" y="145453"/>
            <a:ext cx="6968065" cy="923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Case studies and evaluation/analysis by MEG/EMC</a:t>
            </a:r>
          </a:p>
        </p:txBody>
      </p:sp>
      <p:sp>
        <p:nvSpPr>
          <p:cNvPr id="358" name="Shape 358"/>
          <p:cNvSpPr txBox="1">
            <a:spLocks noGrp="1"/>
          </p:cNvSpPr>
          <p:nvPr>
            <p:ph type="sldNum" idx="12"/>
          </p:nvPr>
        </p:nvSpPr>
        <p:spPr>
          <a:xfrm>
            <a:off x="7010400" y="661987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36037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9800"/>
            <a:ext cx="8229600" cy="1295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</a:rPr>
              <a:t>Downstream Impact </a:t>
            </a:r>
            <a:br>
              <a:rPr lang="en-US" sz="3600" b="1" dirty="0" smtClean="0">
                <a:solidFill>
                  <a:srgbClr val="0000CC"/>
                </a:solidFill>
              </a:rPr>
            </a:br>
            <a:r>
              <a:rPr lang="en-US" sz="3600" b="1" dirty="0" smtClean="0">
                <a:solidFill>
                  <a:srgbClr val="0000CC"/>
                </a:solidFill>
              </a:rPr>
              <a:t>and Field Office Evaluation </a:t>
            </a:r>
            <a:endParaRPr lang="en-US" sz="2000" dirty="0">
              <a:solidFill>
                <a:srgbClr val="00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757687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/>
            <a:r>
              <a:rPr lang="en-US" sz="2400" b="1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7417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/>
          <p:nvPr/>
        </p:nvSpPr>
        <p:spPr>
          <a:xfrm>
            <a:off x="4973250" y="5727639"/>
            <a:ext cx="3280228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Brier Scores…remember, smaller is better!</a:t>
            </a:r>
          </a:p>
        </p:txBody>
      </p:sp>
      <p:cxnSp>
        <p:nvCxnSpPr>
          <p:cNvPr id="392" name="Shape 392"/>
          <p:cNvCxnSpPr/>
          <p:nvPr/>
        </p:nvCxnSpPr>
        <p:spPr>
          <a:xfrm rot="10800000" flipH="1">
            <a:off x="5169192" y="4530525"/>
            <a:ext cx="1676399" cy="1197113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pic>
        <p:nvPicPr>
          <p:cNvPr id="393" name="Shape 393" title="All Stations: 12hr POP Brier Scores (Warm Season)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4933" y="1290366"/>
            <a:ext cx="8229600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Shape 394"/>
          <p:cNvSpPr txBox="1"/>
          <p:nvPr/>
        </p:nvSpPr>
        <p:spPr>
          <a:xfrm>
            <a:off x="304800" y="235901"/>
            <a:ext cx="8534399" cy="5539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MOS Evaluation from MDL</a:t>
            </a:r>
          </a:p>
        </p:txBody>
      </p:sp>
      <p:sp>
        <p:nvSpPr>
          <p:cNvPr id="395" name="Shape 395"/>
          <p:cNvSpPr txBox="1">
            <a:spLocks noGrp="1"/>
          </p:cNvSpPr>
          <p:nvPr>
            <p:ph type="sldNum" idx="12"/>
          </p:nvPr>
        </p:nvSpPr>
        <p:spPr>
          <a:xfrm>
            <a:off x="7010400" y="661987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505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Shape 416"/>
          <p:cNvPicPr preferRelativeResize="0"/>
          <p:nvPr/>
        </p:nvPicPr>
        <p:blipFill rotWithShape="1">
          <a:blip r:embed="rId3">
            <a:alphaModFix/>
          </a:blip>
          <a:srcRect r="14760"/>
          <a:stretch/>
        </p:blipFill>
        <p:spPr>
          <a:xfrm>
            <a:off x="127000" y="1326283"/>
            <a:ext cx="4182533" cy="2417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Shape 417"/>
          <p:cNvPicPr preferRelativeResize="0"/>
          <p:nvPr/>
        </p:nvPicPr>
        <p:blipFill rotWithShape="1">
          <a:blip r:embed="rId4">
            <a:alphaModFix/>
          </a:blip>
          <a:srcRect r="14779"/>
          <a:stretch/>
        </p:blipFill>
        <p:spPr>
          <a:xfrm>
            <a:off x="4459476" y="1326282"/>
            <a:ext cx="4184988" cy="2419606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Shape 418"/>
          <p:cNvSpPr txBox="1"/>
          <p:nvPr/>
        </p:nvSpPr>
        <p:spPr>
          <a:xfrm>
            <a:off x="304800" y="235901"/>
            <a:ext cx="8534399" cy="5539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NHC Evaluation of Hurricane Forecasts</a:t>
            </a:r>
          </a:p>
        </p:txBody>
      </p:sp>
      <p:sp>
        <p:nvSpPr>
          <p:cNvPr id="419" name="Shape 419"/>
          <p:cNvSpPr txBox="1"/>
          <p:nvPr/>
        </p:nvSpPr>
        <p:spPr>
          <a:xfrm>
            <a:off x="2785533" y="695483"/>
            <a:ext cx="3572933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Skill relative to TVCN &amp; GFEX</a:t>
            </a:r>
          </a:p>
        </p:txBody>
      </p:sp>
      <p:pic>
        <p:nvPicPr>
          <p:cNvPr id="420" name="Shape 420"/>
          <p:cNvPicPr preferRelativeResize="0"/>
          <p:nvPr/>
        </p:nvPicPr>
        <p:blipFill rotWithShape="1">
          <a:blip r:embed="rId3">
            <a:alphaModFix/>
          </a:blip>
          <a:srcRect l="85615" t="17642" r="-367" b="62398"/>
          <a:stretch/>
        </p:blipFill>
        <p:spPr>
          <a:xfrm>
            <a:off x="5240830" y="1509025"/>
            <a:ext cx="787436" cy="524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Shape 421"/>
          <p:cNvPicPr preferRelativeResize="0"/>
          <p:nvPr/>
        </p:nvPicPr>
        <p:blipFill rotWithShape="1">
          <a:blip r:embed="rId3">
            <a:alphaModFix/>
          </a:blip>
          <a:srcRect l="85615" t="17642" r="-367" b="62398"/>
          <a:stretch/>
        </p:blipFill>
        <p:spPr>
          <a:xfrm>
            <a:off x="982095" y="1509025"/>
            <a:ext cx="787436" cy="524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Shape 4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3898105"/>
            <a:ext cx="4459476" cy="2173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Shape 4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71998" y="3928632"/>
            <a:ext cx="4564345" cy="2143420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Shape 424"/>
          <p:cNvSpPr txBox="1"/>
          <p:nvPr/>
        </p:nvSpPr>
        <p:spPr>
          <a:xfrm>
            <a:off x="1614595" y="6254796"/>
            <a:ext cx="6285695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Improved skill w/TVCN, </a:t>
            </a:r>
            <a:r>
              <a:rPr lang="en-US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degraded with GFEX in ATL.  </a:t>
            </a:r>
            <a:r>
              <a:rPr lang="en-US"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Improved in EPAC</a:t>
            </a:r>
          </a:p>
        </p:txBody>
      </p:sp>
      <p:sp>
        <p:nvSpPr>
          <p:cNvPr id="425" name="Shape 425"/>
          <p:cNvSpPr txBox="1">
            <a:spLocks noGrp="1"/>
          </p:cNvSpPr>
          <p:nvPr>
            <p:ph type="sldNum" idx="12"/>
          </p:nvPr>
        </p:nvSpPr>
        <p:spPr>
          <a:xfrm>
            <a:off x="7010400" y="661987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831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 txBox="1">
            <a:spLocks noGrp="1"/>
          </p:cNvSpPr>
          <p:nvPr>
            <p:ph type="title"/>
          </p:nvPr>
        </p:nvSpPr>
        <p:spPr>
          <a:xfrm>
            <a:off x="1066800" y="0"/>
            <a:ext cx="6894284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Summary of various evaluation metrics</a:t>
            </a:r>
          </a:p>
        </p:txBody>
      </p:sp>
      <p:graphicFrame>
        <p:nvGraphicFramePr>
          <p:cNvPr id="504" name="Shape 504"/>
          <p:cNvGraphicFramePr/>
          <p:nvPr/>
        </p:nvGraphicFramePr>
        <p:xfrm>
          <a:off x="220130" y="1290854"/>
          <a:ext cx="8715825" cy="50750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09375"/>
                <a:gridCol w="6706450"/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1" u="none" strike="noStrike" cap="none"/>
                        <a:t>Evaluation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1" u="none" strike="noStrike" cap="none"/>
                        <a:t>Remarks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1" u="none" strike="noStrike" cap="none"/>
                        <a:t>Fit-to-radiosondes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i="0" u="none" strike="noStrike" cap="none">
                          <a:solidFill>
                            <a:srgbClr val="000000"/>
                          </a:solidFill>
                        </a:rPr>
                        <a:t>Small differences, winds have mixed results, </a:t>
                      </a:r>
                      <a:r>
                        <a:rPr lang="en-US" sz="1600" b="1" i="0" u="none" strike="noStrike" cap="none">
                          <a:solidFill>
                            <a:srgbClr val="00B050"/>
                          </a:solidFill>
                        </a:rPr>
                        <a:t>temperature slightly better fit in GFSX Winds stronger, </a:t>
                      </a:r>
                      <a:r>
                        <a:rPr lang="en-US" sz="1600" i="0" u="none" strike="noStrike" cap="none">
                          <a:solidFill>
                            <a:srgbClr val="000000"/>
                          </a:solidFill>
                        </a:rPr>
                        <a:t>temperatures warmer in GFSX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1" u="none" strike="noStrike" cap="none"/>
                        <a:t>Fit-to-aircraft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1" u="none" strike="noStrike" cap="none"/>
                        <a:t>(global)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B050"/>
                          </a:solidFill>
                        </a:rPr>
                        <a:t>Wind and temperature biases mostly decreased in GFSX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</a:rPr>
                        <a:t>Fit of winds mixed results</a:t>
                      </a:r>
                      <a:r>
                        <a:rPr lang="en-US" sz="1600" b="1" i="0" u="none" strike="noStrike" cap="none">
                          <a:solidFill>
                            <a:srgbClr val="00B050"/>
                          </a:solidFill>
                        </a:rPr>
                        <a:t>, fit of temperatures improved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1" u="none" strike="noStrike" cap="none"/>
                        <a:t>Fit-to-ACARS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B050"/>
                          </a:solidFill>
                        </a:rPr>
                        <a:t>Bias decreased, fit improved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1" u="none" strike="noStrike" cap="none"/>
                        <a:t>Hurricane Tracks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i="1" u="none" strike="noStrike" cap="none">
                          <a:solidFill>
                            <a:srgbClr val="FF0000"/>
                          </a:solidFill>
                        </a:rPr>
                        <a:t>GFSX slightly worse in short range forecasts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1" u="none" strike="noStrike" cap="none"/>
                        <a:t>TC Genesis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B050"/>
                          </a:solidFill>
                        </a:rPr>
                        <a:t>GFSX improved overall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1" u="none" strike="noStrike" cap="none"/>
                        <a:t>Hurricane Joaquin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solidFill>
                            <a:srgbClr val="00B050"/>
                          </a:solidFill>
                        </a:rPr>
                        <a:t>GFSX forecast Joaquin to stay out to sea about 42 hours before the GFS2015 and GFS2016 models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1" u="none" strike="noStrike" cap="none"/>
                        <a:t>Hurricane Matthew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B050"/>
                          </a:solidFill>
                        </a:rPr>
                        <a:t>GFSX did better with track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1" u="none" strike="noStrike" cap="none"/>
                        <a:t>HWRF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</a:rPr>
                        <a:t>Neutral to improved track forecasts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1" u="none" strike="noStrike" cap="none"/>
                        <a:t>Multi-Waves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B050"/>
                          </a:solidFill>
                        </a:rPr>
                        <a:t>Improved overall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1" u="none" strike="noStrike" cap="none"/>
                        <a:t>GEFS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</a:rPr>
                        <a:t>Neutral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1" u="none" strike="noStrike" cap="none"/>
                        <a:t>Downstream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B050"/>
                          </a:solidFill>
                        </a:rPr>
                        <a:t>Almost ready to digest NEMSIO related changes</a:t>
                      </a: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505" name="Shape 505"/>
          <p:cNvSpPr txBox="1">
            <a:spLocks noGrp="1"/>
          </p:cNvSpPr>
          <p:nvPr>
            <p:ph type="sldNum" idx="12"/>
          </p:nvPr>
        </p:nvSpPr>
        <p:spPr>
          <a:xfrm>
            <a:off x="7010400" y="661987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9051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 txBox="1">
            <a:spLocks noGrp="1"/>
          </p:cNvSpPr>
          <p:nvPr>
            <p:ph type="title"/>
          </p:nvPr>
        </p:nvSpPr>
        <p:spPr>
          <a:xfrm>
            <a:off x="419100" y="6087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Endorsements from Stakeholders</a:t>
            </a:r>
          </a:p>
        </p:txBody>
      </p:sp>
      <p:graphicFrame>
        <p:nvGraphicFramePr>
          <p:cNvPr id="511" name="Shape 511"/>
          <p:cNvGraphicFramePr/>
          <p:nvPr/>
        </p:nvGraphicFramePr>
        <p:xfrm>
          <a:off x="350873" y="1203870"/>
          <a:ext cx="8527300" cy="44501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987300"/>
                <a:gridCol w="2128225"/>
                <a:gridCol w="4411775"/>
              </a:tblGrid>
              <a:tr h="240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Region/Center</a:t>
                      </a:r>
                    </a:p>
                  </a:txBody>
                  <a:tcPr marL="83250" marR="832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Recommendation</a:t>
                      </a:r>
                    </a:p>
                  </a:txBody>
                  <a:tcPr marL="83250" marR="832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Remarks</a:t>
                      </a:r>
                    </a:p>
                  </a:txBody>
                  <a:tcPr marL="83250" marR="83250" marT="45725" marB="45725"/>
                </a:tc>
              </a:tr>
              <a:tr h="420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700" b="1" u="sng" strike="noStrike" cap="none">
                          <a:solidFill>
                            <a:schemeClr val="hlink"/>
                          </a:solidFill>
                          <a:hlinkClick r:id="rId3"/>
                        </a:rPr>
                        <a:t>Western Region</a:t>
                      </a:r>
                    </a:p>
                  </a:txBody>
                  <a:tcPr marL="83250" marR="832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solidFill>
                            <a:srgbClr val="006600"/>
                          </a:solidFill>
                        </a:rPr>
                        <a:t>Implement</a:t>
                      </a:r>
                    </a:p>
                  </a:txBody>
                  <a:tcPr marL="83250" marR="832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solidFill>
                            <a:srgbClr val="00B050"/>
                          </a:solidFill>
                        </a:rPr>
                        <a:t>GFSX precip lighter in valleys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solidFill>
                            <a:srgbClr val="FF0000"/>
                          </a:solidFill>
                        </a:rPr>
                        <a:t>GFSX more jumps 120-180 h fcsts in December</a:t>
                      </a:r>
                    </a:p>
                  </a:txBody>
                  <a:tcPr marL="83250" marR="83250" marT="45725" marB="45725"/>
                </a:tc>
              </a:tr>
              <a:tr h="243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700" b="1" u="sng" strike="noStrike" cap="none">
                          <a:solidFill>
                            <a:schemeClr val="hlink"/>
                          </a:solidFill>
                          <a:hlinkClick r:id="rId4"/>
                        </a:rPr>
                        <a:t>Central Region</a:t>
                      </a:r>
                    </a:p>
                  </a:txBody>
                  <a:tcPr marL="83250" marR="832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solidFill>
                            <a:srgbClr val="006600"/>
                          </a:solidFill>
                        </a:rPr>
                        <a:t>Implement</a:t>
                      </a:r>
                    </a:p>
                  </a:txBody>
                  <a:tcPr marL="83250" marR="832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700" b="1" i="0" u="none" strike="noStrike" cap="none">
                          <a:solidFill>
                            <a:schemeClr val="dk1"/>
                          </a:solidFill>
                        </a:rPr>
                        <a:t>No significant improvements nor detriments</a:t>
                      </a:r>
                    </a:p>
                  </a:txBody>
                  <a:tcPr marL="83250" marR="83250" marT="45725" marB="45725"/>
                </a:tc>
              </a:tr>
              <a:tr h="243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700" b="1" u="sng" strike="noStrike" cap="none">
                          <a:solidFill>
                            <a:schemeClr val="hlink"/>
                          </a:solidFill>
                          <a:hlinkClick r:id="rId5"/>
                        </a:rPr>
                        <a:t>Southern Region</a:t>
                      </a:r>
                    </a:p>
                  </a:txBody>
                  <a:tcPr marL="83250" marR="832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solidFill>
                            <a:srgbClr val="006600"/>
                          </a:solidFill>
                        </a:rPr>
                        <a:t>Implement</a:t>
                      </a:r>
                    </a:p>
                  </a:txBody>
                  <a:tcPr marL="83250" marR="832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solidFill>
                            <a:srgbClr val="00B050"/>
                          </a:solidFill>
                        </a:rPr>
                        <a:t>GFSX slightly better Matthew</a:t>
                      </a:r>
                      <a:r>
                        <a:rPr lang="en-US" sz="1700" u="none" strike="noStrike" cap="none">
                          <a:solidFill>
                            <a:srgbClr val="00B050"/>
                          </a:solidFill>
                        </a:rPr>
                        <a:t>,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solidFill>
                            <a:srgbClr val="FF0000"/>
                          </a:solidFill>
                        </a:rPr>
                        <a:t>worse on Louisiana flooding</a:t>
                      </a:r>
                    </a:p>
                  </a:txBody>
                  <a:tcPr marL="83250" marR="83250" marT="45725" marB="45725"/>
                </a:tc>
              </a:tr>
              <a:tr h="243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700" b="1" u="sng" strike="noStrike" cap="none">
                          <a:solidFill>
                            <a:schemeClr val="hlink"/>
                          </a:solidFill>
                          <a:hlinkClick r:id="rId6"/>
                        </a:rPr>
                        <a:t>Eastern Region</a:t>
                      </a:r>
                    </a:p>
                  </a:txBody>
                  <a:tcPr marL="83250" marR="832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solidFill>
                            <a:srgbClr val="006600"/>
                          </a:solidFill>
                        </a:rPr>
                        <a:t>Implement</a:t>
                      </a:r>
                    </a:p>
                  </a:txBody>
                  <a:tcPr marL="83250" marR="832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solidFill>
                            <a:srgbClr val="007E39"/>
                          </a:solidFill>
                        </a:rPr>
                        <a:t>Some beneficial improvements and upgrades</a:t>
                      </a:r>
                    </a:p>
                  </a:txBody>
                  <a:tcPr marL="83250" marR="83250" marT="45725" marB="45725"/>
                </a:tc>
              </a:tr>
              <a:tr h="243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Pacific Region</a:t>
                      </a:r>
                    </a:p>
                  </a:txBody>
                  <a:tcPr marL="83250" marR="832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solidFill>
                            <a:schemeClr val="dk1"/>
                          </a:solidFill>
                        </a:rPr>
                        <a:t>No evaluation</a:t>
                      </a:r>
                    </a:p>
                  </a:txBody>
                  <a:tcPr marL="83250" marR="832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700" u="none" strike="noStrike" cap="none"/>
                    </a:p>
                  </a:txBody>
                  <a:tcPr marL="83250" marR="83250" marT="45725" marB="45725"/>
                </a:tc>
              </a:tr>
              <a:tr h="341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700" b="1" u="sng" strike="noStrike" cap="none">
                          <a:solidFill>
                            <a:schemeClr val="hlink"/>
                          </a:solidFill>
                          <a:hlinkClick r:id="rId7"/>
                        </a:rPr>
                        <a:t>Alaska Region</a:t>
                      </a:r>
                    </a:p>
                  </a:txBody>
                  <a:tcPr marL="83250" marR="832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solidFill>
                            <a:srgbClr val="006600"/>
                          </a:solidFill>
                        </a:rPr>
                        <a:t>Implement</a:t>
                      </a:r>
                    </a:p>
                  </a:txBody>
                  <a:tcPr marL="83250" marR="832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Forecast improvements largely neutral</a:t>
                      </a:r>
                    </a:p>
                  </a:txBody>
                  <a:tcPr marL="83250" marR="83250" marT="45725" marB="45725"/>
                </a:tc>
              </a:tr>
              <a:tr h="243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700" b="1" u="sng" strike="noStrike" cap="none">
                          <a:solidFill>
                            <a:schemeClr val="hlink"/>
                          </a:solidFill>
                          <a:hlinkClick r:id="rId8"/>
                        </a:rPr>
                        <a:t>WPC</a:t>
                      </a:r>
                    </a:p>
                  </a:txBody>
                  <a:tcPr marL="83250" marR="832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solidFill>
                            <a:srgbClr val="006600"/>
                          </a:solidFill>
                        </a:rPr>
                        <a:t>Implement</a:t>
                      </a:r>
                    </a:p>
                  </a:txBody>
                  <a:tcPr marL="83250" marR="832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solidFill>
                            <a:srgbClr val="007E39"/>
                          </a:solidFill>
                        </a:rPr>
                        <a:t>Slight improvement, Better tropical convection So. America</a:t>
                      </a:r>
                    </a:p>
                  </a:txBody>
                  <a:tcPr marL="83250" marR="83250" marT="45725" marB="45725"/>
                </a:tc>
              </a:tr>
              <a:tr h="243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700" b="1" u="sng" strike="noStrike" cap="none">
                          <a:solidFill>
                            <a:schemeClr val="hlink"/>
                          </a:solidFill>
                          <a:hlinkClick r:id="rId9"/>
                        </a:rPr>
                        <a:t>NHC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70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700" b="1" u="sng" strike="noStrike" cap="none">
                          <a:solidFill>
                            <a:schemeClr val="hlink"/>
                          </a:solidFill>
                          <a:hlinkClick r:id="rId10"/>
                        </a:rPr>
                        <a:t>genesis</a:t>
                      </a:r>
                    </a:p>
                  </a:txBody>
                  <a:tcPr marL="83250" marR="832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solidFill>
                            <a:srgbClr val="FF0000"/>
                          </a:solidFill>
                        </a:rPr>
                        <a:t>Oppose</a:t>
                      </a:r>
                    </a:p>
                  </a:txBody>
                  <a:tcPr marL="83250" marR="832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700" b="1" i="0" u="none" strike="noStrike" cap="none">
                          <a:solidFill>
                            <a:srgbClr val="FF0000"/>
                          </a:solidFill>
                        </a:rPr>
                        <a:t>9-10% less skill in track forecast at 48-72h in Atlantic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700" b="1" i="0" u="none" strike="noStrike" cap="none">
                          <a:solidFill>
                            <a:srgbClr val="00B050"/>
                          </a:solidFill>
                        </a:rPr>
                        <a:t>Forecasts of tropical storm genesis improved</a:t>
                      </a:r>
                    </a:p>
                  </a:txBody>
                  <a:tcPr marL="83250" marR="83250" marT="45725" marB="45725"/>
                </a:tc>
              </a:tr>
            </a:tbl>
          </a:graphicData>
        </a:graphic>
      </p:graphicFrame>
      <p:sp>
        <p:nvSpPr>
          <p:cNvPr id="512" name="Shape 512"/>
          <p:cNvSpPr txBox="1">
            <a:spLocks noGrp="1"/>
          </p:cNvSpPr>
          <p:nvPr>
            <p:ph type="sldNum" idx="12"/>
          </p:nvPr>
        </p:nvSpPr>
        <p:spPr>
          <a:xfrm>
            <a:off x="7010400" y="661987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lang="en-US" sz="14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34392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 txBox="1">
            <a:spLocks noGrp="1"/>
          </p:cNvSpPr>
          <p:nvPr>
            <p:ph type="sldNum" idx="12"/>
          </p:nvPr>
        </p:nvSpPr>
        <p:spPr>
          <a:xfrm>
            <a:off x="7010400" y="661987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18" name="Shape 518"/>
          <p:cNvGraphicFramePr/>
          <p:nvPr/>
        </p:nvGraphicFramePr>
        <p:xfrm>
          <a:off x="330132" y="1225065"/>
          <a:ext cx="8612775" cy="479915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153375"/>
                <a:gridCol w="2904675"/>
                <a:gridCol w="3554725"/>
              </a:tblGrid>
              <a:tr h="243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Region/Center</a:t>
                      </a:r>
                    </a:p>
                  </a:txBody>
                  <a:tcPr marL="83250" marR="832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Recommendation</a:t>
                      </a:r>
                    </a:p>
                  </a:txBody>
                  <a:tcPr marL="83250" marR="832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Remarks</a:t>
                      </a:r>
                    </a:p>
                  </a:txBody>
                  <a:tcPr marL="83250" marR="83250" marT="45725" marB="45725"/>
                </a:tc>
              </a:tr>
              <a:tr h="243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700" b="1" u="sng" strike="noStrike" cap="none">
                          <a:solidFill>
                            <a:schemeClr val="hlink"/>
                          </a:solidFill>
                          <a:hlinkClick r:id="rId3"/>
                        </a:rPr>
                        <a:t>AWC</a:t>
                      </a:r>
                    </a:p>
                  </a:txBody>
                  <a:tcPr marL="83250" marR="832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solidFill>
                            <a:srgbClr val="006600"/>
                          </a:solidFill>
                        </a:rPr>
                        <a:t>Implement</a:t>
                      </a:r>
                    </a:p>
                  </a:txBody>
                  <a:tcPr marL="83250" marR="832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solidFill>
                            <a:srgbClr val="007E39"/>
                          </a:solidFill>
                        </a:rPr>
                        <a:t>Significant improvements to tropical convection and ceiling and visibility over CONUS</a:t>
                      </a:r>
                    </a:p>
                  </a:txBody>
                  <a:tcPr marL="83250" marR="83250" marT="45725" marB="45725"/>
                </a:tc>
              </a:tr>
              <a:tr h="420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700" b="1" u="sng" strike="noStrike" cap="none">
                          <a:solidFill>
                            <a:schemeClr val="hlink"/>
                          </a:solidFill>
                          <a:hlinkClick r:id="rId4"/>
                        </a:rPr>
                        <a:t>CPC</a:t>
                      </a:r>
                      <a:r>
                        <a:rPr lang="en-US" sz="1700" b="1" u="none" strike="noStrike" cap="none"/>
                        <a:t>      </a:t>
                      </a:r>
                      <a:r>
                        <a:rPr lang="en-US" sz="1700" b="1" u="sng" strike="noStrike" cap="none">
                          <a:solidFill>
                            <a:schemeClr val="hlink"/>
                          </a:solidFill>
                          <a:hlinkClick r:id="rId5"/>
                        </a:rPr>
                        <a:t>long range</a:t>
                      </a:r>
                      <a:r>
                        <a:rPr lang="en-US" sz="1700" b="1" u="none" strike="noStrike" cap="none"/>
                        <a:t>    </a:t>
                      </a:r>
                      <a:r>
                        <a:rPr lang="en-US" sz="1700" b="1" u="sng" strike="noStrike" cap="none">
                          <a:solidFill>
                            <a:schemeClr val="hlink"/>
                          </a:solidFill>
                          <a:hlinkClick r:id="rId6"/>
                        </a:rPr>
                        <a:t>stratosphere</a:t>
                      </a:r>
                    </a:p>
                  </a:txBody>
                  <a:tcPr marL="83250" marR="832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solidFill>
                            <a:srgbClr val="006600"/>
                          </a:solidFill>
                        </a:rPr>
                        <a:t>Implement</a:t>
                      </a:r>
                    </a:p>
                  </a:txBody>
                  <a:tcPr marL="83250" marR="832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solidFill>
                            <a:srgbClr val="007E39"/>
                          </a:solidFill>
                        </a:rPr>
                        <a:t>Stratospheric fields improved, slight improvement D+8, week 2</a:t>
                      </a:r>
                    </a:p>
                  </a:txBody>
                  <a:tcPr marL="83250" marR="83250" marT="45725" marB="45725"/>
                </a:tc>
              </a:tr>
              <a:tr h="243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700" b="1" u="sng" strike="noStrike" cap="none">
                          <a:solidFill>
                            <a:schemeClr val="hlink"/>
                          </a:solidFill>
                          <a:hlinkClick r:id="rId7"/>
                        </a:rPr>
                        <a:t>OPC</a:t>
                      </a:r>
                    </a:p>
                  </a:txBody>
                  <a:tcPr marL="83250" marR="832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solidFill>
                            <a:srgbClr val="006600"/>
                          </a:solidFill>
                        </a:rPr>
                        <a:t>Implement</a:t>
                      </a:r>
                    </a:p>
                  </a:txBody>
                  <a:tcPr marL="83250" marR="832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solidFill>
                            <a:srgbClr val="00B050"/>
                          </a:solidFill>
                        </a:rPr>
                        <a:t>Small scale features improved</a:t>
                      </a:r>
                      <a:r>
                        <a:rPr lang="en-US" sz="1700" b="1" u="none" strike="noStrike" cap="none"/>
                        <a:t>; large scale features similar</a:t>
                      </a:r>
                    </a:p>
                  </a:txBody>
                  <a:tcPr marL="83250" marR="83250" marT="45725" marB="45725"/>
                </a:tc>
              </a:tr>
              <a:tr h="243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SWPC</a:t>
                      </a:r>
                    </a:p>
                  </a:txBody>
                  <a:tcPr marL="83250" marR="832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solidFill>
                            <a:schemeClr val="dk1"/>
                          </a:solidFill>
                        </a:rPr>
                        <a:t>No evaluation</a:t>
                      </a:r>
                    </a:p>
                  </a:txBody>
                  <a:tcPr marL="83250" marR="832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Arial"/>
                        <a:buNone/>
                      </a:pPr>
                      <a:endParaRPr sz="1700" i="1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83250" marR="83250" marT="45725" marB="45725"/>
                </a:tc>
              </a:tr>
              <a:tr h="243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700" b="1" u="sng" strike="noStrike" cap="none">
                          <a:solidFill>
                            <a:schemeClr val="hlink"/>
                          </a:solidFill>
                          <a:hlinkClick r:id="rId8"/>
                        </a:rPr>
                        <a:t>MDL</a:t>
                      </a:r>
                    </a:p>
                  </a:txBody>
                  <a:tcPr marL="83250" marR="832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solidFill>
                            <a:srgbClr val="006600"/>
                          </a:solidFill>
                        </a:rPr>
                        <a:t>Implement</a:t>
                      </a:r>
                    </a:p>
                  </a:txBody>
                  <a:tcPr marL="83250" marR="832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solidFill>
                            <a:schemeClr val="dk1"/>
                          </a:solidFill>
                        </a:rPr>
                        <a:t>see little to suggest any dramatic MOS impacts from implementing new GFS</a:t>
                      </a:r>
                    </a:p>
                  </a:txBody>
                  <a:tcPr marL="83250" marR="83250" marT="45725" marB="45725"/>
                </a:tc>
              </a:tr>
              <a:tr h="243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700" b="1" u="sng" strike="noStrike" cap="none">
                          <a:solidFill>
                            <a:schemeClr val="hlink"/>
                          </a:solidFill>
                          <a:hlinkClick r:id="rId9"/>
                        </a:rPr>
                        <a:t>OWP</a:t>
                      </a:r>
                    </a:p>
                  </a:txBody>
                  <a:tcPr marL="83250" marR="832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solidFill>
                            <a:srgbClr val="006600"/>
                          </a:solidFill>
                        </a:rPr>
                        <a:t>Implement</a:t>
                      </a:r>
                    </a:p>
                  </a:txBody>
                  <a:tcPr marL="83250" marR="832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Mixed results, extremely limited testing</a:t>
                      </a:r>
                    </a:p>
                  </a:txBody>
                  <a:tcPr marL="83250" marR="83250" marT="45725" marB="45725"/>
                </a:tc>
              </a:tr>
              <a:tr h="594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700" b="1" u="sng" strike="noStrike" cap="none">
                          <a:solidFill>
                            <a:schemeClr val="hlink"/>
                          </a:solidFill>
                          <a:hlinkClick r:id="rId10"/>
                        </a:rPr>
                        <a:t>SPC</a:t>
                      </a:r>
                      <a:r>
                        <a:rPr lang="en-US" sz="1700" b="1" u="none" strike="noStrike" cap="none"/>
                        <a:t>          </a:t>
                      </a:r>
                      <a:r>
                        <a:rPr lang="en-US" sz="1700" b="1" u="sng" strike="noStrike" cap="none">
                          <a:solidFill>
                            <a:schemeClr val="hlink"/>
                          </a:solidFill>
                          <a:hlinkClick r:id="rId11"/>
                        </a:rPr>
                        <a:t>report</a:t>
                      </a:r>
                      <a:r>
                        <a:rPr lang="en-US" sz="1700" b="1" u="none" strike="noStrike" cap="none"/>
                        <a:t>                        </a:t>
                      </a:r>
                    </a:p>
                  </a:txBody>
                  <a:tcPr marL="83250" marR="832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solidFill>
                            <a:srgbClr val="006600"/>
                          </a:solidFill>
                        </a:rPr>
                        <a:t>Implement</a:t>
                      </a:r>
                    </a:p>
                  </a:txBody>
                  <a:tcPr marL="83250" marR="832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solidFill>
                            <a:srgbClr val="007E39"/>
                          </a:solidFill>
                        </a:rPr>
                        <a:t>Slightly improved 2-m dew point and instability bias</a:t>
                      </a:r>
                    </a:p>
                  </a:txBody>
                  <a:tcPr marL="83250" marR="83250" marT="45725" marB="45725"/>
                </a:tc>
              </a:tr>
            </a:tbl>
          </a:graphicData>
        </a:graphic>
      </p:graphicFrame>
      <p:sp>
        <p:nvSpPr>
          <p:cNvPr id="519" name="Shape 519"/>
          <p:cNvSpPr txBox="1">
            <a:spLocks noGrp="1"/>
          </p:cNvSpPr>
          <p:nvPr>
            <p:ph type="title"/>
          </p:nvPr>
        </p:nvSpPr>
        <p:spPr>
          <a:xfrm>
            <a:off x="423862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Endorsements from Stakeholders</a:t>
            </a:r>
          </a:p>
        </p:txBody>
      </p:sp>
    </p:spTree>
    <p:extLst>
      <p:ext uri="{BB962C8B-B14F-4D97-AF65-F5344CB8AC3E}">
        <p14:creationId xmlns:p14="http://schemas.microsoft.com/office/powerpoint/2010/main" val="1003730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685800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Individual Developer: </a:t>
            </a:r>
            <a:r>
              <a:rPr lang="en-US" sz="2800" b="1" dirty="0" smtClean="0">
                <a:solidFill>
                  <a:srgbClr val="FF0000"/>
                </a:solidFill>
              </a:rPr>
              <a:t> R2O Transition Process and Evaluation</a:t>
            </a:r>
            <a:endParaRPr lang="en-US" sz="1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8534400" cy="5562600"/>
          </a:xfrm>
          <a:ln>
            <a:noFill/>
          </a:ln>
        </p:spPr>
        <p:txBody>
          <a:bodyPr>
            <a:noAutofit/>
          </a:bodyPr>
          <a:lstStyle/>
          <a:p>
            <a:pPr marL="284163" indent="-284163" algn="just"/>
            <a:r>
              <a:rPr lang="en-US" sz="2000" b="1" dirty="0" smtClean="0"/>
              <a:t>Developers run their own forecast-only sensitivity experiments to </a:t>
            </a:r>
            <a:r>
              <a:rPr lang="en-US" sz="2000" b="1" dirty="0" smtClean="0"/>
              <a:t>prove </a:t>
            </a:r>
            <a:r>
              <a:rPr lang="en-US" sz="2000" b="1" dirty="0" smtClean="0"/>
              <a:t>the science merit of the updates they proposed. </a:t>
            </a:r>
          </a:p>
          <a:p>
            <a:pPr marL="284163" indent="-284163" algn="just"/>
            <a:endParaRPr lang="en-US" sz="2000" b="1" dirty="0" smtClean="0"/>
          </a:p>
          <a:p>
            <a:pPr marL="284163" indent="-284163" algn="just"/>
            <a:r>
              <a:rPr lang="en-US" sz="2000" b="1" dirty="0" smtClean="0"/>
              <a:t>Developers runs cycled experiments with data assimilation to further test the impact on model forecast skills.  To a minimum one winter and one summer season must be included in the evaluation.  </a:t>
            </a:r>
          </a:p>
          <a:p>
            <a:pPr marL="284163" indent="-284163" algn="just"/>
            <a:endParaRPr lang="en-US" sz="2000" b="1" dirty="0" smtClean="0"/>
          </a:p>
          <a:p>
            <a:pPr marL="284163" indent="-284163" algn="just"/>
            <a:r>
              <a:rPr lang="en-US" sz="2000" b="1" dirty="0" smtClean="0">
                <a:solidFill>
                  <a:srgbClr val="0000CC"/>
                </a:solidFill>
              </a:rPr>
              <a:t>The same verification package/method  </a:t>
            </a:r>
            <a:r>
              <a:rPr lang="en-US" sz="2000" b="1" dirty="0" smtClean="0"/>
              <a:t>is used by all developers to verify their experiments.   Results are compared to concurrent operational GFS forecasts, and verified against observations. </a:t>
            </a:r>
          </a:p>
          <a:p>
            <a:pPr marL="284163" indent="-284163" algn="just"/>
            <a:endParaRPr lang="en-US" sz="2000" b="1" dirty="0" smtClean="0"/>
          </a:p>
          <a:p>
            <a:pPr marL="284163" indent="-284163" algn="just"/>
            <a:r>
              <a:rPr lang="en-US" sz="2000" b="1" dirty="0" smtClean="0"/>
              <a:t>If, and only if, each update is proved  to be beneficial can it be considered for operational transition.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A619-1C2E-4477-A71A-C0421048856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53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Science briefing to EMC implementation control board </a:t>
            </a:r>
          </a:p>
          <a:p>
            <a:endParaRPr lang="en-US" dirty="0" smtClean="0"/>
          </a:p>
          <a:p>
            <a:r>
              <a:rPr lang="en-US" dirty="0" smtClean="0"/>
              <a:t>Science briefing to NCEP Director</a:t>
            </a:r>
          </a:p>
          <a:p>
            <a:endParaRPr lang="en-US" dirty="0" smtClean="0"/>
          </a:p>
          <a:p>
            <a:r>
              <a:rPr lang="en-US" dirty="0" smtClean="0"/>
              <a:t>IT briefing to NCEP Director</a:t>
            </a:r>
          </a:p>
          <a:p>
            <a:endParaRPr lang="en-US" dirty="0" smtClean="0"/>
          </a:p>
          <a:p>
            <a:r>
              <a:rPr lang="en-US" dirty="0" smtClean="0"/>
              <a:t>NCEP NCO 30-day IT test</a:t>
            </a:r>
          </a:p>
          <a:p>
            <a:endParaRPr lang="en-US" dirty="0" smtClean="0"/>
          </a:p>
          <a:p>
            <a:r>
              <a:rPr lang="en-US" dirty="0" smtClean="0"/>
              <a:t>Upgrade announcement (TIN) </a:t>
            </a:r>
          </a:p>
          <a:p>
            <a:endParaRPr lang="en-US" dirty="0"/>
          </a:p>
          <a:p>
            <a:r>
              <a:rPr lang="en-US" dirty="0" smtClean="0"/>
              <a:t>And  ……  final implementation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9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685800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EMC Official Parallel Experiments:</a:t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 R2O Transition Process and Evaluation</a:t>
            </a:r>
            <a:endParaRPr lang="en-US" sz="1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8534400" cy="5562600"/>
          </a:xfrm>
          <a:ln>
            <a:noFill/>
          </a:ln>
        </p:spPr>
        <p:txBody>
          <a:bodyPr>
            <a:noAutofit/>
          </a:bodyPr>
          <a:lstStyle/>
          <a:p>
            <a:pPr marL="284163" indent="-284163" algn="just"/>
            <a:r>
              <a:rPr lang="en-US" sz="2400" b="1" dirty="0" smtClean="0"/>
              <a:t>For most of the time only one GFS upgrade/implementation is allowed each year.</a:t>
            </a:r>
          </a:p>
          <a:p>
            <a:pPr marL="284163" indent="-284163" algn="just"/>
            <a:endParaRPr lang="en-US" sz="2400" b="1" dirty="0" smtClean="0"/>
          </a:p>
          <a:p>
            <a:pPr marL="284163" indent="-284163" algn="just"/>
            <a:r>
              <a:rPr lang="en-US" sz="2400" b="1" dirty="0" smtClean="0"/>
              <a:t>At least 6 months before the targeted implementation time, all proposed updates from individual developers are assembled together.  Future testing, tuning and evaluation are performed by the implementation group, and a decision is made by managers and developers together to finalize the configuration of next GFS implementation.</a:t>
            </a:r>
          </a:p>
          <a:p>
            <a:pPr marL="284163" indent="-284163" algn="just"/>
            <a:endParaRPr lang="en-US" sz="2400" b="1" dirty="0"/>
          </a:p>
          <a:p>
            <a:pPr marL="284163" indent="-284163" algn="just"/>
            <a:r>
              <a:rPr lang="en-US" sz="2400" b="1" dirty="0" smtClean="0"/>
              <a:t>Three years of retrospective experiments are then conducted for comprehensive evaluation of the parallel GFS. </a:t>
            </a:r>
          </a:p>
          <a:p>
            <a:pPr marL="284163" indent="-284163" algn="just"/>
            <a:endParaRPr lang="en-US" sz="2400" b="1" dirty="0"/>
          </a:p>
          <a:p>
            <a:pPr marL="284163" indent="-284163" algn="just"/>
            <a:endParaRPr lang="en-US" sz="2400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A619-1C2E-4477-A71A-C0421048856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92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/>
        </p:nvSpPr>
        <p:spPr>
          <a:xfrm>
            <a:off x="57550" y="1526179"/>
            <a:ext cx="4298400" cy="170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13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Leads: </a:t>
            </a:r>
            <a:r>
              <a:rPr lang="en-US"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Vijay Tallapragada (EMC), Becky Cosgrove (NCO)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13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Scope: </a:t>
            </a:r>
            <a:r>
              <a:rPr lang="en-US"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Transition GDAS/GFS to NEMS infrastructure on Cray, improve deep &amp; shallow convection schemes, and address rapid temp drop &amp; wet bias. GDAS upgrades include Near Surface Sea Temp (NSST) and additional data for GDAS and GLDAS.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13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Expected benefits:</a:t>
            </a:r>
            <a:r>
              <a:rPr lang="en-US"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Prepare for unified modeling infrastructure, improve general forecast skill with emphasis on near surface fields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13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Dependencies:</a:t>
            </a:r>
            <a:r>
              <a:rPr lang="en-US"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Satisfactory external evaluation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1131682" y="341291"/>
            <a:ext cx="7250318" cy="64930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GDAS/GFS Version 14.0.0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2400" b="1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Q4FY17 NEMS GFS Implementation </a:t>
            </a:r>
            <a:r>
              <a:rPr lang="en-US" sz="2400" b="1" dirty="0" err="1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Quard</a:t>
            </a:r>
            <a:r>
              <a:rPr lang="en-US" sz="2400" b="1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Chart</a:t>
            </a:r>
            <a:endParaRPr lang="en-US" sz="24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Shape 101"/>
          <p:cNvSpPr txBox="1"/>
          <p:nvPr/>
        </p:nvSpPr>
        <p:spPr>
          <a:xfrm>
            <a:off x="6286250" y="1227130"/>
            <a:ext cx="896700" cy="260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Schedule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1222150" y="1213832"/>
            <a:ext cx="2551800" cy="287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Project Information &amp; Highlights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83466" y="4889325"/>
            <a:ext cx="4171799" cy="153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1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Risk 1</a:t>
            </a:r>
            <a:r>
              <a:rPr lang="en-US" sz="1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Upstream/Downstream dependencies of GFS in NEMS; </a:t>
            </a:r>
            <a:r>
              <a:rPr lang="en-US" sz="11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Mitigation</a:t>
            </a:r>
            <a:r>
              <a:rPr lang="en-US" sz="1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Work with NCO to address upstream/downstream dependencies.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1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Risk 2:</a:t>
            </a:r>
            <a:r>
              <a:rPr lang="en-US" sz="1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Complex T&amp;E requirements due to Cray availability; </a:t>
            </a:r>
            <a:r>
              <a:rPr lang="en-US" sz="11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Mitigation</a:t>
            </a:r>
            <a:r>
              <a:rPr lang="en-US" sz="1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Run the parallels on production machine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sng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1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Shape 104"/>
          <p:cNvSpPr txBox="1"/>
          <p:nvPr/>
        </p:nvSpPr>
        <p:spPr>
          <a:xfrm>
            <a:off x="1222150" y="4037598"/>
            <a:ext cx="1718399" cy="25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Issues/Risks/Concerns</a:t>
            </a:r>
          </a:p>
        </p:txBody>
      </p:sp>
      <p:cxnSp>
        <p:nvCxnSpPr>
          <p:cNvPr id="105" name="Shape 105"/>
          <p:cNvCxnSpPr/>
          <p:nvPr/>
        </p:nvCxnSpPr>
        <p:spPr>
          <a:xfrm>
            <a:off x="40375" y="3857057"/>
            <a:ext cx="4235700" cy="21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106" name="Shape 106"/>
          <p:cNvGraphicFramePr/>
          <p:nvPr/>
        </p:nvGraphicFramePr>
        <p:xfrm>
          <a:off x="639500" y="6398607"/>
          <a:ext cx="7437000" cy="3609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476525"/>
                <a:gridCol w="3139175"/>
                <a:gridCol w="1821300"/>
              </a:tblGrid>
              <a:tr h="360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000" b="1" u="none" strike="noStrike" cap="none"/>
                        <a:t>         Management Attention Required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000" b="1" u="none" strike="noStrike" cap="none"/>
                        <a:t>       Potential Management Attention Needed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800" b="1" u="none" strike="noStrike" cap="none"/>
                        <a:t>           </a:t>
                      </a:r>
                      <a:r>
                        <a:rPr lang="en-US" sz="1000" b="1" u="none" strike="noStrike" cap="none"/>
                        <a:t>On Target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07" name="Shape 107"/>
          <p:cNvSpPr/>
          <p:nvPr/>
        </p:nvSpPr>
        <p:spPr>
          <a:xfrm>
            <a:off x="6436907" y="6433076"/>
            <a:ext cx="295199" cy="287399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</a:p>
        </p:txBody>
      </p:sp>
      <p:sp>
        <p:nvSpPr>
          <p:cNvPr id="108" name="Shape 108"/>
          <p:cNvSpPr/>
          <p:nvPr/>
        </p:nvSpPr>
        <p:spPr>
          <a:xfrm>
            <a:off x="3213608" y="6422526"/>
            <a:ext cx="295199" cy="287399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</a:p>
        </p:txBody>
      </p:sp>
      <p:sp>
        <p:nvSpPr>
          <p:cNvPr id="109" name="Shape 109"/>
          <p:cNvSpPr/>
          <p:nvPr/>
        </p:nvSpPr>
        <p:spPr>
          <a:xfrm>
            <a:off x="690058" y="6400976"/>
            <a:ext cx="295199" cy="287399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6329975" y="4059998"/>
            <a:ext cx="999000" cy="25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Resources</a:t>
            </a:r>
          </a:p>
        </p:txBody>
      </p:sp>
      <p:graphicFrame>
        <p:nvGraphicFramePr>
          <p:cNvPr id="111" name="Shape 111"/>
          <p:cNvGraphicFramePr/>
          <p:nvPr>
            <p:extLst>
              <p:ext uri="{D42A27DB-BD31-4B8C-83A1-F6EECF244321}">
                <p14:modId xmlns:p14="http://schemas.microsoft.com/office/powerpoint/2010/main" val="5622428"/>
              </p:ext>
            </p:extLst>
          </p:nvPr>
        </p:nvGraphicFramePr>
        <p:xfrm>
          <a:off x="4391575" y="1571198"/>
          <a:ext cx="4742800" cy="22798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047025"/>
                <a:gridCol w="971250"/>
                <a:gridCol w="724525"/>
              </a:tblGrid>
              <a:tr h="190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Milestones &amp; Deliverables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Date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Status</a:t>
                      </a:r>
                    </a:p>
                  </a:txBody>
                  <a:tcPr marL="0" marR="0" marT="0" marB="0" anchor="ctr"/>
                </a:tc>
              </a:tr>
              <a:tr h="244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1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Freeze system code; deliver to NCO if applicable</a:t>
                      </a:r>
                    </a:p>
                  </a:txBody>
                  <a:tcPr marL="0" marR="0" marT="0" marB="0" anchor="ctr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1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10/28/16</a:t>
                      </a:r>
                    </a:p>
                  </a:txBody>
                  <a:tcPr marL="0" marR="0" marT="0" marB="0" anchor="ctr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1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completed</a:t>
                      </a:r>
                    </a:p>
                  </a:txBody>
                  <a:tcPr marL="0" marR="0" marT="0" marB="0" anchor="ctr">
                    <a:solidFill>
                      <a:srgbClr val="D9D2E9"/>
                    </a:solidFill>
                  </a:tcPr>
                </a:tc>
              </a:tr>
              <a:tr h="190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1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Complete full retrospective/real time runs and evaluation</a:t>
                      </a:r>
                    </a:p>
                  </a:txBody>
                  <a:tcPr marL="0" marR="0" marT="0" marB="0" anchor="ctr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1/31/17</a:t>
                      </a:r>
                    </a:p>
                  </a:txBody>
                  <a:tcPr marL="0" marR="0" marT="0" marB="0" anchor="ctr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1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completed</a:t>
                      </a:r>
                    </a:p>
                  </a:txBody>
                  <a:tcPr marL="0" marR="0" marT="0" marB="0" anchor="ctr">
                    <a:solidFill>
                      <a:srgbClr val="D9D2E9"/>
                    </a:solidFill>
                  </a:tcPr>
                </a:tc>
              </a:tr>
              <a:tr h="160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1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EMC CCB Approved</a:t>
                      </a:r>
                    </a:p>
                  </a:txBody>
                  <a:tcPr marL="0" marR="0" marT="0" marB="0" anchor="ctr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2/1/17 → </a:t>
                      </a:r>
                      <a:r>
                        <a:rPr lang="en-US" sz="11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2/17</a:t>
                      </a:r>
                    </a:p>
                  </a:txBody>
                  <a:tcPr marL="0" marR="0" marT="0" marB="0" anchor="ctr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1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completed</a:t>
                      </a:r>
                    </a:p>
                  </a:txBody>
                  <a:tcPr marL="0" marR="0" marT="0" marB="0" anchor="ctr">
                    <a:solidFill>
                      <a:srgbClr val="D9D2E9"/>
                    </a:solidFill>
                  </a:tcPr>
                </a:tc>
              </a:tr>
              <a:tr h="190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1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Final OD Science Briefing &amp; deliver final codes to NCO </a:t>
                      </a:r>
                    </a:p>
                  </a:txBody>
                  <a:tcPr marL="0" marR="0" marT="0" marB="0" anchor="ctr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3300"/>
                        </a:buClr>
                        <a:buSzPct val="25000"/>
                        <a:buFont typeface="Noto Sans Symbols"/>
                        <a:buNone/>
                      </a:pPr>
                      <a:r>
                        <a:rPr lang="en-US" sz="11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2/21/17</a:t>
                      </a:r>
                    </a:p>
                  </a:txBody>
                  <a:tcPr marL="0" marR="0" marT="0" marB="0" anchor="ctr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100" u="none" strike="noStrike" cap="none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complete</a:t>
                      </a:r>
                      <a:endParaRPr lang="en-US" sz="1100" u="none" strike="noStrike" cap="none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D9D2E9"/>
                    </a:solidFill>
                  </a:tcPr>
                </a:tc>
              </a:tr>
              <a:tr h="175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1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Downstream code delivery</a:t>
                      </a:r>
                    </a:p>
                  </a:txBody>
                  <a:tcPr marL="0" marR="0" marT="0" marB="0" anchor="ctr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3300"/>
                        </a:buClr>
                        <a:buSzPct val="25000"/>
                        <a:buFont typeface="Noto Sans Symbols"/>
                        <a:buNone/>
                      </a:pPr>
                      <a:r>
                        <a:rPr lang="en-US" sz="11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2/21/17</a:t>
                      </a:r>
                    </a:p>
                  </a:txBody>
                  <a:tcPr marL="0" marR="0" marT="0" marB="0" anchor="ctr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1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Scheduled</a:t>
                      </a:r>
                    </a:p>
                  </a:txBody>
                  <a:tcPr marL="0" marR="0" marT="0" marB="0" anchor="ctr">
                    <a:solidFill>
                      <a:srgbClr val="D9D2E9"/>
                    </a:solidFill>
                  </a:tcPr>
                </a:tc>
              </a:tr>
              <a:tr h="175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1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Issue Technical Information Notice </a:t>
                      </a:r>
                    </a:p>
                  </a:txBody>
                  <a:tcPr marL="0" marR="0" marT="0" marB="0" anchor="ctr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3300"/>
                        </a:buClr>
                        <a:buSzPct val="25000"/>
                        <a:buFont typeface="Noto Sans Symbols"/>
                        <a:buNone/>
                      </a:pPr>
                      <a:r>
                        <a:rPr lang="en-US" sz="11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2/15/17 → </a:t>
                      </a:r>
                      <a:r>
                        <a:rPr lang="en-US" sz="11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2/23</a:t>
                      </a:r>
                    </a:p>
                  </a:txBody>
                  <a:tcPr marL="0" marR="0" marT="0" marB="0" anchor="ctr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1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on track</a:t>
                      </a:r>
                    </a:p>
                  </a:txBody>
                  <a:tcPr marL="0" marR="0" marT="0" marB="0" anchor="ctr">
                    <a:solidFill>
                      <a:srgbClr val="D9D2E9"/>
                    </a:solidFill>
                  </a:tcPr>
                </a:tc>
              </a:tr>
              <a:tr h="190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3300"/>
                        </a:buClr>
                        <a:buSzPct val="25000"/>
                        <a:buFont typeface="Noto Sans Symbols"/>
                        <a:buNone/>
                      </a:pPr>
                      <a:r>
                        <a:rPr lang="en-US" sz="11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Complete 24-hr parallel production test</a:t>
                      </a:r>
                    </a:p>
                  </a:txBody>
                  <a:tcPr marL="0" marR="0" marT="0" marB="0" anchor="ctr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3300"/>
                        </a:buClr>
                        <a:buSzPct val="25000"/>
                        <a:buFont typeface="Noto Sans Symbols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3/17/17</a:t>
                      </a:r>
                    </a:p>
                  </a:txBody>
                  <a:tcPr marL="0" marR="0" marT="0" marB="0" anchor="ctr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1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on track</a:t>
                      </a:r>
                    </a:p>
                  </a:txBody>
                  <a:tcPr marL="0" marR="0" marT="0" marB="0" anchor="ctr">
                    <a:solidFill>
                      <a:srgbClr val="FCE5CD"/>
                    </a:solidFill>
                  </a:tcPr>
                </a:tc>
              </a:tr>
              <a:tr h="222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1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Complete 30-day evaluation and IT testing</a:t>
                      </a:r>
                    </a:p>
                  </a:txBody>
                  <a:tcPr marL="0" marR="0" marT="0" marB="0" anchor="ctr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3300"/>
                        </a:buClr>
                        <a:buSzPct val="25000"/>
                        <a:buFont typeface="Noto Sans Symbols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5/??/17</a:t>
                      </a:r>
                    </a:p>
                  </a:txBody>
                  <a:tcPr marL="0" marR="0" marT="0" marB="0" anchor="ctr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1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on track</a:t>
                      </a:r>
                    </a:p>
                  </a:txBody>
                  <a:tcPr marL="0" marR="0" marT="0" marB="0" anchor="ctr">
                    <a:solidFill>
                      <a:srgbClr val="FCE5CD"/>
                    </a:solidFill>
                  </a:tcPr>
                </a:tc>
              </a:tr>
              <a:tr h="240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1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Operational Implementation</a:t>
                      </a:r>
                    </a:p>
                  </a:txBody>
                  <a:tcPr marL="0" marR="0" marT="0" marB="0" anchor="ctr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3300"/>
                        </a:buClr>
                        <a:buSzPct val="25000"/>
                        <a:buFont typeface="Noto Sans Symbols"/>
                        <a:buNone/>
                      </a:pPr>
                      <a:r>
                        <a:rPr lang="en-US" sz="1100" u="none" strike="noStrike" cap="none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7/19/17</a:t>
                      </a:r>
                      <a:endParaRPr lang="en-US" sz="110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1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on track</a:t>
                      </a:r>
                    </a:p>
                  </a:txBody>
                  <a:tcPr marL="0" marR="0" marT="0" marB="0" anchor="ctr">
                    <a:solidFill>
                      <a:srgbClr val="FCE5CD"/>
                    </a:solidFill>
                  </a:tcPr>
                </a:tc>
              </a:tr>
            </a:tbl>
          </a:graphicData>
        </a:graphic>
      </p:graphicFrame>
      <p:sp>
        <p:nvSpPr>
          <p:cNvPr id="112" name="Shape 112"/>
          <p:cNvSpPr txBox="1"/>
          <p:nvPr/>
        </p:nvSpPr>
        <p:spPr>
          <a:xfrm>
            <a:off x="4314275" y="4347796"/>
            <a:ext cx="4820099" cy="1456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Staff</a:t>
            </a: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4 Fed FTEs + 10 contractor FTEs; including Dev (Physics, DA, and Infrastructure)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Funding Source</a:t>
            </a: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STI/Base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Compute: parallels: </a:t>
            </a: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1200 nodes for 3 months (devmax/devonprod); 800 nodes for 9 months (devhigh); </a:t>
            </a: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EMC Dev</a:t>
            </a: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~1200 nodes for 12 months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Archive:</a:t>
            </a: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2PB </a:t>
            </a:r>
          </a:p>
        </p:txBody>
      </p:sp>
      <p:sp>
        <p:nvSpPr>
          <p:cNvPr id="113" name="Shape 113"/>
          <p:cNvSpPr/>
          <p:nvPr/>
        </p:nvSpPr>
        <p:spPr>
          <a:xfrm>
            <a:off x="1301853" y="307247"/>
            <a:ext cx="410699" cy="401399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</a:p>
        </p:txBody>
      </p:sp>
      <p:sp>
        <p:nvSpPr>
          <p:cNvPr id="114" name="Shape 114"/>
          <p:cNvSpPr/>
          <p:nvPr/>
        </p:nvSpPr>
        <p:spPr>
          <a:xfrm>
            <a:off x="690058" y="1204429"/>
            <a:ext cx="367500" cy="3147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</a:p>
        </p:txBody>
      </p:sp>
      <p:sp>
        <p:nvSpPr>
          <p:cNvPr id="115" name="Shape 115"/>
          <p:cNvSpPr/>
          <p:nvPr/>
        </p:nvSpPr>
        <p:spPr>
          <a:xfrm>
            <a:off x="810075" y="4020848"/>
            <a:ext cx="410699" cy="333599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</a:p>
        </p:txBody>
      </p:sp>
      <p:sp>
        <p:nvSpPr>
          <p:cNvPr id="116" name="Shape 116"/>
          <p:cNvSpPr/>
          <p:nvPr/>
        </p:nvSpPr>
        <p:spPr>
          <a:xfrm>
            <a:off x="5249107" y="4018476"/>
            <a:ext cx="367500" cy="333599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</a:p>
        </p:txBody>
      </p:sp>
      <p:sp>
        <p:nvSpPr>
          <p:cNvPr id="117" name="Shape 117"/>
          <p:cNvSpPr/>
          <p:nvPr/>
        </p:nvSpPr>
        <p:spPr>
          <a:xfrm>
            <a:off x="5210837" y="1196208"/>
            <a:ext cx="367500" cy="3147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</a:p>
        </p:txBody>
      </p:sp>
      <p:cxnSp>
        <p:nvCxnSpPr>
          <p:cNvPr id="118" name="Shape 118"/>
          <p:cNvCxnSpPr/>
          <p:nvPr/>
        </p:nvCxnSpPr>
        <p:spPr>
          <a:xfrm>
            <a:off x="4355950" y="1213832"/>
            <a:ext cx="2049" cy="5184775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9" name="Shape 119"/>
          <p:cNvCxnSpPr/>
          <p:nvPr/>
        </p:nvCxnSpPr>
        <p:spPr>
          <a:xfrm>
            <a:off x="4255267" y="3874725"/>
            <a:ext cx="4788599" cy="21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7010400" y="661987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757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/>
        </p:nvSpPr>
        <p:spPr>
          <a:xfrm>
            <a:off x="381000" y="182031"/>
            <a:ext cx="8382000" cy="6561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2400" b="1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GFS 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Upgrade </a:t>
            </a:r>
            <a:r>
              <a:rPr lang="en-US" sz="2400" b="1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Test Plan and </a:t>
            </a:r>
            <a:r>
              <a:rPr lang="en-US" sz="24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Evaluation </a:t>
            </a:r>
            <a:r>
              <a:rPr lang="en-US" sz="2400" b="1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Strategy – Official Parallel Experiments</a:t>
            </a:r>
            <a:endParaRPr lang="en-US" sz="24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Shape 208"/>
          <p:cNvSpPr/>
          <p:nvPr/>
        </p:nvSpPr>
        <p:spPr>
          <a:xfrm flipH="1">
            <a:off x="185759" y="990600"/>
            <a:ext cx="4545719" cy="5795399"/>
          </a:xfrm>
          <a:prstGeom prst="rect">
            <a:avLst/>
          </a:prstGeom>
          <a:noFill/>
          <a:ln w="284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400" b="1" i="0" u="sng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Example: Q4FY17 Real-Time </a:t>
            </a:r>
            <a:r>
              <a:rPr lang="en-US" sz="1400" b="1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Retrospective Parallels: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400" b="1" i="0" u="sng" strike="noStrike" cap="none" dirty="0">
              <a:solidFill>
                <a:schemeClr val="hlink"/>
              </a:solidFill>
              <a:latin typeface="Arial"/>
              <a:ea typeface="Arial"/>
              <a:cs typeface="Arial"/>
              <a:sym typeface="Arial"/>
              <a:hlinkClick r:id="rId3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400" b="1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Three Summers (2014-16) and Two winters (2015-2016) and Real-Time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GCWMB real time (</a:t>
            </a:r>
            <a:r>
              <a:rPr lang="en-US" sz="1400" b="1" i="0" u="sng" strike="noStrike" cap="none" dirty="0" err="1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prnemsrn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period:  </a:t>
            </a:r>
            <a:r>
              <a:rPr lang="en-US" sz="1400" b="0" i="0" u="sng" strike="noStrike" cap="none" dirty="0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rPr>
              <a:t>2016101800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real time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GCWMB 2015 summer retrospective (</a:t>
            </a:r>
            <a:r>
              <a:rPr lang="en-US" sz="1400" b="1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pr4rn_1505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period:  </a:t>
            </a:r>
            <a:r>
              <a:rPr lang="en-US" sz="1400" b="0" i="0" u="sng" strike="noStrike" cap="none" dirty="0">
                <a:solidFill>
                  <a:srgbClr val="198A8A"/>
                </a:solidFill>
                <a:latin typeface="Arial"/>
                <a:ea typeface="Arial"/>
                <a:cs typeface="Arial"/>
                <a:sym typeface="Arial"/>
              </a:rPr>
              <a:t>2015050100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1400" b="0" i="0" u="sng" strike="noStrike" cap="none" dirty="0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rPr>
              <a:t>2016010200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(246 days)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GCWMB 2015 winter retrospective (</a:t>
            </a:r>
            <a:r>
              <a:rPr lang="en-US" sz="1400" b="1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pr4rn_1512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period:  </a:t>
            </a:r>
            <a:r>
              <a:rPr lang="en-US" sz="1400" b="0" i="0" u="sng" strike="noStrike" cap="none" dirty="0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rPr>
              <a:t>2015121500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1400" b="0" i="0" u="sng" strike="noStrike" cap="none" dirty="0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rPr>
              <a:t>2016051518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(151 days)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GCWMB 2016 summer retrospective (</a:t>
            </a:r>
            <a:r>
              <a:rPr lang="en-US" sz="1400" b="1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pr4rn_1605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period:  </a:t>
            </a:r>
            <a:r>
              <a:rPr lang="en-US" sz="1400" b="0" i="0" u="sng" strike="noStrike" cap="none" dirty="0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rPr>
              <a:t>2016050100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1400" b="0" i="0" u="sng" strike="noStrike" cap="none" dirty="0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rPr>
              <a:t>2016103018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(184 days)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US" sz="1400" b="1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GCWMB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2014 summer retrospective part1 (</a:t>
            </a:r>
            <a:r>
              <a:rPr lang="en-US" sz="1400" b="1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pr4rn_1405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→</a:t>
            </a:r>
            <a:r>
              <a:rPr lang="en-US" sz="1400" b="1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Use ROCOTO Automation</a:t>
            </a:r>
            <a:r>
              <a:rPr lang="en-US" sz="14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period:  </a:t>
            </a:r>
            <a:r>
              <a:rPr lang="en-US" sz="1400" b="0" i="0" u="sng" strike="noStrike" cap="none" dirty="0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rPr>
              <a:t>2014050100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1400" b="0" i="0" u="sng" strike="noStrike" cap="none" dirty="0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rPr>
              <a:t>2014073118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(92 days)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GCWMB 2014 summer retrospective part2 (</a:t>
            </a:r>
            <a:r>
              <a:rPr lang="en-US" sz="1400" b="1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pr4rn_1408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→</a:t>
            </a:r>
            <a:r>
              <a:rPr lang="en-US" sz="1400" b="1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Use ROCOTO Automation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period:  </a:t>
            </a:r>
            <a:r>
              <a:rPr lang="en-US" sz="1400" b="0" i="0" u="sng" strike="noStrike" cap="none" dirty="0">
                <a:solidFill>
                  <a:srgbClr val="198A8A"/>
                </a:solidFill>
                <a:latin typeface="Arial"/>
                <a:ea typeface="Arial"/>
                <a:cs typeface="Arial"/>
                <a:sym typeface="Arial"/>
              </a:rPr>
              <a:t>2014073100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1400" b="0" i="0" u="sng" strike="noStrike" cap="none" dirty="0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rPr>
              <a:t>2014110518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(98 days)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Shape 209"/>
          <p:cNvSpPr/>
          <p:nvPr/>
        </p:nvSpPr>
        <p:spPr>
          <a:xfrm>
            <a:off x="4880894" y="1329359"/>
            <a:ext cx="4105439" cy="5268015"/>
          </a:xfrm>
          <a:prstGeom prst="rect">
            <a:avLst/>
          </a:prstGeom>
          <a:noFill/>
          <a:ln w="284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5000" rIns="90000" bIns="45000" anchor="t" anchorCtr="0">
            <a:noAutofit/>
          </a:bodyPr>
          <a:lstStyle/>
          <a:p>
            <a:pPr marL="166688" marR="0" lvl="0" indent="-1666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66688" marR="0" lvl="0" indent="-1666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66688" marR="0" lvl="0" indent="-1666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000" b="1" i="0" u="sng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Evaluation Procedures:</a:t>
            </a:r>
          </a:p>
          <a:p>
            <a:pPr marL="166688" marR="0" lvl="0" indent="-1666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66688" marR="0" lvl="0" indent="-1666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Involve field in real-time and retrospective evaluation of science upgrades</a:t>
            </a:r>
          </a:p>
          <a:p>
            <a:pPr marL="166688" marR="0" lvl="0" indent="-1666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66688" marR="0" lvl="0" indent="-1666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Identify case studies and provide data for extended evaluation period beyond last 30-day parallel</a:t>
            </a:r>
          </a:p>
          <a:p>
            <a:pPr marL="166688" marR="0" lvl="0" indent="-1666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66688" marR="0" lvl="0" indent="-1666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1000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NCO 30-day parallel is only for IT evaluation</a:t>
            </a:r>
          </a:p>
        </p:txBody>
      </p:sp>
      <p:sp>
        <p:nvSpPr>
          <p:cNvPr id="210" name="Shape 210"/>
          <p:cNvSpPr txBox="1">
            <a:spLocks noGrp="1"/>
          </p:cNvSpPr>
          <p:nvPr>
            <p:ph type="sldNum" idx="12"/>
          </p:nvPr>
        </p:nvSpPr>
        <p:spPr>
          <a:xfrm>
            <a:off x="7010400" y="661987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749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Metrics </a:t>
            </a:r>
            <a:r>
              <a:rPr lang="en-US" sz="3600" b="1" dirty="0"/>
              <a:t>for evaluation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>
                <a:hlinkClick r:id="rId2"/>
              </a:rPr>
              <a:t>http://www.emc.ncep.noaa.gov/gmb/emc.glopara/vsdb/gfs2017</a:t>
            </a:r>
            <a:r>
              <a:rPr lang="en-US" sz="2000" dirty="0" smtClean="0">
                <a:hlinkClick r:id="rId2"/>
              </a:rPr>
              <a:t>/</a:t>
            </a:r>
            <a:r>
              <a:rPr lang="en-US" sz="2000" dirty="0" smtClean="0"/>
              <a:t> 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8382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 smtClean="0"/>
              <a:t>Make 2D and zonal-mean maps, compare parallel to operational GFS and analyses, check (almost) forecast variables and products generated by post-processing to make sure there is </a:t>
            </a:r>
            <a:r>
              <a:rPr lang="en-US" sz="2400" b="1" dirty="0" smtClean="0">
                <a:solidFill>
                  <a:srgbClr val="FF0000"/>
                </a:solidFill>
              </a:rPr>
              <a:t>no surprises</a:t>
            </a:r>
            <a:r>
              <a:rPr lang="en-US" sz="2400" b="1" dirty="0" smtClean="0"/>
              <a:t>.</a:t>
            </a:r>
          </a:p>
        </p:txBody>
      </p:sp>
      <p:pic>
        <p:nvPicPr>
          <p:cNvPr id="1026" name="Picture 2" descr="http://www.emc.ncep.noaa.gov/gmb/emc.glopara/vsdb/gfs2017/2D/d3/CLWMRprs_zmea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48" y="2362200"/>
            <a:ext cx="4262252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mc.ncep.noaa.gov/gmb/emc.glopara/vsdb/gfs2017/2D/d3/ULWRFtoa_g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078" y="2362200"/>
            <a:ext cx="4007922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21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Metrics </a:t>
            </a:r>
            <a:r>
              <a:rPr lang="en-US" sz="3600" b="1" dirty="0"/>
              <a:t>for </a:t>
            </a:r>
            <a:r>
              <a:rPr lang="en-US" sz="3600" b="1" dirty="0" smtClean="0"/>
              <a:t>evaluation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757687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2.  Make 2D maps to compare forecasts to “</a:t>
            </a:r>
            <a:r>
              <a:rPr lang="en-US" sz="2400" b="1" dirty="0" smtClean="0">
                <a:solidFill>
                  <a:srgbClr val="FF0000"/>
                </a:solidFill>
              </a:rPr>
              <a:t>observations</a:t>
            </a:r>
            <a:r>
              <a:rPr lang="en-US" sz="2400" b="1" dirty="0" smtClean="0"/>
              <a:t>”</a:t>
            </a:r>
          </a:p>
        </p:txBody>
      </p:sp>
      <p:pic>
        <p:nvPicPr>
          <p:cNvPr id="2050" name="Picture 2" descr="http://www.emc.ncep.noaa.gov/gmb/emc.glopara/vsdb/gfs2017/2D/d3/PWATclmob_g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76499"/>
            <a:ext cx="4038600" cy="234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emc.ncep.noaa.gov/gmb/mpr/www/vsdb/ceres/pr4rn_1512/jfma16/2D/d3/DSWRFsfcob_g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47801"/>
            <a:ext cx="3962400" cy="220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72037" y="1476499"/>
            <a:ext cx="1322157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NAVP </a:t>
            </a:r>
            <a:r>
              <a:rPr lang="en-US" b="1" dirty="0" err="1" smtClean="0"/>
              <a:t>Climo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727019" y="1447800"/>
            <a:ext cx="2112181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Real-time CERES SW</a:t>
            </a:r>
            <a:endParaRPr lang="en-US" b="1" dirty="0"/>
          </a:p>
        </p:txBody>
      </p:sp>
      <p:pic>
        <p:nvPicPr>
          <p:cNvPr id="2054" name="Picture 6" descr="http://www.emc.ncep.noaa.gov/gmb/mpr/www/vsdb/cerescalipso/pr4rn_1512/jfma16/2D/d3/TCDCclmob_g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3886200"/>
            <a:ext cx="3867150" cy="281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879419" y="3821668"/>
            <a:ext cx="219162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CALIPSO Cloud </a:t>
            </a:r>
            <a:r>
              <a:rPr lang="en-US" b="1" dirty="0" err="1" smtClean="0"/>
              <a:t>Climo</a:t>
            </a:r>
            <a:endParaRPr lang="en-US" b="1" dirty="0"/>
          </a:p>
        </p:txBody>
      </p:sp>
      <p:pic>
        <p:nvPicPr>
          <p:cNvPr id="2056" name="Picture 8" descr="http://www.emc.ncep.noaa.gov/gmb/mpr/www/vsdb/cerescalipso/pr4rn_1505/jjason15/2D/d3/TMP2mob_g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4038600"/>
            <a:ext cx="4305300" cy="266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514600" y="4038600"/>
            <a:ext cx="220265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Real-time CAMS T2m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6217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Metrics </a:t>
            </a:r>
            <a:r>
              <a:rPr lang="en-US" sz="3600" b="1" dirty="0"/>
              <a:t>for </a:t>
            </a:r>
            <a:r>
              <a:rPr lang="en-US" sz="3600" b="1" dirty="0" smtClean="0"/>
              <a:t>evaluation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757687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3</a:t>
            </a:r>
            <a:r>
              <a:rPr lang="en-US" sz="2400" b="1" dirty="0" smtClean="0"/>
              <a:t>.  Forecast skill:  verified against analysis:  AC, RMSE, BIASE </a:t>
            </a:r>
          </a:p>
        </p:txBody>
      </p:sp>
      <p:pic>
        <p:nvPicPr>
          <p:cNvPr id="13" name="Shape 239" descr="cor_day5_HGT_P500_G2.png"/>
          <p:cNvPicPr preferRelativeResize="0"/>
          <p:nvPr/>
        </p:nvPicPr>
        <p:blipFill rotWithShape="1">
          <a:blip r:embed="rId2">
            <a:alphaModFix/>
          </a:blip>
          <a:srcRect b="45000"/>
          <a:stretch/>
        </p:blipFill>
        <p:spPr>
          <a:xfrm>
            <a:off x="5686" y="1219201"/>
            <a:ext cx="3651914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hape 240" descr="cordieoff_HGT_P500_G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3416300"/>
            <a:ext cx="3124200" cy="321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277" descr="rmspmean_HGT_G2.png"/>
          <p:cNvPicPr preferRelativeResize="0"/>
          <p:nvPr/>
        </p:nvPicPr>
        <p:blipFill rotWithShape="1">
          <a:blip r:embed="rId4">
            <a:alphaModFix/>
          </a:blip>
          <a:srcRect b="23259"/>
          <a:stretch/>
        </p:blipFill>
        <p:spPr>
          <a:xfrm>
            <a:off x="3678382" y="1233996"/>
            <a:ext cx="4554741" cy="2347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230" descr="GFS2017scorecard2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38600" y="3750623"/>
            <a:ext cx="4482761" cy="28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 rot="18972862">
            <a:off x="5862776" y="4811581"/>
            <a:ext cx="2527087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SCORECARD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0568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Metrics </a:t>
            </a:r>
            <a:r>
              <a:rPr lang="en-US" sz="3600" b="1" dirty="0"/>
              <a:t>for </a:t>
            </a:r>
            <a:r>
              <a:rPr lang="en-US" sz="3600" b="1" dirty="0" smtClean="0"/>
              <a:t>evaluation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757687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/>
            <a:r>
              <a:rPr lang="en-US" sz="2400" b="1" dirty="0"/>
              <a:t>3</a:t>
            </a:r>
            <a:r>
              <a:rPr lang="en-US" sz="2400" b="1" dirty="0" smtClean="0"/>
              <a:t>.  Forecast skill:  verified against surface </a:t>
            </a:r>
            <a:r>
              <a:rPr lang="en-US" sz="2400" b="1" dirty="0" err="1" smtClean="0"/>
              <a:t>Obs</a:t>
            </a:r>
            <a:r>
              <a:rPr lang="en-US" sz="2400" b="1" dirty="0" smtClean="0"/>
              <a:t> and RAOBS – </a:t>
            </a:r>
            <a:r>
              <a:rPr lang="en-US" sz="2400" b="1" dirty="0" err="1" smtClean="0"/>
              <a:t>gridtoobs</a:t>
            </a:r>
            <a:r>
              <a:rPr lang="en-US" sz="2400" b="1" dirty="0" smtClean="0"/>
              <a:t> and fit2obs </a:t>
            </a:r>
            <a:r>
              <a:rPr lang="en-US" sz="2400" b="1" dirty="0" err="1" smtClean="0"/>
              <a:t>etc</a:t>
            </a:r>
            <a:endParaRPr lang="en-US" sz="2400" b="1" dirty="0" smtClean="0"/>
          </a:p>
        </p:txBody>
      </p:sp>
      <p:pic>
        <p:nvPicPr>
          <p:cNvPr id="3074" name="Picture 2" descr="http://www.emc.ncep.noaa.gov/gmb/emc.glopara/vsdb/gfs2017/g2o/g2o_00Z/sfc/fo_fh48_DPT_SFC_wes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2971800" cy="281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emc.ncep.noaa.gov/gmb/emc.glopara/vsdb/gfs2017/g2o/g2o_00Z/sfc/fom_VWND_SFC_GR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399" y="1577799"/>
            <a:ext cx="2667001" cy="268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emc.ncep.noaa.gov/gmb/emc.glopara/vsdb/gfs2017/g2o/g2o_00Z/air/bias/biasmp_T_gnh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32" t="3600" r="6732" b="18187"/>
          <a:stretch/>
        </p:blipFill>
        <p:spPr bwMode="auto">
          <a:xfrm>
            <a:off x="5562600" y="1617382"/>
            <a:ext cx="3312493" cy="287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2514600"/>
            <a:ext cx="733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Sfc</a:t>
            </a:r>
            <a:r>
              <a:rPr lang="en-US" b="1" dirty="0" smtClean="0"/>
              <a:t> Td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429152" y="3102820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10m wind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934200" y="3102820"/>
            <a:ext cx="1471237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RAOBS  Temp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4567535"/>
            <a:ext cx="3747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4.  CONUS </a:t>
            </a:r>
            <a:r>
              <a:rPr lang="en-US" sz="2400" b="1" dirty="0" err="1" smtClean="0"/>
              <a:t>Precip</a:t>
            </a:r>
            <a:r>
              <a:rPr lang="en-US" sz="2400" b="1" dirty="0" smtClean="0"/>
              <a:t> ETS Scores</a:t>
            </a:r>
            <a:endParaRPr lang="en-US" sz="2400" b="1" dirty="0"/>
          </a:p>
        </p:txBody>
      </p:sp>
      <p:pic>
        <p:nvPicPr>
          <p:cNvPr id="3080" name="Picture 8" descr="http://www.emc.ncep.noaa.gov/gmb/emc.glopara/vsdb/gfs2017/rain/ets_mean00z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99"/>
          <a:stretch/>
        </p:blipFill>
        <p:spPr bwMode="auto">
          <a:xfrm>
            <a:off x="3975843" y="4755713"/>
            <a:ext cx="4429593" cy="210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14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</TotalTime>
  <Words>1278</Words>
  <Application>Microsoft Office PowerPoint</Application>
  <PresentationFormat>On-screen Show (4:3)</PresentationFormat>
  <Paragraphs>281</Paragraphs>
  <Slides>20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Scientific Verification and Validation of NCEP GFS for Operational Implementation</vt:lpstr>
      <vt:lpstr>Individual Developer:  R2O Transition Process and Evaluation</vt:lpstr>
      <vt:lpstr>EMC Official Parallel Experiments:   R2O Transition Process and Evaluation</vt:lpstr>
      <vt:lpstr>PowerPoint Presentation</vt:lpstr>
      <vt:lpstr>PowerPoint Presentation</vt:lpstr>
      <vt:lpstr>Metrics for evaluation http://www.emc.ncep.noaa.gov/gmb/emc.glopara/vsdb/gfs2017/  </vt:lpstr>
      <vt:lpstr>Metrics for evaluation</vt:lpstr>
      <vt:lpstr>Metrics for evaluation</vt:lpstr>
      <vt:lpstr>Metrics for evaluation</vt:lpstr>
      <vt:lpstr>5.  Hurricane Track and Intensity The three worst storms from 2016: Gaston, Hermine and Lisa</vt:lpstr>
      <vt:lpstr>PowerPoint Presentation</vt:lpstr>
      <vt:lpstr>Metrics for evaluation – and more</vt:lpstr>
      <vt:lpstr>PowerPoint Presentation</vt:lpstr>
      <vt:lpstr>Downstream Impact  and Field Office Evaluation </vt:lpstr>
      <vt:lpstr>PowerPoint Presentation</vt:lpstr>
      <vt:lpstr>PowerPoint Presentation</vt:lpstr>
      <vt:lpstr>Summary of various evaluation metrics</vt:lpstr>
      <vt:lpstr>Endorsements from Stakeholders</vt:lpstr>
      <vt:lpstr>Endorsements from Stakeholders</vt:lpstr>
      <vt:lpstr>Finally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GLOBAL_CHGRES</dc:title>
  <dc:creator>Fanglin Yang</dc:creator>
  <cp:lastModifiedBy>Fanglin Yang</cp:lastModifiedBy>
  <cp:revision>119</cp:revision>
  <dcterms:created xsi:type="dcterms:W3CDTF">2006-08-16T00:00:00Z</dcterms:created>
  <dcterms:modified xsi:type="dcterms:W3CDTF">2017-07-19T05:33:56Z</dcterms:modified>
</cp:coreProperties>
</file>