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61" r:id="rId2"/>
    <p:sldId id="262" r:id="rId3"/>
    <p:sldId id="267" r:id="rId4"/>
    <p:sldId id="268" r:id="rId5"/>
    <p:sldId id="269" r:id="rId6"/>
    <p:sldId id="270" r:id="rId7"/>
    <p:sldId id="272" r:id="rId8"/>
    <p:sldId id="266" r:id="rId9"/>
    <p:sldId id="263" r:id="rId10"/>
    <p:sldId id="277" r:id="rId11"/>
    <p:sldId id="264" r:id="rId12"/>
    <p:sldId id="265" r:id="rId13"/>
    <p:sldId id="273" r:id="rId14"/>
    <p:sldId id="27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8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E9B2E5-2FE8-4AB2-B299-D8BBC40D1DA2}" type="datetimeFigureOut">
              <a:rPr lang="en-US" smtClean="0"/>
              <a:t>7/18/2017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1A1E58-4DEB-4297-B773-0FA4AA325EA7}" type="slidenum">
              <a:rPr lang="en-US" smtClean="0"/>
              <a:t>‹#›</a:t>
            </a:fld>
            <a:endParaRPr lang="en-US"/>
          </a:p>
        </p:txBody>
      </p:sp>
    </p:spTree>
    <p:extLst>
      <p:ext uri="{BB962C8B-B14F-4D97-AF65-F5344CB8AC3E}">
        <p14:creationId xmlns:p14="http://schemas.microsoft.com/office/powerpoint/2010/main" val="36444302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A40669-6BA6-411C-883C-AF1D50AF0A6C}" type="datetime1">
              <a:rPr lang="en-US" smtClean="0"/>
              <a:t>7/18/2017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52FAD9-F06A-4566-AE23-D3DEC1FBC32D}" type="datetime1">
              <a:rPr lang="en-US" smtClean="0"/>
              <a:t>7/18/2017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18E288-1312-4CAD-A537-3152321F569F}" type="datetime1">
              <a:rPr lang="en-US" smtClean="0"/>
              <a:t>7/18/2017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0DF8B9-02BE-4CBC-9802-B93AFC56F30B}" type="datetime1">
              <a:rPr lang="en-US" smtClean="0"/>
              <a:t>7/18/2017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693CA8-A1D7-4609-AD6F-904483080C12}" type="datetime1">
              <a:rPr lang="en-US" smtClean="0"/>
              <a:t>7/18/2017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67E30AA-3080-423E-B9A5-4963B21BE9D3}" type="datetime1">
              <a:rPr lang="en-US" smtClean="0"/>
              <a:t>7/18/2017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CC73F0-B999-4DE6-B7C3-8A49F3115D2B}" type="datetime1">
              <a:rPr lang="en-US" smtClean="0"/>
              <a:t>7/18/2017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89FD6F0-DFD4-4525-A3AB-50208CF3E89A}" type="datetime1">
              <a:rPr lang="en-US" smtClean="0"/>
              <a:t>7/18/2017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B76776-A7FF-406E-A3AF-29263223C075}" type="datetime1">
              <a:rPr lang="en-US" smtClean="0"/>
              <a:t>7/18/2017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A6727A-466F-419A-AF31-4B0314E3C598}" type="datetime1">
              <a:rPr lang="en-US" smtClean="0"/>
              <a:t>7/18/2017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1D0E2A-C5B7-472A-BFBA-CCA4BA2B247B}" type="datetime1">
              <a:rPr lang="en-US" smtClean="0"/>
              <a:t>7/18/2017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43D10F-0558-4D9A-BBC3-153D15EC4D8E}" type="datetime1">
              <a:rPr lang="en-US" smtClean="0"/>
              <a:t>7/18/2017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www.emc.ncep.noaa.gov/gmb/wx24fy/NGGPS/fv3gfs_rt" TargetMode="External"/><Relationship Id="rId2" Type="http://schemas.openxmlformats.org/officeDocument/2006/relationships/hyperlink" Target="http://www.emc.ncep.noaa.gov/gmb/wx24fy/NGGPS/fv3gfsb"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svnemc.ncep.noaa.gov/projects/fv3gfs/trunk/gdas.v15.0.0/" TargetMode="External"/><Relationship Id="rId2" Type="http://schemas.openxmlformats.org/officeDocument/2006/relationships/hyperlink" Target="https://svnemc.ncep.noaa.gov/projects/fv3gfs/trunk/gfs_workflow.v15.0.0/" TargetMode="External"/><Relationship Id="rId1" Type="http://schemas.openxmlformats.org/officeDocument/2006/relationships/slideLayout" Target="../slideLayouts/slideLayout7.xml"/><Relationship Id="rId6" Type="http://schemas.openxmlformats.org/officeDocument/2006/relationships/hyperlink" Target="https://svnemc.ncep.noaa.gov/projects/fv3gfs/trunk/0readme.txt" TargetMode="External"/><Relationship Id="rId5" Type="http://schemas.openxmlformats.org/officeDocument/2006/relationships/hyperlink" Target="https://svnemc.ncep.noaa.gov/projects/fv3gfs/trunk/gfs_workflow.v15.0.0/para/bin/" TargetMode="External"/><Relationship Id="rId4" Type="http://schemas.openxmlformats.org/officeDocument/2006/relationships/hyperlink" Target="https://svnemc.ncep.noaa.gov/projects/fv3gfs/trunk/global_shared.v15.0.0/doc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pPr>
              <a:defRPr/>
            </a:pPr>
            <a:fld id="{5B60E25C-21D2-422B-9D39-2D9247AD4D7E}" type="slidenum">
              <a:rPr lang="en-US"/>
              <a:pPr>
                <a:defRPr/>
              </a:pPr>
              <a:t>1</a:t>
            </a:fld>
            <a:endParaRPr lang="en-US"/>
          </a:p>
        </p:txBody>
      </p:sp>
      <p:sp>
        <p:nvSpPr>
          <p:cNvPr id="14338" name="Rectangle 2"/>
          <p:cNvSpPr>
            <a:spLocks noGrp="1" noChangeArrowheads="1"/>
          </p:cNvSpPr>
          <p:nvPr>
            <p:ph type="ctrTitle"/>
          </p:nvPr>
        </p:nvSpPr>
        <p:spPr>
          <a:xfrm>
            <a:off x="354396" y="1143000"/>
            <a:ext cx="8077200" cy="1143000"/>
          </a:xfrm>
        </p:spPr>
        <p:txBody>
          <a:bodyPr/>
          <a:lstStyle/>
          <a:p>
            <a:pPr eaLnBrk="1" hangingPunct="1"/>
            <a:r>
              <a:rPr lang="en-US" sz="2800" b="1" dirty="0" smtClean="0">
                <a:solidFill>
                  <a:srgbClr val="000066"/>
                </a:solidFill>
              </a:rPr>
              <a:t>FV3GFS Workflow Elements </a:t>
            </a:r>
            <a:br>
              <a:rPr lang="en-US" sz="2800" b="1" dirty="0" smtClean="0">
                <a:solidFill>
                  <a:srgbClr val="000066"/>
                </a:solidFill>
              </a:rPr>
            </a:br>
            <a:r>
              <a:rPr lang="en-US" sz="2800" b="1" dirty="0" smtClean="0">
                <a:solidFill>
                  <a:srgbClr val="000066"/>
                </a:solidFill>
              </a:rPr>
              <a:t>for </a:t>
            </a:r>
            <a:r>
              <a:rPr lang="en-US" sz="2800" b="1" dirty="0" smtClean="0">
                <a:solidFill>
                  <a:srgbClr val="000066"/>
                </a:solidFill>
              </a:rPr>
              <a:t>Running Forecast Experiments</a:t>
            </a:r>
            <a:endParaRPr lang="en-US" sz="2800" b="1" dirty="0">
              <a:solidFill>
                <a:srgbClr val="000066"/>
              </a:solidFill>
            </a:endParaRPr>
          </a:p>
        </p:txBody>
      </p:sp>
      <p:sp>
        <p:nvSpPr>
          <p:cNvPr id="14339" name="Rectangle 3"/>
          <p:cNvSpPr>
            <a:spLocks noGrp="1" noChangeArrowheads="1"/>
          </p:cNvSpPr>
          <p:nvPr>
            <p:ph type="subTitle" idx="1"/>
          </p:nvPr>
        </p:nvSpPr>
        <p:spPr>
          <a:xfrm>
            <a:off x="609600" y="2667000"/>
            <a:ext cx="7772400" cy="1524000"/>
          </a:xfrm>
        </p:spPr>
        <p:txBody>
          <a:bodyPr/>
          <a:lstStyle/>
          <a:p>
            <a:pPr eaLnBrk="1" hangingPunct="1"/>
            <a:r>
              <a:rPr lang="en-US" b="1" dirty="0" err="1" smtClean="0">
                <a:solidFill>
                  <a:schemeClr val="tx1"/>
                </a:solidFill>
              </a:rPr>
              <a:t>Fanglin</a:t>
            </a:r>
            <a:r>
              <a:rPr lang="en-US" b="1" dirty="0" smtClean="0">
                <a:solidFill>
                  <a:schemeClr val="tx1"/>
                </a:solidFill>
              </a:rPr>
              <a:t> Yang </a:t>
            </a:r>
          </a:p>
          <a:p>
            <a:pPr eaLnBrk="1" hangingPunct="1"/>
            <a:r>
              <a:rPr lang="en-US" sz="2000" dirty="0" smtClean="0">
                <a:solidFill>
                  <a:schemeClr val="tx1"/>
                </a:solidFill>
              </a:rPr>
              <a:t>Environmental </a:t>
            </a:r>
            <a:r>
              <a:rPr lang="en-US" sz="2000" dirty="0">
                <a:solidFill>
                  <a:schemeClr val="tx1"/>
                </a:solidFill>
              </a:rPr>
              <a:t>Modeling Center</a:t>
            </a:r>
          </a:p>
          <a:p>
            <a:pPr eaLnBrk="1" hangingPunct="1"/>
            <a:r>
              <a:rPr lang="en-US" sz="2000" dirty="0">
                <a:solidFill>
                  <a:schemeClr val="tx1"/>
                </a:solidFill>
              </a:rPr>
              <a:t> National Centers for Environmental </a:t>
            </a:r>
            <a:r>
              <a:rPr lang="en-US" sz="2000" dirty="0" smtClean="0">
                <a:solidFill>
                  <a:schemeClr val="tx1"/>
                </a:solidFill>
              </a:rPr>
              <a:t>Prediction</a:t>
            </a:r>
            <a:endParaRPr lang="en-US" sz="2000" dirty="0">
              <a:solidFill>
                <a:schemeClr val="tx1"/>
              </a:solidFill>
            </a:endParaRPr>
          </a:p>
          <a:p>
            <a:pPr eaLnBrk="1" hangingPunct="1"/>
            <a:endParaRPr lang="en-US" sz="2000" dirty="0">
              <a:solidFill>
                <a:schemeClr val="tx1"/>
              </a:solidFill>
            </a:endParaRPr>
          </a:p>
        </p:txBody>
      </p:sp>
      <p:grpSp>
        <p:nvGrpSpPr>
          <p:cNvPr id="14340" name="Group 1"/>
          <p:cNvGrpSpPr>
            <a:grpSpLocks/>
          </p:cNvGrpSpPr>
          <p:nvPr/>
        </p:nvGrpSpPr>
        <p:grpSpPr bwMode="auto">
          <a:xfrm>
            <a:off x="0" y="0"/>
            <a:ext cx="9161463" cy="762000"/>
            <a:chOff x="0" y="0"/>
            <a:chExt cx="9296400" cy="762000"/>
          </a:xfrm>
        </p:grpSpPr>
        <p:pic>
          <p:nvPicPr>
            <p:cNvPr id="14344" name="Picture 7"/>
            <p:cNvPicPr>
              <a:picLocks noChangeAspect="1" noChangeArrowheads="1"/>
            </p:cNvPicPr>
            <p:nvPr/>
          </p:nvPicPr>
          <p:blipFill>
            <a:blip r:embed="rId2"/>
            <a:srcRect/>
            <a:stretch>
              <a:fillRect/>
            </a:stretch>
          </p:blipFill>
          <p:spPr bwMode="auto">
            <a:xfrm>
              <a:off x="7620000" y="0"/>
              <a:ext cx="1676400" cy="762000"/>
            </a:xfrm>
            <a:prstGeom prst="rect">
              <a:avLst/>
            </a:prstGeom>
            <a:noFill/>
            <a:ln w="9525">
              <a:noFill/>
              <a:miter lim="800000"/>
              <a:headEnd/>
              <a:tailEnd/>
            </a:ln>
          </p:spPr>
        </p:pic>
        <p:pic>
          <p:nvPicPr>
            <p:cNvPr id="14345" name="Picture 4"/>
            <p:cNvPicPr>
              <a:picLocks noChangeAspect="1" noChangeArrowheads="1"/>
            </p:cNvPicPr>
            <p:nvPr/>
          </p:nvPicPr>
          <p:blipFill>
            <a:blip r:embed="rId3"/>
            <a:srcRect/>
            <a:stretch>
              <a:fillRect/>
            </a:stretch>
          </p:blipFill>
          <p:spPr bwMode="auto">
            <a:xfrm>
              <a:off x="0" y="0"/>
              <a:ext cx="1219200" cy="742950"/>
            </a:xfrm>
            <a:prstGeom prst="rect">
              <a:avLst/>
            </a:prstGeom>
            <a:noFill/>
            <a:ln w="9525">
              <a:noFill/>
              <a:miter lim="800000"/>
              <a:headEnd/>
              <a:tailEnd/>
            </a:ln>
          </p:spPr>
        </p:pic>
        <p:pic>
          <p:nvPicPr>
            <p:cNvPr id="14346" name="Picture 6"/>
            <p:cNvPicPr>
              <a:picLocks noChangeAspect="1" noChangeArrowheads="1"/>
            </p:cNvPicPr>
            <p:nvPr/>
          </p:nvPicPr>
          <p:blipFill>
            <a:blip r:embed="rId4"/>
            <a:srcRect/>
            <a:stretch>
              <a:fillRect/>
            </a:stretch>
          </p:blipFill>
          <p:spPr bwMode="auto">
            <a:xfrm>
              <a:off x="1295400" y="0"/>
              <a:ext cx="6324600" cy="762000"/>
            </a:xfrm>
            <a:prstGeom prst="rect">
              <a:avLst/>
            </a:prstGeom>
            <a:noFill/>
            <a:ln w="9525">
              <a:noFill/>
              <a:miter lim="800000"/>
              <a:headEnd/>
              <a:tailEnd/>
            </a:ln>
          </p:spPr>
        </p:pic>
      </p:grpSp>
      <p:sp>
        <p:nvSpPr>
          <p:cNvPr id="8" name="Slide Number Placeholder 7"/>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3894B25-8442-4FA8-B870-3D35F735E1F9}" type="slidenum">
              <a:rPr lang="en-US" sz="1200">
                <a:solidFill>
                  <a:schemeClr val="tx1">
                    <a:tint val="75000"/>
                  </a:schemeClr>
                </a:solidFill>
                <a:latin typeface="+mn-lt"/>
                <a:cs typeface="+mn-cs"/>
              </a:rPr>
              <a:pPr algn="r" fontAlgn="auto">
                <a:spcBef>
                  <a:spcPts val="0"/>
                </a:spcBef>
                <a:spcAft>
                  <a:spcPts val="0"/>
                </a:spcAft>
                <a:defRPr/>
              </a:pPr>
              <a:t>1</a:t>
            </a:fld>
            <a:endParaRPr lang="en-US" sz="1200">
              <a:solidFill>
                <a:schemeClr val="tx1">
                  <a:tint val="75000"/>
                </a:schemeClr>
              </a:solidFill>
              <a:latin typeface="+mn-lt"/>
              <a:cs typeface="+mn-cs"/>
            </a:endParaRPr>
          </a:p>
        </p:txBody>
      </p:sp>
      <p:sp>
        <p:nvSpPr>
          <p:cNvPr id="14342" name="Rectangle 3"/>
          <p:cNvSpPr>
            <a:spLocks noChangeArrowheads="1"/>
          </p:cNvSpPr>
          <p:nvPr/>
        </p:nvSpPr>
        <p:spPr bwMode="auto">
          <a:xfrm>
            <a:off x="685800" y="6248400"/>
            <a:ext cx="7848600" cy="523220"/>
          </a:xfrm>
          <a:prstGeom prst="rect">
            <a:avLst/>
          </a:prstGeom>
          <a:noFill/>
          <a:ln w="9525">
            <a:noFill/>
            <a:miter lim="800000"/>
            <a:headEnd/>
            <a:tailEnd/>
          </a:ln>
        </p:spPr>
        <p:txBody>
          <a:bodyPr>
            <a:spAutoFit/>
          </a:bodyPr>
          <a:lstStyle/>
          <a:p>
            <a:pPr algn="ctr"/>
            <a:r>
              <a:rPr lang="en-US" sz="1400" i="1" dirty="0" smtClean="0"/>
              <a:t>NEMS FV3GFS Community Modeling System Training and Tutorial: Planning and Preparation Meeting, </a:t>
            </a:r>
          </a:p>
          <a:p>
            <a:pPr algn="ctr"/>
            <a:r>
              <a:rPr lang="en-US" sz="1400" i="1" dirty="0" smtClean="0"/>
              <a:t>19-20 July, 2017, GFDL</a:t>
            </a:r>
            <a:endParaRPr lang="en-US" sz="1400" i="1" dirty="0"/>
          </a:p>
        </p:txBody>
      </p:sp>
      <p:sp>
        <p:nvSpPr>
          <p:cNvPr id="12" name="Text Box 12"/>
          <p:cNvSpPr txBox="1">
            <a:spLocks noChangeArrowheads="1"/>
          </p:cNvSpPr>
          <p:nvPr/>
        </p:nvSpPr>
        <p:spPr bwMode="auto">
          <a:xfrm>
            <a:off x="304800" y="4648200"/>
            <a:ext cx="8763000" cy="1311275"/>
          </a:xfrm>
          <a:prstGeom prst="rect">
            <a:avLst/>
          </a:prstGeom>
          <a:noFill/>
          <a:ln w="9525">
            <a:noFill/>
            <a:miter lim="800000"/>
            <a:headEnd/>
            <a:tailEnd/>
          </a:ln>
        </p:spPr>
        <p:txBody>
          <a:bodyPr>
            <a:spAutoFit/>
          </a:bodyPr>
          <a:lstStyle/>
          <a:p>
            <a:r>
              <a:rPr lang="en-US" sz="2000" b="1" i="1" dirty="0"/>
              <a:t>Acknowledgments:</a:t>
            </a:r>
            <a:r>
              <a:rPr lang="en-US" sz="2000" i="1" dirty="0"/>
              <a:t> Contributions and </a:t>
            </a:r>
            <a:r>
              <a:rPr lang="en-US" sz="2000" i="1" dirty="0" smtClean="0"/>
              <a:t> </a:t>
            </a:r>
            <a:r>
              <a:rPr lang="en-US" sz="2000" i="1" dirty="0"/>
              <a:t>insightful comments made by Rusty Benson, Jun Wang, George </a:t>
            </a:r>
            <a:r>
              <a:rPr lang="en-US" sz="2000" i="1" dirty="0" err="1"/>
              <a:t>Gayno</a:t>
            </a:r>
            <a:r>
              <a:rPr lang="en-US" sz="2000" i="1" dirty="0"/>
              <a:t>, Vijay </a:t>
            </a:r>
            <a:r>
              <a:rPr lang="en-US" sz="2000" i="1" dirty="0" err="1"/>
              <a:t>Tallapragada</a:t>
            </a:r>
            <a:r>
              <a:rPr lang="en-US" sz="2000" i="1" dirty="0"/>
              <a:t>, </a:t>
            </a:r>
            <a:r>
              <a:rPr lang="en-US" sz="2000" i="1" dirty="0" err="1"/>
              <a:t>Shian-Jiann</a:t>
            </a:r>
            <a:r>
              <a:rPr lang="en-US" sz="2000" i="1" dirty="0"/>
              <a:t> Lin, Lucas Harris, Jeff Whitaker, Philip </a:t>
            </a:r>
            <a:r>
              <a:rPr lang="en-US" sz="2000" i="1" dirty="0" err="1"/>
              <a:t>Pegion</a:t>
            </a:r>
            <a:r>
              <a:rPr lang="en-US" sz="2000" i="1" dirty="0"/>
              <a:t>, </a:t>
            </a:r>
            <a:r>
              <a:rPr lang="en-US" sz="2000" i="1" dirty="0" err="1"/>
              <a:t>shrinivas</a:t>
            </a:r>
            <a:r>
              <a:rPr lang="en-US" sz="2000" i="1" dirty="0"/>
              <a:t> </a:t>
            </a:r>
            <a:r>
              <a:rPr lang="en-US" sz="2000" i="1" dirty="0" err="1"/>
              <a:t>Moorthi</a:t>
            </a:r>
            <a:r>
              <a:rPr lang="en-US" sz="2000" i="1" dirty="0"/>
              <a:t>, Hui-</a:t>
            </a:r>
            <a:r>
              <a:rPr lang="en-US" sz="2000" i="1" dirty="0" err="1"/>
              <a:t>ya</a:t>
            </a:r>
            <a:r>
              <a:rPr lang="en-US" sz="2000" i="1" dirty="0"/>
              <a:t> Chuang, Rahul Mahajan, </a:t>
            </a:r>
            <a:r>
              <a:rPr lang="en-US" sz="2000" i="1" dirty="0" err="1"/>
              <a:t>Dusan</a:t>
            </a:r>
            <a:r>
              <a:rPr lang="en-US" sz="2000" i="1" dirty="0"/>
              <a:t> </a:t>
            </a:r>
            <a:r>
              <a:rPr lang="en-US" sz="2000" i="1" dirty="0" err="1" smtClean="0"/>
              <a:t>Jovic</a:t>
            </a:r>
            <a:r>
              <a:rPr lang="en-US" sz="2000" i="1" dirty="0"/>
              <a:t>,</a:t>
            </a:r>
            <a:r>
              <a:rPr lang="en-US" sz="2000" i="1" dirty="0" smtClean="0"/>
              <a:t> James Abeles, and Tom Black </a:t>
            </a:r>
            <a:r>
              <a:rPr lang="en-US" sz="2000" i="1" dirty="0" err="1" smtClean="0"/>
              <a:t>etc</a:t>
            </a:r>
            <a:r>
              <a:rPr lang="en-US" sz="2000" i="1" dirty="0" smtClean="0"/>
              <a:t> </a:t>
            </a:r>
            <a:r>
              <a:rPr lang="en-US" sz="2000" i="1" dirty="0" smtClean="0"/>
              <a:t>are </a:t>
            </a:r>
            <a:r>
              <a:rPr lang="en-US" sz="2000" i="1" dirty="0"/>
              <a:t>gratefully acknowledged.</a:t>
            </a:r>
          </a:p>
        </p:txBody>
      </p:sp>
    </p:spTree>
    <p:extLst>
      <p:ext uri="{BB962C8B-B14F-4D97-AF65-F5344CB8AC3E}">
        <p14:creationId xmlns:p14="http://schemas.microsoft.com/office/powerpoint/2010/main" val="33193779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5867400"/>
          </a:xfrm>
        </p:spPr>
        <p:txBody>
          <a:bodyPr>
            <a:normAutofit/>
          </a:bodyPr>
          <a:lstStyle/>
          <a:p>
            <a:pPr algn="l"/>
            <a:r>
              <a:rPr lang="en-US" sz="3600" b="1" dirty="0" smtClean="0"/>
              <a:t>I/O and Post-Processing will change after NEMS FV3GFS </a:t>
            </a:r>
            <a:r>
              <a:rPr lang="en-US" sz="3600" b="1" dirty="0" smtClean="0">
                <a:solidFill>
                  <a:srgbClr val="0000CC"/>
                </a:solidFill>
              </a:rPr>
              <a:t>Write Component</a:t>
            </a:r>
            <a:r>
              <a:rPr lang="en-US" sz="3600" b="1" dirty="0" smtClean="0"/>
              <a:t> is complete.</a:t>
            </a:r>
            <a:br>
              <a:rPr lang="en-US" sz="3600" b="1" dirty="0" smtClean="0"/>
            </a:br>
            <a:r>
              <a:rPr lang="en-US" sz="3600" b="1" dirty="0"/>
              <a:t/>
            </a:r>
            <a:br>
              <a:rPr lang="en-US" sz="3600" b="1" dirty="0"/>
            </a:br>
            <a:r>
              <a:rPr lang="en-US" sz="3600" b="1" dirty="0" smtClean="0"/>
              <a:t>Interpolation to Gaussian grid will be carried out within the Write Component using ESMF </a:t>
            </a:r>
            <a:r>
              <a:rPr lang="en-US" sz="3600" b="1" dirty="0" err="1" smtClean="0"/>
              <a:t>regridding</a:t>
            </a:r>
            <a:r>
              <a:rPr lang="en-US" sz="3600" b="1" dirty="0" smtClean="0"/>
              <a:t> tools.</a:t>
            </a:r>
            <a:r>
              <a:rPr lang="en-US" sz="3600" b="1" dirty="0"/>
              <a:t/>
            </a:r>
            <a:br>
              <a:rPr lang="en-US" sz="3600" b="1" dirty="0"/>
            </a:br>
            <a:r>
              <a:rPr lang="en-US" sz="3600" b="1" dirty="0" smtClean="0"/>
              <a:t/>
            </a:r>
            <a:br>
              <a:rPr lang="en-US" sz="3600" b="1" dirty="0" smtClean="0"/>
            </a:br>
            <a:r>
              <a:rPr lang="en-US" sz="3600" b="1" dirty="0" smtClean="0"/>
              <a:t>Final “history” output from the model can be in either </a:t>
            </a:r>
            <a:r>
              <a:rPr lang="en-US" sz="3600" b="1" dirty="0" err="1" smtClean="0"/>
              <a:t>nemsio</a:t>
            </a:r>
            <a:r>
              <a:rPr lang="en-US" sz="3600" b="1" dirty="0" smtClean="0"/>
              <a:t> or </a:t>
            </a:r>
            <a:r>
              <a:rPr lang="en-US" sz="3600" b="1" dirty="0" err="1" smtClean="0"/>
              <a:t>netCDF</a:t>
            </a:r>
            <a:r>
              <a:rPr lang="en-US" sz="3600" b="1" dirty="0" smtClean="0"/>
              <a:t> format</a:t>
            </a:r>
            <a:endParaRPr lang="en-US" sz="36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36213284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04800" y="304800"/>
            <a:ext cx="8229600" cy="685800"/>
          </a:xfrm>
          <a:prstGeom prst="rect">
            <a:avLst/>
          </a:prstGeom>
          <a:solidFill>
            <a:schemeClr val="accent5">
              <a:lumMod val="40000"/>
              <a:lumOff val="60000"/>
            </a:schemeClr>
          </a:solidFill>
          <a:ln>
            <a:solidFill>
              <a:schemeClr val="accent6"/>
            </a:solidFill>
          </a:ln>
        </p:spPr>
        <p:txBody>
          <a:bodyPr/>
          <a:lstStyle>
            <a:lvl1pPr algn="ctr" rtl="0" eaLnBrk="0" fontAlgn="base" hangingPunct="0">
              <a:spcBef>
                <a:spcPct val="0"/>
              </a:spcBef>
              <a:spcAft>
                <a:spcPct val="0"/>
              </a:spcAft>
              <a:defRPr sz="4400">
                <a:solidFill>
                  <a:srgbClr val="000099"/>
                </a:solidFill>
                <a:latin typeface="+mj-lt"/>
                <a:ea typeface="+mj-ea"/>
                <a:cs typeface="+mj-cs"/>
              </a:defRPr>
            </a:lvl1pPr>
            <a:lvl2pPr algn="ctr" rtl="0" eaLnBrk="0" fontAlgn="base" hangingPunct="0">
              <a:spcBef>
                <a:spcPct val="0"/>
              </a:spcBef>
              <a:spcAft>
                <a:spcPct val="0"/>
              </a:spcAft>
              <a:defRPr sz="4400">
                <a:solidFill>
                  <a:srgbClr val="000099"/>
                </a:solidFill>
                <a:latin typeface="Arial" charset="0"/>
              </a:defRPr>
            </a:lvl2pPr>
            <a:lvl3pPr algn="ctr" rtl="0" eaLnBrk="0" fontAlgn="base" hangingPunct="0">
              <a:spcBef>
                <a:spcPct val="0"/>
              </a:spcBef>
              <a:spcAft>
                <a:spcPct val="0"/>
              </a:spcAft>
              <a:defRPr sz="4400">
                <a:solidFill>
                  <a:srgbClr val="000099"/>
                </a:solidFill>
                <a:latin typeface="Arial" charset="0"/>
              </a:defRPr>
            </a:lvl3pPr>
            <a:lvl4pPr algn="ctr" rtl="0" eaLnBrk="0" fontAlgn="base" hangingPunct="0">
              <a:spcBef>
                <a:spcPct val="0"/>
              </a:spcBef>
              <a:spcAft>
                <a:spcPct val="0"/>
              </a:spcAft>
              <a:defRPr sz="4400">
                <a:solidFill>
                  <a:srgbClr val="000099"/>
                </a:solidFill>
                <a:latin typeface="Arial" charset="0"/>
              </a:defRPr>
            </a:lvl4pPr>
            <a:lvl5pPr algn="ctr" rtl="0" eaLnBrk="0" fontAlgn="base" hangingPunct="0">
              <a:spcBef>
                <a:spcPct val="0"/>
              </a:spcBef>
              <a:spcAft>
                <a:spcPct val="0"/>
              </a:spcAft>
              <a:defRPr sz="4400">
                <a:solidFill>
                  <a:srgbClr val="000099"/>
                </a:solidFill>
                <a:latin typeface="Arial" charset="0"/>
              </a:defRPr>
            </a:lvl5pPr>
            <a:lvl6pPr marL="457200" algn="ctr" rtl="0" fontAlgn="base">
              <a:spcBef>
                <a:spcPct val="0"/>
              </a:spcBef>
              <a:spcAft>
                <a:spcPct val="0"/>
              </a:spcAft>
              <a:defRPr sz="4400">
                <a:solidFill>
                  <a:srgbClr val="000099"/>
                </a:solidFill>
                <a:latin typeface="Arial" charset="0"/>
              </a:defRPr>
            </a:lvl6pPr>
            <a:lvl7pPr marL="914400" algn="ctr" rtl="0" fontAlgn="base">
              <a:spcBef>
                <a:spcPct val="0"/>
              </a:spcBef>
              <a:spcAft>
                <a:spcPct val="0"/>
              </a:spcAft>
              <a:defRPr sz="4400">
                <a:solidFill>
                  <a:srgbClr val="000099"/>
                </a:solidFill>
                <a:latin typeface="Arial" charset="0"/>
              </a:defRPr>
            </a:lvl7pPr>
            <a:lvl8pPr marL="1371600" algn="ctr" rtl="0" fontAlgn="base">
              <a:spcBef>
                <a:spcPct val="0"/>
              </a:spcBef>
              <a:spcAft>
                <a:spcPct val="0"/>
              </a:spcAft>
              <a:defRPr sz="4400">
                <a:solidFill>
                  <a:srgbClr val="000099"/>
                </a:solidFill>
                <a:latin typeface="Arial" charset="0"/>
              </a:defRPr>
            </a:lvl8pPr>
            <a:lvl9pPr marL="1828800" algn="ctr" rtl="0" fontAlgn="base">
              <a:spcBef>
                <a:spcPct val="0"/>
              </a:spcBef>
              <a:spcAft>
                <a:spcPct val="0"/>
              </a:spcAft>
              <a:defRPr sz="4400">
                <a:solidFill>
                  <a:srgbClr val="000099"/>
                </a:solidFill>
                <a:latin typeface="Arial" charset="0"/>
              </a:defRPr>
            </a:lvl9pPr>
          </a:lstStyle>
          <a:p>
            <a:r>
              <a:rPr lang="en-US" sz="3200" b="1" kern="0" dirty="0">
                <a:latin typeface="Calibri" panose="020F0502020204030204" pitchFamily="34" charset="0"/>
              </a:rPr>
              <a:t>NEMS FV3GFS write grid component</a:t>
            </a:r>
          </a:p>
        </p:txBody>
      </p:sp>
      <p:sp>
        <p:nvSpPr>
          <p:cNvPr id="7" name="Content Placeholder 2"/>
          <p:cNvSpPr txBox="1">
            <a:spLocks/>
          </p:cNvSpPr>
          <p:nvPr/>
        </p:nvSpPr>
        <p:spPr>
          <a:xfrm>
            <a:off x="457200" y="1219200"/>
            <a:ext cx="8229600" cy="4525963"/>
          </a:xfrm>
          <a:prstGeom prst="rect">
            <a:avLst/>
          </a:prstGeom>
        </p:spPr>
        <p:txBody>
          <a:bodyPr>
            <a:noAutofit/>
          </a:bodyPr>
          <a:lstStyle>
            <a:lvl1pPr marL="342900" indent="-342900" algn="l" rtl="0" eaLnBrk="0" fontAlgn="base" hangingPunct="0">
              <a:spcBef>
                <a:spcPct val="20000"/>
              </a:spcBef>
              <a:spcAft>
                <a:spcPct val="0"/>
              </a:spcAft>
              <a:buBlip>
                <a:blip r:embed="rId2"/>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Blip>
                <a:blip r:embed="rId2"/>
              </a:buBlip>
              <a:defRPr sz="2800">
                <a:solidFill>
                  <a:schemeClr val="tx1"/>
                </a:solidFill>
                <a:latin typeface="+mn-lt"/>
              </a:defRPr>
            </a:lvl2pPr>
            <a:lvl3pPr marL="1143000" indent="-228600" algn="l" rtl="0" eaLnBrk="0" fontAlgn="base" hangingPunct="0">
              <a:spcBef>
                <a:spcPct val="20000"/>
              </a:spcBef>
              <a:spcAft>
                <a:spcPct val="0"/>
              </a:spcAft>
              <a:buBlip>
                <a:blip r:embed="rId2"/>
              </a:buBlip>
              <a:defRPr sz="2400">
                <a:solidFill>
                  <a:schemeClr val="tx1"/>
                </a:solidFill>
                <a:latin typeface="+mn-lt"/>
              </a:defRPr>
            </a:lvl3pPr>
            <a:lvl4pPr marL="1600200" indent="-228600" algn="l" rtl="0" eaLnBrk="0" fontAlgn="base" hangingPunct="0">
              <a:spcBef>
                <a:spcPct val="20000"/>
              </a:spcBef>
              <a:spcAft>
                <a:spcPct val="0"/>
              </a:spcAft>
              <a:buBlip>
                <a:blip r:embed="rId2"/>
              </a:buBlip>
              <a:defRPr sz="2000">
                <a:solidFill>
                  <a:schemeClr val="tx1"/>
                </a:solidFill>
                <a:latin typeface="+mn-lt"/>
              </a:defRPr>
            </a:lvl4pPr>
            <a:lvl5pPr marL="2057400" indent="-228600" algn="l" rtl="0" eaLnBrk="0" fontAlgn="base" hangingPunct="0">
              <a:spcBef>
                <a:spcPct val="20000"/>
              </a:spcBef>
              <a:spcAft>
                <a:spcPct val="0"/>
              </a:spcAft>
              <a:buBlip>
                <a:blip r:embed="rId2"/>
              </a:buBlip>
              <a:defRPr sz="2000">
                <a:solidFill>
                  <a:schemeClr val="tx1"/>
                </a:solidFill>
                <a:latin typeface="+mn-lt"/>
              </a:defRPr>
            </a:lvl5pPr>
            <a:lvl6pPr marL="2514600" indent="-228600" algn="l" rtl="0" fontAlgn="base">
              <a:spcBef>
                <a:spcPct val="20000"/>
              </a:spcBef>
              <a:spcAft>
                <a:spcPct val="0"/>
              </a:spcAft>
              <a:buBlip>
                <a:blip r:embed="rId2"/>
              </a:buBlip>
              <a:defRPr sz="2000">
                <a:solidFill>
                  <a:schemeClr val="tx1"/>
                </a:solidFill>
                <a:latin typeface="+mn-lt"/>
              </a:defRPr>
            </a:lvl6pPr>
            <a:lvl7pPr marL="2971800" indent="-228600" algn="l" rtl="0" fontAlgn="base">
              <a:spcBef>
                <a:spcPct val="20000"/>
              </a:spcBef>
              <a:spcAft>
                <a:spcPct val="0"/>
              </a:spcAft>
              <a:buBlip>
                <a:blip r:embed="rId2"/>
              </a:buBlip>
              <a:defRPr sz="2000">
                <a:solidFill>
                  <a:schemeClr val="tx1"/>
                </a:solidFill>
                <a:latin typeface="+mn-lt"/>
              </a:defRPr>
            </a:lvl7pPr>
            <a:lvl8pPr marL="3429000" indent="-228600" algn="l" rtl="0" fontAlgn="base">
              <a:spcBef>
                <a:spcPct val="20000"/>
              </a:spcBef>
              <a:spcAft>
                <a:spcPct val="0"/>
              </a:spcAft>
              <a:buBlip>
                <a:blip r:embed="rId2"/>
              </a:buBlip>
              <a:defRPr sz="2000">
                <a:solidFill>
                  <a:schemeClr val="tx1"/>
                </a:solidFill>
                <a:latin typeface="+mn-lt"/>
              </a:defRPr>
            </a:lvl8pPr>
            <a:lvl9pPr marL="3886200" indent="-228600" algn="l" rtl="0" fontAlgn="base">
              <a:spcBef>
                <a:spcPct val="20000"/>
              </a:spcBef>
              <a:spcAft>
                <a:spcPct val="0"/>
              </a:spcAft>
              <a:buBlip>
                <a:blip r:embed="rId2"/>
              </a:buBlip>
              <a:defRPr sz="2000">
                <a:solidFill>
                  <a:schemeClr val="tx1"/>
                </a:solidFill>
                <a:latin typeface="+mn-lt"/>
              </a:defRPr>
            </a:lvl9pPr>
          </a:lstStyle>
          <a:p>
            <a:r>
              <a:rPr lang="en-US" sz="2000" dirty="0">
                <a:latin typeface="Calibri" panose="020F0502020204030204" pitchFamily="34" charset="0"/>
              </a:rPr>
              <a:t>The main task for the write grid component is to process forecast data and to write out forecast results. </a:t>
            </a:r>
          </a:p>
          <a:p>
            <a:endParaRPr lang="en-US" sz="2000" kern="0" dirty="0">
              <a:latin typeface="Calibri" panose="020F0502020204030204" pitchFamily="34" charset="0"/>
            </a:endParaRPr>
          </a:p>
          <a:p>
            <a:r>
              <a:rPr lang="en-US" sz="2000" dirty="0">
                <a:latin typeface="Calibri" panose="020F0502020204030204" pitchFamily="34" charset="0"/>
              </a:rPr>
              <a:t>The data transferred to write grid component is in ESMF field, </a:t>
            </a:r>
            <a:r>
              <a:rPr lang="en-US" sz="2000" b="1" dirty="0">
                <a:latin typeface="Calibri" panose="020F0502020204030204" pitchFamily="34" charset="0"/>
              </a:rPr>
              <a:t>a self-describing data representation</a:t>
            </a:r>
            <a:r>
              <a:rPr lang="en-US" sz="2000" dirty="0">
                <a:latin typeface="Calibri" panose="020F0502020204030204" pitchFamily="34" charset="0"/>
              </a:rPr>
              <a:t>. It allows write grid component to perform independent data process without inquiring information from forecast component.</a:t>
            </a:r>
          </a:p>
          <a:p>
            <a:endParaRPr lang="en-US" sz="2000" kern="0" dirty="0">
              <a:latin typeface="Calibri" panose="020F0502020204030204" pitchFamily="34" charset="0"/>
              <a:cs typeface="Arial" panose="020B0604020202020204" pitchFamily="34" charset="0"/>
            </a:endParaRPr>
          </a:p>
          <a:p>
            <a:r>
              <a:rPr lang="en-US" sz="2000" dirty="0">
                <a:latin typeface="Calibri" panose="020F0502020204030204" pitchFamily="34" charset="0"/>
              </a:rPr>
              <a:t>The data transferred to write grid component can be on different grid from forecast grid component. The </a:t>
            </a:r>
            <a:r>
              <a:rPr lang="en-US" sz="2000" b="1" dirty="0" err="1">
                <a:latin typeface="Calibri" panose="020F0502020204030204" pitchFamily="34" charset="0"/>
              </a:rPr>
              <a:t>regridding</a:t>
            </a:r>
            <a:r>
              <a:rPr lang="en-US" sz="2000" b="1" dirty="0">
                <a:latin typeface="Calibri" panose="020F0502020204030204" pitchFamily="34" charset="0"/>
              </a:rPr>
              <a:t> is conducted through ESMF </a:t>
            </a:r>
            <a:r>
              <a:rPr lang="en-US" sz="2000" dirty="0" err="1">
                <a:latin typeface="Calibri" panose="020F0502020204030204" pitchFamily="34" charset="0"/>
              </a:rPr>
              <a:t>regridding</a:t>
            </a:r>
            <a:r>
              <a:rPr lang="en-US" sz="2000" dirty="0">
                <a:latin typeface="Calibri" panose="020F0502020204030204" pitchFamily="34" charset="0"/>
              </a:rPr>
              <a:t> function call. The weights for </a:t>
            </a:r>
            <a:r>
              <a:rPr lang="en-US" sz="2000" dirty="0" err="1">
                <a:latin typeface="Calibri" panose="020F0502020204030204" pitchFamily="34" charset="0"/>
              </a:rPr>
              <a:t>regridding</a:t>
            </a:r>
            <a:r>
              <a:rPr lang="en-US" sz="2000" dirty="0">
                <a:latin typeface="Calibri" panose="020F0502020204030204" pitchFamily="34" charset="0"/>
              </a:rPr>
              <a:t> is computed once, the data transfer is efficient.</a:t>
            </a:r>
          </a:p>
          <a:p>
            <a:endParaRPr lang="en-US" sz="2000" kern="0" dirty="0">
              <a:latin typeface="Calibri" panose="020F0502020204030204" pitchFamily="34" charset="0"/>
              <a:cs typeface="Arial" panose="020B0604020202020204" pitchFamily="34" charset="0"/>
            </a:endParaRPr>
          </a:p>
          <a:p>
            <a:r>
              <a:rPr lang="en-US" sz="2000" kern="0" dirty="0">
                <a:latin typeface="Calibri" panose="020F0502020204030204" pitchFamily="34" charset="0"/>
                <a:cs typeface="Arial" panose="020B0604020202020204" pitchFamily="34" charset="0"/>
              </a:rPr>
              <a:t>Inline POST processing can be called on write grid component to remove IO  process in POST. </a:t>
            </a:r>
          </a:p>
        </p:txBody>
      </p:sp>
      <p:sp>
        <p:nvSpPr>
          <p:cNvPr id="2" name="Slide Number Placeholder 1"/>
          <p:cNvSpPr>
            <a:spLocks noGrp="1"/>
          </p:cNvSpPr>
          <p:nvPr>
            <p:ph type="sldNum" sz="quarter" idx="12"/>
          </p:nvPr>
        </p:nvSpPr>
        <p:spPr/>
        <p:txBody>
          <a:bodyPr/>
          <a:lstStyle/>
          <a:p>
            <a:pPr>
              <a:defRPr/>
            </a:pPr>
            <a:fld id="{F63BDE7C-F35A-4CE6-BA24-A626ACC2DF5C}" type="slidenum">
              <a:rPr lang="en-US" smtClean="0"/>
              <a:pPr>
                <a:defRPr/>
              </a:pPr>
              <a:t>11</a:t>
            </a:fld>
            <a:endParaRPr lang="en-US"/>
          </a:p>
        </p:txBody>
      </p:sp>
      <p:sp>
        <p:nvSpPr>
          <p:cNvPr id="3" name="TextBox 2"/>
          <p:cNvSpPr txBox="1"/>
          <p:nvPr/>
        </p:nvSpPr>
        <p:spPr>
          <a:xfrm>
            <a:off x="7803204" y="0"/>
            <a:ext cx="1373453" cy="369332"/>
          </a:xfrm>
          <a:prstGeom prst="rect">
            <a:avLst/>
          </a:prstGeom>
          <a:noFill/>
        </p:spPr>
        <p:txBody>
          <a:bodyPr wrap="none" rtlCol="0">
            <a:spAutoFit/>
          </a:bodyPr>
          <a:lstStyle/>
          <a:p>
            <a:r>
              <a:rPr lang="en-US" dirty="0" smtClean="0"/>
              <a:t>By Jun Wang</a:t>
            </a:r>
            <a:endParaRPr lang="en-US" dirty="0"/>
          </a:p>
        </p:txBody>
      </p:sp>
    </p:spTree>
    <p:extLst>
      <p:ext uri="{BB962C8B-B14F-4D97-AF65-F5344CB8AC3E}">
        <p14:creationId xmlns:p14="http://schemas.microsoft.com/office/powerpoint/2010/main" val="2847773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891099" y="1516440"/>
            <a:ext cx="2233101" cy="3715227"/>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611088" y="685800"/>
            <a:ext cx="914400" cy="1600200"/>
          </a:xfrm>
          <a:prstGeom prst="ellipse">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7" name="TextBox 6"/>
          <p:cNvSpPr txBox="1"/>
          <p:nvPr/>
        </p:nvSpPr>
        <p:spPr>
          <a:xfrm>
            <a:off x="1685303" y="1793058"/>
            <a:ext cx="811751" cy="369332"/>
          </a:xfrm>
          <a:prstGeom prst="rect">
            <a:avLst/>
          </a:prstGeom>
          <a:noFill/>
        </p:spPr>
        <p:txBody>
          <a:bodyPr wrap="square" rtlCol="0">
            <a:spAutoFit/>
          </a:bodyPr>
          <a:lstStyle/>
          <a:p>
            <a:r>
              <a:rPr lang="en-US" dirty="0"/>
              <a:t>PE1</a:t>
            </a:r>
          </a:p>
        </p:txBody>
      </p:sp>
      <p:sp>
        <p:nvSpPr>
          <p:cNvPr id="8" name="TextBox 7"/>
          <p:cNvSpPr txBox="1"/>
          <p:nvPr/>
        </p:nvSpPr>
        <p:spPr>
          <a:xfrm>
            <a:off x="1702849" y="2210518"/>
            <a:ext cx="667537" cy="369332"/>
          </a:xfrm>
          <a:prstGeom prst="rect">
            <a:avLst/>
          </a:prstGeom>
          <a:noFill/>
        </p:spPr>
        <p:txBody>
          <a:bodyPr wrap="square" rtlCol="0">
            <a:spAutoFit/>
          </a:bodyPr>
          <a:lstStyle/>
          <a:p>
            <a:r>
              <a:rPr lang="en-US" dirty="0"/>
              <a:t>PE2</a:t>
            </a:r>
          </a:p>
        </p:txBody>
      </p:sp>
      <p:sp>
        <p:nvSpPr>
          <p:cNvPr id="9" name="TextBox 8"/>
          <p:cNvSpPr txBox="1"/>
          <p:nvPr/>
        </p:nvSpPr>
        <p:spPr>
          <a:xfrm>
            <a:off x="762000" y="5550339"/>
            <a:ext cx="2438400" cy="646331"/>
          </a:xfrm>
          <a:prstGeom prst="rect">
            <a:avLst/>
          </a:prstGeom>
          <a:noFill/>
        </p:spPr>
        <p:txBody>
          <a:bodyPr wrap="square" rtlCol="0">
            <a:spAutoFit/>
          </a:bodyPr>
          <a:lstStyle/>
          <a:p>
            <a:pPr algn="ctr"/>
            <a:r>
              <a:rPr lang="en-US" dirty="0"/>
              <a:t>Forecast grid comp</a:t>
            </a:r>
          </a:p>
          <a:p>
            <a:pPr algn="ctr"/>
            <a:r>
              <a:rPr lang="en-US" dirty="0"/>
              <a:t>Parallel domain</a:t>
            </a:r>
          </a:p>
        </p:txBody>
      </p:sp>
      <p:sp>
        <p:nvSpPr>
          <p:cNvPr id="10" name="TextBox 9"/>
          <p:cNvSpPr txBox="1"/>
          <p:nvPr/>
        </p:nvSpPr>
        <p:spPr>
          <a:xfrm>
            <a:off x="1702849" y="2579850"/>
            <a:ext cx="667537" cy="369332"/>
          </a:xfrm>
          <a:prstGeom prst="rect">
            <a:avLst/>
          </a:prstGeom>
          <a:noFill/>
        </p:spPr>
        <p:txBody>
          <a:bodyPr wrap="square" rtlCol="0">
            <a:spAutoFit/>
          </a:bodyPr>
          <a:lstStyle/>
          <a:p>
            <a:r>
              <a:rPr lang="en-US" dirty="0"/>
              <a:t>PE3</a:t>
            </a:r>
          </a:p>
        </p:txBody>
      </p:sp>
      <p:sp>
        <p:nvSpPr>
          <p:cNvPr id="11" name="TextBox 10"/>
          <p:cNvSpPr txBox="1"/>
          <p:nvPr/>
        </p:nvSpPr>
        <p:spPr>
          <a:xfrm>
            <a:off x="1637039" y="3917499"/>
            <a:ext cx="667537" cy="369332"/>
          </a:xfrm>
          <a:prstGeom prst="rect">
            <a:avLst/>
          </a:prstGeom>
          <a:noFill/>
        </p:spPr>
        <p:txBody>
          <a:bodyPr wrap="square" rtlCol="0">
            <a:spAutoFit/>
          </a:bodyPr>
          <a:lstStyle/>
          <a:p>
            <a:r>
              <a:rPr lang="en-US" dirty="0" err="1"/>
              <a:t>PEn</a:t>
            </a:r>
            <a:endParaRPr lang="en-US" dirty="0"/>
          </a:p>
        </p:txBody>
      </p:sp>
      <p:sp>
        <p:nvSpPr>
          <p:cNvPr id="12" name="Oval 11"/>
          <p:cNvSpPr/>
          <p:nvPr/>
        </p:nvSpPr>
        <p:spPr>
          <a:xfrm>
            <a:off x="1905000" y="3048000"/>
            <a:ext cx="131617" cy="87535"/>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1905000" y="3302395"/>
            <a:ext cx="131617" cy="87535"/>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1885791" y="3581400"/>
            <a:ext cx="131617" cy="87535"/>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5791200" y="805013"/>
            <a:ext cx="670364" cy="338554"/>
          </a:xfrm>
          <a:prstGeom prst="rect">
            <a:avLst/>
          </a:prstGeom>
          <a:noFill/>
        </p:spPr>
        <p:txBody>
          <a:bodyPr wrap="square" rtlCol="0">
            <a:spAutoFit/>
          </a:bodyPr>
          <a:lstStyle/>
          <a:p>
            <a:r>
              <a:rPr lang="en-US" sz="1600" dirty="0"/>
              <a:t>PE1</a:t>
            </a:r>
          </a:p>
        </p:txBody>
      </p:sp>
      <p:sp>
        <p:nvSpPr>
          <p:cNvPr id="16" name="TextBox 15"/>
          <p:cNvSpPr txBox="1"/>
          <p:nvPr/>
        </p:nvSpPr>
        <p:spPr>
          <a:xfrm>
            <a:off x="5786788" y="1052883"/>
            <a:ext cx="670364" cy="338554"/>
          </a:xfrm>
          <a:prstGeom prst="rect">
            <a:avLst/>
          </a:prstGeom>
          <a:noFill/>
        </p:spPr>
        <p:txBody>
          <a:bodyPr wrap="square" rtlCol="0">
            <a:spAutoFit/>
          </a:bodyPr>
          <a:lstStyle/>
          <a:p>
            <a:r>
              <a:rPr lang="en-US" sz="1600" dirty="0"/>
              <a:t>PE2</a:t>
            </a:r>
          </a:p>
        </p:txBody>
      </p:sp>
      <p:sp>
        <p:nvSpPr>
          <p:cNvPr id="17" name="Oval 16"/>
          <p:cNvSpPr/>
          <p:nvPr/>
        </p:nvSpPr>
        <p:spPr>
          <a:xfrm>
            <a:off x="6009405" y="1428905"/>
            <a:ext cx="131617" cy="87535"/>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5736026" y="1490550"/>
            <a:ext cx="658092" cy="338554"/>
          </a:xfrm>
          <a:prstGeom prst="rect">
            <a:avLst/>
          </a:prstGeom>
          <a:noFill/>
        </p:spPr>
        <p:txBody>
          <a:bodyPr wrap="square" rtlCol="0">
            <a:spAutoFit/>
          </a:bodyPr>
          <a:lstStyle/>
          <a:p>
            <a:r>
              <a:rPr lang="en-US" sz="1600" dirty="0" err="1"/>
              <a:t>PEm</a:t>
            </a:r>
            <a:endParaRPr lang="en-US" sz="1600" dirty="0"/>
          </a:p>
        </p:txBody>
      </p:sp>
      <p:sp>
        <p:nvSpPr>
          <p:cNvPr id="20" name="Oval 19"/>
          <p:cNvSpPr/>
          <p:nvPr/>
        </p:nvSpPr>
        <p:spPr>
          <a:xfrm>
            <a:off x="5562600" y="2397433"/>
            <a:ext cx="937703" cy="1600200"/>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5790879" y="2516646"/>
            <a:ext cx="670685" cy="338554"/>
          </a:xfrm>
          <a:prstGeom prst="rect">
            <a:avLst/>
          </a:prstGeom>
          <a:noFill/>
        </p:spPr>
        <p:txBody>
          <a:bodyPr wrap="square" rtlCol="0">
            <a:spAutoFit/>
          </a:bodyPr>
          <a:lstStyle/>
          <a:p>
            <a:r>
              <a:rPr lang="en-US" sz="1600" dirty="0"/>
              <a:t>PE1</a:t>
            </a:r>
          </a:p>
        </p:txBody>
      </p:sp>
      <p:sp>
        <p:nvSpPr>
          <p:cNvPr id="22" name="TextBox 21"/>
          <p:cNvSpPr txBox="1"/>
          <p:nvPr/>
        </p:nvSpPr>
        <p:spPr>
          <a:xfrm>
            <a:off x="5777341" y="2779905"/>
            <a:ext cx="670685" cy="338554"/>
          </a:xfrm>
          <a:prstGeom prst="rect">
            <a:avLst/>
          </a:prstGeom>
          <a:noFill/>
        </p:spPr>
        <p:txBody>
          <a:bodyPr wrap="square" rtlCol="0">
            <a:spAutoFit/>
          </a:bodyPr>
          <a:lstStyle/>
          <a:p>
            <a:r>
              <a:rPr lang="en-US" sz="1600" dirty="0"/>
              <a:t>PE2</a:t>
            </a:r>
          </a:p>
        </p:txBody>
      </p:sp>
      <p:sp>
        <p:nvSpPr>
          <p:cNvPr id="23" name="Oval 22"/>
          <p:cNvSpPr/>
          <p:nvPr/>
        </p:nvSpPr>
        <p:spPr>
          <a:xfrm>
            <a:off x="6009085" y="3140538"/>
            <a:ext cx="134971" cy="87535"/>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5782289" y="3228073"/>
            <a:ext cx="674863" cy="338554"/>
          </a:xfrm>
          <a:prstGeom prst="rect">
            <a:avLst/>
          </a:prstGeom>
          <a:noFill/>
        </p:spPr>
        <p:txBody>
          <a:bodyPr wrap="square" rtlCol="0">
            <a:spAutoFit/>
          </a:bodyPr>
          <a:lstStyle/>
          <a:p>
            <a:r>
              <a:rPr lang="en-US" sz="1600" dirty="0" err="1"/>
              <a:t>PEm</a:t>
            </a:r>
            <a:endParaRPr lang="en-US" sz="1600" dirty="0"/>
          </a:p>
        </p:txBody>
      </p:sp>
      <p:sp>
        <p:nvSpPr>
          <p:cNvPr id="26" name="Oval 25"/>
          <p:cNvSpPr/>
          <p:nvPr/>
        </p:nvSpPr>
        <p:spPr>
          <a:xfrm>
            <a:off x="5605098" y="4724400"/>
            <a:ext cx="914400" cy="1600200"/>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5737036" y="4799535"/>
            <a:ext cx="676354" cy="338554"/>
          </a:xfrm>
          <a:prstGeom prst="rect">
            <a:avLst/>
          </a:prstGeom>
          <a:noFill/>
        </p:spPr>
        <p:txBody>
          <a:bodyPr wrap="square" rtlCol="0">
            <a:spAutoFit/>
          </a:bodyPr>
          <a:lstStyle/>
          <a:p>
            <a:r>
              <a:rPr lang="en-US" sz="1600" dirty="0"/>
              <a:t>PE1</a:t>
            </a:r>
          </a:p>
        </p:txBody>
      </p:sp>
      <p:sp>
        <p:nvSpPr>
          <p:cNvPr id="28" name="TextBox 27"/>
          <p:cNvSpPr txBox="1"/>
          <p:nvPr/>
        </p:nvSpPr>
        <p:spPr>
          <a:xfrm>
            <a:off x="5730111" y="5070243"/>
            <a:ext cx="676354" cy="338554"/>
          </a:xfrm>
          <a:prstGeom prst="rect">
            <a:avLst/>
          </a:prstGeom>
          <a:noFill/>
        </p:spPr>
        <p:txBody>
          <a:bodyPr wrap="square" rtlCol="0">
            <a:spAutoFit/>
          </a:bodyPr>
          <a:lstStyle/>
          <a:p>
            <a:r>
              <a:rPr lang="en-US" sz="1600" dirty="0"/>
              <a:t>PE2</a:t>
            </a:r>
          </a:p>
        </p:txBody>
      </p:sp>
      <p:sp>
        <p:nvSpPr>
          <p:cNvPr id="29" name="Oval 28"/>
          <p:cNvSpPr/>
          <p:nvPr/>
        </p:nvSpPr>
        <p:spPr>
          <a:xfrm>
            <a:off x="5943600" y="5410200"/>
            <a:ext cx="131617" cy="87535"/>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5719898" y="5551293"/>
            <a:ext cx="658092" cy="338554"/>
          </a:xfrm>
          <a:prstGeom prst="rect">
            <a:avLst/>
          </a:prstGeom>
          <a:noFill/>
        </p:spPr>
        <p:txBody>
          <a:bodyPr wrap="square" rtlCol="0">
            <a:spAutoFit/>
          </a:bodyPr>
          <a:lstStyle/>
          <a:p>
            <a:r>
              <a:rPr lang="en-US" sz="1600" dirty="0" err="1"/>
              <a:t>PEm</a:t>
            </a:r>
            <a:endParaRPr lang="en-US" sz="1600" dirty="0"/>
          </a:p>
        </p:txBody>
      </p:sp>
      <p:sp>
        <p:nvSpPr>
          <p:cNvPr id="32" name="Oval 31"/>
          <p:cNvSpPr/>
          <p:nvPr/>
        </p:nvSpPr>
        <p:spPr>
          <a:xfrm>
            <a:off x="5965642" y="4143280"/>
            <a:ext cx="131617" cy="13130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5959824" y="4404486"/>
            <a:ext cx="131617" cy="13130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4" name="Straight Arrow Connector 33"/>
          <p:cNvCxnSpPr/>
          <p:nvPr/>
        </p:nvCxnSpPr>
        <p:spPr>
          <a:xfrm flipV="1">
            <a:off x="3200400" y="1641282"/>
            <a:ext cx="2286000" cy="1194414"/>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V="1">
            <a:off x="3200400" y="3000186"/>
            <a:ext cx="2286000" cy="74878"/>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3200400" y="3761317"/>
            <a:ext cx="2362200" cy="1548943"/>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3276600" y="3376531"/>
            <a:ext cx="2286000" cy="832400"/>
          </a:xfrm>
          <a:prstGeom prst="straightConnector1">
            <a:avLst/>
          </a:prstGeom>
          <a:ln w="76200">
            <a:prstDash val="dash"/>
            <a:tailEnd type="arrow"/>
          </a:ln>
        </p:spPr>
        <p:style>
          <a:lnRef idx="1">
            <a:schemeClr val="accent1"/>
          </a:lnRef>
          <a:fillRef idx="0">
            <a:schemeClr val="accent1"/>
          </a:fillRef>
          <a:effectRef idx="0">
            <a:schemeClr val="accent1"/>
          </a:effectRef>
          <a:fontRef idx="minor">
            <a:schemeClr val="tx1"/>
          </a:fontRef>
        </p:style>
      </p:cxnSp>
      <p:sp>
        <p:nvSpPr>
          <p:cNvPr id="38" name="Flowchart: Magnetic Disk 37"/>
          <p:cNvSpPr/>
          <p:nvPr/>
        </p:nvSpPr>
        <p:spPr>
          <a:xfrm>
            <a:off x="7271065" y="847244"/>
            <a:ext cx="932303" cy="338554"/>
          </a:xfrm>
          <a:prstGeom prst="flowChartMagneticDisk">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p:nvPr/>
        </p:nvSpPr>
        <p:spPr>
          <a:xfrm>
            <a:off x="7171454" y="874366"/>
            <a:ext cx="1356912" cy="307777"/>
          </a:xfrm>
          <a:prstGeom prst="rect">
            <a:avLst/>
          </a:prstGeom>
          <a:noFill/>
        </p:spPr>
        <p:txBody>
          <a:bodyPr wrap="square" rtlCol="0">
            <a:spAutoFit/>
          </a:bodyPr>
          <a:lstStyle/>
          <a:p>
            <a:r>
              <a:rPr lang="en-US" sz="1400" dirty="0"/>
              <a:t>nggps3df00</a:t>
            </a:r>
          </a:p>
        </p:txBody>
      </p:sp>
      <p:sp>
        <p:nvSpPr>
          <p:cNvPr id="40" name="Right Arrow 39"/>
          <p:cNvSpPr/>
          <p:nvPr/>
        </p:nvSpPr>
        <p:spPr>
          <a:xfrm>
            <a:off x="6635669" y="1347002"/>
            <a:ext cx="457200" cy="2942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3733800" y="1968925"/>
            <a:ext cx="990600" cy="369332"/>
          </a:xfrm>
          <a:prstGeom prst="rect">
            <a:avLst/>
          </a:prstGeom>
          <a:noFill/>
        </p:spPr>
        <p:txBody>
          <a:bodyPr wrap="square" rtlCol="0">
            <a:spAutoFit/>
          </a:bodyPr>
          <a:lstStyle/>
          <a:p>
            <a:r>
              <a:rPr lang="en-US" dirty="0"/>
              <a:t>FH=00</a:t>
            </a:r>
          </a:p>
        </p:txBody>
      </p:sp>
      <p:sp>
        <p:nvSpPr>
          <p:cNvPr id="46" name="TextBox 45"/>
          <p:cNvSpPr txBox="1"/>
          <p:nvPr/>
        </p:nvSpPr>
        <p:spPr>
          <a:xfrm>
            <a:off x="3733800" y="2749127"/>
            <a:ext cx="990600" cy="369332"/>
          </a:xfrm>
          <a:prstGeom prst="rect">
            <a:avLst/>
          </a:prstGeom>
          <a:noFill/>
        </p:spPr>
        <p:txBody>
          <a:bodyPr wrap="square" rtlCol="0">
            <a:spAutoFit/>
          </a:bodyPr>
          <a:lstStyle/>
          <a:p>
            <a:r>
              <a:rPr lang="en-US" dirty="0"/>
              <a:t>FH=03</a:t>
            </a:r>
          </a:p>
        </p:txBody>
      </p:sp>
      <p:sp>
        <p:nvSpPr>
          <p:cNvPr id="61" name="TextBox 60"/>
          <p:cNvSpPr txBox="1"/>
          <p:nvPr/>
        </p:nvSpPr>
        <p:spPr>
          <a:xfrm>
            <a:off x="3733800" y="4105191"/>
            <a:ext cx="838200" cy="369332"/>
          </a:xfrm>
          <a:prstGeom prst="rect">
            <a:avLst/>
          </a:prstGeom>
          <a:noFill/>
        </p:spPr>
        <p:txBody>
          <a:bodyPr wrap="square" rtlCol="0">
            <a:spAutoFit/>
          </a:bodyPr>
          <a:lstStyle/>
          <a:p>
            <a:r>
              <a:rPr lang="en-US" dirty="0"/>
              <a:t>FH=x</a:t>
            </a:r>
          </a:p>
        </p:txBody>
      </p:sp>
      <p:sp>
        <p:nvSpPr>
          <p:cNvPr id="62" name="Right Arrow 61"/>
          <p:cNvSpPr/>
          <p:nvPr/>
        </p:nvSpPr>
        <p:spPr>
          <a:xfrm>
            <a:off x="6611801" y="3082251"/>
            <a:ext cx="457200" cy="2942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ight Arrow 62"/>
          <p:cNvSpPr/>
          <p:nvPr/>
        </p:nvSpPr>
        <p:spPr>
          <a:xfrm>
            <a:off x="6656464" y="5333582"/>
            <a:ext cx="457200" cy="2942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TextBox 86"/>
          <p:cNvSpPr txBox="1"/>
          <p:nvPr/>
        </p:nvSpPr>
        <p:spPr>
          <a:xfrm>
            <a:off x="5110796" y="6304321"/>
            <a:ext cx="1774268" cy="523220"/>
          </a:xfrm>
          <a:prstGeom prst="rect">
            <a:avLst/>
          </a:prstGeom>
          <a:noFill/>
        </p:spPr>
        <p:txBody>
          <a:bodyPr wrap="square" rtlCol="0">
            <a:spAutoFit/>
          </a:bodyPr>
          <a:lstStyle/>
          <a:p>
            <a:pPr algn="ctr"/>
            <a:r>
              <a:rPr lang="en-US" sz="1400" b="1" dirty="0"/>
              <a:t>Write grid comp </a:t>
            </a:r>
          </a:p>
          <a:p>
            <a:pPr algn="ctr"/>
            <a:r>
              <a:rPr lang="en-US" sz="1400" b="1" dirty="0"/>
              <a:t>Parallel domain</a:t>
            </a:r>
          </a:p>
        </p:txBody>
      </p:sp>
      <p:sp>
        <p:nvSpPr>
          <p:cNvPr id="70" name="Flowchart: Magnetic Disk 69"/>
          <p:cNvSpPr/>
          <p:nvPr/>
        </p:nvSpPr>
        <p:spPr>
          <a:xfrm>
            <a:off x="7277099" y="1284337"/>
            <a:ext cx="932303" cy="338554"/>
          </a:xfrm>
          <a:prstGeom prst="flowChartMagneticDisk">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p:cNvSpPr txBox="1"/>
          <p:nvPr/>
        </p:nvSpPr>
        <p:spPr>
          <a:xfrm>
            <a:off x="7177488" y="1311459"/>
            <a:ext cx="1356912" cy="307777"/>
          </a:xfrm>
          <a:prstGeom prst="rect">
            <a:avLst/>
          </a:prstGeom>
          <a:noFill/>
        </p:spPr>
        <p:txBody>
          <a:bodyPr wrap="square" rtlCol="0">
            <a:spAutoFit/>
          </a:bodyPr>
          <a:lstStyle/>
          <a:p>
            <a:r>
              <a:rPr lang="en-US" sz="1400" dirty="0"/>
              <a:t>nggps2df00</a:t>
            </a:r>
          </a:p>
        </p:txBody>
      </p:sp>
      <p:sp>
        <p:nvSpPr>
          <p:cNvPr id="72" name="Flowchart: Magnetic Disk 71"/>
          <p:cNvSpPr/>
          <p:nvPr/>
        </p:nvSpPr>
        <p:spPr>
          <a:xfrm>
            <a:off x="7277099" y="1718846"/>
            <a:ext cx="932303" cy="338554"/>
          </a:xfrm>
          <a:prstGeom prst="flowChartMagneticDisk">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7131337" y="1745968"/>
            <a:ext cx="1356912" cy="307777"/>
          </a:xfrm>
          <a:prstGeom prst="rect">
            <a:avLst/>
          </a:prstGeom>
          <a:noFill/>
        </p:spPr>
        <p:txBody>
          <a:bodyPr wrap="square" rtlCol="0">
            <a:spAutoFit/>
          </a:bodyPr>
          <a:lstStyle/>
          <a:p>
            <a:pPr algn="ctr"/>
            <a:r>
              <a:rPr lang="en-US" sz="1400" dirty="0"/>
              <a:t>pgbf00</a:t>
            </a:r>
          </a:p>
        </p:txBody>
      </p:sp>
      <p:sp>
        <p:nvSpPr>
          <p:cNvPr id="2" name="TextBox 1"/>
          <p:cNvSpPr txBox="1"/>
          <p:nvPr/>
        </p:nvSpPr>
        <p:spPr>
          <a:xfrm>
            <a:off x="1246908" y="4442427"/>
            <a:ext cx="1447800" cy="584775"/>
          </a:xfrm>
          <a:prstGeom prst="rect">
            <a:avLst/>
          </a:prstGeom>
          <a:noFill/>
        </p:spPr>
        <p:txBody>
          <a:bodyPr wrap="square" rtlCol="0">
            <a:spAutoFit/>
          </a:bodyPr>
          <a:lstStyle/>
          <a:p>
            <a:pPr algn="ctr"/>
            <a:r>
              <a:rPr lang="en-US" sz="1600" dirty="0">
                <a:solidFill>
                  <a:srgbClr val="FF0000"/>
                </a:solidFill>
              </a:rPr>
              <a:t>FCST grid component</a:t>
            </a:r>
          </a:p>
        </p:txBody>
      </p:sp>
      <p:sp>
        <p:nvSpPr>
          <p:cNvPr id="47" name="TextBox 46"/>
          <p:cNvSpPr txBox="1"/>
          <p:nvPr/>
        </p:nvSpPr>
        <p:spPr>
          <a:xfrm>
            <a:off x="5605098" y="1831591"/>
            <a:ext cx="914400" cy="415498"/>
          </a:xfrm>
          <a:prstGeom prst="rect">
            <a:avLst/>
          </a:prstGeom>
          <a:noFill/>
        </p:spPr>
        <p:txBody>
          <a:bodyPr wrap="square" rtlCol="0">
            <a:spAutoFit/>
          </a:bodyPr>
          <a:lstStyle/>
          <a:p>
            <a:pPr algn="ctr"/>
            <a:r>
              <a:rPr lang="en-US" sz="1050" b="1" dirty="0" err="1">
                <a:solidFill>
                  <a:srgbClr val="FF0000"/>
                </a:solidFill>
              </a:rPr>
              <a:t>wrt</a:t>
            </a:r>
            <a:r>
              <a:rPr lang="en-US" sz="1050" b="1" dirty="0">
                <a:solidFill>
                  <a:srgbClr val="FF0000"/>
                </a:solidFill>
              </a:rPr>
              <a:t>   grid comp</a:t>
            </a:r>
          </a:p>
        </p:txBody>
      </p:sp>
      <p:sp>
        <p:nvSpPr>
          <p:cNvPr id="88" name="TextBox 87"/>
          <p:cNvSpPr txBox="1"/>
          <p:nvPr/>
        </p:nvSpPr>
        <p:spPr>
          <a:xfrm>
            <a:off x="5585903" y="3523819"/>
            <a:ext cx="914400" cy="415498"/>
          </a:xfrm>
          <a:prstGeom prst="rect">
            <a:avLst/>
          </a:prstGeom>
          <a:noFill/>
        </p:spPr>
        <p:txBody>
          <a:bodyPr wrap="square" rtlCol="0">
            <a:spAutoFit/>
          </a:bodyPr>
          <a:lstStyle/>
          <a:p>
            <a:pPr algn="ctr"/>
            <a:r>
              <a:rPr lang="en-US" sz="1050" b="1" dirty="0" err="1">
                <a:solidFill>
                  <a:srgbClr val="FF0000"/>
                </a:solidFill>
              </a:rPr>
              <a:t>wrt</a:t>
            </a:r>
            <a:r>
              <a:rPr lang="en-US" sz="1050" b="1" dirty="0">
                <a:solidFill>
                  <a:srgbClr val="FF0000"/>
                </a:solidFill>
              </a:rPr>
              <a:t>   grid comp</a:t>
            </a:r>
          </a:p>
        </p:txBody>
      </p:sp>
      <p:sp>
        <p:nvSpPr>
          <p:cNvPr id="89" name="TextBox 88"/>
          <p:cNvSpPr txBox="1"/>
          <p:nvPr/>
        </p:nvSpPr>
        <p:spPr>
          <a:xfrm>
            <a:off x="5619370" y="5816912"/>
            <a:ext cx="914400" cy="415498"/>
          </a:xfrm>
          <a:prstGeom prst="rect">
            <a:avLst/>
          </a:prstGeom>
          <a:noFill/>
        </p:spPr>
        <p:txBody>
          <a:bodyPr wrap="square" rtlCol="0">
            <a:spAutoFit/>
          </a:bodyPr>
          <a:lstStyle/>
          <a:p>
            <a:pPr algn="ctr"/>
            <a:r>
              <a:rPr lang="en-US" sz="1050" b="1" dirty="0" err="1">
                <a:solidFill>
                  <a:srgbClr val="FF0000"/>
                </a:solidFill>
              </a:rPr>
              <a:t>wrt</a:t>
            </a:r>
            <a:r>
              <a:rPr lang="en-US" sz="1050" b="1" dirty="0">
                <a:solidFill>
                  <a:srgbClr val="FF0000"/>
                </a:solidFill>
              </a:rPr>
              <a:t>   grid comp</a:t>
            </a:r>
          </a:p>
        </p:txBody>
      </p:sp>
      <p:sp>
        <p:nvSpPr>
          <p:cNvPr id="48" name="TextBox 47"/>
          <p:cNvSpPr txBox="1"/>
          <p:nvPr/>
        </p:nvSpPr>
        <p:spPr>
          <a:xfrm>
            <a:off x="383562" y="118055"/>
            <a:ext cx="7374911" cy="461665"/>
          </a:xfrm>
          <a:prstGeom prst="rect">
            <a:avLst/>
          </a:prstGeom>
          <a:solidFill>
            <a:schemeClr val="accent5">
              <a:lumMod val="40000"/>
              <a:lumOff val="60000"/>
            </a:schemeClr>
          </a:solidFill>
          <a:ln>
            <a:solidFill>
              <a:schemeClr val="accent6"/>
            </a:solidFill>
          </a:ln>
        </p:spPr>
        <p:txBody>
          <a:bodyPr wrap="square" rtlCol="0">
            <a:spAutoFit/>
          </a:bodyPr>
          <a:lstStyle/>
          <a:p>
            <a:r>
              <a:rPr lang="en-US" sz="2400" b="1" dirty="0">
                <a:solidFill>
                  <a:srgbClr val="000099"/>
                </a:solidFill>
                <a:latin typeface="Calibri" panose="020F0502020204030204" pitchFamily="34" charset="0"/>
              </a:rPr>
              <a:t>Parallelization of NEMS FV3GFS write grid component</a:t>
            </a:r>
          </a:p>
        </p:txBody>
      </p:sp>
      <p:sp>
        <p:nvSpPr>
          <p:cNvPr id="90" name="Flowchart: Magnetic Disk 89"/>
          <p:cNvSpPr/>
          <p:nvPr/>
        </p:nvSpPr>
        <p:spPr>
          <a:xfrm>
            <a:off x="7253392" y="2614283"/>
            <a:ext cx="932303" cy="338554"/>
          </a:xfrm>
          <a:prstGeom prst="flowChartMagneticDisk">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Box 90"/>
          <p:cNvSpPr txBox="1"/>
          <p:nvPr/>
        </p:nvSpPr>
        <p:spPr>
          <a:xfrm>
            <a:off x="7153781" y="2641405"/>
            <a:ext cx="1356912" cy="307777"/>
          </a:xfrm>
          <a:prstGeom prst="rect">
            <a:avLst/>
          </a:prstGeom>
          <a:noFill/>
        </p:spPr>
        <p:txBody>
          <a:bodyPr wrap="square" rtlCol="0">
            <a:spAutoFit/>
          </a:bodyPr>
          <a:lstStyle/>
          <a:p>
            <a:r>
              <a:rPr lang="en-US" sz="1400" dirty="0"/>
              <a:t>nggps3df00</a:t>
            </a:r>
          </a:p>
        </p:txBody>
      </p:sp>
      <p:sp>
        <p:nvSpPr>
          <p:cNvPr id="92" name="Flowchart: Magnetic Disk 91"/>
          <p:cNvSpPr/>
          <p:nvPr/>
        </p:nvSpPr>
        <p:spPr>
          <a:xfrm>
            <a:off x="7259426" y="3051376"/>
            <a:ext cx="932303" cy="338554"/>
          </a:xfrm>
          <a:prstGeom prst="flowChartMagneticDisk">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Box 92"/>
          <p:cNvSpPr txBox="1"/>
          <p:nvPr/>
        </p:nvSpPr>
        <p:spPr>
          <a:xfrm>
            <a:off x="7159815" y="3078498"/>
            <a:ext cx="1356912" cy="307777"/>
          </a:xfrm>
          <a:prstGeom prst="rect">
            <a:avLst/>
          </a:prstGeom>
          <a:noFill/>
        </p:spPr>
        <p:txBody>
          <a:bodyPr wrap="square" rtlCol="0">
            <a:spAutoFit/>
          </a:bodyPr>
          <a:lstStyle/>
          <a:p>
            <a:r>
              <a:rPr lang="en-US" sz="1400" dirty="0"/>
              <a:t>nggps2df00</a:t>
            </a:r>
          </a:p>
        </p:txBody>
      </p:sp>
      <p:sp>
        <p:nvSpPr>
          <p:cNvPr id="94" name="Flowchart: Magnetic Disk 93"/>
          <p:cNvSpPr/>
          <p:nvPr/>
        </p:nvSpPr>
        <p:spPr>
          <a:xfrm>
            <a:off x="7259426" y="3485885"/>
            <a:ext cx="932303" cy="338554"/>
          </a:xfrm>
          <a:prstGeom prst="flowChartMagneticDisk">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TextBox 94"/>
          <p:cNvSpPr txBox="1"/>
          <p:nvPr/>
        </p:nvSpPr>
        <p:spPr>
          <a:xfrm>
            <a:off x="7113664" y="3513007"/>
            <a:ext cx="1356912" cy="307777"/>
          </a:xfrm>
          <a:prstGeom prst="rect">
            <a:avLst/>
          </a:prstGeom>
          <a:noFill/>
        </p:spPr>
        <p:txBody>
          <a:bodyPr wrap="square" rtlCol="0">
            <a:spAutoFit/>
          </a:bodyPr>
          <a:lstStyle/>
          <a:p>
            <a:pPr algn="ctr"/>
            <a:r>
              <a:rPr lang="en-US" sz="1400" dirty="0"/>
              <a:t>pgbf00</a:t>
            </a:r>
          </a:p>
        </p:txBody>
      </p:sp>
      <p:sp>
        <p:nvSpPr>
          <p:cNvPr id="96" name="Flowchart: Magnetic Disk 95"/>
          <p:cNvSpPr/>
          <p:nvPr/>
        </p:nvSpPr>
        <p:spPr>
          <a:xfrm>
            <a:off x="7271065" y="4944582"/>
            <a:ext cx="932303" cy="338554"/>
          </a:xfrm>
          <a:prstGeom prst="flowChartMagneticDisk">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TextBox 96"/>
          <p:cNvSpPr txBox="1"/>
          <p:nvPr/>
        </p:nvSpPr>
        <p:spPr>
          <a:xfrm>
            <a:off x="7171454" y="4971704"/>
            <a:ext cx="1356912" cy="307777"/>
          </a:xfrm>
          <a:prstGeom prst="rect">
            <a:avLst/>
          </a:prstGeom>
          <a:noFill/>
        </p:spPr>
        <p:txBody>
          <a:bodyPr wrap="square" rtlCol="0">
            <a:spAutoFit/>
          </a:bodyPr>
          <a:lstStyle/>
          <a:p>
            <a:r>
              <a:rPr lang="en-US" sz="1400" dirty="0"/>
              <a:t>nggps3df00</a:t>
            </a:r>
          </a:p>
        </p:txBody>
      </p:sp>
      <p:sp>
        <p:nvSpPr>
          <p:cNvPr id="98" name="Flowchart: Magnetic Disk 97"/>
          <p:cNvSpPr/>
          <p:nvPr/>
        </p:nvSpPr>
        <p:spPr>
          <a:xfrm>
            <a:off x="7277099" y="5381675"/>
            <a:ext cx="932303" cy="338554"/>
          </a:xfrm>
          <a:prstGeom prst="flowChartMagneticDisk">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TextBox 98"/>
          <p:cNvSpPr txBox="1"/>
          <p:nvPr/>
        </p:nvSpPr>
        <p:spPr>
          <a:xfrm>
            <a:off x="7177488" y="5408797"/>
            <a:ext cx="1356912" cy="307777"/>
          </a:xfrm>
          <a:prstGeom prst="rect">
            <a:avLst/>
          </a:prstGeom>
          <a:noFill/>
        </p:spPr>
        <p:txBody>
          <a:bodyPr wrap="square" rtlCol="0">
            <a:spAutoFit/>
          </a:bodyPr>
          <a:lstStyle/>
          <a:p>
            <a:r>
              <a:rPr lang="en-US" sz="1400" dirty="0"/>
              <a:t>nggps2df00</a:t>
            </a:r>
          </a:p>
        </p:txBody>
      </p:sp>
      <p:sp>
        <p:nvSpPr>
          <p:cNvPr id="100" name="Flowchart: Magnetic Disk 99"/>
          <p:cNvSpPr/>
          <p:nvPr/>
        </p:nvSpPr>
        <p:spPr>
          <a:xfrm>
            <a:off x="7277099" y="5816184"/>
            <a:ext cx="932303" cy="338554"/>
          </a:xfrm>
          <a:prstGeom prst="flowChartMagneticDisk">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TextBox 100"/>
          <p:cNvSpPr txBox="1"/>
          <p:nvPr/>
        </p:nvSpPr>
        <p:spPr>
          <a:xfrm>
            <a:off x="7131337" y="5843306"/>
            <a:ext cx="1356912" cy="307777"/>
          </a:xfrm>
          <a:prstGeom prst="rect">
            <a:avLst/>
          </a:prstGeom>
          <a:noFill/>
        </p:spPr>
        <p:txBody>
          <a:bodyPr wrap="square" rtlCol="0">
            <a:spAutoFit/>
          </a:bodyPr>
          <a:lstStyle/>
          <a:p>
            <a:pPr algn="ctr"/>
            <a:r>
              <a:rPr lang="en-US" sz="1400" dirty="0"/>
              <a:t>pgbf00</a:t>
            </a:r>
          </a:p>
        </p:txBody>
      </p:sp>
      <p:sp>
        <p:nvSpPr>
          <p:cNvPr id="102" name="Oval 101"/>
          <p:cNvSpPr/>
          <p:nvPr/>
        </p:nvSpPr>
        <p:spPr>
          <a:xfrm>
            <a:off x="7620000" y="4462712"/>
            <a:ext cx="123250" cy="10490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p:cNvSpPr/>
          <p:nvPr/>
        </p:nvSpPr>
        <p:spPr>
          <a:xfrm>
            <a:off x="7608725" y="4154131"/>
            <a:ext cx="123250" cy="10490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12"/>
          </p:nvPr>
        </p:nvSpPr>
        <p:spPr/>
        <p:txBody>
          <a:bodyPr/>
          <a:lstStyle/>
          <a:p>
            <a:pPr>
              <a:defRPr/>
            </a:pPr>
            <a:fld id="{4DBEE64E-6AE1-4E3E-928A-309837EF036A}" type="slidenum">
              <a:rPr lang="en-US" smtClean="0"/>
              <a:pPr>
                <a:defRPr/>
              </a:pPr>
              <a:t>12</a:t>
            </a:fld>
            <a:endParaRPr lang="en-US"/>
          </a:p>
        </p:txBody>
      </p:sp>
      <p:sp>
        <p:nvSpPr>
          <p:cNvPr id="66" name="TextBox 65"/>
          <p:cNvSpPr txBox="1"/>
          <p:nvPr/>
        </p:nvSpPr>
        <p:spPr>
          <a:xfrm>
            <a:off x="7753050" y="94304"/>
            <a:ext cx="1373453" cy="369332"/>
          </a:xfrm>
          <a:prstGeom prst="rect">
            <a:avLst/>
          </a:prstGeom>
          <a:noFill/>
        </p:spPr>
        <p:txBody>
          <a:bodyPr wrap="none" rtlCol="0">
            <a:spAutoFit/>
          </a:bodyPr>
          <a:lstStyle/>
          <a:p>
            <a:r>
              <a:rPr lang="en-US" dirty="0" smtClean="0"/>
              <a:t>By Jun Wang</a:t>
            </a:r>
            <a:endParaRPr lang="en-US" dirty="0"/>
          </a:p>
        </p:txBody>
      </p:sp>
    </p:spTree>
    <p:extLst>
      <p:ext uri="{BB962C8B-B14F-4D97-AF65-F5344CB8AC3E}">
        <p14:creationId xmlns:p14="http://schemas.microsoft.com/office/powerpoint/2010/main" val="6023656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6D0C6B71-89E4-4314-B90E-94B8455AB5BB}" type="slidenum">
              <a:rPr lang="en-US"/>
              <a:pPr>
                <a:defRPr/>
              </a:pPr>
              <a:t>13</a:t>
            </a:fld>
            <a:endParaRPr lang="en-US"/>
          </a:p>
        </p:txBody>
      </p:sp>
      <p:sp>
        <p:nvSpPr>
          <p:cNvPr id="31" name="Slide Number Placeholder 5"/>
          <p:cNvSpPr txBox="1">
            <a:spLocks noGrp="1"/>
          </p:cNvSpPr>
          <p:nvPr/>
        </p:nvSpPr>
        <p:spPr>
          <a:xfrm>
            <a:off x="6553200" y="6492875"/>
            <a:ext cx="2133600" cy="365125"/>
          </a:xfrm>
          <a:prstGeom prst="rect">
            <a:avLst/>
          </a:prstGeom>
          <a:noFill/>
        </p:spPr>
        <p:txBody>
          <a:bodyPr anchor="ctr"/>
          <a:lstStyle/>
          <a:p>
            <a:pPr algn="r" fontAlgn="auto">
              <a:spcBef>
                <a:spcPts val="0"/>
              </a:spcBef>
              <a:spcAft>
                <a:spcPts val="0"/>
              </a:spcAft>
              <a:defRPr/>
            </a:pPr>
            <a:fld id="{1AB1905C-B9B0-4F07-8CFB-C7DA9FD395F6}" type="slidenum">
              <a:rPr lang="en-US" sz="1200">
                <a:solidFill>
                  <a:schemeClr val="tx1">
                    <a:tint val="75000"/>
                  </a:schemeClr>
                </a:solidFill>
                <a:latin typeface="+mn-lt"/>
                <a:cs typeface="+mn-cs"/>
              </a:rPr>
              <a:pPr algn="r" fontAlgn="auto">
                <a:spcBef>
                  <a:spcPts val="0"/>
                </a:spcBef>
                <a:spcAft>
                  <a:spcPts val="0"/>
                </a:spcAft>
                <a:defRPr/>
              </a:pPr>
              <a:t>13</a:t>
            </a:fld>
            <a:endParaRPr lang="en-US" sz="1200" dirty="0">
              <a:solidFill>
                <a:schemeClr val="tx1">
                  <a:tint val="75000"/>
                </a:schemeClr>
              </a:solidFill>
              <a:latin typeface="+mn-lt"/>
              <a:cs typeface="+mn-cs"/>
            </a:endParaRPr>
          </a:p>
        </p:txBody>
      </p:sp>
      <p:sp>
        <p:nvSpPr>
          <p:cNvPr id="23555" name="Rectangle 2"/>
          <p:cNvSpPr>
            <a:spLocks noGrp="1"/>
          </p:cNvSpPr>
          <p:nvPr>
            <p:ph type="title" idx="4294967295"/>
          </p:nvPr>
        </p:nvSpPr>
        <p:spPr>
          <a:xfrm>
            <a:off x="457200" y="274638"/>
            <a:ext cx="8229600" cy="1325562"/>
          </a:xfrm>
        </p:spPr>
        <p:txBody>
          <a:bodyPr>
            <a:normAutofit fontScale="90000"/>
          </a:bodyPr>
          <a:lstStyle/>
          <a:p>
            <a:pPr eaLnBrk="1" hangingPunct="1"/>
            <a:r>
              <a:rPr lang="en-US" sz="2400" b="1" dirty="0" smtClean="0"/>
              <a:t>Resolution, Physics Grid, and Run-time on Cray</a:t>
            </a:r>
            <a:br>
              <a:rPr lang="en-US" sz="2400" b="1" dirty="0" smtClean="0"/>
            </a:br>
            <a:r>
              <a:rPr lang="en-US" sz="2400" b="1" dirty="0" smtClean="0"/>
              <a:t>10-d forecast, </a:t>
            </a:r>
            <a:r>
              <a:rPr lang="en-US" sz="2400" b="1" dirty="0" smtClean="0">
                <a:solidFill>
                  <a:srgbClr val="FF0000"/>
                </a:solidFill>
              </a:rPr>
              <a:t>3-hourly </a:t>
            </a:r>
            <a:r>
              <a:rPr lang="en-US" sz="2400" b="1" dirty="0" smtClean="0">
                <a:solidFill>
                  <a:srgbClr val="FF0000"/>
                </a:solidFill>
              </a:rPr>
              <a:t>output</a:t>
            </a:r>
            <a:r>
              <a:rPr lang="en-US" sz="2400" b="1" dirty="0" smtClean="0"/>
              <a:t>,  3.75-minute time </a:t>
            </a:r>
            <a:r>
              <a:rPr lang="en-US" sz="2400" b="1" dirty="0" smtClean="0"/>
              <a:t>step, with IPDv4</a:t>
            </a:r>
            <a:r>
              <a:rPr lang="en-US" sz="2400" b="1" dirty="0" smtClean="0"/>
              <a:t/>
            </a:r>
            <a:br>
              <a:rPr lang="en-US" sz="2400" b="1" dirty="0" smtClean="0"/>
            </a:br>
            <a:r>
              <a:rPr lang="en-US" sz="2400" b="1" dirty="0" smtClean="0"/>
              <a:t/>
            </a:r>
            <a:br>
              <a:rPr lang="en-US" sz="2400" b="1" dirty="0" smtClean="0"/>
            </a:br>
            <a:r>
              <a:rPr lang="en-US" sz="2400" b="1" dirty="0" smtClean="0">
                <a:solidFill>
                  <a:srgbClr val="FF0000"/>
                </a:solidFill>
              </a:rPr>
              <a:t>C768</a:t>
            </a:r>
            <a:r>
              <a:rPr lang="en-US" sz="2400" b="1" dirty="0" smtClean="0">
                <a:solidFill>
                  <a:srgbClr val="FF0000"/>
                </a:solidFill>
              </a:rPr>
              <a:t>, 13km, 3,538,944 points</a:t>
            </a:r>
            <a:endParaRPr lang="en-US" sz="2400" b="1" dirty="0" smtClean="0"/>
          </a:p>
        </p:txBody>
      </p:sp>
      <p:sp>
        <p:nvSpPr>
          <p:cNvPr id="23556" name="TextBox 1"/>
          <p:cNvSpPr txBox="1">
            <a:spLocks noChangeArrowheads="1"/>
          </p:cNvSpPr>
          <p:nvPr/>
        </p:nvSpPr>
        <p:spPr bwMode="auto">
          <a:xfrm>
            <a:off x="609600" y="5791200"/>
            <a:ext cx="6178550" cy="336550"/>
          </a:xfrm>
          <a:prstGeom prst="rect">
            <a:avLst/>
          </a:prstGeom>
          <a:noFill/>
          <a:ln w="9525">
            <a:noFill/>
            <a:miter lim="800000"/>
            <a:headEnd/>
            <a:tailEnd/>
          </a:ln>
        </p:spPr>
        <p:txBody>
          <a:bodyPr wrap="none">
            <a:spAutoFit/>
          </a:bodyPr>
          <a:lstStyle/>
          <a:p>
            <a:r>
              <a:rPr lang="en-US" sz="1600" b="1">
                <a:solidFill>
                  <a:srgbClr val="FF0000"/>
                </a:solidFill>
              </a:rPr>
              <a:t>T1534 NEMS GFS (~13 km, 3072x1536),  61 nodes, 73 minutes </a:t>
            </a:r>
          </a:p>
        </p:txBody>
      </p:sp>
      <p:graphicFrame>
        <p:nvGraphicFramePr>
          <p:cNvPr id="23629" name="Group 77"/>
          <p:cNvGraphicFramePr>
            <a:graphicFrameLocks noGrp="1"/>
          </p:cNvGraphicFramePr>
          <p:nvPr>
            <p:extLst>
              <p:ext uri="{D42A27DB-BD31-4B8C-83A1-F6EECF244321}">
                <p14:modId xmlns:p14="http://schemas.microsoft.com/office/powerpoint/2010/main" val="1324040592"/>
              </p:ext>
            </p:extLst>
          </p:nvPr>
        </p:nvGraphicFramePr>
        <p:xfrm>
          <a:off x="381000" y="2033588"/>
          <a:ext cx="8458200" cy="3300413"/>
        </p:xfrm>
        <a:graphic>
          <a:graphicData uri="http://schemas.openxmlformats.org/drawingml/2006/table">
            <a:tbl>
              <a:tblPr/>
              <a:tblGrid>
                <a:gridCol w="1690688"/>
                <a:gridCol w="1319212"/>
                <a:gridCol w="2065338"/>
                <a:gridCol w="1692275"/>
                <a:gridCol w="1690687"/>
              </a:tblGrid>
              <a:tr h="86260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FFFFFF"/>
                          </a:solidFill>
                          <a:effectLst/>
                          <a:latin typeface="Calibri" pitchFamily="34" charset="0"/>
                          <a:cs typeface="Arial" charset="0"/>
                        </a:rPr>
                        <a:t>Hydro/</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FFFFFF"/>
                          </a:solidFill>
                          <a:effectLst/>
                          <a:latin typeface="Calibri" pitchFamily="34" charset="0"/>
                          <a:cs typeface="Arial" charset="0"/>
                        </a:rPr>
                        <a:t>non-hydro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FFFF"/>
                          </a:solidFill>
                          <a:effectLst/>
                          <a:latin typeface="Calibri" pitchFamily="34" charset="0"/>
                          <a:cs typeface="Arial" charset="0"/>
                        </a:rPr>
                        <a:t>precision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FFFF"/>
                          </a:solidFill>
                          <a:effectLst/>
                          <a:latin typeface="Calibri" pitchFamily="34" charset="0"/>
                          <a:cs typeface="Arial" charset="0"/>
                        </a:rPr>
                        <a:t>threads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FFFF"/>
                          </a:solidFill>
                          <a:effectLst/>
                          <a:latin typeface="Calibri" pitchFamily="34" charset="0"/>
                          <a:cs typeface="Arial" charset="0"/>
                        </a:rPr>
                        <a:t>nodes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FFFF"/>
                          </a:solidFill>
                          <a:effectLst/>
                          <a:latin typeface="Calibri" pitchFamily="34" charset="0"/>
                          <a:cs typeface="Arial" charset="0"/>
                        </a:rPr>
                        <a:t>CPU (min/10day)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48756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FF0000"/>
                          </a:solidFill>
                          <a:effectLst/>
                          <a:latin typeface="Calibri" pitchFamily="34" charset="0"/>
                          <a:cs typeface="Arial" charset="0"/>
                        </a:rPr>
                        <a:t>Non-hydro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0000"/>
                          </a:solidFill>
                          <a:effectLst/>
                          <a:latin typeface="Calibri" pitchFamily="34" charset="0"/>
                          <a:cs typeface="Arial" charset="0"/>
                        </a:rPr>
                        <a:t>32-bit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0000"/>
                          </a:solidFill>
                          <a:effectLst/>
                          <a:latin typeface="Calibri" pitchFamily="34" charset="0"/>
                          <a:cs typeface="Arial"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0000"/>
                          </a:solidFill>
                          <a:effectLst/>
                          <a:latin typeface="Calibri" pitchFamily="34" charset="0"/>
                          <a:cs typeface="Arial" charset="0"/>
                        </a:rPr>
                        <a:t>64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FF0000"/>
                          </a:solidFill>
                          <a:effectLst/>
                          <a:latin typeface="Calibri" pitchFamily="34" charset="0"/>
                          <a:cs typeface="Arial" charset="0"/>
                        </a:rPr>
                        <a:t>100</a:t>
                      </a:r>
                      <a:endParaRPr kumimoji="0" lang="en-US" sz="2000" b="1" i="0" u="none" strike="noStrike" cap="none" normalizeH="0" baseline="0" dirty="0" smtClean="0">
                        <a:ln>
                          <a:noFill/>
                        </a:ln>
                        <a:solidFill>
                          <a:srgbClr val="FF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48756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0000"/>
                          </a:solidFill>
                          <a:effectLst/>
                          <a:latin typeface="Calibri" pitchFamily="34" charset="0"/>
                          <a:cs typeface="Arial" charset="0"/>
                        </a:rPr>
                        <a:t>Non-hydro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0000"/>
                          </a:solidFill>
                          <a:effectLst/>
                          <a:latin typeface="Calibri" pitchFamily="34" charset="0"/>
                          <a:cs typeface="Arial" charset="0"/>
                        </a:rPr>
                        <a:t>64-bit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0000"/>
                          </a:solidFill>
                          <a:effectLst/>
                          <a:latin typeface="Calibri" pitchFamily="34" charset="0"/>
                          <a:cs typeface="Arial"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0000"/>
                          </a:solidFill>
                          <a:effectLst/>
                          <a:latin typeface="Calibri" pitchFamily="34" charset="0"/>
                          <a:cs typeface="Arial" charset="0"/>
                        </a:rPr>
                        <a:t>64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Calibri" pitchFamily="34" charset="0"/>
                          <a:cs typeface="Arial" charset="0"/>
                        </a:rPr>
                        <a:t>148</a:t>
                      </a:r>
                      <a:endParaRPr kumimoji="0" lang="en-US" sz="2000" b="1"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48756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Calibri" pitchFamily="34" charset="0"/>
                          <a:cs typeface="Arial" charset="0"/>
                        </a:rPr>
                        <a:t>Non-hydro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Calibri" pitchFamily="34" charset="0"/>
                          <a:cs typeface="Arial" charset="0"/>
                        </a:rPr>
                        <a:t>64-bit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Calibri" pitchFamily="34" charset="0"/>
                          <a:cs typeface="Arial" charset="0"/>
                        </a:rPr>
                        <a:t>2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Calibri" pitchFamily="34" charset="0"/>
                          <a:cs typeface="Arial" charset="0"/>
                        </a:rPr>
                        <a:t>144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Calibri" pitchFamily="34" charset="0"/>
                          <a:cs typeface="Arial" charset="0"/>
                        </a:rPr>
                        <a:t>80</a:t>
                      </a:r>
                      <a:endParaRPr kumimoji="0" lang="en-US" sz="2000" b="1" i="0" u="none" strike="noStrike" cap="none" normalizeH="0" baseline="0" dirty="0" smtClean="0">
                        <a:ln>
                          <a:noFill/>
                        </a:ln>
                        <a:solidFill>
                          <a:schemeClr val="tx1"/>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48756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Calibri" pitchFamily="34" charset="0"/>
                          <a:cs typeface="Arial" charset="0"/>
                        </a:rPr>
                        <a:t>hydro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Calibri" pitchFamily="34" charset="0"/>
                          <a:cs typeface="Arial" charset="0"/>
                        </a:rPr>
                        <a:t>64-bit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Calibri" pitchFamily="34" charset="0"/>
                          <a:cs typeface="Arial"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Calibri" pitchFamily="34" charset="0"/>
                          <a:cs typeface="Arial" charset="0"/>
                        </a:rPr>
                        <a:t>64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Calibri" pitchFamily="34" charset="0"/>
                          <a:cs typeface="Arial" charset="0"/>
                        </a:rPr>
                        <a:t>106</a:t>
                      </a:r>
                      <a:endParaRPr kumimoji="0" lang="en-US" sz="2000" b="1" i="0" u="none" strike="noStrike" cap="none" normalizeH="0" baseline="0" dirty="0" smtClean="0">
                        <a:ln>
                          <a:noFill/>
                        </a:ln>
                        <a:solidFill>
                          <a:schemeClr val="tx1"/>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48756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0000"/>
                          </a:solidFill>
                          <a:effectLst/>
                          <a:latin typeface="Calibri" pitchFamily="34" charset="0"/>
                          <a:cs typeface="Arial" charset="0"/>
                        </a:rPr>
                        <a:t>hydro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0000"/>
                          </a:solidFill>
                          <a:effectLst/>
                          <a:latin typeface="Calibri" pitchFamily="34" charset="0"/>
                          <a:cs typeface="Arial" charset="0"/>
                        </a:rPr>
                        <a:t>64-bit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0000"/>
                          </a:solidFill>
                          <a:effectLst/>
                          <a:latin typeface="Calibri" pitchFamily="34" charset="0"/>
                          <a:cs typeface="Arial"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0000"/>
                          </a:solidFill>
                          <a:effectLst/>
                          <a:latin typeface="Calibri" pitchFamily="34" charset="0"/>
                          <a:cs typeface="Arial" charset="0"/>
                        </a:rPr>
                        <a:t>144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Calibri" pitchFamily="34" charset="0"/>
                          <a:cs typeface="Arial" charset="0"/>
                        </a:rPr>
                        <a:t>62</a:t>
                      </a:r>
                      <a:endParaRPr kumimoji="0" lang="en-US" sz="2000" b="1"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9884560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sz="3600" b="1" dirty="0" smtClean="0">
                <a:solidFill>
                  <a:srgbClr val="0000CC"/>
                </a:solidFill>
              </a:rPr>
              <a:t>Real-time forecast-only experiment</a:t>
            </a:r>
            <a:endParaRPr lang="en-US" sz="3600" b="1" dirty="0">
              <a:solidFill>
                <a:srgbClr val="0000CC"/>
              </a:solidFill>
            </a:endParaRPr>
          </a:p>
        </p:txBody>
      </p:sp>
      <p:sp>
        <p:nvSpPr>
          <p:cNvPr id="3" name="Content Placeholder 2"/>
          <p:cNvSpPr>
            <a:spLocks noGrp="1"/>
          </p:cNvSpPr>
          <p:nvPr>
            <p:ph idx="1"/>
          </p:nvPr>
        </p:nvSpPr>
        <p:spPr>
          <a:xfrm>
            <a:off x="457200" y="1219200"/>
            <a:ext cx="8229600" cy="4525963"/>
          </a:xfrm>
        </p:spPr>
        <p:txBody>
          <a:bodyPr>
            <a:normAutofit/>
          </a:bodyPr>
          <a:lstStyle/>
          <a:p>
            <a:r>
              <a:rPr lang="en-US" sz="2400" dirty="0" smtClean="0"/>
              <a:t>C768, 64 Layer (top at 0.2 </a:t>
            </a:r>
            <a:r>
              <a:rPr lang="en-US" sz="2400" dirty="0" err="1" smtClean="0"/>
              <a:t>hPa</a:t>
            </a:r>
            <a:r>
              <a:rPr lang="en-US" sz="2400" dirty="0" smtClean="0"/>
              <a:t>)</a:t>
            </a:r>
          </a:p>
          <a:p>
            <a:r>
              <a:rPr lang="en-US" sz="2400" dirty="0" smtClean="0"/>
              <a:t>32-bit </a:t>
            </a:r>
            <a:r>
              <a:rPr lang="en-US" sz="2400" dirty="0" err="1" smtClean="0"/>
              <a:t>dycore</a:t>
            </a:r>
            <a:r>
              <a:rPr lang="en-US" sz="2400" dirty="0" smtClean="0"/>
              <a:t>, non-hydro, non-mono</a:t>
            </a:r>
          </a:p>
          <a:p>
            <a:r>
              <a:rPr lang="en-US" sz="2400" dirty="0" smtClean="0"/>
              <a:t>Initialized with NEMS GFS analyses (include NSST) </a:t>
            </a:r>
          </a:p>
          <a:p>
            <a:r>
              <a:rPr lang="en-US" sz="2400" dirty="0" smtClean="0"/>
              <a:t>Four times daily</a:t>
            </a:r>
          </a:p>
          <a:p>
            <a:r>
              <a:rPr lang="en-US" sz="2400" dirty="0" smtClean="0"/>
              <a:t>Runs on Cray production machine white space</a:t>
            </a:r>
          </a:p>
          <a:p>
            <a:r>
              <a:rPr lang="en-US" sz="2400" dirty="0" smtClean="0"/>
              <a:t>64 nodes, 2 threads; </a:t>
            </a:r>
          </a:p>
          <a:p>
            <a:r>
              <a:rPr lang="en-US" sz="2400" dirty="0" smtClean="0"/>
              <a:t>240-hour forecast with 3-hurly output takes ~100 minutes to finish</a:t>
            </a:r>
          </a:p>
          <a:p>
            <a:r>
              <a:rPr lang="en-US" sz="2400" dirty="0" smtClean="0"/>
              <a:t>Post-processing uses 4 nodes, takes ~6 hours to complete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
        <p:nvSpPr>
          <p:cNvPr id="5" name="Rectangle 4"/>
          <p:cNvSpPr/>
          <p:nvPr/>
        </p:nvSpPr>
        <p:spPr>
          <a:xfrm>
            <a:off x="609600" y="5867400"/>
            <a:ext cx="7848600" cy="646331"/>
          </a:xfrm>
          <a:prstGeom prst="rect">
            <a:avLst/>
          </a:prstGeom>
        </p:spPr>
        <p:txBody>
          <a:bodyPr wrap="square">
            <a:spAutoFit/>
          </a:bodyPr>
          <a:lstStyle/>
          <a:p>
            <a:r>
              <a:rPr lang="en-US" dirty="0" smtClean="0">
                <a:hlinkClick r:id="rId2"/>
              </a:rPr>
              <a:t>www.emc.ncep.noaa.gov/gmb/wx24fy/NGGPS/fv3gfsb</a:t>
            </a:r>
            <a:endParaRPr lang="en-US" dirty="0" smtClean="0"/>
          </a:p>
          <a:p>
            <a:r>
              <a:rPr lang="en-US" dirty="0" smtClean="0">
                <a:hlinkClick r:id="rId3"/>
              </a:rPr>
              <a:t>www.emc.ncep.noaa.gov/gmb/wx24fy/NGGPS/fv3gfs_rt</a:t>
            </a:r>
            <a:r>
              <a:rPr lang="en-US" dirty="0" smtClean="0"/>
              <a:t>   </a:t>
            </a:r>
            <a:endParaRPr lang="en-US" dirty="0"/>
          </a:p>
        </p:txBody>
      </p:sp>
    </p:spTree>
    <p:extLst>
      <p:ext uri="{BB962C8B-B14F-4D97-AF65-F5344CB8AC3E}">
        <p14:creationId xmlns:p14="http://schemas.microsoft.com/office/powerpoint/2010/main" val="8091596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a:xfrm>
            <a:off x="6553200" y="6492875"/>
            <a:ext cx="2133600" cy="365125"/>
          </a:xfrm>
        </p:spPr>
        <p:txBody>
          <a:bodyPr/>
          <a:lstStyle/>
          <a:p>
            <a:pPr>
              <a:defRPr/>
            </a:pPr>
            <a:fld id="{2E793071-002C-4ED4-BE4D-ACB884C2F4C6}" type="slidenum">
              <a:rPr lang="en-US"/>
              <a:pPr>
                <a:defRPr/>
              </a:pPr>
              <a:t>2</a:t>
            </a:fld>
            <a:endParaRPr lang="en-US"/>
          </a:p>
        </p:txBody>
      </p:sp>
      <p:sp>
        <p:nvSpPr>
          <p:cNvPr id="5" name="Rectangle 4"/>
          <p:cNvSpPr/>
          <p:nvPr/>
        </p:nvSpPr>
        <p:spPr>
          <a:xfrm>
            <a:off x="914400" y="533400"/>
            <a:ext cx="7551738" cy="406400"/>
          </a:xfrm>
          <a:prstGeom prst="rect">
            <a:avLst/>
          </a:prstGeom>
        </p:spPr>
        <p:style>
          <a:lnRef idx="1">
            <a:schemeClr val="accent1"/>
          </a:lnRef>
          <a:fillRef idx="3">
            <a:schemeClr val="accent1"/>
          </a:fillRef>
          <a:effectRef idx="2">
            <a:schemeClr val="accent1"/>
          </a:effectRef>
          <a:fontRef idx="minor">
            <a:schemeClr val="lt1"/>
          </a:fontRef>
        </p:style>
        <p:txBody>
          <a:bodyPr>
            <a:spAutoFit/>
          </a:bodyPr>
          <a:lstStyle/>
          <a:p>
            <a:pPr algn="ctr">
              <a:defRPr/>
            </a:pPr>
            <a:r>
              <a:rPr lang="en-US" sz="2000" b="1">
                <a:solidFill>
                  <a:srgbClr val="FFFFFF"/>
                </a:solidFill>
                <a:cs typeface="Arial" charset="0"/>
              </a:rPr>
              <a:t>https://svnemc.ncep.noaa.gov/projects/fv3gfs/ </a:t>
            </a:r>
          </a:p>
        </p:txBody>
      </p:sp>
      <p:sp>
        <p:nvSpPr>
          <p:cNvPr id="17411" name="TextBox 5"/>
          <p:cNvSpPr txBox="1">
            <a:spLocks noChangeArrowheads="1"/>
          </p:cNvSpPr>
          <p:nvPr/>
        </p:nvSpPr>
        <p:spPr bwMode="auto">
          <a:xfrm>
            <a:off x="1524000" y="0"/>
            <a:ext cx="5959475" cy="519113"/>
          </a:xfrm>
          <a:prstGeom prst="rect">
            <a:avLst/>
          </a:prstGeom>
          <a:noFill/>
          <a:ln w="9525">
            <a:noFill/>
            <a:miter lim="800000"/>
            <a:headEnd/>
            <a:tailEnd/>
          </a:ln>
        </p:spPr>
        <p:txBody>
          <a:bodyPr wrap="none">
            <a:spAutoFit/>
          </a:bodyPr>
          <a:lstStyle/>
          <a:p>
            <a:r>
              <a:rPr lang="en-US" sz="2800" b="1">
                <a:latin typeface="Calibri" pitchFamily="34" charset="0"/>
              </a:rPr>
              <a:t>FV3GFS Superstructure SVN Repository</a:t>
            </a:r>
          </a:p>
        </p:txBody>
      </p:sp>
      <p:sp>
        <p:nvSpPr>
          <p:cNvPr id="8" name="Rectangle 7"/>
          <p:cNvSpPr/>
          <p:nvPr/>
        </p:nvSpPr>
        <p:spPr>
          <a:xfrm>
            <a:off x="2895600" y="1143000"/>
            <a:ext cx="3505199" cy="2585323"/>
          </a:xfrm>
          <a:prstGeom prst="rect">
            <a:avLst/>
          </a:prstGeom>
          <a:solidFill>
            <a:srgbClr val="FFC000"/>
          </a:solidFill>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a:defRPr/>
            </a:pPr>
            <a:r>
              <a:rPr lang="en-US" b="1" dirty="0">
                <a:solidFill>
                  <a:schemeClr val="tx1"/>
                </a:solidFill>
                <a:latin typeface="Arial" charset="0"/>
                <a:cs typeface="Arial" charset="0"/>
              </a:rPr>
              <a:t>/fv3gfs/trunk </a:t>
            </a:r>
          </a:p>
          <a:p>
            <a:pPr>
              <a:defRPr/>
            </a:pPr>
            <a:endParaRPr lang="en-US" b="1" dirty="0">
              <a:solidFill>
                <a:schemeClr val="tx1"/>
              </a:solidFill>
              <a:latin typeface="Arial" charset="0"/>
              <a:cs typeface="Arial" charset="0"/>
            </a:endParaRPr>
          </a:p>
          <a:p>
            <a:pPr>
              <a:defRPr/>
            </a:pPr>
            <a:r>
              <a:rPr lang="en-US" b="1" dirty="0">
                <a:solidFill>
                  <a:schemeClr val="tx1"/>
                </a:solidFill>
                <a:latin typeface="Arial" charset="0"/>
                <a:cs typeface="Arial" charset="0"/>
                <a:hlinkClick r:id="rId2"/>
              </a:rPr>
              <a:t>gfs_workflow.v15.0.0/</a:t>
            </a:r>
            <a:endParaRPr lang="en-US" b="1" dirty="0">
              <a:solidFill>
                <a:schemeClr val="tx1"/>
              </a:solidFill>
              <a:latin typeface="Arial" charset="0"/>
              <a:cs typeface="Arial" charset="0"/>
            </a:endParaRPr>
          </a:p>
          <a:p>
            <a:pPr>
              <a:defRPr/>
            </a:pPr>
            <a:endParaRPr lang="en-US" b="1" dirty="0">
              <a:solidFill>
                <a:schemeClr val="tx1"/>
              </a:solidFill>
              <a:latin typeface="Arial" charset="0"/>
              <a:cs typeface="Arial" charset="0"/>
              <a:hlinkClick r:id=""/>
            </a:endParaRPr>
          </a:p>
          <a:p>
            <a:pPr>
              <a:defRPr/>
            </a:pPr>
            <a:r>
              <a:rPr lang="en-US" b="1" dirty="0">
                <a:solidFill>
                  <a:schemeClr val="tx1"/>
                </a:solidFill>
                <a:latin typeface="Arial" charset="0"/>
                <a:cs typeface="Arial" charset="0"/>
                <a:hlinkClick r:id=""/>
              </a:rPr>
              <a:t>global_shared.v15.0.0/</a:t>
            </a:r>
            <a:endParaRPr lang="en-US" b="1" dirty="0">
              <a:solidFill>
                <a:schemeClr val="tx1"/>
              </a:solidFill>
              <a:latin typeface="Arial" charset="0"/>
              <a:cs typeface="Arial" charset="0"/>
            </a:endParaRPr>
          </a:p>
          <a:p>
            <a:pPr>
              <a:defRPr/>
            </a:pPr>
            <a:endParaRPr lang="en-US" b="1" dirty="0">
              <a:solidFill>
                <a:schemeClr val="tx1"/>
              </a:solidFill>
              <a:latin typeface="Arial" charset="0"/>
              <a:cs typeface="Arial" charset="0"/>
            </a:endParaRPr>
          </a:p>
          <a:p>
            <a:pPr>
              <a:defRPr/>
            </a:pPr>
            <a:r>
              <a:rPr lang="en-US" b="1" dirty="0">
                <a:solidFill>
                  <a:schemeClr val="tx1"/>
                </a:solidFill>
                <a:latin typeface="Arial" charset="0"/>
                <a:cs typeface="Arial" charset="0"/>
                <a:hlinkClick r:id="rId3"/>
              </a:rPr>
              <a:t>gdas.v15.0.0</a:t>
            </a:r>
            <a:r>
              <a:rPr lang="en-US" b="1" dirty="0" smtClean="0">
                <a:solidFill>
                  <a:schemeClr val="tx1"/>
                </a:solidFill>
                <a:latin typeface="Arial" charset="0"/>
                <a:cs typeface="Arial" charset="0"/>
                <a:hlinkClick r:id="rId3"/>
              </a:rPr>
              <a:t>/</a:t>
            </a:r>
            <a:r>
              <a:rPr lang="en-US" b="1" dirty="0" smtClean="0">
                <a:solidFill>
                  <a:schemeClr val="tx1"/>
                </a:solidFill>
                <a:latin typeface="Arial" charset="0"/>
                <a:cs typeface="Arial" charset="0"/>
              </a:rPr>
              <a:t>  </a:t>
            </a:r>
            <a:r>
              <a:rPr lang="en-US" sz="1200" b="1" dirty="0" smtClean="0">
                <a:solidFill>
                  <a:schemeClr val="tx1"/>
                </a:solidFill>
                <a:latin typeface="Arial" charset="0"/>
                <a:cs typeface="Arial" charset="0"/>
              </a:rPr>
              <a:t>(ENKF code and script))</a:t>
            </a:r>
            <a:endParaRPr lang="en-US" sz="1200" b="1" dirty="0">
              <a:solidFill>
                <a:schemeClr val="tx1"/>
              </a:solidFill>
              <a:latin typeface="Arial" charset="0"/>
              <a:cs typeface="Arial" charset="0"/>
            </a:endParaRPr>
          </a:p>
          <a:p>
            <a:pPr>
              <a:defRPr/>
            </a:pPr>
            <a:endParaRPr lang="en-US" b="1" dirty="0">
              <a:solidFill>
                <a:schemeClr val="tx1"/>
              </a:solidFill>
              <a:latin typeface="Arial" charset="0"/>
              <a:cs typeface="Arial" charset="0"/>
              <a:hlinkClick r:id=""/>
            </a:endParaRPr>
          </a:p>
          <a:p>
            <a:pPr>
              <a:defRPr/>
            </a:pPr>
            <a:r>
              <a:rPr lang="en-US" b="1" dirty="0">
                <a:solidFill>
                  <a:schemeClr val="tx1"/>
                </a:solidFill>
                <a:latin typeface="Arial" charset="0"/>
                <a:cs typeface="Arial" charset="0"/>
                <a:hlinkClick r:id=""/>
              </a:rPr>
              <a:t>gfs.v15.0.0</a:t>
            </a:r>
            <a:r>
              <a:rPr lang="en-US" b="1" dirty="0" smtClean="0">
                <a:solidFill>
                  <a:schemeClr val="tx1"/>
                </a:solidFill>
                <a:latin typeface="Arial" charset="0"/>
                <a:cs typeface="Arial" charset="0"/>
              </a:rPr>
              <a:t>/</a:t>
            </a:r>
            <a:r>
              <a:rPr lang="en-US" b="1" dirty="0">
                <a:solidFill>
                  <a:schemeClr val="tx1"/>
                </a:solidFill>
                <a:latin typeface="Arial" charset="0"/>
                <a:cs typeface="Arial" charset="0"/>
              </a:rPr>
              <a:t> </a:t>
            </a:r>
            <a:r>
              <a:rPr lang="en-US" b="1" dirty="0" smtClean="0">
                <a:solidFill>
                  <a:schemeClr val="tx1"/>
                </a:solidFill>
                <a:latin typeface="Arial" charset="0"/>
                <a:cs typeface="Arial" charset="0"/>
              </a:rPr>
              <a:t>  </a:t>
            </a:r>
            <a:r>
              <a:rPr lang="en-US" sz="1200" b="1" dirty="0" smtClean="0">
                <a:solidFill>
                  <a:schemeClr val="tx1"/>
                </a:solidFill>
                <a:latin typeface="Arial" charset="0"/>
                <a:cs typeface="Arial" charset="0"/>
              </a:rPr>
              <a:t>(downstream jobs)</a:t>
            </a:r>
            <a:endParaRPr lang="en-US" sz="1200" b="1" dirty="0">
              <a:solidFill>
                <a:schemeClr val="tx1"/>
              </a:solidFill>
              <a:latin typeface="Arial" charset="0"/>
              <a:cs typeface="Arial" charset="0"/>
            </a:endParaRPr>
          </a:p>
        </p:txBody>
      </p:sp>
      <p:sp>
        <p:nvSpPr>
          <p:cNvPr id="9" name="Rectangle 8"/>
          <p:cNvSpPr/>
          <p:nvPr/>
        </p:nvSpPr>
        <p:spPr>
          <a:xfrm>
            <a:off x="6974774" y="1350963"/>
            <a:ext cx="1848551" cy="2298700"/>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defRPr/>
            </a:pPr>
            <a:r>
              <a:rPr lang="en-US" dirty="0">
                <a:solidFill>
                  <a:schemeClr val="tx1"/>
                </a:solidFill>
                <a:latin typeface="Arial" charset="0"/>
                <a:cs typeface="Arial" charset="0"/>
                <a:hlinkClick r:id="rId4"/>
              </a:rPr>
              <a:t>docs/</a:t>
            </a:r>
            <a:endParaRPr lang="en-US" dirty="0">
              <a:solidFill>
                <a:schemeClr val="tx1"/>
              </a:solidFill>
              <a:latin typeface="Arial" charset="0"/>
              <a:cs typeface="Arial" charset="0"/>
              <a:hlinkClick r:id=""/>
            </a:endParaRPr>
          </a:p>
          <a:p>
            <a:pPr>
              <a:defRPr/>
            </a:pPr>
            <a:r>
              <a:rPr lang="en-US" dirty="0">
                <a:solidFill>
                  <a:schemeClr val="tx1"/>
                </a:solidFill>
                <a:latin typeface="Arial" charset="0"/>
                <a:cs typeface="Arial" charset="0"/>
                <a:hlinkClick r:id=""/>
              </a:rPr>
              <a:t>exec/</a:t>
            </a:r>
          </a:p>
          <a:p>
            <a:pPr>
              <a:defRPr/>
            </a:pPr>
            <a:r>
              <a:rPr lang="en-US" dirty="0">
                <a:solidFill>
                  <a:schemeClr val="tx1"/>
                </a:solidFill>
                <a:latin typeface="Arial" charset="0"/>
                <a:cs typeface="Arial" charset="0"/>
                <a:hlinkClick r:id=""/>
              </a:rPr>
              <a:t>fix/</a:t>
            </a:r>
          </a:p>
          <a:p>
            <a:pPr>
              <a:defRPr/>
            </a:pPr>
            <a:r>
              <a:rPr lang="en-US" dirty="0" err="1">
                <a:solidFill>
                  <a:schemeClr val="tx1"/>
                </a:solidFill>
                <a:latin typeface="Arial" charset="0"/>
                <a:cs typeface="Arial" charset="0"/>
                <a:hlinkClick r:id=""/>
              </a:rPr>
              <a:t>modulefiles</a:t>
            </a:r>
            <a:r>
              <a:rPr lang="en-US" dirty="0">
                <a:solidFill>
                  <a:schemeClr val="tx1"/>
                </a:solidFill>
                <a:latin typeface="Arial" charset="0"/>
                <a:cs typeface="Arial" charset="0"/>
                <a:hlinkClick r:id=""/>
              </a:rPr>
              <a:t>/</a:t>
            </a:r>
          </a:p>
          <a:p>
            <a:pPr>
              <a:defRPr/>
            </a:pPr>
            <a:r>
              <a:rPr lang="en-US" dirty="0" err="1">
                <a:solidFill>
                  <a:schemeClr val="tx1"/>
                </a:solidFill>
                <a:latin typeface="Arial" charset="0"/>
                <a:cs typeface="Arial" charset="0"/>
                <a:hlinkClick r:id=""/>
              </a:rPr>
              <a:t>parm</a:t>
            </a:r>
            <a:r>
              <a:rPr lang="en-US" dirty="0">
                <a:solidFill>
                  <a:schemeClr val="tx1"/>
                </a:solidFill>
                <a:latin typeface="Arial" charset="0"/>
                <a:cs typeface="Arial" charset="0"/>
                <a:hlinkClick r:id=""/>
              </a:rPr>
              <a:t>/</a:t>
            </a:r>
          </a:p>
          <a:p>
            <a:pPr>
              <a:defRPr/>
            </a:pPr>
            <a:r>
              <a:rPr lang="en-US" dirty="0">
                <a:solidFill>
                  <a:schemeClr val="tx1"/>
                </a:solidFill>
                <a:latin typeface="Arial" charset="0"/>
                <a:cs typeface="Arial" charset="0"/>
                <a:hlinkClick r:id=""/>
              </a:rPr>
              <a:t>scripts/</a:t>
            </a:r>
          </a:p>
          <a:p>
            <a:pPr>
              <a:defRPr/>
            </a:pPr>
            <a:r>
              <a:rPr lang="en-US" dirty="0" err="1">
                <a:solidFill>
                  <a:schemeClr val="tx1"/>
                </a:solidFill>
                <a:latin typeface="Arial" charset="0"/>
                <a:cs typeface="Arial" charset="0"/>
                <a:hlinkClick r:id=""/>
              </a:rPr>
              <a:t>sorc</a:t>
            </a:r>
            <a:r>
              <a:rPr lang="en-US" dirty="0" smtClean="0">
                <a:solidFill>
                  <a:schemeClr val="tx1"/>
                </a:solidFill>
                <a:latin typeface="Arial" charset="0"/>
                <a:cs typeface="Arial" charset="0"/>
                <a:hlinkClick r:id=""/>
              </a:rPr>
              <a:t>/ </a:t>
            </a:r>
            <a:endParaRPr lang="en-US" dirty="0">
              <a:solidFill>
                <a:schemeClr val="tx1"/>
              </a:solidFill>
              <a:latin typeface="Arial" charset="0"/>
              <a:cs typeface="Arial" charset="0"/>
              <a:hlinkClick r:id=""/>
            </a:endParaRPr>
          </a:p>
          <a:p>
            <a:pPr>
              <a:defRPr/>
            </a:pPr>
            <a:r>
              <a:rPr lang="en-US" dirty="0" err="1">
                <a:solidFill>
                  <a:schemeClr val="tx1"/>
                </a:solidFill>
                <a:latin typeface="Arial" charset="0"/>
                <a:cs typeface="Arial" charset="0"/>
                <a:hlinkClick r:id=""/>
              </a:rPr>
              <a:t>ush</a:t>
            </a:r>
            <a:r>
              <a:rPr lang="en-US" dirty="0">
                <a:solidFill>
                  <a:schemeClr val="tx1"/>
                </a:solidFill>
                <a:latin typeface="Arial" charset="0"/>
                <a:cs typeface="Arial" charset="0"/>
                <a:hlinkClick r:id=""/>
              </a:rPr>
              <a:t>/</a:t>
            </a:r>
            <a:endParaRPr lang="en-US" dirty="0">
              <a:solidFill>
                <a:schemeClr val="tx1"/>
              </a:solidFill>
              <a:latin typeface="Arial" charset="0"/>
              <a:cs typeface="Arial" charset="0"/>
            </a:endParaRPr>
          </a:p>
        </p:txBody>
      </p:sp>
      <p:sp>
        <p:nvSpPr>
          <p:cNvPr id="15" name="Rectangle 14"/>
          <p:cNvSpPr/>
          <p:nvPr/>
        </p:nvSpPr>
        <p:spPr>
          <a:xfrm>
            <a:off x="331787" y="1281499"/>
            <a:ext cx="1725613" cy="2308324"/>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defRPr/>
            </a:pPr>
            <a:r>
              <a:rPr lang="en-US" sz="1400" dirty="0">
                <a:solidFill>
                  <a:srgbClr val="000000"/>
                </a:solidFill>
                <a:cs typeface="Arial" charset="0"/>
              </a:rPr>
              <a:t>/</a:t>
            </a:r>
            <a:r>
              <a:rPr lang="en-US" dirty="0">
                <a:solidFill>
                  <a:schemeClr val="tx1"/>
                </a:solidFill>
                <a:latin typeface="Arial" charset="0"/>
                <a:cs typeface="Arial" charset="0"/>
                <a:hlinkClick r:id="rId5"/>
              </a:rPr>
              <a:t>bin/</a:t>
            </a:r>
            <a:endParaRPr lang="en-US" dirty="0">
              <a:solidFill>
                <a:schemeClr val="tx1"/>
              </a:solidFill>
              <a:latin typeface="Arial" charset="0"/>
              <a:cs typeface="Arial" charset="0"/>
              <a:hlinkClick r:id=""/>
            </a:endParaRPr>
          </a:p>
          <a:p>
            <a:pPr>
              <a:defRPr/>
            </a:pPr>
            <a:r>
              <a:rPr lang="en-US" dirty="0" err="1">
                <a:solidFill>
                  <a:schemeClr val="tx1"/>
                </a:solidFill>
                <a:latin typeface="Arial" charset="0"/>
                <a:cs typeface="Arial" charset="0"/>
                <a:hlinkClick r:id=""/>
              </a:rPr>
              <a:t>exp</a:t>
            </a:r>
            <a:r>
              <a:rPr lang="en-US" dirty="0">
                <a:solidFill>
                  <a:schemeClr val="tx1"/>
                </a:solidFill>
                <a:latin typeface="Arial" charset="0"/>
                <a:cs typeface="Arial" charset="0"/>
                <a:hlinkClick r:id=""/>
              </a:rPr>
              <a:t>/</a:t>
            </a:r>
          </a:p>
          <a:p>
            <a:pPr>
              <a:defRPr/>
            </a:pPr>
            <a:r>
              <a:rPr lang="en-US" dirty="0">
                <a:solidFill>
                  <a:schemeClr val="tx1"/>
                </a:solidFill>
                <a:latin typeface="Arial" charset="0"/>
                <a:cs typeface="Arial" charset="0"/>
                <a:hlinkClick r:id=""/>
              </a:rPr>
              <a:t>exp_fv3gfs/</a:t>
            </a:r>
          </a:p>
          <a:p>
            <a:pPr>
              <a:defRPr/>
            </a:pPr>
            <a:r>
              <a:rPr lang="en-US" dirty="0">
                <a:solidFill>
                  <a:schemeClr val="tx1"/>
                </a:solidFill>
                <a:latin typeface="Arial" charset="0"/>
                <a:cs typeface="Arial" charset="0"/>
                <a:hlinkClick r:id=""/>
              </a:rPr>
              <a:t>f</a:t>
            </a:r>
            <a:r>
              <a:rPr lang="en-US" dirty="0" smtClean="0">
                <a:solidFill>
                  <a:schemeClr val="tx1"/>
                </a:solidFill>
                <a:latin typeface="Arial" charset="0"/>
                <a:cs typeface="Arial" charset="0"/>
                <a:hlinkClick r:id=""/>
              </a:rPr>
              <a:t>v3gfs</a:t>
            </a:r>
          </a:p>
          <a:p>
            <a:pPr>
              <a:defRPr/>
            </a:pPr>
            <a:r>
              <a:rPr lang="en-US" dirty="0" smtClean="0">
                <a:solidFill>
                  <a:schemeClr val="tx1"/>
                </a:solidFill>
                <a:latin typeface="Arial" charset="0"/>
                <a:cs typeface="Arial" charset="0"/>
                <a:hlinkClick r:id=""/>
              </a:rPr>
              <a:t>jobs</a:t>
            </a:r>
            <a:r>
              <a:rPr lang="en-US" dirty="0">
                <a:solidFill>
                  <a:schemeClr val="tx1"/>
                </a:solidFill>
                <a:latin typeface="Arial" charset="0"/>
                <a:cs typeface="Arial" charset="0"/>
                <a:hlinkClick r:id=""/>
              </a:rPr>
              <a:t>/</a:t>
            </a:r>
          </a:p>
          <a:p>
            <a:pPr>
              <a:defRPr/>
            </a:pPr>
            <a:r>
              <a:rPr lang="en-US" dirty="0">
                <a:solidFill>
                  <a:schemeClr val="tx1"/>
                </a:solidFill>
                <a:latin typeface="Arial" charset="0"/>
                <a:cs typeface="Arial" charset="0"/>
                <a:hlinkClick r:id=""/>
              </a:rPr>
              <a:t>scripts/</a:t>
            </a:r>
          </a:p>
          <a:p>
            <a:pPr>
              <a:defRPr/>
            </a:pPr>
            <a:r>
              <a:rPr lang="en-US" dirty="0" err="1">
                <a:solidFill>
                  <a:schemeClr val="tx1"/>
                </a:solidFill>
                <a:latin typeface="Arial" charset="0"/>
                <a:cs typeface="Arial" charset="0"/>
                <a:hlinkClick r:id=""/>
              </a:rPr>
              <a:t>ush</a:t>
            </a:r>
            <a:r>
              <a:rPr lang="en-US" dirty="0">
                <a:solidFill>
                  <a:schemeClr val="tx1"/>
                </a:solidFill>
                <a:latin typeface="Arial" charset="0"/>
                <a:cs typeface="Arial" charset="0"/>
                <a:hlinkClick r:id=""/>
              </a:rPr>
              <a:t>/</a:t>
            </a:r>
          </a:p>
          <a:p>
            <a:pPr>
              <a:defRPr/>
            </a:pPr>
            <a:r>
              <a:rPr lang="en-US" dirty="0" err="1">
                <a:solidFill>
                  <a:schemeClr val="tx1"/>
                </a:solidFill>
                <a:latin typeface="Arial" charset="0"/>
                <a:cs typeface="Arial" charset="0"/>
                <a:hlinkClick r:id=""/>
              </a:rPr>
              <a:t>util</a:t>
            </a:r>
            <a:r>
              <a:rPr lang="en-US" dirty="0">
                <a:solidFill>
                  <a:schemeClr val="tx1"/>
                </a:solidFill>
                <a:latin typeface="Arial" charset="0"/>
                <a:cs typeface="Arial" charset="0"/>
                <a:hlinkClick r:id=""/>
              </a:rPr>
              <a:t>/</a:t>
            </a:r>
            <a:endParaRPr lang="en-US" dirty="0">
              <a:solidFill>
                <a:schemeClr val="tx1"/>
              </a:solidFill>
              <a:latin typeface="Arial" charset="0"/>
              <a:cs typeface="Arial" charset="0"/>
            </a:endParaRPr>
          </a:p>
        </p:txBody>
      </p:sp>
      <p:cxnSp>
        <p:nvCxnSpPr>
          <p:cNvPr id="17" name="Straight Arrow Connector 16"/>
          <p:cNvCxnSpPr/>
          <p:nvPr/>
        </p:nvCxnSpPr>
        <p:spPr>
          <a:xfrm flipH="1">
            <a:off x="2057400" y="1966913"/>
            <a:ext cx="838200" cy="1"/>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5638800" y="2500314"/>
            <a:ext cx="1260474"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2" name="Rectangle 4"/>
          <p:cNvSpPr/>
          <p:nvPr/>
        </p:nvSpPr>
        <p:spPr>
          <a:xfrm>
            <a:off x="609600" y="4140200"/>
            <a:ext cx="7551738" cy="406400"/>
          </a:xfrm>
          <a:prstGeom prst="rect">
            <a:avLst/>
          </a:prstGeom>
        </p:spPr>
        <p:style>
          <a:lnRef idx="1">
            <a:schemeClr val="accent1"/>
          </a:lnRef>
          <a:fillRef idx="3">
            <a:schemeClr val="accent1"/>
          </a:fillRef>
          <a:effectRef idx="2">
            <a:schemeClr val="accent1"/>
          </a:effectRef>
          <a:fontRef idx="minor">
            <a:schemeClr val="lt1"/>
          </a:fontRef>
        </p:style>
        <p:txBody>
          <a:bodyPr>
            <a:spAutoFit/>
          </a:bodyPr>
          <a:lstStyle/>
          <a:p>
            <a:pPr algn="ctr">
              <a:defRPr/>
            </a:pPr>
            <a:r>
              <a:rPr lang="en-US" sz="2000" b="1" dirty="0">
                <a:solidFill>
                  <a:srgbClr val="FFFFFF"/>
                </a:solidFill>
                <a:cs typeface="Arial" charset="0"/>
              </a:rPr>
              <a:t>https://svnemc.ncep.noaa.gov/projects/fv3/ </a:t>
            </a:r>
          </a:p>
        </p:txBody>
      </p:sp>
      <p:sp>
        <p:nvSpPr>
          <p:cNvPr id="3" name="Rectangle 7"/>
          <p:cNvSpPr/>
          <p:nvPr/>
        </p:nvSpPr>
        <p:spPr>
          <a:xfrm>
            <a:off x="1793174" y="4648200"/>
            <a:ext cx="5181600" cy="666750"/>
          </a:xfrm>
          <a:prstGeom prst="rect">
            <a:avLst/>
          </a:prstGeom>
          <a:solidFill>
            <a:srgbClr val="FFC000"/>
          </a:solidFill>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lgn="ctr">
              <a:defRPr/>
            </a:pPr>
            <a:r>
              <a:rPr lang="en-US" dirty="0">
                <a:solidFill>
                  <a:schemeClr val="tx1"/>
                </a:solidFill>
                <a:latin typeface="Arial" charset="0"/>
                <a:cs typeface="Arial" charset="0"/>
              </a:rPr>
              <a:t>NEMS FV3GFS </a:t>
            </a:r>
          </a:p>
          <a:p>
            <a:pPr algn="ctr">
              <a:defRPr/>
            </a:pPr>
            <a:r>
              <a:rPr lang="en-US" dirty="0">
                <a:solidFill>
                  <a:schemeClr val="tx1"/>
                </a:solidFill>
                <a:latin typeface="Arial" charset="0"/>
                <a:cs typeface="Arial" charset="0"/>
              </a:rPr>
              <a:t>only contains forecast model source code </a:t>
            </a:r>
            <a:endParaRPr lang="en-US" dirty="0">
              <a:solidFill>
                <a:schemeClr val="tx1"/>
              </a:solidFill>
              <a:latin typeface="Arial" charset="0"/>
              <a:cs typeface="Arial" charset="0"/>
              <a:hlinkClick r:id="rId6"/>
            </a:endParaRPr>
          </a:p>
        </p:txBody>
      </p:sp>
      <p:sp>
        <p:nvSpPr>
          <p:cNvPr id="7" name="TextBox 6"/>
          <p:cNvSpPr txBox="1"/>
          <p:nvPr/>
        </p:nvSpPr>
        <p:spPr>
          <a:xfrm>
            <a:off x="304800" y="5867400"/>
            <a:ext cx="8711540" cy="646331"/>
          </a:xfrm>
          <a:prstGeom prst="rect">
            <a:avLst/>
          </a:prstGeom>
          <a:noFill/>
        </p:spPr>
        <p:txBody>
          <a:bodyPr wrap="square" rtlCol="0">
            <a:spAutoFit/>
          </a:bodyPr>
          <a:lstStyle/>
          <a:p>
            <a:r>
              <a:rPr lang="en-US" dirty="0" smtClean="0"/>
              <a:t>For most of the time, model developers only need to work on the FV3 project; Workflow team provides the infrastructure, utilities,  pre- and post processing tools.</a:t>
            </a:r>
            <a:endParaRPr lang="en-US" dirty="0"/>
          </a:p>
        </p:txBody>
      </p:sp>
    </p:spTree>
    <p:extLst>
      <p:ext uri="{BB962C8B-B14F-4D97-AF65-F5344CB8AC3E}">
        <p14:creationId xmlns:p14="http://schemas.microsoft.com/office/powerpoint/2010/main" val="4362412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5B15F253-7121-45D5-AE4F-19F5A2A6867C}" type="slidenum">
              <a:rPr lang="en-US"/>
              <a:pPr>
                <a:defRPr/>
              </a:pPr>
              <a:t>3</a:t>
            </a:fld>
            <a:endParaRPr lang="en-US"/>
          </a:p>
        </p:txBody>
      </p:sp>
      <p:sp>
        <p:nvSpPr>
          <p:cNvPr id="37897" name="Rectangle 9"/>
          <p:cNvSpPr>
            <a:spLocks noChangeArrowheads="1"/>
          </p:cNvSpPr>
          <p:nvPr/>
        </p:nvSpPr>
        <p:spPr bwMode="auto">
          <a:xfrm>
            <a:off x="304800" y="641350"/>
            <a:ext cx="2286000" cy="2339102"/>
          </a:xfrm>
          <a:prstGeom prst="rect">
            <a:avLst/>
          </a:prstGeom>
          <a:solidFill>
            <a:schemeClr val="bg2"/>
          </a:solidFill>
          <a:ln w="9525">
            <a:solidFill>
              <a:srgbClr val="0000FF"/>
            </a:solidFill>
            <a:miter lim="800000"/>
            <a:headEnd/>
            <a:tailEnd/>
          </a:ln>
        </p:spPr>
        <p:txBody>
          <a:bodyPr>
            <a:spAutoFit/>
          </a:bodyPr>
          <a:lstStyle/>
          <a:p>
            <a:r>
              <a:rPr lang="en-US" sz="2000" b="1" dirty="0" smtClean="0">
                <a:solidFill>
                  <a:srgbClr val="CC0000"/>
                </a:solidFill>
              </a:rPr>
              <a:t>Source </a:t>
            </a:r>
            <a:r>
              <a:rPr lang="en-US" sz="2000" b="1" dirty="0">
                <a:solidFill>
                  <a:srgbClr val="CC0000"/>
                </a:solidFill>
              </a:rPr>
              <a:t>Code</a:t>
            </a:r>
          </a:p>
          <a:p>
            <a:r>
              <a:rPr lang="en-US" dirty="0" smtClean="0"/>
              <a:t>fv3nc2nemsio.fd</a:t>
            </a:r>
            <a:r>
              <a:rPr lang="en-US" dirty="0"/>
              <a:t>/</a:t>
            </a:r>
          </a:p>
          <a:p>
            <a:r>
              <a:rPr lang="en-US" dirty="0" err="1"/>
              <a:t>fre-nctools.fd</a:t>
            </a:r>
            <a:endParaRPr lang="en-US" dirty="0"/>
          </a:p>
          <a:p>
            <a:r>
              <a:rPr lang="en-US" dirty="0" err="1">
                <a:solidFill>
                  <a:srgbClr val="000099"/>
                </a:solidFill>
              </a:rPr>
              <a:t>global_chgres.fd</a:t>
            </a:r>
            <a:endParaRPr lang="en-US" dirty="0">
              <a:solidFill>
                <a:srgbClr val="000099"/>
              </a:solidFill>
            </a:endParaRPr>
          </a:p>
          <a:p>
            <a:r>
              <a:rPr lang="en-US" dirty="0" err="1"/>
              <a:t>orog.fd</a:t>
            </a:r>
            <a:endParaRPr lang="en-US" dirty="0"/>
          </a:p>
          <a:p>
            <a:r>
              <a:rPr lang="en-US" dirty="0" err="1">
                <a:solidFill>
                  <a:srgbClr val="000099"/>
                </a:solidFill>
              </a:rPr>
              <a:t>regrid_nemsio.fd</a:t>
            </a:r>
            <a:r>
              <a:rPr lang="en-US" dirty="0" smtClean="0">
                <a:solidFill>
                  <a:srgbClr val="000099"/>
                </a:solidFill>
              </a:rPr>
              <a:t>/</a:t>
            </a:r>
          </a:p>
          <a:p>
            <a:r>
              <a:rPr lang="en-US" dirty="0" err="1" smtClean="0">
                <a:solidFill>
                  <a:srgbClr val="000099"/>
                </a:solidFill>
              </a:rPr>
              <a:t>Nemsio_read</a:t>
            </a:r>
            <a:r>
              <a:rPr lang="en-US" dirty="0" smtClean="0">
                <a:solidFill>
                  <a:srgbClr val="000099"/>
                </a:solidFill>
              </a:rPr>
              <a:t>/</a:t>
            </a:r>
            <a:r>
              <a:rPr lang="en-US" dirty="0" err="1" smtClean="0">
                <a:solidFill>
                  <a:srgbClr val="000099"/>
                </a:solidFill>
              </a:rPr>
              <a:t>get.fd</a:t>
            </a:r>
            <a:endParaRPr lang="en-US" dirty="0" smtClean="0">
              <a:solidFill>
                <a:srgbClr val="000099"/>
              </a:solidFill>
            </a:endParaRPr>
          </a:p>
          <a:p>
            <a:r>
              <a:rPr lang="en-US" dirty="0" smtClean="0">
                <a:solidFill>
                  <a:srgbClr val="000099"/>
                </a:solidFill>
              </a:rPr>
              <a:t>…….</a:t>
            </a:r>
            <a:endParaRPr lang="en-US" dirty="0">
              <a:solidFill>
                <a:srgbClr val="000099"/>
              </a:solidFill>
            </a:endParaRPr>
          </a:p>
        </p:txBody>
      </p:sp>
      <p:sp>
        <p:nvSpPr>
          <p:cNvPr id="37898" name="Rectangle 10"/>
          <p:cNvSpPr>
            <a:spLocks noChangeArrowheads="1"/>
          </p:cNvSpPr>
          <p:nvPr/>
        </p:nvSpPr>
        <p:spPr bwMode="auto">
          <a:xfrm>
            <a:off x="2743200" y="533400"/>
            <a:ext cx="2580450" cy="4247317"/>
          </a:xfrm>
          <a:prstGeom prst="rect">
            <a:avLst/>
          </a:prstGeom>
          <a:solidFill>
            <a:schemeClr val="accent3">
              <a:lumMod val="20000"/>
              <a:lumOff val="80000"/>
            </a:schemeClr>
          </a:solidFill>
          <a:ln w="9525">
            <a:solidFill>
              <a:srgbClr val="0000FF"/>
            </a:solidFill>
            <a:miter lim="800000"/>
            <a:headEnd/>
            <a:tailEnd/>
          </a:ln>
          <a:effectLst/>
        </p:spPr>
        <p:txBody>
          <a:bodyPr wrap="none">
            <a:spAutoFit/>
          </a:bodyPr>
          <a:lstStyle/>
          <a:p>
            <a:r>
              <a:rPr lang="en-US" b="1" dirty="0" smtClean="0">
                <a:solidFill>
                  <a:srgbClr val="CC0000"/>
                </a:solidFill>
              </a:rPr>
              <a:t>USH </a:t>
            </a:r>
            <a:r>
              <a:rPr lang="en-US" b="1" dirty="0">
                <a:solidFill>
                  <a:srgbClr val="CC0000"/>
                </a:solidFill>
              </a:rPr>
              <a:t>Scripts</a:t>
            </a:r>
          </a:p>
          <a:p>
            <a:r>
              <a:rPr lang="en-US" dirty="0"/>
              <a:t>fv3gfs_driver_chgres.sh</a:t>
            </a:r>
          </a:p>
          <a:p>
            <a:r>
              <a:rPr lang="en-US" dirty="0"/>
              <a:t>fv3gfs_chgres.sh</a:t>
            </a:r>
          </a:p>
          <a:p>
            <a:endParaRPr lang="en-US" dirty="0"/>
          </a:p>
          <a:p>
            <a:r>
              <a:rPr lang="en-US" dirty="0"/>
              <a:t>fv3gfs_remap.sh</a:t>
            </a:r>
          </a:p>
          <a:p>
            <a:r>
              <a:rPr lang="en-US" dirty="0"/>
              <a:t>fv3gfs_remap_weights.sh</a:t>
            </a:r>
          </a:p>
          <a:p>
            <a:endParaRPr lang="en-US" dirty="0"/>
          </a:p>
          <a:p>
            <a:r>
              <a:rPr lang="en-US" dirty="0"/>
              <a:t>fv3gfs_nc2nemsio.sh</a:t>
            </a:r>
          </a:p>
          <a:p>
            <a:r>
              <a:rPr lang="en-US" b="1" dirty="0">
                <a:solidFill>
                  <a:srgbClr val="000099"/>
                </a:solidFill>
              </a:rPr>
              <a:t>fv3gfs_regrid_nemsio.sh</a:t>
            </a:r>
          </a:p>
          <a:p>
            <a:endParaRPr lang="en-US" b="1" dirty="0">
              <a:solidFill>
                <a:srgbClr val="000099"/>
              </a:solidFill>
            </a:endParaRPr>
          </a:p>
          <a:p>
            <a:r>
              <a:rPr lang="en-US" dirty="0"/>
              <a:t>fv3gfs_driver_grid.sh</a:t>
            </a:r>
          </a:p>
          <a:p>
            <a:r>
              <a:rPr lang="en-US" dirty="0"/>
              <a:t>fv3gfs_filter_topo.sh </a:t>
            </a:r>
          </a:p>
          <a:p>
            <a:r>
              <a:rPr lang="en-US" dirty="0"/>
              <a:t>fv3gfs_make_grid.sh*    </a:t>
            </a:r>
          </a:p>
          <a:p>
            <a:r>
              <a:rPr lang="en-US" dirty="0" smtClean="0"/>
              <a:t>fv3gfs_make_orog.sh</a:t>
            </a:r>
            <a:endParaRPr lang="en-US" dirty="0"/>
          </a:p>
          <a:p>
            <a:r>
              <a:rPr lang="en-US" dirty="0" smtClean="0"/>
              <a:t>……  </a:t>
            </a:r>
            <a:endParaRPr lang="en-US" dirty="0"/>
          </a:p>
        </p:txBody>
      </p:sp>
      <p:sp>
        <p:nvSpPr>
          <p:cNvPr id="37899" name="Rectangle 11"/>
          <p:cNvSpPr>
            <a:spLocks noChangeArrowheads="1"/>
          </p:cNvSpPr>
          <p:nvPr/>
        </p:nvSpPr>
        <p:spPr bwMode="auto">
          <a:xfrm>
            <a:off x="5638800" y="649069"/>
            <a:ext cx="3261599" cy="923330"/>
          </a:xfrm>
          <a:prstGeom prst="rect">
            <a:avLst/>
          </a:prstGeom>
          <a:solidFill>
            <a:schemeClr val="accent3">
              <a:lumMod val="20000"/>
              <a:lumOff val="80000"/>
            </a:schemeClr>
          </a:solidFill>
          <a:ln w="9525">
            <a:solidFill>
              <a:srgbClr val="0000FF"/>
            </a:solidFill>
            <a:miter lim="800000"/>
            <a:headEnd/>
            <a:tailEnd/>
          </a:ln>
          <a:effectLst/>
        </p:spPr>
        <p:txBody>
          <a:bodyPr wrap="none">
            <a:spAutoFit/>
          </a:bodyPr>
          <a:lstStyle/>
          <a:p>
            <a:pPr>
              <a:defRPr/>
            </a:pPr>
            <a:r>
              <a:rPr lang="en-US" b="1" dirty="0" smtClean="0">
                <a:solidFill>
                  <a:srgbClr val="CC0000"/>
                </a:solidFill>
              </a:rPr>
              <a:t>script</a:t>
            </a:r>
            <a:endParaRPr lang="en-US" b="1" dirty="0">
              <a:solidFill>
                <a:srgbClr val="CC0000"/>
              </a:solidFill>
            </a:endParaRPr>
          </a:p>
          <a:p>
            <a:pPr>
              <a:defRPr/>
            </a:pPr>
            <a:r>
              <a:rPr lang="en-US" b="1" dirty="0" smtClean="0">
                <a:solidFill>
                  <a:srgbClr val="0000CC"/>
                </a:solidFill>
              </a:rPr>
              <a:t>exglobal_fcst_nemsfv3gfs.sh.ecf</a:t>
            </a:r>
          </a:p>
          <a:p>
            <a:pPr>
              <a:defRPr/>
            </a:pPr>
            <a:r>
              <a:rPr lang="en-US" dirty="0" err="1" smtClean="0"/>
              <a:t>exglobal_analysis.sh.ecf</a:t>
            </a:r>
            <a:endParaRPr lang="en-US" dirty="0"/>
          </a:p>
        </p:txBody>
      </p:sp>
      <p:sp>
        <p:nvSpPr>
          <p:cNvPr id="17413" name="Rectangle 12"/>
          <p:cNvSpPr>
            <a:spLocks noChangeArrowheads="1"/>
          </p:cNvSpPr>
          <p:nvPr/>
        </p:nvSpPr>
        <p:spPr bwMode="auto">
          <a:xfrm>
            <a:off x="533400" y="80963"/>
            <a:ext cx="8220075" cy="376237"/>
          </a:xfrm>
          <a:prstGeom prst="rect">
            <a:avLst/>
          </a:prstGeom>
          <a:solidFill>
            <a:srgbClr val="CBDB31"/>
          </a:solidFill>
          <a:ln w="9525">
            <a:solidFill>
              <a:srgbClr val="0000FF"/>
            </a:solidFill>
            <a:miter lim="800000"/>
            <a:headEnd/>
            <a:tailEnd/>
          </a:ln>
        </p:spPr>
        <p:txBody>
          <a:bodyPr wrap="none">
            <a:spAutoFit/>
          </a:bodyPr>
          <a:lstStyle/>
          <a:p>
            <a:r>
              <a:rPr lang="en-US"/>
              <a:t>https://</a:t>
            </a:r>
            <a:r>
              <a:rPr lang="en-US" b="1"/>
              <a:t>svnemc.ncep.noaa.gov/projects/fv3gfs/trunk/global_shared.v15.0.0</a:t>
            </a:r>
            <a:r>
              <a:rPr lang="en-US"/>
              <a:t>/</a:t>
            </a:r>
          </a:p>
        </p:txBody>
      </p:sp>
      <p:sp>
        <p:nvSpPr>
          <p:cNvPr id="37901" name="Rectangle 13"/>
          <p:cNvSpPr>
            <a:spLocks noChangeArrowheads="1"/>
          </p:cNvSpPr>
          <p:nvPr/>
        </p:nvSpPr>
        <p:spPr bwMode="auto">
          <a:xfrm>
            <a:off x="381000" y="3352800"/>
            <a:ext cx="1752600" cy="3416320"/>
          </a:xfrm>
          <a:prstGeom prst="rect">
            <a:avLst/>
          </a:prstGeom>
          <a:solidFill>
            <a:schemeClr val="accent3">
              <a:lumMod val="20000"/>
              <a:lumOff val="80000"/>
            </a:schemeClr>
          </a:solidFill>
          <a:ln w="9525">
            <a:solidFill>
              <a:srgbClr val="0000FF"/>
            </a:solidFill>
            <a:miter lim="800000"/>
            <a:headEnd/>
            <a:tailEnd/>
          </a:ln>
          <a:effectLst/>
        </p:spPr>
        <p:txBody>
          <a:bodyPr wrap="square">
            <a:spAutoFit/>
          </a:bodyPr>
          <a:lstStyle/>
          <a:p>
            <a:r>
              <a:rPr lang="da-DK" b="1" dirty="0" smtClean="0">
                <a:solidFill>
                  <a:srgbClr val="CC0000"/>
                </a:solidFill>
              </a:rPr>
              <a:t>fix fields</a:t>
            </a:r>
          </a:p>
          <a:p>
            <a:r>
              <a:rPr lang="da-DK" b="1" dirty="0">
                <a:solidFill>
                  <a:srgbClr val="0000CC"/>
                </a:solidFill>
              </a:rPr>
              <a:t>f</a:t>
            </a:r>
            <a:r>
              <a:rPr lang="da-DK" b="1" dirty="0" smtClean="0">
                <a:solidFill>
                  <a:srgbClr val="0000CC"/>
                </a:solidFill>
              </a:rPr>
              <a:t>ix_fv3/</a:t>
            </a:r>
            <a:r>
              <a:rPr lang="da-DK" b="1" dirty="0" smtClean="0">
                <a:solidFill>
                  <a:srgbClr val="0000CC"/>
                </a:solidFill>
              </a:rPr>
              <a:t> </a:t>
            </a:r>
            <a:endParaRPr lang="da-DK" b="1" dirty="0">
              <a:solidFill>
                <a:srgbClr val="0000CC"/>
              </a:solidFill>
            </a:endParaRPr>
          </a:p>
          <a:p>
            <a:r>
              <a:rPr lang="da-DK" dirty="0"/>
              <a:t>C1152/  C192/  C3072/  C384/</a:t>
            </a:r>
          </a:p>
          <a:p>
            <a:r>
              <a:rPr lang="da-DK" dirty="0"/>
              <a:t> C48/  </a:t>
            </a:r>
          </a:p>
          <a:p>
            <a:r>
              <a:rPr lang="da-DK" b="1" dirty="0"/>
              <a:t>C768/</a:t>
            </a:r>
            <a:r>
              <a:rPr lang="da-DK" dirty="0"/>
              <a:t>  </a:t>
            </a:r>
          </a:p>
          <a:p>
            <a:r>
              <a:rPr lang="da-DK" dirty="0"/>
              <a:t>C96</a:t>
            </a:r>
            <a:r>
              <a:rPr lang="da-DK" dirty="0" smtClean="0"/>
              <a:t>/</a:t>
            </a:r>
          </a:p>
          <a:p>
            <a:endParaRPr lang="da-DK" dirty="0"/>
          </a:p>
          <a:p>
            <a:r>
              <a:rPr lang="da-DK" b="1" dirty="0" smtClean="0">
                <a:solidFill>
                  <a:srgbClr val="0000CC"/>
                </a:solidFill>
              </a:rPr>
              <a:t>fix_am</a:t>
            </a:r>
          </a:p>
          <a:p>
            <a:r>
              <a:rPr lang="en-US" dirty="0"/>
              <a:t>(</a:t>
            </a:r>
            <a:r>
              <a:rPr lang="en-US" dirty="0" err="1"/>
              <a:t>sst</a:t>
            </a:r>
            <a:r>
              <a:rPr lang="en-US" dirty="0"/>
              <a:t>, soil, </a:t>
            </a:r>
            <a:r>
              <a:rPr lang="en-US" dirty="0" err="1"/>
              <a:t>vege</a:t>
            </a:r>
            <a:r>
              <a:rPr lang="en-US" dirty="0"/>
              <a:t>, snow </a:t>
            </a:r>
            <a:r>
              <a:rPr lang="en-US" dirty="0" err="1"/>
              <a:t>etc</a:t>
            </a:r>
            <a:r>
              <a:rPr lang="en-US" dirty="0"/>
              <a:t> on Gaussian grid)</a:t>
            </a:r>
            <a:endParaRPr lang="en-US" dirty="0"/>
          </a:p>
        </p:txBody>
      </p:sp>
      <p:sp>
        <p:nvSpPr>
          <p:cNvPr id="17415" name="Rectangle 14"/>
          <p:cNvSpPr>
            <a:spLocks noChangeArrowheads="1"/>
          </p:cNvSpPr>
          <p:nvPr/>
        </p:nvSpPr>
        <p:spPr bwMode="auto">
          <a:xfrm>
            <a:off x="2286000" y="4953000"/>
            <a:ext cx="2819400" cy="1200150"/>
          </a:xfrm>
          <a:prstGeom prst="rect">
            <a:avLst/>
          </a:prstGeom>
          <a:noFill/>
          <a:ln w="9525">
            <a:solidFill>
              <a:srgbClr val="0000FF"/>
            </a:solidFill>
            <a:miter lim="800000"/>
            <a:headEnd/>
            <a:tailEnd/>
          </a:ln>
        </p:spPr>
        <p:txBody>
          <a:bodyPr wrap="square">
            <a:spAutoFit/>
          </a:bodyPr>
          <a:lstStyle/>
          <a:p>
            <a:r>
              <a:rPr lang="en-US"/>
              <a:t>C768_grid.tile[1-6].nc</a:t>
            </a:r>
          </a:p>
          <a:p>
            <a:r>
              <a:rPr lang="en-US"/>
              <a:t>C768_grid_spec.tile[1-6].nc</a:t>
            </a:r>
          </a:p>
          <a:p>
            <a:r>
              <a:rPr lang="en-US"/>
              <a:t>C768_oro_data.tile[1-6].nc</a:t>
            </a:r>
          </a:p>
          <a:p>
            <a:r>
              <a:rPr lang="en-US"/>
              <a:t>C768_mosaic.nc</a:t>
            </a:r>
          </a:p>
        </p:txBody>
      </p:sp>
      <p:sp>
        <p:nvSpPr>
          <p:cNvPr id="17416" name="Line 15"/>
          <p:cNvSpPr>
            <a:spLocks noChangeShapeType="1"/>
          </p:cNvSpPr>
          <p:nvPr/>
        </p:nvSpPr>
        <p:spPr bwMode="auto">
          <a:xfrm>
            <a:off x="1160812" y="4953000"/>
            <a:ext cx="1125187" cy="228600"/>
          </a:xfrm>
          <a:prstGeom prst="line">
            <a:avLst/>
          </a:prstGeom>
          <a:noFill/>
          <a:ln w="9525">
            <a:solidFill>
              <a:schemeClr val="tx1"/>
            </a:solidFill>
            <a:round/>
            <a:headEnd/>
            <a:tailEnd type="triangle" w="med" len="med"/>
          </a:ln>
        </p:spPr>
        <p:txBody>
          <a:bodyPr/>
          <a:lstStyle/>
          <a:p>
            <a:endParaRPr lang="en-US"/>
          </a:p>
        </p:txBody>
      </p:sp>
      <p:sp>
        <p:nvSpPr>
          <p:cNvPr id="37904" name="Rectangle 16"/>
          <p:cNvSpPr>
            <a:spLocks noChangeArrowheads="1"/>
          </p:cNvSpPr>
          <p:nvPr/>
        </p:nvSpPr>
        <p:spPr bwMode="auto">
          <a:xfrm>
            <a:off x="5715000" y="1810901"/>
            <a:ext cx="2667000" cy="2308324"/>
          </a:xfrm>
          <a:prstGeom prst="rect">
            <a:avLst/>
          </a:prstGeom>
          <a:solidFill>
            <a:schemeClr val="accent3">
              <a:lumMod val="20000"/>
              <a:lumOff val="80000"/>
            </a:schemeClr>
          </a:solidFill>
          <a:ln w="9525">
            <a:solidFill>
              <a:srgbClr val="0000FF"/>
            </a:solidFill>
            <a:miter lim="800000"/>
            <a:headEnd/>
            <a:tailEnd/>
          </a:ln>
          <a:effectLst/>
        </p:spPr>
        <p:txBody>
          <a:bodyPr>
            <a:spAutoFit/>
          </a:bodyPr>
          <a:lstStyle/>
          <a:p>
            <a:r>
              <a:rPr lang="en-US" b="1" dirty="0" err="1" smtClean="0">
                <a:solidFill>
                  <a:srgbClr val="CC0000"/>
                </a:solidFill>
              </a:rPr>
              <a:t>Parm</a:t>
            </a:r>
            <a:endParaRPr lang="en-US" b="1" dirty="0" smtClean="0">
              <a:solidFill>
                <a:srgbClr val="CC0000"/>
              </a:solidFill>
            </a:endParaRPr>
          </a:p>
          <a:p>
            <a:r>
              <a:rPr lang="en-US" b="1" dirty="0" smtClean="0">
                <a:solidFill>
                  <a:srgbClr val="0000CC"/>
                </a:solidFill>
              </a:rPr>
              <a:t>/parm_fv3diag</a:t>
            </a:r>
            <a:endParaRPr lang="en-US" dirty="0">
              <a:solidFill>
                <a:srgbClr val="0000CC"/>
              </a:solidFill>
            </a:endParaRPr>
          </a:p>
          <a:p>
            <a:r>
              <a:rPr lang="en-US" dirty="0" err="1"/>
              <a:t>diag_table</a:t>
            </a:r>
            <a:r>
              <a:rPr lang="en-US" dirty="0"/>
              <a:t>  </a:t>
            </a:r>
          </a:p>
          <a:p>
            <a:r>
              <a:rPr lang="en-US" dirty="0" err="1"/>
              <a:t>diag_table_history</a:t>
            </a:r>
            <a:endParaRPr lang="en-US" dirty="0"/>
          </a:p>
          <a:p>
            <a:r>
              <a:rPr lang="en-US" dirty="0" smtClean="0"/>
              <a:t>variable_table.txt</a:t>
            </a:r>
          </a:p>
          <a:p>
            <a:endParaRPr lang="en-US" dirty="0" smtClean="0"/>
          </a:p>
          <a:p>
            <a:r>
              <a:rPr lang="en-US" b="1" dirty="0" smtClean="0">
                <a:solidFill>
                  <a:srgbClr val="0000CC"/>
                </a:solidFill>
              </a:rPr>
              <a:t>/</a:t>
            </a:r>
            <a:r>
              <a:rPr lang="en-US" b="1" dirty="0" err="1" smtClean="0">
                <a:solidFill>
                  <a:srgbClr val="0000CC"/>
                </a:solidFill>
              </a:rPr>
              <a:t>parm_am</a:t>
            </a:r>
            <a:endParaRPr lang="en-US" b="1" dirty="0" smtClean="0">
              <a:solidFill>
                <a:srgbClr val="0000CC"/>
              </a:solidFill>
            </a:endParaRPr>
          </a:p>
          <a:p>
            <a:r>
              <a:rPr lang="en-US" b="1" dirty="0" smtClean="0">
                <a:solidFill>
                  <a:srgbClr val="0000CC"/>
                </a:solidFill>
              </a:rPr>
              <a:t>…….</a:t>
            </a:r>
          </a:p>
        </p:txBody>
      </p:sp>
      <p:sp>
        <p:nvSpPr>
          <p:cNvPr id="17420" name="Rectangle 14"/>
          <p:cNvSpPr>
            <a:spLocks noChangeArrowheads="1"/>
          </p:cNvSpPr>
          <p:nvPr/>
        </p:nvSpPr>
        <p:spPr bwMode="auto">
          <a:xfrm>
            <a:off x="5105400" y="4953000"/>
            <a:ext cx="3886200" cy="1200150"/>
          </a:xfrm>
          <a:prstGeom prst="rect">
            <a:avLst/>
          </a:prstGeom>
          <a:noFill/>
          <a:ln w="9525">
            <a:solidFill>
              <a:srgbClr val="0000FF"/>
            </a:solidFill>
            <a:miter lim="800000"/>
            <a:headEnd/>
            <a:tailEnd/>
          </a:ln>
        </p:spPr>
        <p:txBody>
          <a:bodyPr>
            <a:spAutoFit/>
          </a:bodyPr>
          <a:lstStyle/>
          <a:p>
            <a:r>
              <a:rPr lang="en-US"/>
              <a:t>remap_weights_C768_0p125deg.nc  remap_weights_C768_0p25deg.nc  remap_weights_C768_0p5deg.nc  remap_weights_C768_1deg.nc</a:t>
            </a:r>
          </a:p>
        </p:txBody>
      </p:sp>
      <p:sp>
        <p:nvSpPr>
          <p:cNvPr id="17421" name="Rectangle 13"/>
          <p:cNvSpPr>
            <a:spLocks noChangeArrowheads="1"/>
          </p:cNvSpPr>
          <p:nvPr/>
        </p:nvSpPr>
        <p:spPr bwMode="auto">
          <a:xfrm>
            <a:off x="3352800" y="6248400"/>
            <a:ext cx="5638800" cy="304800"/>
          </a:xfrm>
          <a:prstGeom prst="rect">
            <a:avLst/>
          </a:prstGeom>
          <a:noFill/>
          <a:ln w="9525">
            <a:noFill/>
            <a:miter lim="800000"/>
            <a:headEnd/>
            <a:tailEnd/>
          </a:ln>
          <a:effectLst/>
        </p:spPr>
        <p:txBody>
          <a:bodyPr wrap="none">
            <a:spAutoFit/>
          </a:bodyPr>
          <a:lstStyle/>
          <a:p>
            <a:r>
              <a:rPr lang="en-US" sz="1400"/>
              <a:t>fv3_SCRIP_C768_GRIDSPEC_lon3072_lat1536.gaussian.bilinear.nc</a:t>
            </a:r>
          </a:p>
        </p:txBody>
      </p:sp>
      <p:sp>
        <p:nvSpPr>
          <p:cNvPr id="17422" name="Rectangle 14"/>
          <p:cNvSpPr>
            <a:spLocks noChangeArrowheads="1"/>
          </p:cNvSpPr>
          <p:nvPr/>
        </p:nvSpPr>
        <p:spPr bwMode="auto">
          <a:xfrm>
            <a:off x="3048000" y="6477000"/>
            <a:ext cx="5992813" cy="304800"/>
          </a:xfrm>
          <a:prstGeom prst="rect">
            <a:avLst/>
          </a:prstGeom>
          <a:noFill/>
          <a:ln w="9525">
            <a:noFill/>
            <a:miter lim="800000"/>
            <a:headEnd/>
            <a:tailEnd/>
          </a:ln>
          <a:effectLst/>
        </p:spPr>
        <p:txBody>
          <a:bodyPr wrap="none">
            <a:spAutoFit/>
          </a:bodyPr>
          <a:lstStyle/>
          <a:p>
            <a:r>
              <a:rPr lang="en-US" sz="1400"/>
              <a:t>fv3_SCRIP_C768_GRIDSPEC_lon3072_lat1536.gaussian.neareststod.nc</a:t>
            </a:r>
          </a:p>
        </p:txBody>
      </p:sp>
    </p:spTree>
    <p:extLst>
      <p:ext uri="{BB962C8B-B14F-4D97-AF65-F5344CB8AC3E}">
        <p14:creationId xmlns:p14="http://schemas.microsoft.com/office/powerpoint/2010/main" val="5208511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pPr>
              <a:defRPr/>
            </a:pPr>
            <a:fld id="{D787EEC4-86C9-4BB9-850A-B097998E992A}" type="slidenum">
              <a:rPr lang="en-US" b="1"/>
              <a:pPr>
                <a:defRPr/>
              </a:pPr>
              <a:t>4</a:t>
            </a:fld>
            <a:endParaRPr lang="en-US" b="1"/>
          </a:p>
        </p:txBody>
      </p:sp>
      <p:sp>
        <p:nvSpPr>
          <p:cNvPr id="38914" name="Rectangle 2"/>
          <p:cNvSpPr>
            <a:spLocks noChangeArrowheads="1"/>
          </p:cNvSpPr>
          <p:nvPr/>
        </p:nvSpPr>
        <p:spPr bwMode="auto">
          <a:xfrm>
            <a:off x="457200" y="779093"/>
            <a:ext cx="1752600" cy="2862322"/>
          </a:xfrm>
          <a:prstGeom prst="rect">
            <a:avLst/>
          </a:prstGeom>
          <a:solidFill>
            <a:schemeClr val="accent3">
              <a:lumMod val="20000"/>
              <a:lumOff val="80000"/>
            </a:schemeClr>
          </a:solidFill>
          <a:ln w="9525">
            <a:solidFill>
              <a:srgbClr val="0000FF"/>
            </a:solidFill>
            <a:miter lim="800000"/>
            <a:headEnd/>
            <a:tailEnd/>
          </a:ln>
          <a:effectLst/>
        </p:spPr>
        <p:txBody>
          <a:bodyPr wrap="square">
            <a:spAutoFit/>
          </a:bodyPr>
          <a:lstStyle/>
          <a:p>
            <a:pPr>
              <a:defRPr/>
            </a:pPr>
            <a:r>
              <a:rPr lang="en-US" sz="2000" b="1" dirty="0" smtClean="0">
                <a:solidFill>
                  <a:srgbClr val="0000CC"/>
                </a:solidFill>
              </a:rPr>
              <a:t>“</a:t>
            </a:r>
            <a:r>
              <a:rPr lang="en-US" sz="2000" b="1" dirty="0">
                <a:solidFill>
                  <a:srgbClr val="0000CC"/>
                </a:solidFill>
              </a:rPr>
              <a:t>jobs” </a:t>
            </a:r>
            <a:r>
              <a:rPr lang="en-US" sz="2000" b="1" dirty="0" smtClean="0">
                <a:solidFill>
                  <a:srgbClr val="0000CC"/>
                </a:solidFill>
              </a:rPr>
              <a:t>scripts for running forecast-only experiments</a:t>
            </a:r>
            <a:endParaRPr lang="en-US" sz="2000" b="1" dirty="0">
              <a:solidFill>
                <a:srgbClr val="0000CC"/>
              </a:solidFill>
            </a:endParaRPr>
          </a:p>
          <a:p>
            <a:pPr>
              <a:defRPr/>
            </a:pPr>
            <a:endParaRPr lang="en-US" sz="2000" b="1" dirty="0">
              <a:solidFill>
                <a:srgbClr val="CC0000"/>
              </a:solidFill>
            </a:endParaRPr>
          </a:p>
          <a:p>
            <a:pPr>
              <a:defRPr/>
            </a:pPr>
            <a:r>
              <a:rPr lang="en-US" sz="2000" b="1" dirty="0"/>
              <a:t>Fcst.sh</a:t>
            </a:r>
          </a:p>
          <a:p>
            <a:pPr>
              <a:defRPr/>
            </a:pPr>
            <a:r>
              <a:rPr lang="en-US" sz="2000" b="1" dirty="0"/>
              <a:t>Post.sh</a:t>
            </a:r>
          </a:p>
          <a:p>
            <a:pPr>
              <a:defRPr/>
            </a:pPr>
            <a:r>
              <a:rPr lang="en-US" sz="2000" b="1" dirty="0"/>
              <a:t>Vrfy.sh</a:t>
            </a:r>
          </a:p>
          <a:p>
            <a:pPr>
              <a:defRPr/>
            </a:pPr>
            <a:r>
              <a:rPr lang="en-US" sz="2000" b="1" dirty="0"/>
              <a:t>Arch.sh</a:t>
            </a:r>
            <a:endParaRPr lang="en-US" sz="2000" b="1" dirty="0">
              <a:solidFill>
                <a:srgbClr val="CC0000"/>
              </a:solidFill>
            </a:endParaRPr>
          </a:p>
        </p:txBody>
      </p:sp>
      <p:sp>
        <p:nvSpPr>
          <p:cNvPr id="18435" name="Rectangle 5"/>
          <p:cNvSpPr>
            <a:spLocks noChangeArrowheads="1"/>
          </p:cNvSpPr>
          <p:nvPr/>
        </p:nvSpPr>
        <p:spPr bwMode="auto">
          <a:xfrm>
            <a:off x="381000" y="80963"/>
            <a:ext cx="7499617" cy="369332"/>
          </a:xfrm>
          <a:prstGeom prst="rect">
            <a:avLst/>
          </a:prstGeom>
          <a:solidFill>
            <a:srgbClr val="CBDB31"/>
          </a:solidFill>
          <a:ln w="9525">
            <a:solidFill>
              <a:srgbClr val="0000FF"/>
            </a:solidFill>
            <a:miter lim="800000"/>
            <a:headEnd/>
            <a:tailEnd/>
          </a:ln>
        </p:spPr>
        <p:txBody>
          <a:bodyPr wrap="none">
            <a:spAutoFit/>
          </a:bodyPr>
          <a:lstStyle/>
          <a:p>
            <a:r>
              <a:rPr lang="en-US" b="1"/>
              <a:t>https://svnemc.ncep.noaa.gov/projects/fv3gfs/trunk/gfs_workflow.v15.0.0/</a:t>
            </a:r>
          </a:p>
        </p:txBody>
      </p:sp>
      <p:sp>
        <p:nvSpPr>
          <p:cNvPr id="38923" name="Rectangle 11"/>
          <p:cNvSpPr>
            <a:spLocks noChangeArrowheads="1"/>
          </p:cNvSpPr>
          <p:nvPr/>
        </p:nvSpPr>
        <p:spPr bwMode="auto">
          <a:xfrm>
            <a:off x="2634342" y="762000"/>
            <a:ext cx="3461658" cy="3231654"/>
          </a:xfrm>
          <a:prstGeom prst="rect">
            <a:avLst/>
          </a:prstGeom>
          <a:solidFill>
            <a:schemeClr val="accent3">
              <a:lumMod val="20000"/>
              <a:lumOff val="80000"/>
            </a:schemeClr>
          </a:solidFill>
          <a:ln w="9525">
            <a:solidFill>
              <a:srgbClr val="0000FF"/>
            </a:solidFill>
            <a:miter lim="800000"/>
            <a:headEnd/>
            <a:tailEnd/>
          </a:ln>
          <a:effectLst/>
        </p:spPr>
        <p:txBody>
          <a:bodyPr wrap="square">
            <a:spAutoFit/>
          </a:bodyPr>
          <a:lstStyle/>
          <a:p>
            <a:pPr>
              <a:defRPr/>
            </a:pPr>
            <a:r>
              <a:rPr lang="en-US" sz="2000" b="1" dirty="0" err="1" smtClean="0">
                <a:solidFill>
                  <a:srgbClr val="0000CC"/>
                </a:solidFill>
              </a:rPr>
              <a:t>para_config</a:t>
            </a:r>
            <a:r>
              <a:rPr lang="en-US" sz="2000" b="1" dirty="0" smtClean="0">
                <a:solidFill>
                  <a:srgbClr val="0000CC"/>
                </a:solidFill>
              </a:rPr>
              <a:t> in ./</a:t>
            </a:r>
            <a:r>
              <a:rPr lang="en-US" b="1" dirty="0" smtClean="0">
                <a:solidFill>
                  <a:srgbClr val="0000CC"/>
                </a:solidFill>
              </a:rPr>
              <a:t>exp_fv3gfs </a:t>
            </a:r>
            <a:r>
              <a:rPr lang="en-US" sz="2000" b="1" dirty="0">
                <a:solidFill>
                  <a:srgbClr val="0000CC"/>
                </a:solidFill>
              </a:rPr>
              <a:t>for running forecast-only experiments</a:t>
            </a:r>
            <a:endParaRPr lang="en-US" sz="2000" b="1" dirty="0">
              <a:solidFill>
                <a:srgbClr val="0000CC"/>
              </a:solidFill>
            </a:endParaRPr>
          </a:p>
          <a:p>
            <a:pPr>
              <a:defRPr/>
            </a:pPr>
            <a:endParaRPr lang="en-US" b="1" dirty="0"/>
          </a:p>
          <a:p>
            <a:pPr>
              <a:defRPr/>
            </a:pPr>
            <a:r>
              <a:rPr lang="en-US" b="1" i="1" dirty="0" smtClean="0"/>
              <a:t>submit_fv3gfs.sh</a:t>
            </a:r>
          </a:p>
          <a:p>
            <a:pPr>
              <a:defRPr/>
            </a:pPr>
            <a:r>
              <a:rPr lang="en-US" b="1" dirty="0" err="1" smtClean="0"/>
              <a:t>para_config</a:t>
            </a:r>
            <a:r>
              <a:rPr lang="en-US" b="1" dirty="0" smtClean="0"/>
              <a:t> </a:t>
            </a:r>
            <a:r>
              <a:rPr lang="en-US" b="1" dirty="0"/>
              <a:t>– master  </a:t>
            </a:r>
          </a:p>
          <a:p>
            <a:pPr>
              <a:defRPr/>
            </a:pPr>
            <a:r>
              <a:rPr lang="en-US" b="1" dirty="0" err="1" smtClean="0"/>
              <a:t>config.fcst</a:t>
            </a:r>
            <a:r>
              <a:rPr lang="en-US" b="1" dirty="0" smtClean="0"/>
              <a:t>  </a:t>
            </a:r>
            <a:endParaRPr lang="en-US" b="1" dirty="0"/>
          </a:p>
          <a:p>
            <a:pPr>
              <a:defRPr/>
            </a:pPr>
            <a:r>
              <a:rPr lang="en-US" b="1" dirty="0" err="1"/>
              <a:t>config.post</a:t>
            </a:r>
            <a:r>
              <a:rPr lang="en-US" b="1" dirty="0"/>
              <a:t> </a:t>
            </a:r>
          </a:p>
          <a:p>
            <a:pPr>
              <a:defRPr/>
            </a:pPr>
            <a:r>
              <a:rPr lang="en-US" b="1" dirty="0" err="1"/>
              <a:t>config.vrfy</a:t>
            </a:r>
            <a:endParaRPr lang="en-US" b="1" dirty="0"/>
          </a:p>
          <a:p>
            <a:pPr>
              <a:defRPr/>
            </a:pPr>
            <a:r>
              <a:rPr lang="en-US" b="1" dirty="0" err="1"/>
              <a:t>config.arch</a:t>
            </a:r>
            <a:r>
              <a:rPr lang="en-US" b="1" dirty="0"/>
              <a:t>  </a:t>
            </a:r>
          </a:p>
          <a:p>
            <a:pPr>
              <a:defRPr/>
            </a:pPr>
            <a:r>
              <a:rPr lang="en-US" b="1" dirty="0" err="1" smtClean="0"/>
              <a:t>config.nsst</a:t>
            </a:r>
            <a:endParaRPr lang="en-US" b="1" dirty="0"/>
          </a:p>
        </p:txBody>
      </p:sp>
      <p:sp>
        <p:nvSpPr>
          <p:cNvPr id="38924" name="Rectangle 12"/>
          <p:cNvSpPr>
            <a:spLocks noChangeArrowheads="1"/>
          </p:cNvSpPr>
          <p:nvPr/>
        </p:nvSpPr>
        <p:spPr bwMode="auto">
          <a:xfrm>
            <a:off x="186437" y="4114800"/>
            <a:ext cx="8686800" cy="1477328"/>
          </a:xfrm>
          <a:prstGeom prst="rect">
            <a:avLst/>
          </a:prstGeom>
          <a:solidFill>
            <a:schemeClr val="accent3">
              <a:lumMod val="20000"/>
              <a:lumOff val="80000"/>
            </a:schemeClr>
          </a:solidFill>
          <a:ln w="9525">
            <a:solidFill>
              <a:srgbClr val="0000FF"/>
            </a:solidFill>
            <a:miter lim="800000"/>
            <a:headEnd/>
            <a:tailEnd/>
          </a:ln>
          <a:effectLst/>
        </p:spPr>
        <p:txBody>
          <a:bodyPr>
            <a:spAutoFit/>
          </a:bodyPr>
          <a:lstStyle/>
          <a:p>
            <a:r>
              <a:rPr lang="en-US" b="1" dirty="0">
                <a:solidFill>
                  <a:srgbClr val="CC0000"/>
                </a:solidFill>
              </a:rPr>
              <a:t>submit_fv3gfs.sh </a:t>
            </a:r>
            <a:r>
              <a:rPr lang="en-US" b="1" dirty="0"/>
              <a:t>for running forecast-only </a:t>
            </a:r>
            <a:r>
              <a:rPr lang="en-US" b="1" dirty="0" smtClean="0"/>
              <a:t>experiment</a:t>
            </a:r>
            <a:endParaRPr lang="en-US" b="1" dirty="0">
              <a:solidFill>
                <a:srgbClr val="CC0000"/>
              </a:solidFill>
            </a:endParaRPr>
          </a:p>
          <a:p>
            <a:r>
              <a:rPr lang="en-US" b="1" dirty="0"/>
              <a:t>Users can use this script to run forecast-only </a:t>
            </a:r>
            <a:r>
              <a:rPr lang="en-US" b="1" dirty="0" smtClean="0"/>
              <a:t>experiments.  It reads operational </a:t>
            </a:r>
            <a:r>
              <a:rPr lang="en-US" b="1" dirty="0"/>
              <a:t>GFS </a:t>
            </a:r>
            <a:r>
              <a:rPr lang="en-US" b="1" dirty="0" smtClean="0"/>
              <a:t>or NEMS GFS initial conditions, </a:t>
            </a:r>
            <a:r>
              <a:rPr lang="en-US" b="1" dirty="0"/>
              <a:t>converts </a:t>
            </a:r>
            <a:r>
              <a:rPr lang="en-US" b="1" dirty="0" smtClean="0"/>
              <a:t>them to </a:t>
            </a:r>
            <a:r>
              <a:rPr lang="en-US" b="1" dirty="0"/>
              <a:t>FV3GFS cold start ICs, </a:t>
            </a:r>
            <a:r>
              <a:rPr lang="en-US" b="1" dirty="0" smtClean="0"/>
              <a:t>and submits forecast-only experiments.  The workflow then runs </a:t>
            </a:r>
            <a:r>
              <a:rPr lang="en-US" b="1" dirty="0"/>
              <a:t>post, </a:t>
            </a:r>
            <a:r>
              <a:rPr lang="en-US" b="1" dirty="0" err="1"/>
              <a:t>vrfy</a:t>
            </a:r>
            <a:r>
              <a:rPr lang="en-US" b="1" dirty="0"/>
              <a:t> and arch </a:t>
            </a:r>
            <a:r>
              <a:rPr lang="en-US" b="1" dirty="0" smtClean="0"/>
              <a:t>steps.  Currently </a:t>
            </a:r>
            <a:r>
              <a:rPr lang="en-US" b="1" dirty="0"/>
              <a:t>the workflow is controlled by </a:t>
            </a:r>
            <a:r>
              <a:rPr lang="en-US" b="1" dirty="0" err="1"/>
              <a:t>psub</a:t>
            </a:r>
            <a:r>
              <a:rPr lang="en-US" b="1" dirty="0"/>
              <a:t> and pend. </a:t>
            </a:r>
          </a:p>
        </p:txBody>
      </p:sp>
      <p:sp>
        <p:nvSpPr>
          <p:cNvPr id="9" name="Rectangle 11"/>
          <p:cNvSpPr>
            <a:spLocks noChangeArrowheads="1"/>
          </p:cNvSpPr>
          <p:nvPr/>
        </p:nvSpPr>
        <p:spPr bwMode="auto">
          <a:xfrm>
            <a:off x="6324600" y="779093"/>
            <a:ext cx="2362200" cy="1908215"/>
          </a:xfrm>
          <a:prstGeom prst="rect">
            <a:avLst/>
          </a:prstGeom>
          <a:solidFill>
            <a:schemeClr val="accent3">
              <a:lumMod val="20000"/>
              <a:lumOff val="80000"/>
            </a:schemeClr>
          </a:solidFill>
          <a:ln w="9525">
            <a:solidFill>
              <a:srgbClr val="0000FF"/>
            </a:solidFill>
            <a:miter lim="800000"/>
            <a:headEnd/>
            <a:tailEnd/>
          </a:ln>
          <a:effectLst/>
        </p:spPr>
        <p:txBody>
          <a:bodyPr wrap="square">
            <a:spAutoFit/>
          </a:bodyPr>
          <a:lstStyle/>
          <a:p>
            <a:pPr>
              <a:defRPr/>
            </a:pPr>
            <a:r>
              <a:rPr lang="en-US" sz="2000" b="1" dirty="0" err="1" smtClean="0">
                <a:solidFill>
                  <a:srgbClr val="0000CC"/>
                </a:solidFill>
              </a:rPr>
              <a:t>Rocoto</a:t>
            </a:r>
            <a:r>
              <a:rPr lang="en-US" sz="2000" b="1" dirty="0" smtClean="0">
                <a:solidFill>
                  <a:srgbClr val="0000CC"/>
                </a:solidFill>
              </a:rPr>
              <a:t>-based workflow in ./fv3gfs for DA cycling (See </a:t>
            </a:r>
            <a:r>
              <a:rPr lang="en-US" sz="2000" b="1" dirty="0" smtClean="0">
                <a:solidFill>
                  <a:srgbClr val="7030A0"/>
                </a:solidFill>
              </a:rPr>
              <a:t>Rahul Mahajan’s </a:t>
            </a:r>
            <a:r>
              <a:rPr lang="en-US" sz="2000" b="1" dirty="0" smtClean="0">
                <a:solidFill>
                  <a:srgbClr val="0000CC"/>
                </a:solidFill>
              </a:rPr>
              <a:t>presentation)</a:t>
            </a:r>
            <a:endParaRPr lang="en-US" sz="2000" b="1" dirty="0">
              <a:solidFill>
                <a:srgbClr val="0000CC"/>
              </a:solidFill>
            </a:endParaRPr>
          </a:p>
          <a:p>
            <a:pPr>
              <a:defRPr/>
            </a:pPr>
            <a:endParaRPr lang="en-US" b="1" dirty="0"/>
          </a:p>
        </p:txBody>
      </p:sp>
      <p:sp>
        <p:nvSpPr>
          <p:cNvPr id="2" name="TextBox 1"/>
          <p:cNvSpPr txBox="1"/>
          <p:nvPr/>
        </p:nvSpPr>
        <p:spPr>
          <a:xfrm>
            <a:off x="192533" y="5874603"/>
            <a:ext cx="8754875" cy="830997"/>
          </a:xfrm>
          <a:prstGeom prst="rect">
            <a:avLst/>
          </a:prstGeom>
          <a:solidFill>
            <a:schemeClr val="accent1">
              <a:lumMod val="20000"/>
              <a:lumOff val="80000"/>
            </a:schemeClr>
          </a:solidFill>
          <a:ln>
            <a:solidFill>
              <a:schemeClr val="accent2"/>
            </a:solidFill>
          </a:ln>
        </p:spPr>
        <p:txBody>
          <a:bodyPr wrap="square" rtlCol="0">
            <a:spAutoFit/>
          </a:bodyPr>
          <a:lstStyle/>
          <a:p>
            <a:r>
              <a:rPr lang="en-US" sz="2400" b="1" dirty="0" smtClean="0">
                <a:solidFill>
                  <a:srgbClr val="FF0000"/>
                </a:solidFill>
              </a:rPr>
              <a:t>The current workflow will be replaced by CROW (unified workflow) in the near future (see Samuel Trahan’s presentation) </a:t>
            </a:r>
            <a:endParaRPr lang="en-US" sz="2400" b="1" dirty="0">
              <a:solidFill>
                <a:srgbClr val="FF0000"/>
              </a:solidFill>
            </a:endParaRPr>
          </a:p>
        </p:txBody>
      </p:sp>
    </p:spTree>
    <p:extLst>
      <p:ext uri="{BB962C8B-B14F-4D97-AF65-F5344CB8AC3E}">
        <p14:creationId xmlns:p14="http://schemas.microsoft.com/office/powerpoint/2010/main" val="36854767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pPr>
              <a:defRPr/>
            </a:pPr>
            <a:fld id="{F620A396-0034-4C14-AE0B-4ECF24463F80}" type="slidenum">
              <a:rPr lang="en-US"/>
              <a:pPr>
                <a:defRPr/>
              </a:pPr>
              <a:t>5</a:t>
            </a:fld>
            <a:endParaRPr lang="en-US"/>
          </a:p>
        </p:txBody>
      </p:sp>
      <p:sp>
        <p:nvSpPr>
          <p:cNvPr id="19458" name="Rectangle 5"/>
          <p:cNvSpPr>
            <a:spLocks noChangeArrowheads="1"/>
          </p:cNvSpPr>
          <p:nvPr/>
        </p:nvSpPr>
        <p:spPr bwMode="auto">
          <a:xfrm>
            <a:off x="381000" y="80963"/>
            <a:ext cx="8207375" cy="376237"/>
          </a:xfrm>
          <a:prstGeom prst="rect">
            <a:avLst/>
          </a:prstGeom>
          <a:solidFill>
            <a:srgbClr val="CBDB31"/>
          </a:solidFill>
          <a:ln w="9525">
            <a:solidFill>
              <a:srgbClr val="0000FF"/>
            </a:solidFill>
            <a:miter lim="800000"/>
            <a:headEnd/>
            <a:tailEnd/>
          </a:ln>
        </p:spPr>
        <p:txBody>
          <a:bodyPr wrap="none">
            <a:spAutoFit/>
          </a:bodyPr>
          <a:lstStyle/>
          <a:p>
            <a:r>
              <a:rPr lang="en-US" b="1"/>
              <a:t>https://svnemc.ncep.noaa.gov/projects/fv3gfs/trunk/gfs_workflow.v15.0.0/</a:t>
            </a:r>
          </a:p>
        </p:txBody>
      </p:sp>
      <p:sp>
        <p:nvSpPr>
          <p:cNvPr id="19460" name="Rectangle 1"/>
          <p:cNvSpPr>
            <a:spLocks noChangeArrowheads="1"/>
          </p:cNvSpPr>
          <p:nvPr/>
        </p:nvSpPr>
        <p:spPr bwMode="auto">
          <a:xfrm>
            <a:off x="76200" y="1352550"/>
            <a:ext cx="4267200" cy="5372100"/>
          </a:xfrm>
          <a:prstGeom prst="rect">
            <a:avLst/>
          </a:prstGeom>
          <a:noFill/>
          <a:ln w="9525">
            <a:solidFill>
              <a:srgbClr val="92D050"/>
            </a:solidFill>
            <a:miter lim="800000"/>
            <a:headEnd/>
            <a:tailEnd/>
          </a:ln>
        </p:spPr>
        <p:txBody>
          <a:bodyPr>
            <a:spAutoFit/>
          </a:bodyPr>
          <a:lstStyle/>
          <a:p>
            <a:r>
              <a:rPr lang="en-US" sz="1000" dirty="0"/>
              <a:t>…………………….</a:t>
            </a:r>
          </a:p>
          <a:p>
            <a:r>
              <a:rPr lang="en-US" sz="1600" b="1" dirty="0">
                <a:solidFill>
                  <a:srgbClr val="0000CC"/>
                </a:solidFill>
              </a:rPr>
              <a:t>Set up environment and running directories</a:t>
            </a:r>
          </a:p>
          <a:p>
            <a:r>
              <a:rPr lang="en-US" sz="1000" dirty="0"/>
              <a:t>………………………..</a:t>
            </a:r>
          </a:p>
          <a:p>
            <a:r>
              <a:rPr lang="en-US" sz="1000" dirty="0"/>
              <a:t># -------------------------------------------------------------</a:t>
            </a:r>
          </a:p>
          <a:p>
            <a:r>
              <a:rPr lang="en-US" sz="1000" dirty="0"/>
              <a:t>#  settings that are used by more than one steps</a:t>
            </a:r>
          </a:p>
          <a:p>
            <a:r>
              <a:rPr lang="en-US" sz="1000" dirty="0"/>
              <a:t># -------------------------------------------------------------</a:t>
            </a:r>
          </a:p>
          <a:p>
            <a:r>
              <a:rPr lang="en-US" sz="1000" dirty="0" err="1"/>
              <a:t>gfs_cyc</a:t>
            </a:r>
            <a:r>
              <a:rPr lang="en-US" sz="1000" dirty="0"/>
              <a:t>=1                          # GFS cycles (00, 06, 12 and 18Z), defaults to 1 (00Z) cycle</a:t>
            </a:r>
          </a:p>
          <a:p>
            <a:r>
              <a:rPr lang="en-US" sz="1000" dirty="0" err="1"/>
              <a:t>gdas_cyc</a:t>
            </a:r>
            <a:r>
              <a:rPr lang="en-US" sz="1000" dirty="0"/>
              <a:t>=4                         # number of GDAS cycles</a:t>
            </a:r>
          </a:p>
          <a:p>
            <a:r>
              <a:rPr lang="en-US" sz="1000" dirty="0" err="1"/>
              <a:t>fseg</a:t>
            </a:r>
            <a:r>
              <a:rPr lang="en-US" sz="1000" dirty="0"/>
              <a:t>=1                             # number of AM forecast segments for gfs</a:t>
            </a:r>
          </a:p>
          <a:p>
            <a:r>
              <a:rPr lang="en-US" sz="1000" dirty="0"/>
              <a:t>FHCYC=24                             # Surface cycle calling interval</a:t>
            </a:r>
          </a:p>
          <a:p>
            <a:endParaRPr lang="en-US" sz="1000" dirty="0"/>
          </a:p>
          <a:p>
            <a:r>
              <a:rPr lang="en-US" sz="1400" b="1" dirty="0" smtClean="0">
                <a:solidFill>
                  <a:srgbClr val="CC0000"/>
                </a:solidFill>
              </a:rPr>
              <a:t>LEVS=65</a:t>
            </a:r>
            <a:r>
              <a:rPr lang="en-US" sz="1400" b="1" dirty="0" smtClean="0"/>
              <a:t>                 </a:t>
            </a:r>
            <a:r>
              <a:rPr lang="en-US" sz="1000" b="1" dirty="0"/>
              <a:t># number of AM levels</a:t>
            </a:r>
          </a:p>
          <a:p>
            <a:r>
              <a:rPr lang="en-US" sz="1400" b="1" dirty="0">
                <a:solidFill>
                  <a:srgbClr val="CC0000"/>
                </a:solidFill>
              </a:rPr>
              <a:t>CASE1=C192</a:t>
            </a:r>
            <a:r>
              <a:rPr lang="en-US" sz="1400" b="1" dirty="0"/>
              <a:t>          </a:t>
            </a:r>
            <a:r>
              <a:rPr lang="en-US" sz="1000" b="1" dirty="0"/>
              <a:t># 1st segment resolution (0-240 </a:t>
            </a:r>
            <a:r>
              <a:rPr lang="en-US" sz="1000" b="1" dirty="0" err="1"/>
              <a:t>hr</a:t>
            </a:r>
            <a:r>
              <a:rPr lang="en-US" sz="1000" b="1" dirty="0"/>
              <a:t>)</a:t>
            </a:r>
          </a:p>
          <a:p>
            <a:r>
              <a:rPr lang="en-US" sz="1000" dirty="0"/>
              <a:t>CASE2=C192                         # 2nd segment resolution (240-384 </a:t>
            </a:r>
            <a:r>
              <a:rPr lang="en-US" sz="1000" dirty="0" err="1"/>
              <a:t>hr</a:t>
            </a:r>
            <a:r>
              <a:rPr lang="en-US" sz="1000" dirty="0"/>
              <a:t>)</a:t>
            </a:r>
          </a:p>
          <a:p>
            <a:r>
              <a:rPr lang="en-US" sz="1000" dirty="0"/>
              <a:t>CASE_ENKF=C382                     # ENKF resolution</a:t>
            </a:r>
          </a:p>
          <a:p>
            <a:r>
              <a:rPr lang="en-US" sz="1000" dirty="0"/>
              <a:t>CASE=$(</a:t>
            </a:r>
            <a:r>
              <a:rPr lang="en-US" sz="1000" dirty="0" err="1"/>
              <a:t>eval</a:t>
            </a:r>
            <a:r>
              <a:rPr lang="en-US" sz="1000" dirty="0"/>
              <a:t> echo \${</a:t>
            </a:r>
            <a:r>
              <a:rPr lang="en-US" sz="1000" dirty="0" err="1"/>
              <a:t>CASE$nknd</a:t>
            </a:r>
            <a:r>
              <a:rPr lang="en-US" sz="1000" dirty="0"/>
              <a:t>})</a:t>
            </a:r>
          </a:p>
          <a:p>
            <a:r>
              <a:rPr lang="en-US" sz="1000" dirty="0"/>
              <a:t>if [ $CSTEP = </a:t>
            </a:r>
            <a:r>
              <a:rPr lang="en-US" sz="1000" dirty="0" err="1"/>
              <a:t>efmn</a:t>
            </a:r>
            <a:r>
              <a:rPr lang="en-US" sz="1000" dirty="0"/>
              <a:t> -o $CSTEP = epos ]; then CASE=$CASE_ENKF; fi</a:t>
            </a:r>
          </a:p>
          <a:p>
            <a:endParaRPr lang="en-US" sz="1000" dirty="0"/>
          </a:p>
          <a:p>
            <a:r>
              <a:rPr lang="en-US" sz="1000" dirty="0"/>
              <a:t>case $CASE in</a:t>
            </a:r>
          </a:p>
          <a:p>
            <a:r>
              <a:rPr lang="en-US" sz="1000" dirty="0"/>
              <a:t>  C48)   DELTIM=3600; </a:t>
            </a:r>
            <a:r>
              <a:rPr lang="en-US" sz="1000" dirty="0" err="1"/>
              <a:t>layout_x</a:t>
            </a:r>
            <a:r>
              <a:rPr lang="en-US" sz="1000" dirty="0"/>
              <a:t>=4  ; </a:t>
            </a:r>
            <a:r>
              <a:rPr lang="en-US" sz="1000" dirty="0" err="1"/>
              <a:t>layout_y</a:t>
            </a:r>
            <a:r>
              <a:rPr lang="en-US" sz="1000" dirty="0"/>
              <a:t>=8  ;;</a:t>
            </a:r>
          </a:p>
          <a:p>
            <a:r>
              <a:rPr lang="en-US" sz="1000" dirty="0"/>
              <a:t>  C96)   DELTIM=1800; </a:t>
            </a:r>
            <a:r>
              <a:rPr lang="en-US" sz="1000" dirty="0" err="1"/>
              <a:t>layout_x</a:t>
            </a:r>
            <a:r>
              <a:rPr lang="en-US" sz="1000" dirty="0"/>
              <a:t>=4  ; </a:t>
            </a:r>
            <a:r>
              <a:rPr lang="en-US" sz="1000" dirty="0" err="1"/>
              <a:t>layout_y</a:t>
            </a:r>
            <a:r>
              <a:rPr lang="en-US" sz="1000" dirty="0"/>
              <a:t>=8  ;;</a:t>
            </a:r>
          </a:p>
          <a:p>
            <a:r>
              <a:rPr lang="en-US" sz="1000" dirty="0"/>
              <a:t>  C192)  DELTIM=900 ; </a:t>
            </a:r>
            <a:r>
              <a:rPr lang="en-US" sz="1000" dirty="0" err="1"/>
              <a:t>layout_x</a:t>
            </a:r>
            <a:r>
              <a:rPr lang="en-US" sz="1000" dirty="0"/>
              <a:t>=4  ; </a:t>
            </a:r>
            <a:r>
              <a:rPr lang="en-US" sz="1000" dirty="0" err="1"/>
              <a:t>layout_y</a:t>
            </a:r>
            <a:r>
              <a:rPr lang="en-US" sz="1000" dirty="0"/>
              <a:t>=8  ;;</a:t>
            </a:r>
          </a:p>
          <a:p>
            <a:r>
              <a:rPr lang="en-US" sz="1000" dirty="0"/>
              <a:t>  C384)  DELTIM=450 ; </a:t>
            </a:r>
            <a:r>
              <a:rPr lang="en-US" sz="1000" dirty="0" err="1"/>
              <a:t>layout_x</a:t>
            </a:r>
            <a:r>
              <a:rPr lang="en-US" sz="1000" dirty="0"/>
              <a:t>=4  ; </a:t>
            </a:r>
            <a:r>
              <a:rPr lang="en-US" sz="1000" dirty="0" err="1"/>
              <a:t>layout_y</a:t>
            </a:r>
            <a:r>
              <a:rPr lang="en-US" sz="1000" dirty="0"/>
              <a:t>=8  ;;</a:t>
            </a:r>
          </a:p>
          <a:p>
            <a:r>
              <a:rPr lang="en-US" sz="1000" b="1" dirty="0"/>
              <a:t>  </a:t>
            </a:r>
            <a:r>
              <a:rPr lang="en-US" sz="1400" b="1" dirty="0">
                <a:solidFill>
                  <a:srgbClr val="CC0000"/>
                </a:solidFill>
              </a:rPr>
              <a:t>C768)  DELTIM=225 ; </a:t>
            </a:r>
            <a:r>
              <a:rPr lang="en-US" sz="1400" b="1" dirty="0" err="1">
                <a:solidFill>
                  <a:srgbClr val="CC0000"/>
                </a:solidFill>
              </a:rPr>
              <a:t>layout_x</a:t>
            </a:r>
            <a:r>
              <a:rPr lang="en-US" sz="1400" b="1" dirty="0">
                <a:solidFill>
                  <a:srgbClr val="CC0000"/>
                </a:solidFill>
              </a:rPr>
              <a:t>=8  ; </a:t>
            </a:r>
            <a:r>
              <a:rPr lang="en-US" sz="1400" b="1" dirty="0" err="1">
                <a:solidFill>
                  <a:srgbClr val="CC0000"/>
                </a:solidFill>
              </a:rPr>
              <a:t>layout_y</a:t>
            </a:r>
            <a:r>
              <a:rPr lang="en-US" sz="1400" b="1" dirty="0">
                <a:solidFill>
                  <a:srgbClr val="CC0000"/>
                </a:solidFill>
              </a:rPr>
              <a:t>=16 ;;</a:t>
            </a:r>
          </a:p>
          <a:p>
            <a:r>
              <a:rPr lang="en-US" sz="1000" dirty="0"/>
              <a:t>  C1152) DELTIM=150 ; </a:t>
            </a:r>
            <a:r>
              <a:rPr lang="en-US" sz="1000" dirty="0" err="1"/>
              <a:t>layout_x</a:t>
            </a:r>
            <a:r>
              <a:rPr lang="en-US" sz="1000" dirty="0"/>
              <a:t>=8  ; </a:t>
            </a:r>
            <a:r>
              <a:rPr lang="en-US" sz="1000" dirty="0" err="1"/>
              <a:t>layout_y</a:t>
            </a:r>
            <a:r>
              <a:rPr lang="en-US" sz="1000" dirty="0"/>
              <a:t>=16 ;;</a:t>
            </a:r>
          </a:p>
          <a:p>
            <a:r>
              <a:rPr lang="en-US" sz="1000" dirty="0"/>
              <a:t>  C3072) DELTIM=90  ; </a:t>
            </a:r>
            <a:r>
              <a:rPr lang="en-US" sz="1000" dirty="0" err="1"/>
              <a:t>layout_x</a:t>
            </a:r>
            <a:r>
              <a:rPr lang="en-US" sz="1000" dirty="0"/>
              <a:t>=16 ; </a:t>
            </a:r>
            <a:r>
              <a:rPr lang="en-US" sz="1000" dirty="0" err="1"/>
              <a:t>layout_y</a:t>
            </a:r>
            <a:r>
              <a:rPr lang="en-US" sz="1000" dirty="0"/>
              <a:t>=32 ;;</a:t>
            </a:r>
          </a:p>
          <a:p>
            <a:r>
              <a:rPr lang="en-US" sz="1000" dirty="0"/>
              <a:t>  *)     echo "grid $CASE not supported, exit"</a:t>
            </a:r>
          </a:p>
          <a:p>
            <a:r>
              <a:rPr lang="en-US" sz="1000" dirty="0"/>
              <a:t>         exit ;;</a:t>
            </a:r>
          </a:p>
          <a:p>
            <a:r>
              <a:rPr lang="en-US" sz="1000" dirty="0" err="1"/>
              <a:t>esac</a:t>
            </a:r>
            <a:endParaRPr lang="en-US" sz="1000" dirty="0"/>
          </a:p>
          <a:p>
            <a:r>
              <a:rPr lang="en-US" sz="1000" dirty="0"/>
              <a:t>…………………</a:t>
            </a:r>
          </a:p>
          <a:p>
            <a:endParaRPr lang="en-US" sz="1000" dirty="0"/>
          </a:p>
        </p:txBody>
      </p:sp>
      <p:sp>
        <p:nvSpPr>
          <p:cNvPr id="3" name="TextBox 2"/>
          <p:cNvSpPr txBox="1"/>
          <p:nvPr/>
        </p:nvSpPr>
        <p:spPr>
          <a:xfrm>
            <a:off x="228600" y="838200"/>
            <a:ext cx="3305175" cy="457200"/>
          </a:xfrm>
          <a:prstGeom prst="rect">
            <a:avLst/>
          </a:prstGeom>
          <a:solidFill>
            <a:schemeClr val="tx2">
              <a:lumMod val="40000"/>
              <a:lumOff val="60000"/>
            </a:schemeClr>
          </a:solidFill>
        </p:spPr>
        <p:txBody>
          <a:bodyPr wrap="none">
            <a:spAutoFit/>
          </a:bodyPr>
          <a:lstStyle/>
          <a:p>
            <a:r>
              <a:rPr lang="en-US" sz="2400">
                <a:solidFill>
                  <a:srgbClr val="FF0000"/>
                </a:solidFill>
              </a:rPr>
              <a:t>para_config  </a:t>
            </a:r>
            <a:r>
              <a:rPr lang="en-US" sz="1600"/>
              <a:t>--master config</a:t>
            </a:r>
          </a:p>
        </p:txBody>
      </p:sp>
      <p:sp>
        <p:nvSpPr>
          <p:cNvPr id="19463" name="Rectangle 1"/>
          <p:cNvSpPr>
            <a:spLocks noChangeArrowheads="1"/>
          </p:cNvSpPr>
          <p:nvPr/>
        </p:nvSpPr>
        <p:spPr bwMode="auto">
          <a:xfrm>
            <a:off x="4572000" y="1349375"/>
            <a:ext cx="4343400" cy="5280025"/>
          </a:xfrm>
          <a:prstGeom prst="rect">
            <a:avLst/>
          </a:prstGeom>
          <a:noFill/>
          <a:ln w="9525">
            <a:solidFill>
              <a:srgbClr val="92D050"/>
            </a:solidFill>
            <a:miter lim="800000"/>
            <a:headEnd/>
            <a:tailEnd/>
          </a:ln>
        </p:spPr>
        <p:txBody>
          <a:bodyPr>
            <a:spAutoFit/>
          </a:bodyPr>
          <a:lstStyle/>
          <a:p>
            <a:r>
              <a:rPr lang="en-US" b="1">
                <a:solidFill>
                  <a:srgbClr val="CC0000"/>
                </a:solidFill>
              </a:rPr>
              <a:t>fmax1=240</a:t>
            </a:r>
            <a:r>
              <a:rPr lang="en-US"/>
              <a:t>; </a:t>
            </a:r>
            <a:r>
              <a:rPr lang="en-US" sz="1000"/>
              <a:t>; fmax2=384</a:t>
            </a:r>
          </a:p>
          <a:p>
            <a:r>
              <a:rPr lang="en-US" sz="1000"/>
              <a:t>for cyc in 00 06 12 18; do</a:t>
            </a:r>
          </a:p>
          <a:p>
            <a:r>
              <a:rPr lang="en-US" sz="1000"/>
              <a:t>eval FHMAXFCST${cyc}GFS1=$fmax1 </a:t>
            </a:r>
          </a:p>
          <a:p>
            <a:r>
              <a:rPr lang="en-US" sz="1000"/>
              <a:t>eval FHMAXFCST${cyc}GFS2=$fmax2    # maximum hour 2st segment</a:t>
            </a:r>
          </a:p>
          <a:p>
            <a:r>
              <a:rPr lang="en-US" sz="1000"/>
              <a:t> eval FHMAXFCST${cyc}GDAS=9   # maximum forecast hour for GDAS</a:t>
            </a:r>
          </a:p>
          <a:p>
            <a:r>
              <a:rPr lang="en-US" sz="1400" b="1">
                <a:solidFill>
                  <a:srgbClr val="CC0000"/>
                </a:solidFill>
              </a:rPr>
              <a:t> eval FHOUTFCST${cyc}GFS1=6</a:t>
            </a:r>
          </a:p>
          <a:p>
            <a:r>
              <a:rPr lang="en-US" sz="1000"/>
              <a:t> eval FHOUTFCST${cyc}GFS2=12</a:t>
            </a:r>
          </a:p>
          <a:p>
            <a:r>
              <a:rPr lang="en-US" sz="1000"/>
              <a:t> eval FHOUTFCST${cyc}GDAS=1</a:t>
            </a:r>
          </a:p>
          <a:p>
            <a:r>
              <a:rPr lang="en-US" sz="1400" b="1">
                <a:solidFill>
                  <a:srgbClr val="CC0000"/>
                </a:solidFill>
              </a:rPr>
              <a:t> eval FHZERFCST${cyc}GFS1=6</a:t>
            </a:r>
          </a:p>
          <a:p>
            <a:r>
              <a:rPr lang="en-US" sz="1000"/>
              <a:t> eval FHZERFCST${cyc}GFS2=12</a:t>
            </a:r>
          </a:p>
          <a:p>
            <a:r>
              <a:rPr lang="en-US" sz="1000"/>
              <a:t> eval FHZERFCST${cyc}GDAs=6</a:t>
            </a:r>
          </a:p>
          <a:p>
            <a:r>
              <a:rPr lang="en-US" sz="1000"/>
              <a:t> eval MFCST${cyc}GFS=$fseg                   #number of GFS forecast segmants</a:t>
            </a:r>
          </a:p>
          <a:p>
            <a:r>
              <a:rPr lang="en-US" sz="1000"/>
              <a:t> eval MFCST${cyc}GDAS=1                      #number of GDAS forecast segments</a:t>
            </a:r>
          </a:p>
          <a:p>
            <a:r>
              <a:rPr lang="en-US" sz="1000"/>
              <a:t>done</a:t>
            </a:r>
          </a:p>
          <a:p>
            <a:r>
              <a:rPr lang="en-US" sz="1000"/>
              <a:t>cdump=$(echo $CDUMP|tr '[a-z]' '[A-Z]')</a:t>
            </a:r>
          </a:p>
          <a:p>
            <a:r>
              <a:rPr lang="en-US" sz="1000"/>
              <a:t>FHMAX=$(eval echo \${FHMAXFCST$cycn$cdump$nknd})</a:t>
            </a:r>
          </a:p>
          <a:p>
            <a:r>
              <a:rPr lang="en-US" sz="1000"/>
              <a:t>FHOUT=$(eval echo \${FHOUTFCST$cycn$cdump$nknd})</a:t>
            </a:r>
          </a:p>
          <a:p>
            <a:r>
              <a:rPr lang="en-US" sz="1000"/>
              <a:t>FHZER=$(eval echo \${FHZERFCST$cycn$cdump$nknd})</a:t>
            </a:r>
          </a:p>
          <a:p>
            <a:endParaRPr lang="en-US" sz="1000"/>
          </a:p>
          <a:p>
            <a:endParaRPr lang="en-US" sz="1000"/>
          </a:p>
          <a:p>
            <a:r>
              <a:rPr lang="en-US" sz="1000"/>
              <a:t>#---if fdiag is given, it overwrites FHOUT</a:t>
            </a:r>
          </a:p>
          <a:p>
            <a:r>
              <a:rPr lang="en-US" sz="1400" b="1">
                <a:solidFill>
                  <a:srgbClr val="CC0000"/>
                </a:solidFill>
              </a:rPr>
              <a:t>fh00=$(echo $DELTIM 3600|awk '{printf "%f", $1/$2}')</a:t>
            </a:r>
          </a:p>
          <a:p>
            <a:r>
              <a:rPr lang="en-US" sz="1400" b="1">
                <a:solidFill>
                  <a:srgbClr val="CC0000"/>
                </a:solidFill>
              </a:rPr>
              <a:t>fdiag="$fh00,6.,12.,18.,24.,30.,36.,…………………</a:t>
            </a:r>
          </a:p>
          <a:p>
            <a:endParaRPr lang="en-US" sz="1400" b="1">
              <a:solidFill>
                <a:srgbClr val="CC0000"/>
              </a:solidFill>
            </a:endParaRPr>
          </a:p>
          <a:p>
            <a:r>
              <a:rPr lang="en-US" b="1">
                <a:solidFill>
                  <a:srgbClr val="CC0000"/>
                </a:solidFill>
              </a:rPr>
              <a:t>REMAP_GRID=latlon</a:t>
            </a:r>
            <a:r>
              <a:rPr lang="en-US" sz="1000"/>
              <a:t>        #gaussian or latlon for using fregrid or regrid_nemsio for remapping</a:t>
            </a:r>
          </a:p>
          <a:p>
            <a:r>
              <a:rPr lang="en-US" sz="1000"/>
              <a:t>……………</a:t>
            </a:r>
          </a:p>
        </p:txBody>
      </p:sp>
    </p:spTree>
    <p:extLst>
      <p:ext uri="{BB962C8B-B14F-4D97-AF65-F5344CB8AC3E}">
        <p14:creationId xmlns:p14="http://schemas.microsoft.com/office/powerpoint/2010/main" val="23000210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96DF4905-B841-4F1F-A285-9E8AA05128B3}" type="slidenum">
              <a:rPr lang="en-US" sz="1200">
                <a:solidFill>
                  <a:schemeClr val="tx1">
                    <a:tint val="75000"/>
                  </a:schemeClr>
                </a:solidFill>
                <a:latin typeface="+mn-lt"/>
                <a:cs typeface="+mn-cs"/>
              </a:rPr>
              <a:pPr algn="r" fontAlgn="auto">
                <a:spcBef>
                  <a:spcPts val="0"/>
                </a:spcBef>
                <a:spcAft>
                  <a:spcPts val="0"/>
                </a:spcAft>
                <a:defRPr/>
              </a:pPr>
              <a:t>6</a:t>
            </a:fld>
            <a:endParaRPr lang="en-US" sz="1200">
              <a:solidFill>
                <a:schemeClr val="tx1">
                  <a:tint val="75000"/>
                </a:schemeClr>
              </a:solidFill>
              <a:latin typeface="+mn-lt"/>
              <a:cs typeface="+mn-cs"/>
            </a:endParaRPr>
          </a:p>
        </p:txBody>
      </p:sp>
      <p:sp>
        <p:nvSpPr>
          <p:cNvPr id="39939" name="Rectangle 5"/>
          <p:cNvSpPr>
            <a:spLocks noChangeArrowheads="1"/>
          </p:cNvSpPr>
          <p:nvPr/>
        </p:nvSpPr>
        <p:spPr bwMode="auto">
          <a:xfrm>
            <a:off x="381000" y="80963"/>
            <a:ext cx="8207375" cy="376237"/>
          </a:xfrm>
          <a:prstGeom prst="rect">
            <a:avLst/>
          </a:prstGeom>
          <a:solidFill>
            <a:srgbClr val="CBDB31"/>
          </a:solidFill>
          <a:ln w="9525">
            <a:solidFill>
              <a:srgbClr val="0000FF"/>
            </a:solidFill>
            <a:miter lim="800000"/>
            <a:headEnd/>
            <a:tailEnd/>
          </a:ln>
        </p:spPr>
        <p:txBody>
          <a:bodyPr wrap="none">
            <a:spAutoFit/>
          </a:bodyPr>
          <a:lstStyle/>
          <a:p>
            <a:r>
              <a:rPr lang="en-US" b="1"/>
              <a:t>https://svnemc.ncep.noaa.gov/projects/fv3gfs/trunk/gfs_workflow.v15.0.0/</a:t>
            </a:r>
          </a:p>
        </p:txBody>
      </p:sp>
      <p:sp>
        <p:nvSpPr>
          <p:cNvPr id="39940" name="Rectangle 1"/>
          <p:cNvSpPr>
            <a:spLocks noChangeArrowheads="1"/>
          </p:cNvSpPr>
          <p:nvPr/>
        </p:nvSpPr>
        <p:spPr bwMode="auto">
          <a:xfrm>
            <a:off x="304800" y="1447800"/>
            <a:ext cx="7467600" cy="5213350"/>
          </a:xfrm>
          <a:prstGeom prst="rect">
            <a:avLst/>
          </a:prstGeom>
          <a:noFill/>
          <a:ln w="9525">
            <a:solidFill>
              <a:srgbClr val="92D050"/>
            </a:solidFill>
            <a:miter lim="800000"/>
            <a:headEnd/>
            <a:tailEnd/>
          </a:ln>
        </p:spPr>
        <p:txBody>
          <a:bodyPr>
            <a:spAutoFit/>
          </a:bodyPr>
          <a:lstStyle/>
          <a:p>
            <a:r>
              <a:rPr lang="en-US" sz="1000"/>
              <a:t>……………..</a:t>
            </a:r>
          </a:p>
          <a:p>
            <a:r>
              <a:rPr lang="en-US" sz="1400" b="1"/>
              <a:t>IC_DIR=/gpfs/hps/ptmp/$LOGNAME/FV3IC/ICs</a:t>
            </a:r>
          </a:p>
          <a:p>
            <a:r>
              <a:rPr lang="en-US" sz="1400" b="1"/>
              <a:t>if [ $</a:t>
            </a:r>
            <a:r>
              <a:rPr lang="en-US" sz="1400" b="1">
                <a:solidFill>
                  <a:srgbClr val="CC0000"/>
                </a:solidFill>
              </a:rPr>
              <a:t>REMAP_GRID = latlon</a:t>
            </a:r>
            <a:r>
              <a:rPr lang="en-US" sz="1400" b="1"/>
              <a:t> ]; then</a:t>
            </a:r>
          </a:p>
          <a:p>
            <a:r>
              <a:rPr lang="en-US" sz="1400" b="1"/>
              <a:t> DIAGTABLE=$BASE_GSM/parm/parm_fv3diag/</a:t>
            </a:r>
            <a:r>
              <a:rPr lang="en-US" sz="1400" b="1">
                <a:solidFill>
                  <a:srgbClr val="CC0000"/>
                </a:solidFill>
              </a:rPr>
              <a:t>diag_table</a:t>
            </a:r>
          </a:p>
          <a:p>
            <a:r>
              <a:rPr lang="en-US" sz="1400" b="1"/>
              <a:t>else</a:t>
            </a:r>
          </a:p>
          <a:p>
            <a:r>
              <a:rPr lang="en-US" sz="1400" b="1"/>
              <a:t> DIAGTABLE=$BASE_GSM/parm/parm_fv3diag/</a:t>
            </a:r>
            <a:r>
              <a:rPr lang="en-US" sz="1400" b="1">
                <a:solidFill>
                  <a:srgbClr val="CC0000"/>
                </a:solidFill>
              </a:rPr>
              <a:t>diag_table_history</a:t>
            </a:r>
          </a:p>
          <a:p>
            <a:r>
              <a:rPr lang="en-US" sz="1400" b="1"/>
              <a:t>fi</a:t>
            </a:r>
          </a:p>
          <a:p>
            <a:endParaRPr lang="en-US" sz="1400" b="1"/>
          </a:p>
          <a:p>
            <a:r>
              <a:rPr lang="en-US" sz="1400" b="1">
                <a:solidFill>
                  <a:srgbClr val="CC0000"/>
                </a:solidFill>
              </a:rPr>
              <a:t>npes=$(( ${layout_x} * ${layout_y} * 6 ))</a:t>
            </a:r>
          </a:p>
          <a:p>
            <a:r>
              <a:rPr lang="en-US" sz="1400" b="1">
                <a:solidFill>
                  <a:srgbClr val="CC0000"/>
                </a:solidFill>
              </a:rPr>
              <a:t>tasks=$npes</a:t>
            </a:r>
            <a:r>
              <a:rPr lang="en-US" sz="1400" b="1"/>
              <a:t>                         # number of PEs for 1st segment</a:t>
            </a:r>
          </a:p>
          <a:p>
            <a:r>
              <a:rPr lang="en-US" sz="1400" b="1">
                <a:solidFill>
                  <a:srgbClr val="CC0000"/>
                </a:solidFill>
              </a:rPr>
              <a:t>nth_f=2</a:t>
            </a:r>
            <a:r>
              <a:rPr lang="en-US" sz="1000">
                <a:solidFill>
                  <a:srgbClr val="CC0000"/>
                </a:solidFill>
              </a:rPr>
              <a:t>   </a:t>
            </a:r>
            <a:r>
              <a:rPr lang="en-US" sz="1000"/>
              <a:t>                          # number of threads for AM forecast</a:t>
            </a:r>
          </a:p>
          <a:p>
            <a:r>
              <a:rPr lang="en-US" sz="1000"/>
              <a:t>npe_node_f=$pe_node                 # number of pes per node for AM forecast</a:t>
            </a:r>
          </a:p>
          <a:p>
            <a:r>
              <a:rPr lang="en-US" sz="1000"/>
              <a:t>task_per_node=$((npe_node_f/nth_f))</a:t>
            </a:r>
          </a:p>
          <a:p>
            <a:endParaRPr lang="en-US" sz="1000"/>
          </a:p>
          <a:p>
            <a:r>
              <a:rPr lang="en-US" sz="1400" b="1">
                <a:solidFill>
                  <a:srgbClr val="CC0000"/>
                </a:solidFill>
              </a:rPr>
              <a:t>MODE=64bit </a:t>
            </a:r>
            <a:r>
              <a:rPr lang="en-US" sz="1400" b="1"/>
              <a:t>          # choices:  32bit, 64bit</a:t>
            </a:r>
          </a:p>
          <a:p>
            <a:r>
              <a:rPr lang="en-US" sz="1400" b="1">
                <a:solidFill>
                  <a:srgbClr val="CC0000"/>
                </a:solidFill>
              </a:rPr>
              <a:t>TYPE=nh  </a:t>
            </a:r>
            <a:r>
              <a:rPr lang="en-US" sz="1400" b="1"/>
              <a:t>            # choices:  nh, hydro</a:t>
            </a:r>
          </a:p>
          <a:p>
            <a:r>
              <a:rPr lang="en-US" sz="1400" b="1"/>
              <a:t>HYPT=off             # choices:  on, off  (controls hyperthreading)</a:t>
            </a:r>
          </a:p>
          <a:p>
            <a:r>
              <a:rPr lang="en-US" sz="1400" b="1"/>
              <a:t>COMP="prod"          # choices:  debug, repro, prod</a:t>
            </a:r>
          </a:p>
          <a:p>
            <a:r>
              <a:rPr lang="en-US" sz="1000"/>
              <a:t>if [ ${HYPT} = on ]; then</a:t>
            </a:r>
          </a:p>
          <a:p>
            <a:r>
              <a:rPr lang="en-US" sz="1000"/>
              <a:t>   export hyperthread=".true."</a:t>
            </a:r>
          </a:p>
          <a:p>
            <a:r>
              <a:rPr lang="en-US" sz="1000"/>
              <a:t>   export j_opt="-j 2"</a:t>
            </a:r>
          </a:p>
          <a:p>
            <a:r>
              <a:rPr lang="en-US" sz="1000"/>
              <a:t>else</a:t>
            </a:r>
          </a:p>
          <a:p>
            <a:r>
              <a:rPr lang="en-US" sz="1000"/>
              <a:t>   export hyperthread=".false."</a:t>
            </a:r>
          </a:p>
          <a:p>
            <a:r>
              <a:rPr lang="en-US" sz="1000"/>
              <a:t>   export j_opt="-j 1"</a:t>
            </a:r>
          </a:p>
          <a:p>
            <a:r>
              <a:rPr lang="en-US" sz="1000"/>
              <a:t>fi</a:t>
            </a:r>
          </a:p>
          <a:p>
            <a:r>
              <a:rPr lang="en-US" sz="1000"/>
              <a:t>FCSTEXEC=fv3_gfs_${TYPE}.${COMP}.${MODE}.x</a:t>
            </a:r>
          </a:p>
          <a:p>
            <a:r>
              <a:rPr lang="en-US" sz="1000"/>
              <a:t>APRUN="aprun -n $tasks -N $task_per_node -d $nth_f $j_opt -cc depth“</a:t>
            </a:r>
          </a:p>
          <a:p>
            <a:r>
              <a:rPr lang="en-US" sz="1000"/>
              <a:t>…………………………………………..</a:t>
            </a:r>
          </a:p>
        </p:txBody>
      </p:sp>
      <p:sp>
        <p:nvSpPr>
          <p:cNvPr id="3" name="TextBox 2"/>
          <p:cNvSpPr txBox="1"/>
          <p:nvPr/>
        </p:nvSpPr>
        <p:spPr>
          <a:xfrm>
            <a:off x="228600" y="838200"/>
            <a:ext cx="1624013" cy="457200"/>
          </a:xfrm>
          <a:prstGeom prst="rect">
            <a:avLst/>
          </a:prstGeom>
          <a:solidFill>
            <a:schemeClr val="tx2">
              <a:lumMod val="40000"/>
              <a:lumOff val="60000"/>
            </a:schemeClr>
          </a:solidFill>
        </p:spPr>
        <p:txBody>
          <a:bodyPr wrap="none">
            <a:spAutoFit/>
          </a:bodyPr>
          <a:lstStyle/>
          <a:p>
            <a:r>
              <a:rPr lang="en-US" sz="2400">
                <a:solidFill>
                  <a:srgbClr val="FF0000"/>
                </a:solidFill>
              </a:rPr>
              <a:t>Config.fcst</a:t>
            </a:r>
          </a:p>
        </p:txBody>
      </p:sp>
    </p:spTree>
    <p:extLst>
      <p:ext uri="{BB962C8B-B14F-4D97-AF65-F5344CB8AC3E}">
        <p14:creationId xmlns:p14="http://schemas.microsoft.com/office/powerpoint/2010/main" val="42695698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976DB2C5-2627-44CC-AA23-03FF726582DC}" type="slidenum">
              <a:rPr lang="en-US" sz="1200">
                <a:solidFill>
                  <a:schemeClr val="tx1">
                    <a:tint val="75000"/>
                  </a:schemeClr>
                </a:solidFill>
                <a:latin typeface="+mn-lt"/>
                <a:cs typeface="+mn-cs"/>
              </a:rPr>
              <a:pPr algn="r" fontAlgn="auto">
                <a:spcBef>
                  <a:spcPts val="0"/>
                </a:spcBef>
                <a:spcAft>
                  <a:spcPts val="0"/>
                </a:spcAft>
                <a:defRPr/>
              </a:pPr>
              <a:t>7</a:t>
            </a:fld>
            <a:endParaRPr lang="en-US" sz="1200">
              <a:solidFill>
                <a:schemeClr val="tx1">
                  <a:tint val="75000"/>
                </a:schemeClr>
              </a:solidFill>
              <a:latin typeface="+mn-lt"/>
              <a:cs typeface="+mn-cs"/>
            </a:endParaRPr>
          </a:p>
        </p:txBody>
      </p:sp>
      <p:sp>
        <p:nvSpPr>
          <p:cNvPr id="40963" name="Rectangle 5"/>
          <p:cNvSpPr>
            <a:spLocks noChangeArrowheads="1"/>
          </p:cNvSpPr>
          <p:nvPr/>
        </p:nvSpPr>
        <p:spPr bwMode="auto">
          <a:xfrm>
            <a:off x="381000" y="80963"/>
            <a:ext cx="8207375" cy="376237"/>
          </a:xfrm>
          <a:prstGeom prst="rect">
            <a:avLst/>
          </a:prstGeom>
          <a:solidFill>
            <a:srgbClr val="CBDB31"/>
          </a:solidFill>
          <a:ln w="9525">
            <a:solidFill>
              <a:srgbClr val="0000FF"/>
            </a:solidFill>
            <a:miter lim="800000"/>
            <a:headEnd/>
            <a:tailEnd/>
          </a:ln>
        </p:spPr>
        <p:txBody>
          <a:bodyPr wrap="none">
            <a:spAutoFit/>
          </a:bodyPr>
          <a:lstStyle/>
          <a:p>
            <a:r>
              <a:rPr lang="en-US" b="1"/>
              <a:t>https://svnemc.ncep.noaa.gov/projects/fv3gfs/trunk/gfs_workflow.v15.0.0/</a:t>
            </a:r>
          </a:p>
        </p:txBody>
      </p:sp>
      <p:sp>
        <p:nvSpPr>
          <p:cNvPr id="40964" name="Rectangle 1"/>
          <p:cNvSpPr>
            <a:spLocks noChangeArrowheads="1"/>
          </p:cNvSpPr>
          <p:nvPr/>
        </p:nvSpPr>
        <p:spPr bwMode="auto">
          <a:xfrm>
            <a:off x="76200" y="1524000"/>
            <a:ext cx="4419600" cy="5289550"/>
          </a:xfrm>
          <a:prstGeom prst="rect">
            <a:avLst/>
          </a:prstGeom>
          <a:noFill/>
          <a:ln w="9525">
            <a:solidFill>
              <a:srgbClr val="92D050"/>
            </a:solidFill>
            <a:miter lim="800000"/>
            <a:headEnd/>
            <a:tailEnd/>
          </a:ln>
        </p:spPr>
        <p:txBody>
          <a:bodyPr>
            <a:spAutoFit/>
          </a:bodyPr>
          <a:lstStyle/>
          <a:p>
            <a:r>
              <a:rPr lang="en-US" sz="1000"/>
              <a:t>POSTSH=$BASEDIR/jobs/post.sh                     #post workflow</a:t>
            </a:r>
          </a:p>
          <a:p>
            <a:r>
              <a:rPr lang="en-US" sz="1000"/>
              <a:t>NODES=4                                          #number of nodes for all post jobs</a:t>
            </a:r>
          </a:p>
          <a:p>
            <a:r>
              <a:rPr lang="en-US" sz="1000"/>
              <a:t>if [ $CKND -eq 2 ]; then NODES=3 ; fi</a:t>
            </a:r>
          </a:p>
          <a:p>
            <a:r>
              <a:rPr lang="en-US" sz="1000"/>
              <a:t>POST_MEMORY=3072</a:t>
            </a:r>
          </a:p>
          <a:p>
            <a:endParaRPr lang="en-US" sz="1000"/>
          </a:p>
          <a:p>
            <a:r>
              <a:rPr lang="en-US" sz="1000"/>
              <a:t>#------------------------------------------------------------------------------</a:t>
            </a:r>
          </a:p>
          <a:p>
            <a:r>
              <a:rPr lang="en-US" sz="1600" b="1"/>
              <a:t>#--use ESRL ESMF regrid tool to remap forecast 6-tile netcdf files to global</a:t>
            </a:r>
          </a:p>
          <a:p>
            <a:r>
              <a:rPr lang="en-US" sz="1600" b="1"/>
              <a:t>Gaussian grids and to write output in nemsio format.</a:t>
            </a:r>
          </a:p>
          <a:p>
            <a:r>
              <a:rPr lang="en-US" sz="1000"/>
              <a:t>……</a:t>
            </a:r>
          </a:p>
          <a:p>
            <a:r>
              <a:rPr lang="en-US" sz="1000"/>
              <a:t>REGRIDNEMSIOSH=$BASE_GSM/ush/</a:t>
            </a:r>
            <a:r>
              <a:rPr lang="en-US" b="1">
                <a:solidFill>
                  <a:srgbClr val="CC0000"/>
                </a:solidFill>
              </a:rPr>
              <a:t>fv3gfs_regrid_nemsio.sh</a:t>
            </a:r>
          </a:p>
          <a:p>
            <a:r>
              <a:rPr lang="en-US" sz="1000"/>
              <a:t>………."</a:t>
            </a:r>
          </a:p>
          <a:p>
            <a:r>
              <a:rPr lang="en-US" sz="800"/>
              <a:t>#-------------------------------------------------------------------------------</a:t>
            </a:r>
          </a:p>
          <a:p>
            <a:r>
              <a:rPr lang="en-US" sz="1000"/>
              <a:t>#--</a:t>
            </a:r>
            <a:r>
              <a:rPr lang="en-US" sz="1600" b="1"/>
              <a:t>use GFDL fregrid tool to remap forecast 6-tile netcdf files to global lat-lon</a:t>
            </a:r>
          </a:p>
          <a:p>
            <a:r>
              <a:rPr lang="en-US" sz="1600" b="1"/>
              <a:t>grids but still in netcdf format, then use NC2NEMSIO to convert to nemsio.</a:t>
            </a:r>
          </a:p>
          <a:p>
            <a:r>
              <a:rPr lang="en-US" sz="1000"/>
              <a:t>…</a:t>
            </a:r>
          </a:p>
          <a:p>
            <a:r>
              <a:rPr lang="en-US" sz="1000"/>
              <a:t>REMAPSH=$BASE_GSM/ush/</a:t>
            </a:r>
            <a:r>
              <a:rPr lang="en-US" b="1">
                <a:solidFill>
                  <a:srgbClr val="CC0000"/>
                </a:solidFill>
              </a:rPr>
              <a:t>fv3gfs_remap.sh</a:t>
            </a:r>
            <a:r>
              <a:rPr lang="en-US" sz="1000"/>
              <a:t>            #remap 6-tile output to global array in netcdf</a:t>
            </a:r>
          </a:p>
          <a:p>
            <a:r>
              <a:rPr lang="en-US" sz="1000"/>
              <a:t>REMAPEXE=$BASE_GSM/exec/fregrid_parallel</a:t>
            </a:r>
          </a:p>
          <a:p>
            <a:r>
              <a:rPr lang="en-US" sz="1000"/>
              <a:t>master_grid=0p25deg                              #1deg 0p5deg 0p25deg 0p125deg etc</a:t>
            </a:r>
          </a:p>
          <a:p>
            <a:r>
              <a:rPr lang="en-US" sz="1000"/>
              <a:t>……………………………..</a:t>
            </a:r>
          </a:p>
          <a:p>
            <a:endParaRPr lang="en-US" sz="1000"/>
          </a:p>
        </p:txBody>
      </p:sp>
      <p:sp>
        <p:nvSpPr>
          <p:cNvPr id="3" name="TextBox 2"/>
          <p:cNvSpPr txBox="1"/>
          <p:nvPr/>
        </p:nvSpPr>
        <p:spPr>
          <a:xfrm>
            <a:off x="228600" y="838200"/>
            <a:ext cx="1727200" cy="457200"/>
          </a:xfrm>
          <a:prstGeom prst="rect">
            <a:avLst/>
          </a:prstGeom>
          <a:solidFill>
            <a:schemeClr val="tx2">
              <a:lumMod val="40000"/>
              <a:lumOff val="60000"/>
            </a:schemeClr>
          </a:solidFill>
        </p:spPr>
        <p:txBody>
          <a:bodyPr wrap="none">
            <a:spAutoFit/>
          </a:bodyPr>
          <a:lstStyle/>
          <a:p>
            <a:r>
              <a:rPr lang="en-US" sz="2400">
                <a:solidFill>
                  <a:srgbClr val="FF0000"/>
                </a:solidFill>
              </a:rPr>
              <a:t>Config.post</a:t>
            </a:r>
          </a:p>
        </p:txBody>
      </p:sp>
      <p:sp>
        <p:nvSpPr>
          <p:cNvPr id="40966" name="Rectangle 1"/>
          <p:cNvSpPr>
            <a:spLocks noChangeArrowheads="1"/>
          </p:cNvSpPr>
          <p:nvPr/>
        </p:nvSpPr>
        <p:spPr bwMode="auto">
          <a:xfrm>
            <a:off x="4953000" y="1600200"/>
            <a:ext cx="4191000" cy="4675188"/>
          </a:xfrm>
          <a:prstGeom prst="rect">
            <a:avLst/>
          </a:prstGeom>
          <a:noFill/>
          <a:ln w="9525">
            <a:solidFill>
              <a:srgbClr val="92D050"/>
            </a:solidFill>
            <a:miter lim="800000"/>
            <a:headEnd/>
            <a:tailEnd/>
          </a:ln>
        </p:spPr>
        <p:txBody>
          <a:bodyPr>
            <a:spAutoFit/>
          </a:bodyPr>
          <a:lstStyle/>
          <a:p>
            <a:r>
              <a:rPr lang="en-US" sz="1000"/>
              <a:t>POSTJJOB=$BASEDIR/jobs/</a:t>
            </a:r>
            <a:r>
              <a:rPr lang="en-US" b="1">
                <a:solidFill>
                  <a:srgbClr val="CC0000"/>
                </a:solidFill>
              </a:rPr>
              <a:t>JGFS_POST.sh</a:t>
            </a:r>
          </a:p>
          <a:p>
            <a:r>
              <a:rPr lang="en-US" sz="1000"/>
              <a:t>global_nceppost.sh and down-stream jobs</a:t>
            </a:r>
          </a:p>
          <a:p>
            <a:r>
              <a:rPr lang="en-US" sz="1000" b="1"/>
              <a:t>POSTGPSH=$BASE_POST/ush/</a:t>
            </a:r>
            <a:r>
              <a:rPr lang="en-US" b="1">
                <a:solidFill>
                  <a:srgbClr val="CC0000"/>
                </a:solidFill>
              </a:rPr>
              <a:t>global_nceppost.sh</a:t>
            </a:r>
            <a:r>
              <a:rPr lang="en-US" sz="1000"/>
              <a:t>       </a:t>
            </a:r>
          </a:p>
          <a:p>
            <a:r>
              <a:rPr lang="en-US" sz="1000"/>
              <a:t>POSTGPEXEC=$BASE_POST/exec/ncep_post</a:t>
            </a:r>
          </a:p>
          <a:p>
            <a:r>
              <a:rPr lang="en-US" sz="1000"/>
              <a:t>npe_node_po=6                                    #number of tasks per node for UPP</a:t>
            </a:r>
          </a:p>
          <a:p>
            <a:r>
              <a:rPr lang="en-US" sz="1000"/>
              <a:t>npe_po=$((NODES*npe_node_po))                    #total number of tasks for UPP</a:t>
            </a:r>
          </a:p>
          <a:p>
            <a:r>
              <a:rPr lang="en-US" sz="1000"/>
              <a:t>NTHRPOST=1</a:t>
            </a:r>
          </a:p>
          <a:p>
            <a:r>
              <a:rPr lang="en-US" sz="1000"/>
              <a:t>APRUN_NP="aprun -n $npe_po -N $npe_node_po -j 1 -d $NTHRPOST -cc depth"</a:t>
            </a:r>
          </a:p>
          <a:p>
            <a:endParaRPr lang="en-US" sz="1000"/>
          </a:p>
          <a:p>
            <a:endParaRPr lang="en-US" sz="1000"/>
          </a:p>
          <a:p>
            <a:r>
              <a:rPr lang="en-US" sz="1000"/>
              <a:t>GFS_DOWNSTREAM=YES                               #run downstream jobs</a:t>
            </a:r>
          </a:p>
          <a:p>
            <a:r>
              <a:rPr lang="en-US" sz="1000" b="1"/>
              <a:t>GFSDOWNSH=../</a:t>
            </a:r>
            <a:r>
              <a:rPr lang="en-US" b="1">
                <a:solidFill>
                  <a:srgbClr val="CC0000"/>
                </a:solidFill>
              </a:rPr>
              <a:t>gfs_downstream_nems.sh</a:t>
            </a:r>
          </a:p>
          <a:p>
            <a:r>
              <a:rPr lang="en-US" sz="1000" b="1"/>
              <a:t>GFSDWNSH=$USHDIR</a:t>
            </a:r>
            <a:r>
              <a:rPr lang="en-US" sz="1000" b="1">
                <a:solidFill>
                  <a:srgbClr val="CC0000"/>
                </a:solidFill>
              </a:rPr>
              <a:t>/</a:t>
            </a:r>
            <a:r>
              <a:rPr lang="en-US" b="1">
                <a:solidFill>
                  <a:srgbClr val="CC0000"/>
                </a:solidFill>
              </a:rPr>
              <a:t>gfs_dwn_nems.sh</a:t>
            </a:r>
          </a:p>
          <a:p>
            <a:r>
              <a:rPr lang="en-US" sz="1000"/>
              <a:t>downset=1</a:t>
            </a:r>
          </a:p>
          <a:p>
            <a:r>
              <a:rPr lang="en-US" sz="1000"/>
              <a:t>npe_node_dwn=8                                   #number of tasks per node</a:t>
            </a:r>
          </a:p>
          <a:p>
            <a:r>
              <a:rPr lang="en-US" sz="1000"/>
              <a:t>npe_dwn=$((NODES*npe_node_dwn))</a:t>
            </a:r>
          </a:p>
          <a:p>
            <a:r>
              <a:rPr lang="en-US" sz="1000"/>
              <a:t>nthread_dwn=$((pe_node/npe_node_dwn))</a:t>
            </a:r>
          </a:p>
          <a:p>
            <a:r>
              <a:rPr lang="en-US" sz="1000"/>
              <a:t>APRUN_DWN="aprun -n $npe_dwn -N $npe_node_dwn -j 1 -d $nthread_dwn cfp"</a:t>
            </a:r>
          </a:p>
          <a:p>
            <a:endParaRPr lang="en-US" sz="1000"/>
          </a:p>
          <a:p>
            <a:endParaRPr lang="en-US" sz="1000"/>
          </a:p>
          <a:p>
            <a:r>
              <a:rPr lang="en-US" sz="1000"/>
              <a:t>………………………</a:t>
            </a:r>
          </a:p>
        </p:txBody>
      </p:sp>
    </p:spTree>
    <p:extLst>
      <p:ext uri="{BB962C8B-B14F-4D97-AF65-F5344CB8AC3E}">
        <p14:creationId xmlns:p14="http://schemas.microsoft.com/office/powerpoint/2010/main" val="12907022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5638800"/>
            <a:ext cx="8153400" cy="1016000"/>
          </a:xfrm>
          <a:prstGeom prst="rect">
            <a:avLst/>
          </a:prstGeom>
          <a:solidFill>
            <a:schemeClr val="accent3">
              <a:lumMod val="20000"/>
              <a:lumOff val="80000"/>
            </a:schemeClr>
          </a:solidFill>
        </p:spPr>
        <p:txBody>
          <a:bodyPr>
            <a:spAutoFit/>
          </a:bodyPr>
          <a:lstStyle/>
          <a:p>
            <a:pPr>
              <a:defRPr/>
            </a:pPr>
            <a:r>
              <a:rPr lang="en-US" sz="1200" dirty="0"/>
              <a:t>#---if </a:t>
            </a:r>
            <a:r>
              <a:rPr lang="en-US" sz="1200" dirty="0" err="1"/>
              <a:t>fdiag</a:t>
            </a:r>
            <a:r>
              <a:rPr lang="en-US" sz="1200" dirty="0"/>
              <a:t> is given, it overwrites FHOUT</a:t>
            </a:r>
          </a:p>
          <a:p>
            <a:pPr>
              <a:defRPr/>
            </a:pPr>
            <a:r>
              <a:rPr lang="en-US" sz="1200" dirty="0"/>
              <a:t>fh00=$(echo $DELTIM 3600|awk '{</a:t>
            </a:r>
            <a:r>
              <a:rPr lang="en-US" sz="1200" dirty="0" err="1"/>
              <a:t>printf</a:t>
            </a:r>
            <a:r>
              <a:rPr lang="en-US" sz="1200" dirty="0"/>
              <a:t> "%f", $1/$2}')</a:t>
            </a:r>
          </a:p>
          <a:p>
            <a:pPr>
              <a:defRPr/>
            </a:pPr>
            <a:r>
              <a:rPr lang="en-US" sz="1200" dirty="0" err="1"/>
              <a:t>fdiag</a:t>
            </a:r>
            <a:r>
              <a:rPr lang="en-US" sz="1200" dirty="0"/>
              <a:t>="$fh00,6.,12.,18.,24.,30.,36.,42.,48.,54.,60.,66.,72.,78.,84.,90.,96.,102.,108.,114.,120.,126.,132.,138.,144.,150.,156.,162.,168.,174.,180.,186.,192.,198.,204.,210.,216.,222.,228.,234.,240."</a:t>
            </a:r>
          </a:p>
          <a:p>
            <a:pPr>
              <a:defRPr/>
            </a:pPr>
            <a:r>
              <a:rPr lang="en-US" sz="1200" dirty="0"/>
              <a:t>NFCST=$(echo $</a:t>
            </a:r>
            <a:r>
              <a:rPr lang="en-US" sz="1200" dirty="0" err="1"/>
              <a:t>fdiag</a:t>
            </a:r>
            <a:r>
              <a:rPr lang="en-US" sz="1200" dirty="0"/>
              <a:t> |</a:t>
            </a:r>
            <a:r>
              <a:rPr lang="en-US" sz="1200" dirty="0" err="1"/>
              <a:t>awk</a:t>
            </a:r>
            <a:r>
              <a:rPr lang="en-US" sz="1200" dirty="0"/>
              <a:t> -F '[\t,]' '{print NF}')   ;#number of forecast output</a:t>
            </a:r>
          </a:p>
        </p:txBody>
      </p:sp>
      <p:sp>
        <p:nvSpPr>
          <p:cNvPr id="13" name="Slide Number Placeholder 5"/>
          <p:cNvSpPr>
            <a:spLocks noGrp="1"/>
          </p:cNvSpPr>
          <p:nvPr>
            <p:ph type="sldNum" sz="quarter" idx="12"/>
          </p:nvPr>
        </p:nvSpPr>
        <p:spPr/>
        <p:txBody>
          <a:bodyPr/>
          <a:lstStyle/>
          <a:p>
            <a:pPr>
              <a:defRPr/>
            </a:pPr>
            <a:fld id="{85557808-889C-4BB8-BAE4-75CBD30577D5}" type="slidenum">
              <a:rPr lang="en-US"/>
              <a:pPr>
                <a:defRPr/>
              </a:pPr>
              <a:t>8</a:t>
            </a:fld>
            <a:endParaRPr lang="en-US"/>
          </a:p>
        </p:txBody>
      </p:sp>
      <p:sp>
        <p:nvSpPr>
          <p:cNvPr id="2" name="Title 1"/>
          <p:cNvSpPr>
            <a:spLocks noGrp="1"/>
          </p:cNvSpPr>
          <p:nvPr>
            <p:ph type="ctrTitle" idx="4294967295"/>
          </p:nvPr>
        </p:nvSpPr>
        <p:spPr>
          <a:xfrm>
            <a:off x="762000" y="152400"/>
            <a:ext cx="7772400" cy="533400"/>
          </a:xfrm>
          <a:ln>
            <a:solidFill>
              <a:schemeClr val="tx2">
                <a:lumMod val="40000"/>
                <a:lumOff val="60000"/>
              </a:schemeClr>
            </a:solidFill>
          </a:ln>
        </p:spPr>
        <p:txBody>
          <a:bodyPr rtlCol="0">
            <a:normAutofit/>
          </a:bodyPr>
          <a:lstStyle/>
          <a:p>
            <a:pPr eaLnBrk="1" fontAlgn="auto" hangingPunct="1">
              <a:spcAft>
                <a:spcPts val="0"/>
              </a:spcAft>
              <a:defRPr/>
            </a:pPr>
            <a:r>
              <a:rPr lang="en-US" sz="2800" b="1" dirty="0">
                <a:solidFill>
                  <a:srgbClr val="002060"/>
                </a:solidFill>
              </a:rPr>
              <a:t>FV3GFS Input and Output</a:t>
            </a:r>
          </a:p>
        </p:txBody>
      </p:sp>
      <p:sp>
        <p:nvSpPr>
          <p:cNvPr id="4" name="Rectangle 3"/>
          <p:cNvSpPr/>
          <p:nvPr/>
        </p:nvSpPr>
        <p:spPr>
          <a:xfrm>
            <a:off x="1295400" y="1066800"/>
            <a:ext cx="3124200" cy="1474788"/>
          </a:xfrm>
          <a:prstGeom prst="rect">
            <a:avLst/>
          </a:prstGeom>
          <a:solidFill>
            <a:schemeClr val="accent4">
              <a:lumMod val="20000"/>
              <a:lumOff val="80000"/>
            </a:schemeClr>
          </a:solidFill>
          <a:ln>
            <a:solidFill>
              <a:srgbClr val="002060"/>
            </a:solidFill>
          </a:ln>
        </p:spPr>
        <p:txBody>
          <a:bodyPr>
            <a:spAutoFit/>
          </a:bodyPr>
          <a:lstStyle/>
          <a:p>
            <a:pPr fontAlgn="auto">
              <a:spcBef>
                <a:spcPts val="0"/>
              </a:spcBef>
              <a:spcAft>
                <a:spcPts val="0"/>
              </a:spcAft>
              <a:defRPr/>
            </a:pPr>
            <a:r>
              <a:rPr lang="en-US" b="1" dirty="0">
                <a:solidFill>
                  <a:srgbClr val="FF0000"/>
                </a:solidFill>
                <a:latin typeface="+mn-lt"/>
                <a:cs typeface="+mn-cs"/>
              </a:rPr>
              <a:t>Cold RESTART</a:t>
            </a:r>
          </a:p>
          <a:p>
            <a:pPr fontAlgn="auto">
              <a:spcBef>
                <a:spcPts val="0"/>
              </a:spcBef>
              <a:spcAft>
                <a:spcPts val="0"/>
              </a:spcAft>
              <a:defRPr/>
            </a:pPr>
            <a:r>
              <a:rPr lang="en-US" dirty="0">
                <a:latin typeface="+mn-lt"/>
                <a:cs typeface="+mn-cs"/>
              </a:rPr>
              <a:t>gfs_ctrl.nc  sfc_ctrl.nc</a:t>
            </a:r>
          </a:p>
          <a:p>
            <a:pPr fontAlgn="auto">
              <a:spcBef>
                <a:spcPts val="0"/>
              </a:spcBef>
              <a:spcAft>
                <a:spcPts val="0"/>
              </a:spcAft>
              <a:defRPr/>
            </a:pPr>
            <a:r>
              <a:rPr lang="en-US" dirty="0">
                <a:latin typeface="+mn-lt"/>
                <a:cs typeface="+mn-cs"/>
              </a:rPr>
              <a:t>gfs_data.tile$n.nc  sfc_data.tile$n.nc</a:t>
            </a:r>
          </a:p>
          <a:p>
            <a:pPr fontAlgn="auto">
              <a:spcBef>
                <a:spcPts val="0"/>
              </a:spcBef>
              <a:spcAft>
                <a:spcPts val="0"/>
              </a:spcAft>
              <a:defRPr/>
            </a:pPr>
            <a:r>
              <a:rPr lang="en-US" dirty="0">
                <a:latin typeface="+mn-lt"/>
                <a:cs typeface="+mn-cs"/>
              </a:rPr>
              <a:t>Where n=1,2,…6</a:t>
            </a:r>
          </a:p>
        </p:txBody>
      </p:sp>
      <p:sp>
        <p:nvSpPr>
          <p:cNvPr id="5" name="TextBox 4"/>
          <p:cNvSpPr txBox="1"/>
          <p:nvPr/>
        </p:nvSpPr>
        <p:spPr>
          <a:xfrm>
            <a:off x="1219200" y="2667000"/>
            <a:ext cx="3200400" cy="646113"/>
          </a:xfrm>
          <a:prstGeom prst="rect">
            <a:avLst/>
          </a:prstGeom>
          <a:solidFill>
            <a:schemeClr val="accent3">
              <a:lumMod val="60000"/>
              <a:lumOff val="40000"/>
            </a:schemeClr>
          </a:solidFill>
          <a:ln>
            <a:solidFill>
              <a:srgbClr val="002060"/>
            </a:solidFill>
          </a:ln>
        </p:spPr>
        <p:txBody>
          <a:bodyPr>
            <a:spAutoFit/>
          </a:bodyPr>
          <a:lstStyle/>
          <a:p>
            <a:pPr fontAlgn="auto">
              <a:spcBef>
                <a:spcPts val="0"/>
              </a:spcBef>
              <a:spcAft>
                <a:spcPts val="0"/>
              </a:spcAft>
              <a:defRPr/>
            </a:pPr>
            <a:r>
              <a:rPr lang="en-US" dirty="0">
                <a:latin typeface="+mn-lt"/>
                <a:cs typeface="+mn-cs"/>
              </a:rPr>
              <a:t>Created by CHGRES using operational GFS IC as input</a:t>
            </a:r>
          </a:p>
        </p:txBody>
      </p:sp>
      <p:sp>
        <p:nvSpPr>
          <p:cNvPr id="7" name="Rectangle 6"/>
          <p:cNvSpPr/>
          <p:nvPr/>
        </p:nvSpPr>
        <p:spPr>
          <a:xfrm>
            <a:off x="5122863" y="1057275"/>
            <a:ext cx="3311525" cy="1749425"/>
          </a:xfrm>
          <a:prstGeom prst="rect">
            <a:avLst/>
          </a:prstGeom>
          <a:solidFill>
            <a:schemeClr val="accent4">
              <a:lumMod val="20000"/>
              <a:lumOff val="80000"/>
            </a:schemeClr>
          </a:solidFill>
          <a:ln>
            <a:solidFill>
              <a:srgbClr val="002060"/>
            </a:solidFill>
          </a:ln>
        </p:spPr>
        <p:txBody>
          <a:bodyPr>
            <a:spAutoFit/>
          </a:bodyPr>
          <a:lstStyle/>
          <a:p>
            <a:pPr fontAlgn="auto">
              <a:spcBef>
                <a:spcPts val="0"/>
              </a:spcBef>
              <a:spcAft>
                <a:spcPts val="0"/>
              </a:spcAft>
              <a:defRPr/>
            </a:pPr>
            <a:r>
              <a:rPr lang="en-US" b="1" dirty="0">
                <a:solidFill>
                  <a:srgbClr val="FF0000"/>
                </a:solidFill>
                <a:latin typeface="+mn-lt"/>
                <a:cs typeface="+mn-cs"/>
              </a:rPr>
              <a:t>Warm RESTART</a:t>
            </a:r>
          </a:p>
          <a:p>
            <a:pPr fontAlgn="auto">
              <a:spcBef>
                <a:spcPts val="0"/>
              </a:spcBef>
              <a:spcAft>
                <a:spcPts val="0"/>
              </a:spcAft>
              <a:defRPr/>
            </a:pPr>
            <a:r>
              <a:rPr lang="en-US" dirty="0">
                <a:latin typeface="+mn-lt"/>
                <a:cs typeface="+mn-cs"/>
              </a:rPr>
              <a:t>coupler.res fv_core.res.nc fv_core.res.tile$.nc  fv_srf_wnd.res.tile$n.nc  fv_tracer.res.tile$n.nc  sfc_data.tile$n.nc</a:t>
            </a:r>
          </a:p>
        </p:txBody>
      </p:sp>
      <p:sp>
        <p:nvSpPr>
          <p:cNvPr id="8" name="TextBox 7"/>
          <p:cNvSpPr txBox="1"/>
          <p:nvPr/>
        </p:nvSpPr>
        <p:spPr>
          <a:xfrm>
            <a:off x="5105400" y="2895600"/>
            <a:ext cx="3429000" cy="369888"/>
          </a:xfrm>
          <a:prstGeom prst="rect">
            <a:avLst/>
          </a:prstGeom>
          <a:solidFill>
            <a:schemeClr val="accent3">
              <a:lumMod val="60000"/>
              <a:lumOff val="40000"/>
            </a:schemeClr>
          </a:solidFill>
          <a:ln>
            <a:solidFill>
              <a:srgbClr val="002060"/>
            </a:solidFill>
          </a:ln>
        </p:spPr>
        <p:txBody>
          <a:bodyPr>
            <a:spAutoFit/>
          </a:bodyPr>
          <a:lstStyle/>
          <a:p>
            <a:pPr fontAlgn="auto">
              <a:spcBef>
                <a:spcPts val="0"/>
              </a:spcBef>
              <a:spcAft>
                <a:spcPts val="0"/>
              </a:spcAft>
              <a:defRPr/>
            </a:pPr>
            <a:r>
              <a:rPr lang="en-US" dirty="0">
                <a:latin typeface="+mn-lt"/>
                <a:cs typeface="+mn-cs"/>
              </a:rPr>
              <a:t>Written out at the end of forecast</a:t>
            </a:r>
          </a:p>
        </p:txBody>
      </p:sp>
      <p:sp>
        <p:nvSpPr>
          <p:cNvPr id="9" name="Rectangle 8"/>
          <p:cNvSpPr/>
          <p:nvPr/>
        </p:nvSpPr>
        <p:spPr>
          <a:xfrm>
            <a:off x="5029200" y="3886200"/>
            <a:ext cx="3657600" cy="865188"/>
          </a:xfrm>
          <a:prstGeom prst="rect">
            <a:avLst/>
          </a:prstGeom>
          <a:solidFill>
            <a:schemeClr val="accent4">
              <a:lumMod val="20000"/>
              <a:lumOff val="80000"/>
            </a:schemeClr>
          </a:solidFill>
          <a:ln>
            <a:solidFill>
              <a:srgbClr val="002060"/>
            </a:solidFill>
          </a:ln>
        </p:spPr>
        <p:txBody>
          <a:bodyPr>
            <a:spAutoFit/>
          </a:bodyPr>
          <a:lstStyle/>
          <a:p>
            <a:pPr>
              <a:defRPr/>
            </a:pPr>
            <a:r>
              <a:rPr lang="en-US" b="1" dirty="0">
                <a:solidFill>
                  <a:srgbClr val="FF0000"/>
                </a:solidFill>
                <a:latin typeface="Calibri" pitchFamily="34" charset="0"/>
              </a:rPr>
              <a:t>Forecast history: </a:t>
            </a:r>
            <a:r>
              <a:rPr lang="en-US" b="1" dirty="0" err="1">
                <a:solidFill>
                  <a:srgbClr val="FF0000"/>
                </a:solidFill>
                <a:latin typeface="Calibri" pitchFamily="34" charset="0"/>
              </a:rPr>
              <a:t>latlon</a:t>
            </a:r>
            <a:r>
              <a:rPr lang="en-US" b="1" dirty="0">
                <a:solidFill>
                  <a:srgbClr val="FF0000"/>
                </a:solidFill>
                <a:latin typeface="Calibri" pitchFamily="34" charset="0"/>
              </a:rPr>
              <a:t>=</a:t>
            </a:r>
            <a:r>
              <a:rPr lang="en-US" b="1" dirty="0" err="1">
                <a:solidFill>
                  <a:srgbClr val="FF0000"/>
                </a:solidFill>
                <a:latin typeface="Calibri" pitchFamily="34" charset="0"/>
              </a:rPr>
              <a:t>gaussian</a:t>
            </a:r>
            <a:endParaRPr lang="en-US" b="1" dirty="0">
              <a:solidFill>
                <a:srgbClr val="FF0000"/>
              </a:solidFill>
              <a:latin typeface="Calibri" pitchFamily="34" charset="0"/>
            </a:endParaRPr>
          </a:p>
          <a:p>
            <a:pPr>
              <a:defRPr/>
            </a:pPr>
            <a:r>
              <a:rPr lang="en-US" sz="1600" dirty="0">
                <a:solidFill>
                  <a:srgbClr val="000099"/>
                </a:solidFill>
                <a:latin typeface="Times New Roman" pitchFamily="18" charset="0"/>
              </a:rPr>
              <a:t>fv3_historyd.tile$n.nc </a:t>
            </a:r>
          </a:p>
          <a:p>
            <a:pPr>
              <a:defRPr/>
            </a:pPr>
            <a:r>
              <a:rPr lang="en-US" sz="1600" dirty="0">
                <a:solidFill>
                  <a:srgbClr val="000099"/>
                </a:solidFill>
                <a:latin typeface="Times New Roman" pitchFamily="18" charset="0"/>
              </a:rPr>
              <a:t>fv3_history2d.tile$n.nc</a:t>
            </a:r>
          </a:p>
        </p:txBody>
      </p:sp>
      <p:sp>
        <p:nvSpPr>
          <p:cNvPr id="10" name="TextBox 9"/>
          <p:cNvSpPr txBox="1"/>
          <p:nvPr/>
        </p:nvSpPr>
        <p:spPr>
          <a:xfrm>
            <a:off x="5029200" y="4876800"/>
            <a:ext cx="3276600" cy="376238"/>
          </a:xfrm>
          <a:prstGeom prst="rect">
            <a:avLst/>
          </a:prstGeom>
          <a:solidFill>
            <a:schemeClr val="accent3">
              <a:lumMod val="60000"/>
              <a:lumOff val="40000"/>
            </a:schemeClr>
          </a:solidFill>
          <a:ln>
            <a:solidFill>
              <a:srgbClr val="002060"/>
            </a:solidFill>
          </a:ln>
        </p:spPr>
        <p:txBody>
          <a:bodyPr>
            <a:spAutoFit/>
          </a:bodyPr>
          <a:lstStyle/>
          <a:p>
            <a:pPr fontAlgn="auto">
              <a:spcBef>
                <a:spcPts val="0"/>
              </a:spcBef>
              <a:spcAft>
                <a:spcPts val="0"/>
              </a:spcAft>
              <a:defRPr/>
            </a:pPr>
            <a:r>
              <a:rPr lang="en-US" dirty="0">
                <a:latin typeface="+mn-lt"/>
                <a:cs typeface="+mn-cs"/>
              </a:rPr>
              <a:t>Written out at $</a:t>
            </a:r>
            <a:r>
              <a:rPr lang="en-US" dirty="0" err="1">
                <a:latin typeface="+mn-lt"/>
                <a:cs typeface="+mn-cs"/>
              </a:rPr>
              <a:t>fdiag</a:t>
            </a:r>
            <a:r>
              <a:rPr lang="en-US" dirty="0">
                <a:latin typeface="+mn-lt"/>
                <a:cs typeface="+mn-cs"/>
              </a:rPr>
              <a:t> interval</a:t>
            </a:r>
          </a:p>
        </p:txBody>
      </p:sp>
      <p:sp>
        <p:nvSpPr>
          <p:cNvPr id="11" name="Rectangle 10"/>
          <p:cNvSpPr/>
          <p:nvPr/>
        </p:nvSpPr>
        <p:spPr>
          <a:xfrm>
            <a:off x="609600" y="3733800"/>
            <a:ext cx="3581400" cy="1323975"/>
          </a:xfrm>
          <a:prstGeom prst="rect">
            <a:avLst/>
          </a:prstGeom>
          <a:solidFill>
            <a:schemeClr val="accent4">
              <a:lumMod val="20000"/>
              <a:lumOff val="80000"/>
            </a:schemeClr>
          </a:solidFill>
          <a:ln>
            <a:solidFill>
              <a:srgbClr val="002060"/>
            </a:solidFill>
          </a:ln>
        </p:spPr>
        <p:txBody>
          <a:bodyPr>
            <a:spAutoFit/>
          </a:bodyPr>
          <a:lstStyle/>
          <a:p>
            <a:pPr>
              <a:defRPr/>
            </a:pPr>
            <a:r>
              <a:rPr lang="en-US" sz="1600" b="1" dirty="0">
                <a:solidFill>
                  <a:srgbClr val="FF0000"/>
                </a:solidFill>
                <a:latin typeface="Times New Roman" pitchFamily="18" charset="0"/>
              </a:rPr>
              <a:t>Forecast history: </a:t>
            </a:r>
            <a:r>
              <a:rPr lang="en-US" sz="1600" b="1" dirty="0" err="1">
                <a:solidFill>
                  <a:srgbClr val="FF0000"/>
                </a:solidFill>
                <a:latin typeface="Times New Roman" pitchFamily="18" charset="0"/>
              </a:rPr>
              <a:t>latlon</a:t>
            </a:r>
            <a:r>
              <a:rPr lang="en-US" sz="1600" b="1" dirty="0">
                <a:solidFill>
                  <a:srgbClr val="FF0000"/>
                </a:solidFill>
                <a:latin typeface="Times New Roman" pitchFamily="18" charset="0"/>
              </a:rPr>
              <a:t>=grid</a:t>
            </a:r>
          </a:p>
          <a:p>
            <a:pPr>
              <a:defRPr/>
            </a:pPr>
            <a:r>
              <a:rPr lang="en-US" sz="1600" dirty="0">
                <a:latin typeface="Times New Roman" pitchFamily="18" charset="0"/>
              </a:rPr>
              <a:t>atmos_4xdaily.tile$n.nc</a:t>
            </a:r>
          </a:p>
          <a:p>
            <a:pPr>
              <a:defRPr/>
            </a:pPr>
            <a:r>
              <a:rPr lang="en-US" sz="1600" dirty="0">
                <a:latin typeface="Times New Roman" pitchFamily="18" charset="0"/>
              </a:rPr>
              <a:t>nggps2d.tile$n.nc </a:t>
            </a:r>
          </a:p>
          <a:p>
            <a:pPr>
              <a:defRPr/>
            </a:pPr>
            <a:r>
              <a:rPr lang="en-US" sz="1600" dirty="0">
                <a:latin typeface="Times New Roman" pitchFamily="18" charset="0"/>
              </a:rPr>
              <a:t>nggps3d.tile$n.nc</a:t>
            </a:r>
          </a:p>
          <a:p>
            <a:pPr>
              <a:defRPr/>
            </a:pPr>
            <a:r>
              <a:rPr lang="en-US" sz="1600" dirty="0" err="1">
                <a:latin typeface="Times New Roman" pitchFamily="18" charset="0"/>
              </a:rPr>
              <a:t>atmos_static</a:t>
            </a:r>
            <a:r>
              <a:rPr lang="en-US" sz="1600" dirty="0">
                <a:latin typeface="Times New Roman" pitchFamily="18" charset="0"/>
              </a:rPr>
              <a:t>     </a:t>
            </a:r>
            <a:r>
              <a:rPr lang="en-US" sz="1600" dirty="0" err="1">
                <a:latin typeface="Times New Roman" pitchFamily="18" charset="0"/>
              </a:rPr>
              <a:t>grid_spec</a:t>
            </a:r>
            <a:endParaRPr lang="en-US" sz="1600" dirty="0">
              <a:latin typeface="Times New Roman" pitchFamily="18" charset="0"/>
            </a:endParaRPr>
          </a:p>
        </p:txBody>
      </p:sp>
      <p:sp>
        <p:nvSpPr>
          <p:cNvPr id="12" name="TextBox 11"/>
          <p:cNvSpPr txBox="1"/>
          <p:nvPr/>
        </p:nvSpPr>
        <p:spPr>
          <a:xfrm>
            <a:off x="609600" y="5105400"/>
            <a:ext cx="3276600" cy="376238"/>
          </a:xfrm>
          <a:prstGeom prst="rect">
            <a:avLst/>
          </a:prstGeom>
          <a:solidFill>
            <a:schemeClr val="accent3">
              <a:lumMod val="60000"/>
              <a:lumOff val="40000"/>
            </a:schemeClr>
          </a:solidFill>
          <a:ln>
            <a:solidFill>
              <a:srgbClr val="002060"/>
            </a:solidFill>
          </a:ln>
        </p:spPr>
        <p:txBody>
          <a:bodyPr>
            <a:spAutoFit/>
          </a:bodyPr>
          <a:lstStyle/>
          <a:p>
            <a:pPr fontAlgn="auto">
              <a:spcBef>
                <a:spcPts val="0"/>
              </a:spcBef>
              <a:spcAft>
                <a:spcPts val="0"/>
              </a:spcAft>
              <a:defRPr/>
            </a:pPr>
            <a:r>
              <a:rPr lang="en-US" dirty="0">
                <a:latin typeface="+mn-lt"/>
                <a:cs typeface="+mn-cs"/>
              </a:rPr>
              <a:t>Written out at $</a:t>
            </a:r>
            <a:r>
              <a:rPr lang="en-US" dirty="0" err="1">
                <a:latin typeface="+mn-lt"/>
                <a:cs typeface="+mn-cs"/>
              </a:rPr>
              <a:t>fdiag</a:t>
            </a:r>
            <a:r>
              <a:rPr lang="en-US" dirty="0">
                <a:latin typeface="+mn-lt"/>
                <a:cs typeface="+mn-cs"/>
              </a:rPr>
              <a:t> interval</a:t>
            </a:r>
          </a:p>
        </p:txBody>
      </p:sp>
    </p:spTree>
    <p:extLst>
      <p:ext uri="{BB962C8B-B14F-4D97-AF65-F5344CB8AC3E}">
        <p14:creationId xmlns:p14="http://schemas.microsoft.com/office/powerpoint/2010/main" val="23768500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76200"/>
            <a:ext cx="7772400" cy="533400"/>
          </a:xfrm>
        </p:spPr>
        <p:txBody>
          <a:bodyPr>
            <a:noAutofit/>
          </a:bodyPr>
          <a:lstStyle/>
          <a:p>
            <a:r>
              <a:rPr lang="en-US" sz="3600" b="1" dirty="0">
                <a:solidFill>
                  <a:srgbClr val="0000CC"/>
                </a:solidFill>
              </a:rPr>
              <a:t>FV3GFS Post-processing</a:t>
            </a:r>
          </a:p>
        </p:txBody>
      </p:sp>
      <p:sp>
        <p:nvSpPr>
          <p:cNvPr id="4" name="TextBox 3"/>
          <p:cNvSpPr txBox="1"/>
          <p:nvPr/>
        </p:nvSpPr>
        <p:spPr>
          <a:xfrm>
            <a:off x="303811" y="1176648"/>
            <a:ext cx="8452262" cy="707886"/>
          </a:xfrm>
          <a:prstGeom prst="rect">
            <a:avLst/>
          </a:prstGeom>
          <a:noFill/>
        </p:spPr>
        <p:txBody>
          <a:bodyPr wrap="square" rtlCol="0">
            <a:spAutoFit/>
          </a:bodyPr>
          <a:lstStyle/>
          <a:p>
            <a:pPr marL="342900" indent="-342900">
              <a:buFont typeface="Arial" panose="020B0604020202020204" pitchFamily="34" charset="0"/>
              <a:buChar char="•"/>
            </a:pPr>
            <a:endParaRPr lang="en-US" sz="2000" b="1" dirty="0"/>
          </a:p>
          <a:p>
            <a:endParaRPr lang="en-US" sz="2000"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9</a:t>
            </a:fld>
            <a:endParaRPr lang="en-US"/>
          </a:p>
        </p:txBody>
      </p:sp>
      <p:sp>
        <p:nvSpPr>
          <p:cNvPr id="5" name="TextBox 4"/>
          <p:cNvSpPr txBox="1"/>
          <p:nvPr/>
        </p:nvSpPr>
        <p:spPr>
          <a:xfrm>
            <a:off x="533400" y="890649"/>
            <a:ext cx="3677885" cy="4893647"/>
          </a:xfrm>
          <a:prstGeom prst="rect">
            <a:avLst/>
          </a:prstGeom>
          <a:noFill/>
          <a:ln>
            <a:solidFill>
              <a:schemeClr val="accent1"/>
            </a:solidFill>
          </a:ln>
        </p:spPr>
        <p:txBody>
          <a:bodyPr wrap="square" rtlCol="0">
            <a:spAutoFit/>
          </a:bodyPr>
          <a:lstStyle/>
          <a:p>
            <a:pPr>
              <a:lnSpc>
                <a:spcPct val="150000"/>
              </a:lnSpc>
            </a:pPr>
            <a:r>
              <a:rPr lang="en-US" sz="1600" b="1" dirty="0"/>
              <a:t>For Forecast</a:t>
            </a:r>
          </a:p>
          <a:p>
            <a:pPr marL="342900" indent="-342900">
              <a:lnSpc>
                <a:spcPct val="150000"/>
              </a:lnSpc>
              <a:buFont typeface="+mj-lt"/>
              <a:buAutoNum type="arabicPeriod"/>
            </a:pPr>
            <a:r>
              <a:rPr lang="en-US" sz="1600" i="1" dirty="0" err="1">
                <a:solidFill>
                  <a:srgbClr val="FF0000"/>
                </a:solidFill>
              </a:rPr>
              <a:t>Fregrid</a:t>
            </a:r>
            <a:r>
              <a:rPr lang="en-US" sz="1600" dirty="0">
                <a:solidFill>
                  <a:srgbClr val="FF0000"/>
                </a:solidFill>
              </a:rPr>
              <a:t> </a:t>
            </a:r>
            <a:r>
              <a:rPr lang="en-US" sz="1600" dirty="0"/>
              <a:t>is used to merge six </a:t>
            </a:r>
            <a:r>
              <a:rPr lang="en-US" sz="1600" dirty="0" err="1"/>
              <a:t>netCDF</a:t>
            </a:r>
            <a:r>
              <a:rPr lang="en-US" sz="1600" dirty="0"/>
              <a:t> files on tiles for each group  to a file on global  </a:t>
            </a:r>
            <a:r>
              <a:rPr lang="en-US" sz="1600" dirty="0" err="1"/>
              <a:t>lat-lon</a:t>
            </a:r>
            <a:r>
              <a:rPr lang="en-US" sz="1600" dirty="0"/>
              <a:t> grid at 0.25-deg resolution</a:t>
            </a:r>
          </a:p>
          <a:p>
            <a:pPr marL="342900" indent="-342900">
              <a:lnSpc>
                <a:spcPct val="150000"/>
              </a:lnSpc>
              <a:buFont typeface="+mj-lt"/>
              <a:buAutoNum type="arabicPeriod"/>
            </a:pPr>
            <a:r>
              <a:rPr lang="en-US" sz="1600" i="1" dirty="0">
                <a:solidFill>
                  <a:srgbClr val="FF0000"/>
                </a:solidFill>
              </a:rPr>
              <a:t>fv3gfs_nc2nemsio.sh</a:t>
            </a:r>
            <a:r>
              <a:rPr lang="en-US" sz="1600" dirty="0">
                <a:solidFill>
                  <a:srgbClr val="FF0000"/>
                </a:solidFill>
              </a:rPr>
              <a:t> </a:t>
            </a:r>
            <a:r>
              <a:rPr lang="en-US" sz="1600" dirty="0"/>
              <a:t>is used to convert the global </a:t>
            </a:r>
            <a:r>
              <a:rPr lang="en-US" sz="1600" dirty="0" err="1"/>
              <a:t>netCDF</a:t>
            </a:r>
            <a:r>
              <a:rPr lang="en-US" sz="1600" dirty="0"/>
              <a:t> file to </a:t>
            </a:r>
            <a:r>
              <a:rPr lang="en-US" sz="1600" dirty="0" err="1"/>
              <a:t>nemsio</a:t>
            </a:r>
            <a:r>
              <a:rPr lang="en-US" sz="1600" dirty="0"/>
              <a:t> format (e.g.  gfs.t00z.atmf009.nemsio)</a:t>
            </a:r>
          </a:p>
          <a:p>
            <a:pPr marL="342900" indent="-342900">
              <a:lnSpc>
                <a:spcPct val="150000"/>
              </a:lnSpc>
              <a:buFont typeface="+mj-lt"/>
              <a:buAutoNum type="arabicPeriod"/>
            </a:pPr>
            <a:r>
              <a:rPr lang="en-US" sz="1600" dirty="0">
                <a:solidFill>
                  <a:srgbClr val="FF0000"/>
                </a:solidFill>
              </a:rPr>
              <a:t>NCEP_POST</a:t>
            </a:r>
            <a:r>
              <a:rPr lang="en-US" sz="1600" dirty="0"/>
              <a:t> reads in the </a:t>
            </a:r>
            <a:r>
              <a:rPr lang="en-US" sz="1600" dirty="0" err="1"/>
              <a:t>nemsio</a:t>
            </a:r>
            <a:r>
              <a:rPr lang="en-US" sz="1600" dirty="0"/>
              <a:t> file on </a:t>
            </a:r>
            <a:r>
              <a:rPr lang="en-US" sz="1600" b="1" dirty="0" err="1"/>
              <a:t>lat-lon</a:t>
            </a:r>
            <a:r>
              <a:rPr lang="en-US" sz="1600" b="1" dirty="0"/>
              <a:t> grid</a:t>
            </a:r>
            <a:r>
              <a:rPr lang="en-US" sz="1600" dirty="0"/>
              <a:t> to produce </a:t>
            </a:r>
            <a:r>
              <a:rPr lang="en-US" sz="1600" i="1" dirty="0"/>
              <a:t>products</a:t>
            </a:r>
            <a:r>
              <a:rPr lang="en-US" sz="1600" dirty="0"/>
              <a:t> for verification and downstream applications.</a:t>
            </a:r>
          </a:p>
        </p:txBody>
      </p:sp>
      <p:sp>
        <p:nvSpPr>
          <p:cNvPr id="7" name="TextBox 6"/>
          <p:cNvSpPr txBox="1"/>
          <p:nvPr/>
        </p:nvSpPr>
        <p:spPr>
          <a:xfrm>
            <a:off x="4738256" y="890649"/>
            <a:ext cx="4038599" cy="4893647"/>
          </a:xfrm>
          <a:prstGeom prst="rect">
            <a:avLst/>
          </a:prstGeom>
          <a:noFill/>
          <a:ln>
            <a:solidFill>
              <a:srgbClr val="0070C0"/>
            </a:solidFill>
          </a:ln>
        </p:spPr>
        <p:txBody>
          <a:bodyPr wrap="square" rtlCol="0">
            <a:spAutoFit/>
          </a:bodyPr>
          <a:lstStyle/>
          <a:p>
            <a:pPr>
              <a:lnSpc>
                <a:spcPct val="150000"/>
              </a:lnSpc>
            </a:pPr>
            <a:r>
              <a:rPr lang="en-US" sz="1600" b="1" dirty="0"/>
              <a:t>For Data Assimilation</a:t>
            </a:r>
          </a:p>
          <a:p>
            <a:pPr marL="342900" indent="-342900">
              <a:lnSpc>
                <a:spcPct val="150000"/>
              </a:lnSpc>
              <a:buFont typeface="+mj-lt"/>
              <a:buAutoNum type="arabicPeriod"/>
            </a:pPr>
            <a:r>
              <a:rPr lang="en-US" sz="1600" dirty="0"/>
              <a:t>DA analysis increments are computed on the Gaussian grid, converted to cubic grid on tiles, and added back to the restart files inside the model.</a:t>
            </a:r>
          </a:p>
          <a:p>
            <a:pPr marL="342900" indent="-342900">
              <a:lnSpc>
                <a:spcPct val="150000"/>
              </a:lnSpc>
              <a:buFont typeface="+mj-lt"/>
              <a:buAutoNum type="arabicPeriod"/>
            </a:pPr>
            <a:r>
              <a:rPr lang="en-US" sz="1600" dirty="0"/>
              <a:t>A different </a:t>
            </a:r>
            <a:r>
              <a:rPr lang="en-US" sz="1600" dirty="0" err="1">
                <a:solidFill>
                  <a:srgbClr val="FF0000"/>
                </a:solidFill>
              </a:rPr>
              <a:t>diag_table_history</a:t>
            </a:r>
            <a:r>
              <a:rPr lang="en-US" sz="1600" dirty="0">
                <a:solidFill>
                  <a:srgbClr val="FF0000"/>
                </a:solidFill>
              </a:rPr>
              <a:t> </a:t>
            </a:r>
            <a:r>
              <a:rPr lang="en-US" sz="1600" dirty="0"/>
              <a:t>table from forecast is used to produce diagnostic history files. Then </a:t>
            </a:r>
            <a:r>
              <a:rPr lang="en-US" sz="1600" i="1" dirty="0">
                <a:solidFill>
                  <a:srgbClr val="FF0000"/>
                </a:solidFill>
              </a:rPr>
              <a:t>fv3gfs_regrid_nemsio.sh</a:t>
            </a:r>
            <a:r>
              <a:rPr lang="en-US" sz="1600" dirty="0"/>
              <a:t> is used to convert six </a:t>
            </a:r>
            <a:r>
              <a:rPr lang="en-US" sz="1600" dirty="0" err="1"/>
              <a:t>netCDF</a:t>
            </a:r>
            <a:r>
              <a:rPr lang="en-US" sz="1600" dirty="0"/>
              <a:t> tiles to global Gaussian grid in </a:t>
            </a:r>
            <a:r>
              <a:rPr lang="en-US" sz="1600" dirty="0" err="1"/>
              <a:t>nemsio</a:t>
            </a:r>
            <a:r>
              <a:rPr lang="en-US" sz="1600" dirty="0"/>
              <a:t> format.  </a:t>
            </a:r>
          </a:p>
          <a:p>
            <a:pPr marL="342900" indent="-342900">
              <a:lnSpc>
                <a:spcPct val="150000"/>
              </a:lnSpc>
              <a:buFont typeface="+mj-lt"/>
              <a:buAutoNum type="arabicPeriod"/>
            </a:pPr>
            <a:r>
              <a:rPr lang="en-US" sz="1600" dirty="0" smtClean="0">
                <a:solidFill>
                  <a:srgbClr val="FF0000"/>
                </a:solidFill>
              </a:rPr>
              <a:t>NCEP_POST</a:t>
            </a:r>
            <a:r>
              <a:rPr lang="en-US" sz="1600" dirty="0" smtClean="0"/>
              <a:t> reads in </a:t>
            </a:r>
            <a:r>
              <a:rPr lang="en-US" sz="1600" dirty="0" err="1" smtClean="0"/>
              <a:t>nemsio</a:t>
            </a:r>
            <a:r>
              <a:rPr lang="en-US" sz="1600" dirty="0" smtClean="0"/>
              <a:t> files on </a:t>
            </a:r>
            <a:r>
              <a:rPr lang="en-US" sz="1600" b="1" dirty="0" smtClean="0"/>
              <a:t>Gaussian grid</a:t>
            </a:r>
            <a:r>
              <a:rPr lang="en-US" sz="1600" dirty="0" smtClean="0"/>
              <a:t> to produce products</a:t>
            </a:r>
            <a:endParaRPr lang="en-US" sz="1600" dirty="0"/>
          </a:p>
        </p:txBody>
      </p:sp>
    </p:spTree>
    <p:extLst>
      <p:ext uri="{BB962C8B-B14F-4D97-AF65-F5344CB8AC3E}">
        <p14:creationId xmlns:p14="http://schemas.microsoft.com/office/powerpoint/2010/main" val="27657237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786</TotalTime>
  <Words>1863</Words>
  <Application>Microsoft Office PowerPoint</Application>
  <PresentationFormat>On-screen Show (4:3)</PresentationFormat>
  <Paragraphs>377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FV3GFS Workflow Elements  for Running Forecast Experiments</vt:lpstr>
      <vt:lpstr>PowerPoint Presentation</vt:lpstr>
      <vt:lpstr>PowerPoint Presentation</vt:lpstr>
      <vt:lpstr>PowerPoint Presentation</vt:lpstr>
      <vt:lpstr>PowerPoint Presentation</vt:lpstr>
      <vt:lpstr>PowerPoint Presentation</vt:lpstr>
      <vt:lpstr>PowerPoint Presentation</vt:lpstr>
      <vt:lpstr>FV3GFS Input and Output</vt:lpstr>
      <vt:lpstr>FV3GFS Post-processing</vt:lpstr>
      <vt:lpstr>I/O and Post-Processing will change after NEMS FV3GFS Write Component is complete.  Interpolation to Gaussian grid will be carried out within the Write Component using ESMF regridding tools.  Final “history” output from the model can be in either nemsio or netCDF format</vt:lpstr>
      <vt:lpstr>PowerPoint Presentation</vt:lpstr>
      <vt:lpstr>PowerPoint Presentation</vt:lpstr>
      <vt:lpstr>Resolution, Physics Grid, and Run-time on Cray 10-d forecast, 3-hourly output,  3.75-minute time step, with IPDv4  C768, 13km, 3,538,944 points</vt:lpstr>
      <vt:lpstr>Real-time forecast-only experiment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GLOBAL_CHGRES</dc:title>
  <dc:creator>Fanglin Yang</dc:creator>
  <cp:lastModifiedBy>Fanglin Yang</cp:lastModifiedBy>
  <cp:revision>75</cp:revision>
  <dcterms:created xsi:type="dcterms:W3CDTF">2006-08-16T00:00:00Z</dcterms:created>
  <dcterms:modified xsi:type="dcterms:W3CDTF">2017-07-18T15:56:54Z</dcterms:modified>
</cp:coreProperties>
</file>