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4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5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6.xml" ContentType="application/vnd.openxmlformats-officedocument.theme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7.xml" ContentType="application/vnd.openxmlformats-officedocument.theme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theme/theme8.xml" ContentType="application/vnd.openxmlformats-officedocument.theme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theme/theme9.xml" ContentType="application/vnd.openxmlformats-officedocument.theme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4" r:id="rId1"/>
    <p:sldMasterId id="2147484688" r:id="rId2"/>
    <p:sldMasterId id="2147483893" r:id="rId3"/>
    <p:sldMasterId id="2147483881" r:id="rId4"/>
    <p:sldMasterId id="2147483869" r:id="rId5"/>
    <p:sldMasterId id="2147483845" r:id="rId6"/>
    <p:sldMasterId id="2147483857" r:id="rId7"/>
    <p:sldMasterId id="2147483809" r:id="rId8"/>
    <p:sldMasterId id="2147483821" r:id="rId9"/>
    <p:sldMasterId id="2147483833" r:id="rId10"/>
  </p:sldMasterIdLst>
  <p:notesMasterIdLst>
    <p:notesMasterId r:id="rId25"/>
  </p:notesMasterIdLst>
  <p:handoutMasterIdLst>
    <p:handoutMasterId r:id="rId26"/>
  </p:handoutMasterIdLst>
  <p:sldIdLst>
    <p:sldId id="495" r:id="rId11"/>
    <p:sldId id="721" r:id="rId12"/>
    <p:sldId id="771" r:id="rId13"/>
    <p:sldId id="768" r:id="rId14"/>
    <p:sldId id="769" r:id="rId15"/>
    <p:sldId id="772" r:id="rId16"/>
    <p:sldId id="796" r:id="rId17"/>
    <p:sldId id="797" r:id="rId18"/>
    <p:sldId id="798" r:id="rId19"/>
    <p:sldId id="800" r:id="rId20"/>
    <p:sldId id="789" r:id="rId21"/>
    <p:sldId id="793" r:id="rId22"/>
    <p:sldId id="791" r:id="rId23"/>
    <p:sldId id="767" r:id="rId24"/>
  </p:sldIdLst>
  <p:sldSz cx="9144000" cy="6858000" type="screen4x3"/>
  <p:notesSz cx="6934200" cy="9232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08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ahlu" initials="s" lastIdx="23" clrIdx="0">
    <p:extLst/>
  </p:cmAuthor>
  <p:cmAuthor id="2" name="Jun Wang" initials="JW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9AD0"/>
    <a:srgbClr val="0000FF"/>
    <a:srgbClr val="FFCC00"/>
    <a:srgbClr val="FFFF99"/>
    <a:srgbClr val="006600"/>
    <a:srgbClr val="CC0099"/>
    <a:srgbClr val="CC0000"/>
    <a:srgbClr val="008000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511" autoAdjust="0"/>
    <p:restoredTop sz="99711" autoAdjust="0"/>
  </p:normalViewPr>
  <p:slideViewPr>
    <p:cSldViewPr>
      <p:cViewPr>
        <p:scale>
          <a:sx n="80" d="100"/>
          <a:sy n="80" d="100"/>
        </p:scale>
        <p:origin x="-972" y="-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2862"/>
    </p:cViewPr>
  </p:sorterViewPr>
  <p:notesViewPr>
    <p:cSldViewPr>
      <p:cViewPr varScale="1">
        <p:scale>
          <a:sx n="84" d="100"/>
          <a:sy n="84" d="100"/>
        </p:scale>
        <p:origin x="-3150" y="-84"/>
      </p:cViewPr>
      <p:guideLst>
        <p:guide orient="horz" pos="2908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54" tIns="45327" rIns="90654" bIns="45327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7475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54" tIns="45327" rIns="90654" bIns="4532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209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935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54" tIns="45327" rIns="90654" bIns="45327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209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7475" y="876935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54" tIns="45327" rIns="90654" bIns="4532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AA4987D-8FDB-458D-A300-4EFD7B254960}" type="slidenum">
              <a:rPr lang="zh-TW" altLang="en-US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0673816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76" tIns="46188" rIns="92376" bIns="46188" numCol="1" anchor="t" anchorCtr="0" compatLnSpc="1">
            <a:prstTxWarp prst="textNoShape">
              <a:avLst/>
            </a:prstTxWarp>
          </a:bodyPr>
          <a:lstStyle>
            <a:lvl1pPr algn="l" defTabSz="923849" eaLnBrk="0" hangingPunct="0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76" tIns="46188" rIns="92376" bIns="46188" numCol="1" anchor="t" anchorCtr="0" compatLnSpc="1">
            <a:prstTxWarp prst="textNoShape">
              <a:avLst/>
            </a:prstTxWarp>
          </a:bodyPr>
          <a:lstStyle>
            <a:lvl1pPr algn="r" defTabSz="923849" eaLnBrk="0" hangingPunct="0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75" y="692150"/>
            <a:ext cx="4616450" cy="3462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386263"/>
            <a:ext cx="5083175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76" tIns="46188" rIns="92376" bIns="461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noProof="0"/>
              <a:t>Click to edit Master text styles</a:t>
            </a:r>
          </a:p>
          <a:p>
            <a:pPr lvl="1"/>
            <a:r>
              <a:rPr lang="en-US" altLang="zh-TW" noProof="0"/>
              <a:t>Second level</a:t>
            </a:r>
          </a:p>
          <a:p>
            <a:pPr lvl="2"/>
            <a:r>
              <a:rPr lang="en-US" altLang="zh-TW" noProof="0"/>
              <a:t>Third level</a:t>
            </a:r>
          </a:p>
          <a:p>
            <a:pPr lvl="3"/>
            <a:r>
              <a:rPr lang="en-US" altLang="zh-TW" noProof="0"/>
              <a:t>Fourth level</a:t>
            </a:r>
          </a:p>
          <a:p>
            <a:pPr lvl="4"/>
            <a:r>
              <a:rPr lang="en-US" altLang="zh-TW" noProof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0938"/>
            <a:ext cx="3005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76" tIns="46188" rIns="92376" bIns="46188" numCol="1" anchor="b" anchorCtr="0" compatLnSpc="1">
            <a:prstTxWarp prst="textNoShape">
              <a:avLst/>
            </a:prstTxWarp>
          </a:bodyPr>
          <a:lstStyle>
            <a:lvl1pPr algn="l" defTabSz="923849" eaLnBrk="0" hangingPunct="0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770938"/>
            <a:ext cx="3005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76" tIns="46188" rIns="92376" bIns="46188" numCol="1" anchor="b" anchorCtr="0" compatLnSpc="1">
            <a:prstTxWarp prst="textNoShape">
              <a:avLst/>
            </a:prstTxWarp>
          </a:bodyPr>
          <a:lstStyle>
            <a:lvl1pPr algn="r" defTabSz="923849" eaLnBrk="0" hangingPunct="0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fld id="{A02A36FB-AEA3-4902-AB60-1C4282353BD7}" type="slidenum">
              <a:rPr lang="zh-TW" altLang="en-US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8841591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2A36FB-AEA3-4902-AB60-1C4282353BD7}" type="slidenum">
              <a:rPr lang="zh-TW" altLang="en-US" smtClean="0"/>
              <a:pPr>
                <a:defRPr/>
              </a:pPr>
              <a:t>2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088072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10400" y="6553200"/>
            <a:ext cx="21336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553200"/>
            <a:ext cx="21336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75E77-227D-4A09-81DC-23006409BCFD}" type="slidenum">
              <a:rPr lang="zh-TW" altLang="en-US"/>
              <a:pPr>
                <a:defRPr/>
              </a:pPr>
              <a:t>‹#›</a:t>
            </a:fld>
            <a:endParaRPr lang="en-US" altLang="zh-TW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8200" y="6537325"/>
            <a:ext cx="72390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 i="1">
                <a:solidFill>
                  <a:srgbClr val="000099"/>
                </a:solidFill>
                <a:latin typeface="Arial" charset="0"/>
                <a:ea typeface="PMingLiU" pitchFamily="18" charset="-120"/>
              </a:defRPr>
            </a:lvl1pPr>
          </a:lstStyle>
          <a:p>
            <a:pPr>
              <a:defRPr/>
            </a:pPr>
            <a:r>
              <a:rPr lang="en-US" altLang="zh-TW" smtClean="0"/>
              <a:t>NEMS and FV3CAP</a:t>
            </a:r>
            <a:endParaRPr lang="en-US" altLang="zh-TW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96CF-9ABA-4EC0-AF0E-DBED042433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C788F-5CF3-4A50-8516-340072B45F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746E3-8F98-411E-B5A0-8ADE045500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AC5D6-B854-4BFF-B5BD-A74726E550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19E1F-B740-4DE1-9B77-6ED1B92564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CA68D-267A-4855-AB91-664E7DF69F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D3F7C-BABD-45DD-988D-E592FEC9F2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96CF-9ABA-4EC0-AF0E-DBED042433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96CF-9ABA-4EC0-AF0E-DBED042433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96CF-9ABA-4EC0-AF0E-DBED042433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96CF-9ABA-4EC0-AF0E-DBED042433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96CF-9ABA-4EC0-AF0E-DBED042433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96CF-9ABA-4EC0-AF0E-DBED042433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96CF-9ABA-4EC0-AF0E-DBED042433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B66B3-EE2B-493B-8F52-2EE5FE1284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16C95-0026-4793-B114-D03B5AE0D7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8200" y="6537325"/>
            <a:ext cx="72390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 i="1">
                <a:solidFill>
                  <a:srgbClr val="000099"/>
                </a:solidFill>
                <a:latin typeface="Arial" charset="0"/>
                <a:ea typeface="PMingLiU" pitchFamily="18" charset="-120"/>
              </a:defRPr>
            </a:lvl1pPr>
          </a:lstStyle>
          <a:p>
            <a:pPr>
              <a:defRPr/>
            </a:pPr>
            <a:r>
              <a:rPr lang="en-US" altLang="zh-TW" smtClean="0"/>
              <a:t>NEMS and FV3CAP</a:t>
            </a:r>
            <a:endParaRPr lang="en-US" altLang="zh-TW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477000"/>
            <a:ext cx="2133600" cy="3810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C43FF4-8822-472E-A5A9-98BB16D06F1E}" type="slidenum">
              <a:rPr lang="zh-TW" altLang="en-US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82C33-6B08-49CE-B7E8-404DDF51AC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68FD2-3626-44A4-823F-F988375250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752FA-68B4-4027-AF40-B0A3C21B2C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B3405-4D74-46D7-975C-9F3AC6AA61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6C0B6-4B9C-46E0-8F6E-4A1F7C4E3C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A41E1-4243-4407-8757-BEDF769D99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53CAA-9FA2-4DA4-9258-9A28335A08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36DB9-21DD-4DD7-A4B5-11B9518D51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7C69D-CCFF-41BA-A02F-01D93B3AA7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86048-6B31-4C79-9A74-A82AA317B5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10400" y="6553200"/>
            <a:ext cx="21336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5532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F6690-A4A5-42A9-AB56-2C7088AE17CC}" type="slidenum">
              <a:rPr lang="zh-TW" altLang="en-US"/>
              <a:pPr>
                <a:defRPr/>
              </a:pPr>
              <a:t>‹#›</a:t>
            </a:fld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8200" y="6553200"/>
            <a:ext cx="7239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 i="1">
                <a:solidFill>
                  <a:srgbClr val="000099"/>
                </a:solidFill>
                <a:latin typeface="Arial" charset="0"/>
                <a:ea typeface="PMingLiU" pitchFamily="18" charset="-120"/>
              </a:defRPr>
            </a:lvl1pPr>
          </a:lstStyle>
          <a:p>
            <a:pPr>
              <a:defRPr/>
            </a:pPr>
            <a:r>
              <a:rPr lang="en-US" altLang="zh-TW" smtClean="0"/>
              <a:t>NEMS and FV3CAP</a:t>
            </a:r>
            <a:endParaRPr lang="en-US" altLang="zh-TW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C30EA9-E61C-42B7-BF21-5FC45FF254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B7194-F9C9-4CAA-BFD2-6C9858EC87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B7B75-6CDE-4ED8-AF48-073299030A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BC18C-D978-4DC0-B0B6-CE21CF71A4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51F5E-F7A8-432D-98AF-3F3D021C14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04771-6AA0-4224-9406-E52C9BC12A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46109-14E2-4D49-BA69-14AA2B02A0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19E65-6CE9-482C-9D2D-21666B7C4B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AE1D1-767F-4636-B869-9BAE53AD3D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C367B-F538-42D6-A489-74B04E0FE1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10400" y="6553200"/>
            <a:ext cx="21336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553200"/>
            <a:ext cx="21336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D1172-0261-4056-BD47-9354580D4D86}" type="slidenum">
              <a:rPr lang="zh-TW" altLang="en-US"/>
              <a:pPr>
                <a:defRPr/>
              </a:pPr>
              <a:t>‹#›</a:t>
            </a:fld>
            <a:endParaRPr lang="en-US" altLang="zh-TW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8200" y="6553200"/>
            <a:ext cx="7239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 i="1">
                <a:solidFill>
                  <a:srgbClr val="000099"/>
                </a:solidFill>
                <a:latin typeface="Arial" charset="0"/>
                <a:ea typeface="PMingLiU" pitchFamily="18" charset="-120"/>
              </a:defRPr>
            </a:lvl1pPr>
          </a:lstStyle>
          <a:p>
            <a:pPr>
              <a:defRPr/>
            </a:pPr>
            <a:r>
              <a:rPr lang="en-US" altLang="zh-TW" smtClean="0"/>
              <a:t>NEMS and FV3CAP</a:t>
            </a:r>
            <a:endParaRPr lang="en-US" altLang="zh-TW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7A975-FB0A-4F60-BDA8-1BF68A16EA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00C74-18BD-4C09-994F-B278ECE6A9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E3B70-95A5-4043-B742-40FDC440D9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CB0C7-74AD-4A88-A158-FE97238846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FFA1F-1A3A-48CE-BF04-ED74CE4316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13FC8-6C97-461F-B515-A6CEF0DE6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09920-F432-4C7C-96D8-5983380480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CF79B-549D-445E-90BF-A43377436A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F8803-B91D-4469-8F76-CAFAF64C5C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E158B-F3F5-4B39-A986-B1963010DC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7010400" y="6553200"/>
            <a:ext cx="21336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553200"/>
            <a:ext cx="21336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C43FF4-8822-472E-A5A9-98BB16D06F1E}" type="slidenum">
              <a:rPr lang="zh-TW" altLang="en-US"/>
              <a:pPr>
                <a:defRPr/>
              </a:pPr>
              <a:t>‹#›</a:t>
            </a:fld>
            <a:endParaRPr lang="en-US" altLang="zh-TW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8200" y="6553200"/>
            <a:ext cx="7239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 i="1">
                <a:solidFill>
                  <a:srgbClr val="000099"/>
                </a:solidFill>
                <a:latin typeface="Arial" charset="0"/>
                <a:ea typeface="PMingLiU" pitchFamily="18" charset="-120"/>
              </a:defRPr>
            </a:lvl1pPr>
          </a:lstStyle>
          <a:p>
            <a:pPr>
              <a:defRPr/>
            </a:pPr>
            <a:r>
              <a:rPr lang="en-US" altLang="zh-TW" smtClean="0"/>
              <a:t>NEMS and FV3CAP</a:t>
            </a:r>
            <a:endParaRPr lang="en-US" altLang="zh-TW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56CAD-A19A-4190-BB1E-9754B81C42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EFD0F-FF27-416E-B03F-FFED01F803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F17A5-7D34-4CD1-ADE6-B6D2D1E2C2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DBEED-9956-4183-9936-019A61A173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8FF86-B91D-479B-A9BC-B4BF8AD277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8EF94-C087-44D1-B311-FF55F3AE29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3FFC8-4FA2-4A77-8D4B-C276CB25A2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12D14-8901-4621-BA5D-A107E649C4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3D02C-0FE9-4DC4-8964-719F4C4CFE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D7A9A-5754-482A-8327-352BF2993F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10400" y="6553200"/>
            <a:ext cx="21336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553200"/>
            <a:ext cx="21336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41B448-135A-40FC-9EAC-0BE2770B36DF}" type="slidenum">
              <a:rPr lang="zh-TW" altLang="en-US"/>
              <a:pPr>
                <a:defRPr/>
              </a:pPr>
              <a:t>‹#›</a:t>
            </a:fld>
            <a:endParaRPr lang="en-US" altLang="zh-TW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8200" y="6553200"/>
            <a:ext cx="7239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 i="1">
                <a:solidFill>
                  <a:srgbClr val="000099"/>
                </a:solidFill>
                <a:latin typeface="Arial" charset="0"/>
                <a:ea typeface="PMingLiU" pitchFamily="18" charset="-120"/>
              </a:defRPr>
            </a:lvl1pPr>
          </a:lstStyle>
          <a:p>
            <a:pPr>
              <a:defRPr/>
            </a:pPr>
            <a:r>
              <a:rPr lang="en-US" altLang="zh-TW" smtClean="0"/>
              <a:t>NEMS and FV3CAP</a:t>
            </a:r>
            <a:endParaRPr lang="en-US" altLang="zh-TW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A9E7C-4847-403A-B689-4FBB564D29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77231-BB98-47C9-986C-4F67260297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7072C-A75B-44A7-9EEA-75F11DBAF9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F6642-4E2E-4B02-9C10-59A5247A7A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FA83E-6BE7-411F-84BF-4C4E92093F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76825-33C3-4222-A629-C22C78E8A8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38D08-E831-47D8-BDEC-9AF51293D8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692FC-B38E-4DCB-8EF6-364DCEBD4A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9B14A-6239-4371-AE30-F3506936BA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85FC-A867-46C5-AD8F-1BB959EC87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96CF-9ABA-4EC0-AF0E-DBED042433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DB5BB-3EF9-49B7-A96D-3F051EF3AA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C622B-7246-4531-B5C8-9856F8903A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56378-501B-4AD5-B362-E39E9797C2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A0B36-FDF0-491E-8D4C-0F846D1A13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9ACE0-152D-46B5-9B6A-703E970362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AE95A-A15E-48AF-B739-0D3536D3A8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7729C-3A85-41DB-B2D0-809B9275EB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ECD6B-3320-4ECC-8CB5-4C0470DE62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7E2DB-2337-433E-9207-3D1B95AA08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E1089-7737-4637-98BF-03D5C715D8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96CF-9ABA-4EC0-AF0E-DBED042433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09050-1089-4C7A-A4C4-2507A0BF0D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24F75-0A16-4A75-A726-647DB5E78B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164BB-D32F-48B4-9CA4-8E3782CFA5C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4D902-4C7B-4133-ABDA-8E82ED3196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CF13D-0946-4DF2-BC2C-DB695FC664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C3A38-7F43-498A-9C82-5FE9E62DB6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4A8E8-5CE8-4224-BDCA-14CF339EE4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92AA7-3C95-43F5-96EE-5134CC3159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C32EB-1FA1-473D-8C95-1CE2EC1B96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33823-D782-48B6-BC90-0F8B2588B2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96CF-9ABA-4EC0-AF0E-DBED042433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4F777-5D2D-4C3B-A1FB-31136B19A1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46DF3-2013-43B1-9AB5-27063227D0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B2DAB-C29D-4719-8B2B-992082193C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60793-1DC1-45F0-A989-203B0A21CB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1C401-FF44-4B43-8FDB-D4CC007706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8E5A2-3F08-4B33-BB2F-E7D7DD1AE6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FBAB8-744C-4749-B098-93FD8044C8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3C65F-6ABB-43F0-B267-C62FCA7046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3352B-E384-4D59-8635-3454E4AAA5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A5F8A-5E87-4EAF-B011-B02D82DA6A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12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2.xml"/><Relationship Id="rId3" Type="http://schemas.openxmlformats.org/officeDocument/2006/relationships/slideLayout" Target="../slideLayouts/slideLayout97.xml"/><Relationship Id="rId7" Type="http://schemas.openxmlformats.org/officeDocument/2006/relationships/slideLayout" Target="../slideLayouts/slideLayout101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96.xml"/><Relationship Id="rId1" Type="http://schemas.openxmlformats.org/officeDocument/2006/relationships/slideLayout" Target="../slideLayouts/slideLayout95.xml"/><Relationship Id="rId6" Type="http://schemas.openxmlformats.org/officeDocument/2006/relationships/slideLayout" Target="../slideLayouts/slideLayout100.xml"/><Relationship Id="rId11" Type="http://schemas.openxmlformats.org/officeDocument/2006/relationships/slideLayout" Target="../slideLayouts/slideLayout105.xml"/><Relationship Id="rId5" Type="http://schemas.openxmlformats.org/officeDocument/2006/relationships/slideLayout" Target="../slideLayouts/slideLayout99.xml"/><Relationship Id="rId10" Type="http://schemas.openxmlformats.org/officeDocument/2006/relationships/slideLayout" Target="../slideLayouts/slideLayout104.xml"/><Relationship Id="rId4" Type="http://schemas.openxmlformats.org/officeDocument/2006/relationships/slideLayout" Target="../slideLayouts/slideLayout98.xml"/><Relationship Id="rId9" Type="http://schemas.openxmlformats.org/officeDocument/2006/relationships/slideLayout" Target="../slideLayouts/slideLayout10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9.xml"/><Relationship Id="rId3" Type="http://schemas.openxmlformats.org/officeDocument/2006/relationships/slideLayout" Target="../slideLayouts/slideLayout64.xml"/><Relationship Id="rId7" Type="http://schemas.openxmlformats.org/officeDocument/2006/relationships/slideLayout" Target="../slideLayouts/slideLayout68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3.xml"/><Relationship Id="rId1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7.xml"/><Relationship Id="rId11" Type="http://schemas.openxmlformats.org/officeDocument/2006/relationships/slideLayout" Target="../slideLayouts/slideLayout72.xml"/><Relationship Id="rId5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71.xml"/><Relationship Id="rId4" Type="http://schemas.openxmlformats.org/officeDocument/2006/relationships/slideLayout" Target="../slideLayouts/slideLayout65.xml"/><Relationship Id="rId9" Type="http://schemas.openxmlformats.org/officeDocument/2006/relationships/slideLayout" Target="../slideLayouts/slideLayout70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0.xml"/><Relationship Id="rId3" Type="http://schemas.openxmlformats.org/officeDocument/2006/relationships/slideLayout" Target="../slideLayouts/slideLayout75.xml"/><Relationship Id="rId7" Type="http://schemas.openxmlformats.org/officeDocument/2006/relationships/slideLayout" Target="../slideLayouts/slideLayout79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4.xml"/><Relationship Id="rId1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8.xml"/><Relationship Id="rId11" Type="http://schemas.openxmlformats.org/officeDocument/2006/relationships/slideLayout" Target="../slideLayouts/slideLayout83.xml"/><Relationship Id="rId5" Type="http://schemas.openxmlformats.org/officeDocument/2006/relationships/slideLayout" Target="../slideLayouts/slideLayout77.xml"/><Relationship Id="rId10" Type="http://schemas.openxmlformats.org/officeDocument/2006/relationships/slideLayout" Target="../slideLayouts/slideLayout82.xml"/><Relationship Id="rId4" Type="http://schemas.openxmlformats.org/officeDocument/2006/relationships/slideLayout" Target="../slideLayouts/slideLayout76.xml"/><Relationship Id="rId9" Type="http://schemas.openxmlformats.org/officeDocument/2006/relationships/slideLayout" Target="../slideLayouts/slideLayout81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1.xml"/><Relationship Id="rId3" Type="http://schemas.openxmlformats.org/officeDocument/2006/relationships/slideLayout" Target="../slideLayouts/slideLayout86.xml"/><Relationship Id="rId7" Type="http://schemas.openxmlformats.org/officeDocument/2006/relationships/slideLayout" Target="../slideLayouts/slideLayout90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85.xml"/><Relationship Id="rId1" Type="http://schemas.openxmlformats.org/officeDocument/2006/relationships/slideLayout" Target="../slideLayouts/slideLayout84.xml"/><Relationship Id="rId6" Type="http://schemas.openxmlformats.org/officeDocument/2006/relationships/slideLayout" Target="../slideLayouts/slideLayout89.xml"/><Relationship Id="rId11" Type="http://schemas.openxmlformats.org/officeDocument/2006/relationships/slideLayout" Target="../slideLayouts/slideLayout94.xml"/><Relationship Id="rId5" Type="http://schemas.openxmlformats.org/officeDocument/2006/relationships/slideLayout" Target="../slideLayouts/slideLayout88.xml"/><Relationship Id="rId10" Type="http://schemas.openxmlformats.org/officeDocument/2006/relationships/slideLayout" Target="../slideLayouts/slideLayout93.xml"/><Relationship Id="rId4" Type="http://schemas.openxmlformats.org/officeDocument/2006/relationships/slideLayout" Target="../slideLayouts/slideLayout87.xml"/><Relationship Id="rId9" Type="http://schemas.openxmlformats.org/officeDocument/2006/relationships/slideLayout" Target="../slideLayouts/slideLayout9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Picture1.pn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9144000" cy="6847114"/>
          </a:xfrm>
          <a:prstGeom prst="rect">
            <a:avLst/>
          </a:prstGeom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</a:p>
        </p:txBody>
      </p:sp>
      <p:sp>
        <p:nvSpPr>
          <p:cNvPr id="4536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8200" y="6537325"/>
            <a:ext cx="72390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 i="1">
                <a:solidFill>
                  <a:srgbClr val="000099"/>
                </a:solidFill>
                <a:latin typeface="Arial" charset="0"/>
                <a:ea typeface="PMingLiU" pitchFamily="18" charset="-120"/>
              </a:defRPr>
            </a:lvl1pPr>
          </a:lstStyle>
          <a:p>
            <a:pPr>
              <a:defRPr/>
            </a:pPr>
            <a:r>
              <a:rPr lang="en-US" altLang="zh-TW" smtClean="0"/>
              <a:t>NEMS and FV3CAP</a:t>
            </a:r>
            <a:endParaRPr lang="en-US" altLang="zh-TW" dirty="0"/>
          </a:p>
        </p:txBody>
      </p:sp>
      <p:sp>
        <p:nvSpPr>
          <p:cNvPr id="4536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PMingLiU" pitchFamily="18" charset="-120"/>
              </a:defRPr>
            </a:lvl1pPr>
          </a:lstStyle>
          <a:p>
            <a:pPr>
              <a:defRPr/>
            </a:pPr>
            <a:fld id="{B9601280-B9EE-4BD9-AD64-C40405A17966}" type="slidenum">
              <a:rPr lang="zh-TW" altLang="en-US"/>
              <a:pPr>
                <a:defRPr/>
              </a:pPr>
              <a:t>‹#›</a:t>
            </a:fld>
            <a:endParaRPr lang="en-US" altLang="zh-TW" dirty="0"/>
          </a:p>
        </p:txBody>
      </p:sp>
      <p:pic>
        <p:nvPicPr>
          <p:cNvPr id="2055" name="Picture 7" descr="noaalogo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0"/>
            <a:ext cx="457200" cy="4572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noFill/>
            <a:miter lim="800000"/>
            <a:headEnd/>
            <a:tailEnd/>
          </a:ln>
        </p:spPr>
      </p:pic>
      <p:pic>
        <p:nvPicPr>
          <p:cNvPr id="2056" name="Picture 8" descr="ncep_80"/>
          <p:cNvPicPr>
            <a:picLocks noChangeAspect="1" noChangeArrowheads="1"/>
          </p:cNvPicPr>
          <p:nvPr userDrawn="1"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848600" y="0"/>
            <a:ext cx="678561" cy="396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9" descr="nws_logo"/>
          <p:cNvPicPr>
            <a:picLocks noChangeAspect="1" noChangeArrowheads="1"/>
          </p:cNvPicPr>
          <p:nvPr userDrawn="1"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57200" y="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8" descr="newblueNEMSlogo"/>
          <p:cNvPicPr>
            <a:picLocks noChangeAspect="1" noChangeArrowheads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549611" y="0"/>
            <a:ext cx="594389" cy="462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93" r:id="rId1"/>
    <p:sldLayoutId id="2147484685" r:id="rId2"/>
    <p:sldLayoutId id="2147484686" r:id="rId3"/>
    <p:sldLayoutId id="2147484594" r:id="rId4"/>
    <p:sldLayoutId id="2147484595" r:id="rId5"/>
    <p:sldLayoutId id="2147484596" r:id="rId6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3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3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3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3"/>
        </a:buBlip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Blip>
          <a:blip r:embed="rId13"/>
        </a:buBlip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Blip>
          <a:blip r:embed="rId13"/>
        </a:buBlip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Blip>
          <a:blip r:embed="rId13"/>
        </a:buBlip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Blip>
          <a:blip r:embed="rId13"/>
        </a:buBlip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4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6B2D4DB1-B41A-45A8-A75A-057C1A76DF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74" r:id="rId1"/>
    <p:sldLayoutId id="2147484675" r:id="rId2"/>
    <p:sldLayoutId id="2147484676" r:id="rId3"/>
    <p:sldLayoutId id="2147484677" r:id="rId4"/>
    <p:sldLayoutId id="2147484678" r:id="rId5"/>
    <p:sldLayoutId id="2147484679" r:id="rId6"/>
    <p:sldLayoutId id="2147484680" r:id="rId7"/>
    <p:sldLayoutId id="2147484681" r:id="rId8"/>
    <p:sldLayoutId id="2147484682" r:id="rId9"/>
    <p:sldLayoutId id="2147484683" r:id="rId10"/>
    <p:sldLayoutId id="2147484684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496CF-9ABA-4EC0-AF0E-DBED042433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89" r:id="rId1"/>
    <p:sldLayoutId id="2147484690" r:id="rId2"/>
    <p:sldLayoutId id="2147484691" r:id="rId3"/>
    <p:sldLayoutId id="2147484692" r:id="rId4"/>
    <p:sldLayoutId id="2147484693" r:id="rId5"/>
    <p:sldLayoutId id="2147484694" r:id="rId6"/>
    <p:sldLayoutId id="2147484695" r:id="rId7"/>
    <p:sldLayoutId id="2147484696" r:id="rId8"/>
    <p:sldLayoutId id="2147484697" r:id="rId9"/>
    <p:sldLayoutId id="2147484698" r:id="rId10"/>
    <p:sldLayoutId id="214748469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CE4F7E49-0596-46B2-B55D-DA682E73C9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97" r:id="rId1"/>
    <p:sldLayoutId id="2147484598" r:id="rId2"/>
    <p:sldLayoutId id="2147484599" r:id="rId3"/>
    <p:sldLayoutId id="2147484600" r:id="rId4"/>
    <p:sldLayoutId id="2147484601" r:id="rId5"/>
    <p:sldLayoutId id="2147484602" r:id="rId6"/>
    <p:sldLayoutId id="2147484603" r:id="rId7"/>
    <p:sldLayoutId id="2147484604" r:id="rId8"/>
    <p:sldLayoutId id="2147484605" r:id="rId9"/>
    <p:sldLayoutId id="2147484606" r:id="rId10"/>
    <p:sldLayoutId id="2147484607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A3147869-E549-4579-9736-9C2920E0A2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08" r:id="rId1"/>
    <p:sldLayoutId id="2147484609" r:id="rId2"/>
    <p:sldLayoutId id="2147484610" r:id="rId3"/>
    <p:sldLayoutId id="2147484611" r:id="rId4"/>
    <p:sldLayoutId id="2147484612" r:id="rId5"/>
    <p:sldLayoutId id="2147484613" r:id="rId6"/>
    <p:sldLayoutId id="2147484614" r:id="rId7"/>
    <p:sldLayoutId id="2147484615" r:id="rId8"/>
    <p:sldLayoutId id="2147484616" r:id="rId9"/>
    <p:sldLayoutId id="2147484617" r:id="rId10"/>
    <p:sldLayoutId id="2147484618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EF88B4D9-E2C1-4AFA-B2C5-4C75B2FA2B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19" r:id="rId1"/>
    <p:sldLayoutId id="2147484620" r:id="rId2"/>
    <p:sldLayoutId id="2147484621" r:id="rId3"/>
    <p:sldLayoutId id="2147484622" r:id="rId4"/>
    <p:sldLayoutId id="2147484623" r:id="rId5"/>
    <p:sldLayoutId id="2147484624" r:id="rId6"/>
    <p:sldLayoutId id="2147484625" r:id="rId7"/>
    <p:sldLayoutId id="2147484626" r:id="rId8"/>
    <p:sldLayoutId id="2147484627" r:id="rId9"/>
    <p:sldLayoutId id="2147484628" r:id="rId10"/>
    <p:sldLayoutId id="214748462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511B3E64-0ED2-47C6-B33C-0C676546AB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30" r:id="rId1"/>
    <p:sldLayoutId id="2147484631" r:id="rId2"/>
    <p:sldLayoutId id="2147484632" r:id="rId3"/>
    <p:sldLayoutId id="2147484633" r:id="rId4"/>
    <p:sldLayoutId id="2147484634" r:id="rId5"/>
    <p:sldLayoutId id="2147484635" r:id="rId6"/>
    <p:sldLayoutId id="2147484636" r:id="rId7"/>
    <p:sldLayoutId id="2147484637" r:id="rId8"/>
    <p:sldLayoutId id="2147484638" r:id="rId9"/>
    <p:sldLayoutId id="2147484639" r:id="rId10"/>
    <p:sldLayoutId id="214748464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5575F065-3326-4373-892C-6D03BF9AD6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41" r:id="rId1"/>
    <p:sldLayoutId id="2147484642" r:id="rId2"/>
    <p:sldLayoutId id="2147484643" r:id="rId3"/>
    <p:sldLayoutId id="2147484644" r:id="rId4"/>
    <p:sldLayoutId id="2147484645" r:id="rId5"/>
    <p:sldLayoutId id="2147484646" r:id="rId6"/>
    <p:sldLayoutId id="2147484647" r:id="rId7"/>
    <p:sldLayoutId id="2147484648" r:id="rId8"/>
    <p:sldLayoutId id="2147484649" r:id="rId9"/>
    <p:sldLayoutId id="2147484650" r:id="rId10"/>
    <p:sldLayoutId id="2147484651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19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FE2FAA8-DE1A-4D92-98E7-3A65C6313A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52" r:id="rId1"/>
    <p:sldLayoutId id="2147484653" r:id="rId2"/>
    <p:sldLayoutId id="2147484654" r:id="rId3"/>
    <p:sldLayoutId id="2147484655" r:id="rId4"/>
    <p:sldLayoutId id="2147484656" r:id="rId5"/>
    <p:sldLayoutId id="2147484657" r:id="rId6"/>
    <p:sldLayoutId id="2147484658" r:id="rId7"/>
    <p:sldLayoutId id="2147484659" r:id="rId8"/>
    <p:sldLayoutId id="2147484660" r:id="rId9"/>
    <p:sldLayoutId id="2147484661" r:id="rId10"/>
    <p:sldLayoutId id="2147484662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921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NEMS and FV3CAP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3C139E41-042F-493F-8F30-FC04AC262B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63" r:id="rId1"/>
    <p:sldLayoutId id="2147484664" r:id="rId2"/>
    <p:sldLayoutId id="2147484665" r:id="rId3"/>
    <p:sldLayoutId id="2147484666" r:id="rId4"/>
    <p:sldLayoutId id="2147484667" r:id="rId5"/>
    <p:sldLayoutId id="2147484668" r:id="rId6"/>
    <p:sldLayoutId id="2147484669" r:id="rId7"/>
    <p:sldLayoutId id="2147484670" r:id="rId8"/>
    <p:sldLayoutId id="2147484671" r:id="rId9"/>
    <p:sldLayoutId id="2147484672" r:id="rId10"/>
    <p:sldLayoutId id="2147484673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4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295400"/>
            <a:ext cx="8685509" cy="2286000"/>
          </a:xfrm>
        </p:spPr>
        <p:txBody>
          <a:bodyPr/>
          <a:lstStyle/>
          <a:p>
            <a:pPr algn="r" eaLnBrk="1" hangingPunct="1">
              <a:defRPr/>
            </a:pPr>
            <a:r>
              <a:rPr lang="en-US" altLang="zh-TW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PMingLiU" pitchFamily="18" charset="-120"/>
              </a:rPr>
              <a:t>NEMS and FV3-CAP  </a:t>
            </a:r>
            <a:r>
              <a:rPr lang="en-US" altLang="zh-TW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PMingLiU" pitchFamily="18" charset="-120"/>
              </a:rPr>
              <a:t/>
            </a:r>
            <a:br>
              <a:rPr lang="en-US" altLang="zh-TW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PMingLiU" pitchFamily="18" charset="-120"/>
              </a:rPr>
            </a:br>
            <a:r>
              <a:rPr lang="en-US" altLang="zh-TW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PMingLiU" pitchFamily="18" charset="-120"/>
              </a:rPr>
              <a:t/>
            </a:r>
            <a:br>
              <a:rPr lang="en-US" altLang="zh-TW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PMingLiU" pitchFamily="18" charset="-120"/>
              </a:rPr>
            </a:br>
            <a:r>
              <a:rPr lang="en-US" altLang="zh-TW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PMingLiU" pitchFamily="18" charset="-120"/>
              </a:rPr>
              <a:t>Building </a:t>
            </a:r>
            <a:r>
              <a:rPr lang="en-US" altLang="zh-TW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PMingLiU" pitchFamily="18" charset="-120"/>
              </a:rPr>
              <a:t>FV3 in </a:t>
            </a:r>
            <a:r>
              <a:rPr lang="en-US" altLang="zh-TW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PMingLiU" pitchFamily="18" charset="-120"/>
              </a:rPr>
              <a:t/>
            </a:r>
            <a:br>
              <a:rPr lang="en-US" altLang="zh-TW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PMingLiU" pitchFamily="18" charset="-120"/>
              </a:rPr>
            </a:br>
            <a:r>
              <a:rPr lang="en-US" altLang="zh-TW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PMingLiU" pitchFamily="18" charset="-120"/>
              </a:rPr>
              <a:t>common infrastructure</a:t>
            </a:r>
            <a:endParaRPr lang="en-US" altLang="zh-TW" sz="3200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ea typeface="PMingLiU" pitchFamily="18" charset="-120"/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69813" y="4698831"/>
            <a:ext cx="86106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altLang="zh-TW" sz="2400" dirty="0" smtClean="0">
                <a:solidFill>
                  <a:srgbClr val="000099"/>
                </a:solidFill>
                <a:latin typeface="Calibri" pitchFamily="34" charset="0"/>
                <a:ea typeface="PMingLiU" pitchFamily="18" charset="-120"/>
              </a:rPr>
              <a:t>Jun </a:t>
            </a:r>
            <a:r>
              <a:rPr lang="en-US" altLang="zh-TW" sz="2400" dirty="0" smtClean="0">
                <a:solidFill>
                  <a:srgbClr val="000099"/>
                </a:solidFill>
                <a:latin typeface="Calibri" pitchFamily="34" charset="0"/>
                <a:ea typeface="PMingLiU" pitchFamily="18" charset="-120"/>
              </a:rPr>
              <a:t>Wang</a:t>
            </a:r>
          </a:p>
          <a:p>
            <a:pPr algn="ctr" eaLnBrk="0" hangingPunct="0"/>
            <a:r>
              <a:rPr lang="en-US" altLang="zh-TW" sz="2400" dirty="0" smtClean="0">
                <a:solidFill>
                  <a:srgbClr val="000099"/>
                </a:solidFill>
                <a:latin typeface="Calibri" pitchFamily="34" charset="0"/>
                <a:ea typeface="PMingLiU" pitchFamily="18" charset="-120"/>
              </a:rPr>
              <a:t>NEMS architecture development team</a:t>
            </a:r>
          </a:p>
          <a:p>
            <a:pPr algn="ctr" eaLnBrk="0" hangingPunct="0"/>
            <a:r>
              <a:rPr lang="en-US" altLang="zh-TW" sz="2400" dirty="0" smtClean="0">
                <a:solidFill>
                  <a:srgbClr val="000099"/>
                </a:solidFill>
                <a:latin typeface="Calibri" pitchFamily="34" charset="0"/>
                <a:ea typeface="PMingLiU" pitchFamily="18" charset="-120"/>
              </a:rPr>
              <a:t>ESMF group</a:t>
            </a:r>
            <a:endParaRPr lang="en-US" altLang="zh-TW" sz="2400" dirty="0" smtClean="0">
              <a:solidFill>
                <a:srgbClr val="000099"/>
              </a:solidFill>
              <a:latin typeface="Calibri" pitchFamily="34" charset="0"/>
              <a:ea typeface="PMingLiU" pitchFamily="18" charset="-120"/>
            </a:endParaRPr>
          </a:p>
          <a:p>
            <a:pPr algn="ctr" eaLnBrk="0" hangingPunct="0"/>
            <a:endParaRPr lang="en-US" altLang="zh-TW" kern="0" dirty="0">
              <a:solidFill>
                <a:srgbClr val="000099"/>
              </a:solidFill>
              <a:latin typeface="Calibri" pitchFamily="34" charset="0"/>
              <a:ea typeface="PMingLiU" pitchFamily="18" charset="-120"/>
            </a:endParaRPr>
          </a:p>
          <a:p>
            <a:pPr algn="ctr" eaLnBrk="0" hangingPunct="0"/>
            <a:endParaRPr lang="en-US" altLang="zh-TW" dirty="0" smtClean="0">
              <a:solidFill>
                <a:srgbClr val="000099"/>
              </a:solidFill>
              <a:latin typeface="Calibri" pitchFamily="34" charset="0"/>
              <a:ea typeface="PMingLiU" pitchFamily="18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102" y="304800"/>
            <a:ext cx="8787161" cy="6096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latin typeface="Calibri" panose="020F0502020204030204" pitchFamily="34" charset="0"/>
              </a:rPr>
              <a:t>NEMS fv3gfs_CAP</a:t>
            </a:r>
            <a:r>
              <a:rPr lang="en-US" dirty="0"/>
              <a:t/>
            </a:r>
            <a:br>
              <a:rPr lang="en-US" dirty="0"/>
            </a:br>
            <a:endParaRPr lang="en-US" sz="2000" dirty="0"/>
          </a:p>
        </p:txBody>
      </p:sp>
      <p:sp>
        <p:nvSpPr>
          <p:cNvPr id="28" name="Rounded Rectangle 27"/>
          <p:cNvSpPr/>
          <p:nvPr/>
        </p:nvSpPr>
        <p:spPr>
          <a:xfrm>
            <a:off x="4282067" y="990600"/>
            <a:ext cx="2438400" cy="101104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Set time info for fv3 time manager</a:t>
            </a:r>
          </a:p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Time_init</a:t>
            </a:r>
            <a:r>
              <a:rPr lang="en-US" sz="1200" b="1" dirty="0">
                <a:solidFill>
                  <a:schemeClr val="tx1"/>
                </a:solidFill>
              </a:rPr>
              <a:t>, </a:t>
            </a:r>
            <a:r>
              <a:rPr lang="en-US" sz="1200" b="1" dirty="0" err="1" smtClean="0">
                <a:solidFill>
                  <a:schemeClr val="tx1"/>
                </a:solidFill>
              </a:rPr>
              <a:t>Time_end</a:t>
            </a:r>
            <a:r>
              <a:rPr lang="en-US" sz="1200" b="1" dirty="0">
                <a:solidFill>
                  <a:schemeClr val="tx1"/>
                </a:solidFill>
              </a:rPr>
              <a:t>, </a:t>
            </a:r>
            <a:r>
              <a:rPr lang="en-US" sz="1200" b="1" dirty="0" err="1">
                <a:solidFill>
                  <a:schemeClr val="tx1"/>
                </a:solidFill>
              </a:rPr>
              <a:t>Time_step_atmos</a:t>
            </a:r>
            <a:r>
              <a:rPr lang="en-US" b="1" dirty="0" smtClean="0">
                <a:solidFill>
                  <a:schemeClr val="tx1"/>
                </a:solidFill>
              </a:rPr>
              <a:t>,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1300974" y="1222453"/>
            <a:ext cx="2057400" cy="44233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>
                <a:solidFill>
                  <a:schemeClr val="tx1"/>
                </a:solidFill>
              </a:rPr>
              <a:t>InitializeAdvertise</a:t>
            </a:r>
            <a:endParaRPr lang="en-US" sz="1600" b="1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443867" y="1455699"/>
            <a:ext cx="77872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32" idx="3"/>
          </p:cNvCxnSpPr>
          <p:nvPr/>
        </p:nvCxnSpPr>
        <p:spPr>
          <a:xfrm>
            <a:off x="3358374" y="1443619"/>
            <a:ext cx="838200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/>
          <p:cNvSpPr/>
          <p:nvPr/>
        </p:nvSpPr>
        <p:spPr>
          <a:xfrm>
            <a:off x="1310267" y="3391365"/>
            <a:ext cx="2438400" cy="69741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model_label_Advance</a:t>
            </a:r>
            <a:endParaRPr lang="en-US" sz="16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1400" b="1" dirty="0" err="1">
                <a:solidFill>
                  <a:schemeClr val="tx1"/>
                </a:solidFill>
              </a:rPr>
              <a:t>nc</a:t>
            </a:r>
            <a:r>
              <a:rPr lang="en-US" sz="1400" b="1" dirty="0">
                <a:solidFill>
                  <a:schemeClr val="tx1"/>
                </a:solidFill>
              </a:rPr>
              <a:t> = 1, </a:t>
            </a:r>
            <a:r>
              <a:rPr lang="en-US" sz="1400" b="1" dirty="0" err="1">
                <a:solidFill>
                  <a:schemeClr val="tx1"/>
                </a:solidFill>
              </a:rPr>
              <a:t>num_cpld_calls</a:t>
            </a:r>
            <a:endParaRPr lang="en-US" sz="1400" b="1" dirty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1345579" y="5715000"/>
            <a:ext cx="2438400" cy="44233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model_label_Finalize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4396367" y="2145681"/>
            <a:ext cx="2209800" cy="32710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>
                <a:solidFill>
                  <a:schemeClr val="tx1"/>
                </a:solidFill>
              </a:rPr>
              <a:t>diag_manager_init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4408448" y="2574073"/>
            <a:ext cx="2209800" cy="32710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Atmos_model_init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4396367" y="3064263"/>
            <a:ext cx="2209800" cy="32710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>
                <a:solidFill>
                  <a:schemeClr val="tx1"/>
                </a:solidFill>
              </a:rPr>
              <a:t>data_override_init</a:t>
            </a:r>
            <a:endParaRPr lang="en-US" sz="1600" b="1" dirty="0">
              <a:solidFill>
                <a:schemeClr val="tx1"/>
              </a:solidFill>
            </a:endParaRPr>
          </a:p>
        </p:txBody>
      </p:sp>
      <p:cxnSp>
        <p:nvCxnSpPr>
          <p:cNvPr id="24" name="Straight Arrow Connector 23"/>
          <p:cNvCxnSpPr>
            <a:stCxn id="28" idx="2"/>
            <a:endCxn id="36" idx="0"/>
          </p:cNvCxnSpPr>
          <p:nvPr/>
        </p:nvCxnSpPr>
        <p:spPr>
          <a:xfrm>
            <a:off x="5501267" y="2001644"/>
            <a:ext cx="0" cy="144037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36" idx="2"/>
            <a:endCxn id="37" idx="0"/>
          </p:cNvCxnSpPr>
          <p:nvPr/>
        </p:nvCxnSpPr>
        <p:spPr>
          <a:xfrm>
            <a:off x="5501267" y="2472783"/>
            <a:ext cx="12081" cy="10129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7" idx="2"/>
            <a:endCxn id="38" idx="0"/>
          </p:cNvCxnSpPr>
          <p:nvPr/>
        </p:nvCxnSpPr>
        <p:spPr>
          <a:xfrm flipH="1">
            <a:off x="5501267" y="2901175"/>
            <a:ext cx="12081" cy="163088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ounded Rectangle 48"/>
          <p:cNvSpPr/>
          <p:nvPr/>
        </p:nvSpPr>
        <p:spPr>
          <a:xfrm>
            <a:off x="4058115" y="3657600"/>
            <a:ext cx="3485685" cy="3429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>
                <a:solidFill>
                  <a:schemeClr val="tx1"/>
                </a:solidFill>
              </a:rPr>
              <a:t>update_atmos_model_dynamics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4053468" y="4152900"/>
            <a:ext cx="3485685" cy="3429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>
                <a:solidFill>
                  <a:schemeClr val="tx1"/>
                </a:solidFill>
              </a:rPr>
              <a:t>update_atmos_radiation_physics</a:t>
            </a:r>
            <a:endParaRPr lang="en-US" sz="1600" b="1" dirty="0">
              <a:solidFill>
                <a:schemeClr val="tx1"/>
              </a:solidFill>
            </a:endParaRPr>
          </a:p>
        </p:txBody>
      </p:sp>
      <p:cxnSp>
        <p:nvCxnSpPr>
          <p:cNvPr id="51" name="Straight Arrow Connector 50"/>
          <p:cNvCxnSpPr/>
          <p:nvPr/>
        </p:nvCxnSpPr>
        <p:spPr>
          <a:xfrm flipV="1">
            <a:off x="3748667" y="3886200"/>
            <a:ext cx="309448" cy="11613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49" idx="2"/>
            <a:endCxn id="50" idx="0"/>
          </p:cNvCxnSpPr>
          <p:nvPr/>
        </p:nvCxnSpPr>
        <p:spPr>
          <a:xfrm flipH="1">
            <a:off x="5796311" y="4000500"/>
            <a:ext cx="4647" cy="15240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ounded Rectangle 52"/>
          <p:cNvSpPr/>
          <p:nvPr/>
        </p:nvSpPr>
        <p:spPr>
          <a:xfrm>
            <a:off x="4058115" y="4608242"/>
            <a:ext cx="3485685" cy="3429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>
                <a:solidFill>
                  <a:schemeClr val="tx1"/>
                </a:solidFill>
              </a:rPr>
              <a:t>update_atmos_model_state</a:t>
            </a:r>
            <a:endParaRPr lang="en-US" sz="1600" b="1" dirty="0">
              <a:solidFill>
                <a:schemeClr val="tx1"/>
              </a:solidFill>
            </a:endParaRPr>
          </a:p>
        </p:txBody>
      </p:sp>
      <p:cxnSp>
        <p:nvCxnSpPr>
          <p:cNvPr id="54" name="Straight Arrow Connector 53"/>
          <p:cNvCxnSpPr>
            <a:endCxn id="53" idx="0"/>
          </p:cNvCxnSpPr>
          <p:nvPr/>
        </p:nvCxnSpPr>
        <p:spPr>
          <a:xfrm>
            <a:off x="5800957" y="4493942"/>
            <a:ext cx="1" cy="11430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ounded Rectangle 54"/>
          <p:cNvSpPr/>
          <p:nvPr/>
        </p:nvSpPr>
        <p:spPr>
          <a:xfrm>
            <a:off x="4386611" y="5067300"/>
            <a:ext cx="2743200" cy="3429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>
                <a:solidFill>
                  <a:schemeClr val="tx1"/>
                </a:solidFill>
              </a:rPr>
              <a:t>atmos_model_restart</a:t>
            </a:r>
            <a:endParaRPr lang="en-US" sz="1600" b="1" dirty="0">
              <a:solidFill>
                <a:schemeClr val="tx1"/>
              </a:solidFill>
            </a:endParaRPr>
          </a:p>
        </p:txBody>
      </p:sp>
      <p:cxnSp>
        <p:nvCxnSpPr>
          <p:cNvPr id="56" name="Straight Arrow Connector 55"/>
          <p:cNvCxnSpPr>
            <a:endCxn id="55" idx="0"/>
          </p:cNvCxnSpPr>
          <p:nvPr/>
        </p:nvCxnSpPr>
        <p:spPr>
          <a:xfrm flipH="1">
            <a:off x="5758211" y="4953000"/>
            <a:ext cx="1" cy="11430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H="1">
            <a:off x="2681867" y="5524500"/>
            <a:ext cx="3076345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V="1">
            <a:off x="2681867" y="4088781"/>
            <a:ext cx="0" cy="1435719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ounded Rectangle 62"/>
          <p:cNvSpPr/>
          <p:nvPr/>
        </p:nvSpPr>
        <p:spPr>
          <a:xfrm>
            <a:off x="4408448" y="5715000"/>
            <a:ext cx="2133600" cy="32710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>
                <a:solidFill>
                  <a:schemeClr val="tx1"/>
                </a:solidFill>
              </a:rPr>
              <a:t>atmos_model_end</a:t>
            </a:r>
            <a:endParaRPr lang="en-US" sz="1600" b="1" dirty="0">
              <a:solidFill>
                <a:schemeClr val="tx1"/>
              </a:solidFill>
            </a:endParaRPr>
          </a:p>
        </p:txBody>
      </p:sp>
      <p:cxnSp>
        <p:nvCxnSpPr>
          <p:cNvPr id="64" name="Straight Arrow Connector 63"/>
          <p:cNvCxnSpPr>
            <a:endCxn id="63" idx="1"/>
          </p:cNvCxnSpPr>
          <p:nvPr/>
        </p:nvCxnSpPr>
        <p:spPr>
          <a:xfrm>
            <a:off x="3802564" y="5878551"/>
            <a:ext cx="605884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ounded Rectangle 64"/>
          <p:cNvSpPr/>
          <p:nvPr/>
        </p:nvSpPr>
        <p:spPr>
          <a:xfrm>
            <a:off x="4408448" y="6183392"/>
            <a:ext cx="2133600" cy="32710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diag_manager_end</a:t>
            </a:r>
            <a:endParaRPr lang="en-US" sz="1600" b="1" dirty="0">
              <a:solidFill>
                <a:schemeClr val="tx1"/>
              </a:solidFill>
            </a:endParaRPr>
          </a:p>
        </p:txBody>
      </p:sp>
      <p:cxnSp>
        <p:nvCxnSpPr>
          <p:cNvPr id="67" name="Straight Arrow Connector 66"/>
          <p:cNvCxnSpPr>
            <a:stCxn id="63" idx="2"/>
            <a:endCxn id="65" idx="0"/>
          </p:cNvCxnSpPr>
          <p:nvPr/>
        </p:nvCxnSpPr>
        <p:spPr>
          <a:xfrm>
            <a:off x="5475248" y="6042102"/>
            <a:ext cx="0" cy="14129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/>
          <p:cNvCxnSpPr>
            <a:stCxn id="55" idx="2"/>
          </p:cNvCxnSpPr>
          <p:nvPr/>
        </p:nvCxnSpPr>
        <p:spPr bwMode="auto">
          <a:xfrm>
            <a:off x="5758211" y="5410200"/>
            <a:ext cx="0" cy="114300"/>
          </a:xfrm>
          <a:prstGeom prst="straightConnector1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23645" y="6578756"/>
            <a:ext cx="7239000" cy="320675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NEMS and FV3CAP</a:t>
            </a:r>
            <a:endParaRPr lang="en-US" altLang="zh-TW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C43FF4-8822-472E-A5A9-98BB16D06F1E}" type="slidenum">
              <a:rPr lang="zh-TW" alt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363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Features of </a:t>
            </a:r>
            <a:r>
              <a:rPr lang="en-US" dirty="0" smtClean="0">
                <a:latin typeface="Calibri" panose="020F0502020204030204" pitchFamily="34" charset="0"/>
              </a:rPr>
              <a:t>NEMFV3:</a:t>
            </a:r>
            <a:r>
              <a:rPr lang="en-US" dirty="0" smtClean="0">
                <a:latin typeface="Calibri" panose="020F0502020204030204" pitchFamily="34" charset="0"/>
              </a:rPr>
              <a:t/>
            </a:r>
            <a:br>
              <a:rPr lang="en-US" dirty="0" smtClean="0">
                <a:latin typeface="Calibri" panose="020F0502020204030204" pitchFamily="34" charset="0"/>
              </a:rPr>
            </a:br>
            <a:r>
              <a:rPr lang="en-US" sz="2800" dirty="0" smtClean="0">
                <a:latin typeface="Calibri" panose="020F0502020204030204" pitchFamily="34" charset="0"/>
              </a:rPr>
              <a:t>ESMF </a:t>
            </a:r>
            <a:r>
              <a:rPr lang="en-US" sz="2800" dirty="0">
                <a:latin typeface="Calibri" panose="020F0502020204030204" pitchFamily="34" charset="0"/>
              </a:rPr>
              <a:t>based NEMS GSM- object oriented design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The basic concept of the ESMF is that complicated applications can be broken up into coherent pieces with standard calling interface.  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The earth science system subcomponents </a:t>
            </a:r>
            <a:r>
              <a:rPr lang="en-US" sz="2000" dirty="0"/>
              <a:t>are </a:t>
            </a:r>
            <a:r>
              <a:rPr lang="en-US" sz="2000" dirty="0" smtClean="0"/>
              <a:t>implemented as cohesive objects with associated internal state and methods combined hidden inside the grid component.</a:t>
            </a:r>
          </a:p>
          <a:p>
            <a:endParaRPr lang="en-US" sz="2000" dirty="0" smtClean="0"/>
          </a:p>
          <a:p>
            <a:r>
              <a:rPr lang="en-US" sz="2000" dirty="0" smtClean="0"/>
              <a:t>The encapsulation can provide data protection and reduce </a:t>
            </a:r>
            <a:r>
              <a:rPr lang="en-US" sz="2000" dirty="0"/>
              <a:t>system complexity, and thus </a:t>
            </a:r>
            <a:r>
              <a:rPr lang="en-US" sz="2000" dirty="0" smtClean="0"/>
              <a:t>increase system robustness. This is different from traditional procedural system that model data and procedure separately.</a:t>
            </a:r>
          </a:p>
          <a:p>
            <a:endParaRPr lang="en-US" sz="2000" dirty="0"/>
          </a:p>
          <a:p>
            <a:r>
              <a:rPr lang="en-US" sz="2000" dirty="0" smtClean="0"/>
              <a:t>It is also useful design for </a:t>
            </a:r>
            <a:r>
              <a:rPr lang="en-US" sz="2000" dirty="0" err="1" smtClean="0"/>
              <a:t>interoperatable</a:t>
            </a:r>
            <a:r>
              <a:rPr lang="en-US" sz="2000" dirty="0" smtClean="0"/>
              <a:t> physics driver.</a:t>
            </a:r>
            <a:endParaRPr lang="en-US" b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C43FF4-8822-472E-A5A9-98BB16D06F1E}" type="slidenum">
              <a:rPr lang="zh-TW" altLang="en-US" smtClean="0"/>
              <a:pPr>
                <a:defRPr/>
              </a:pPr>
              <a:t>11</a:t>
            </a:fld>
            <a:endParaRPr lang="en-US" altLang="zh-TW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NEMS and FV3CAP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9395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latin typeface="Calibri" panose="020F0502020204030204" pitchFamily="34" charset="0"/>
              </a:rPr>
              <a:t>Features of </a:t>
            </a:r>
            <a:r>
              <a:rPr lang="en-US" sz="3600" b="1" dirty="0" smtClean="0">
                <a:latin typeface="Calibri" panose="020F0502020204030204" pitchFamily="34" charset="0"/>
              </a:rPr>
              <a:t>NEMSFV3: </a:t>
            </a:r>
            <a:r>
              <a:rPr lang="en-US" sz="3600" b="1" dirty="0" smtClean="0">
                <a:latin typeface="Calibri" panose="020F0502020204030204" pitchFamily="34" charset="0"/>
              </a:rPr>
              <a:t>test system</a:t>
            </a:r>
            <a:endParaRPr lang="en-US" sz="3600" b="1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5259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NEMSFV3 </a:t>
            </a:r>
            <a:r>
              <a:rPr lang="en-US" sz="2000" dirty="0" smtClean="0"/>
              <a:t>test system provides evidence for accept new code changes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1">
              <a:buFontTx/>
              <a:buChar char="-"/>
            </a:pPr>
            <a:r>
              <a:rPr lang="en-US" sz="2000" dirty="0" smtClean="0"/>
              <a:t>Regression test</a:t>
            </a:r>
          </a:p>
          <a:p>
            <a:pPr lvl="2">
              <a:buFontTx/>
              <a:buChar char="-"/>
            </a:pPr>
            <a:r>
              <a:rPr lang="en-US" sz="1600" dirty="0" smtClean="0"/>
              <a:t>Decomposition, threading, resolution, regional/global</a:t>
            </a:r>
          </a:p>
          <a:p>
            <a:pPr lvl="2">
              <a:buFontTx/>
              <a:buChar char="-"/>
            </a:pPr>
            <a:r>
              <a:rPr lang="en-US" sz="1600" dirty="0" smtClean="0"/>
              <a:t>Evolve: add test, update setting for all test after implementation  </a:t>
            </a:r>
          </a:p>
          <a:p>
            <a:pPr lvl="1">
              <a:buFontTx/>
              <a:buChar char="-"/>
            </a:pPr>
            <a:r>
              <a:rPr lang="en-US" sz="2000" dirty="0" smtClean="0"/>
              <a:t>Parallel test for operational implementation</a:t>
            </a:r>
          </a:p>
          <a:p>
            <a:pPr lvl="1">
              <a:buFontTx/>
              <a:buChar char="-"/>
            </a:pPr>
            <a:r>
              <a:rPr lang="en-US" sz="2000" dirty="0" smtClean="0"/>
              <a:t>A unified workflow system is under development, but testing </a:t>
            </a:r>
            <a:r>
              <a:rPr lang="en-US" sz="2000" dirty="0" smtClean="0"/>
              <a:t>NEMSFV3 </a:t>
            </a:r>
            <a:r>
              <a:rPr lang="en-US" sz="2000" dirty="0" smtClean="0"/>
              <a:t>as the atmosphere component in many coupled applications remains a big challenge:</a:t>
            </a:r>
          </a:p>
          <a:p>
            <a:pPr lvl="2" indent="-285750">
              <a:buFontTx/>
              <a:buChar char="-"/>
            </a:pPr>
            <a:r>
              <a:rPr lang="en-US" sz="1600" dirty="0" smtClean="0"/>
              <a:t>Evaluation</a:t>
            </a:r>
            <a:r>
              <a:rPr lang="en-US" sz="1600" dirty="0" smtClean="0"/>
              <a:t> </a:t>
            </a:r>
            <a:r>
              <a:rPr lang="en-US" sz="1600" dirty="0" smtClean="0"/>
              <a:t>a certain code updates </a:t>
            </a:r>
            <a:r>
              <a:rPr lang="en-US" sz="1600" dirty="0" smtClean="0"/>
              <a:t>are done in both weather </a:t>
            </a:r>
            <a:r>
              <a:rPr lang="en-US" sz="1600" dirty="0" smtClean="0"/>
              <a:t>and climate </a:t>
            </a:r>
            <a:r>
              <a:rPr lang="en-US" sz="1600" dirty="0" smtClean="0"/>
              <a:t>mode, when improvements are not only shown in all the applications, weather accepting the code change becomes challenging. </a:t>
            </a:r>
            <a:endParaRPr lang="en-US" sz="1600" dirty="0" smtClean="0"/>
          </a:p>
          <a:p>
            <a:pPr lvl="2" indent="-285750">
              <a:buFontTx/>
              <a:buChar char="-"/>
            </a:pPr>
            <a:r>
              <a:rPr lang="en-US" sz="1600" dirty="0" smtClean="0"/>
              <a:t>How to set up climatology from standalone </a:t>
            </a:r>
            <a:r>
              <a:rPr lang="en-US" sz="1600" dirty="0" smtClean="0"/>
              <a:t>NEMSFV3 </a:t>
            </a:r>
            <a:r>
              <a:rPr lang="en-US" sz="1600" dirty="0" smtClean="0"/>
              <a:t>that evolves fast</a:t>
            </a:r>
          </a:p>
          <a:p>
            <a:pPr marL="914400" lvl="2" indent="0">
              <a:buNone/>
            </a:pPr>
            <a:r>
              <a:rPr lang="en-US" sz="1600" dirty="0" smtClean="0"/>
              <a:t>-   Add test cases for special events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C43FF4-8822-472E-A5A9-98BB16D06F1E}" type="slidenum">
              <a:rPr lang="zh-TW" altLang="en-US" smtClean="0"/>
              <a:pPr>
                <a:defRPr/>
              </a:pPr>
              <a:t>12</a:t>
            </a:fld>
            <a:endParaRPr lang="en-US" altLang="zh-TW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NEMS and FV3CAP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52152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Calibri" panose="020F0502020204030204" pitchFamily="34" charset="0"/>
              </a:rPr>
              <a:t>Challenges in working with </a:t>
            </a:r>
            <a:r>
              <a:rPr lang="en-US" sz="3600" dirty="0" smtClean="0">
                <a:latin typeface="Calibri" panose="020F0502020204030204" pitchFamily="34" charset="0"/>
              </a:rPr>
              <a:t>NEMSFV3</a:t>
            </a:r>
            <a:endParaRPr lang="en-US" sz="36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62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Suggestion to </a:t>
            </a:r>
            <a:r>
              <a:rPr lang="en-US" sz="2400" dirty="0" smtClean="0"/>
              <a:t>work with fast evolving system</a:t>
            </a:r>
            <a:endParaRPr lang="en-US" sz="2400" dirty="0" smtClean="0"/>
          </a:p>
          <a:p>
            <a:pPr marL="857250" lvl="1" indent="-457200">
              <a:buFontTx/>
              <a:buChar char="-"/>
            </a:pPr>
            <a:r>
              <a:rPr lang="en-US" sz="2000" dirty="0" smtClean="0"/>
              <a:t>Ticket system: document all the code changes</a:t>
            </a:r>
          </a:p>
          <a:p>
            <a:pPr marL="857250" lvl="1" indent="-457200">
              <a:buFontTx/>
              <a:buChar char="-"/>
            </a:pPr>
            <a:r>
              <a:rPr lang="en-US" sz="2000" dirty="0" smtClean="0"/>
              <a:t>Merge to trunk as frequently as possible</a:t>
            </a:r>
          </a:p>
          <a:p>
            <a:pPr marL="857250" lvl="1" indent="-457200">
              <a:buFontTx/>
              <a:buChar char="-"/>
            </a:pPr>
            <a:r>
              <a:rPr lang="en-US" sz="2000" dirty="0" smtClean="0"/>
              <a:t>Break big task into small pieces and make several commits</a:t>
            </a:r>
          </a:p>
          <a:p>
            <a:pPr marL="857250" lvl="1" indent="-457200">
              <a:buFontTx/>
              <a:buChar char="-"/>
            </a:pPr>
            <a:endParaRPr lang="en-US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Complexity</a:t>
            </a:r>
          </a:p>
          <a:p>
            <a:pPr lvl="1" indent="-342900">
              <a:buFontTx/>
              <a:buChar char="-"/>
            </a:pPr>
            <a:r>
              <a:rPr lang="en-US" sz="2000" dirty="0" smtClean="0"/>
              <a:t>Many components, It is impossible to understand all the pieces</a:t>
            </a:r>
            <a:endParaRPr lang="en-US" sz="2000" dirty="0"/>
          </a:p>
          <a:p>
            <a:pPr lvl="1" indent="-342900">
              <a:buFontTx/>
              <a:buChar char="-"/>
            </a:pPr>
            <a:r>
              <a:rPr lang="en-US" sz="2000" dirty="0" smtClean="0"/>
              <a:t>Communication is important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C43FF4-8822-472E-A5A9-98BB16D06F1E}" type="slidenum">
              <a:rPr lang="zh-TW" altLang="en-US" smtClean="0"/>
              <a:pPr>
                <a:defRPr/>
              </a:pPr>
              <a:t>13</a:t>
            </a:fld>
            <a:endParaRPr lang="en-US" altLang="zh-TW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NEMS and FV3CAP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1329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2F6690-A4A5-42A9-AB56-2C7088AE17CC}" type="slidenum">
              <a:rPr lang="zh-TW" altLang="en-US" smtClean="0"/>
              <a:pPr>
                <a:defRPr/>
              </a:pPr>
              <a:t>14</a:t>
            </a:fld>
            <a:endParaRPr lang="en-US" altLang="zh-TW" dirty="0"/>
          </a:p>
        </p:txBody>
      </p:sp>
      <p:sp>
        <p:nvSpPr>
          <p:cNvPr id="5" name="TextBox 4"/>
          <p:cNvSpPr txBox="1"/>
          <p:nvPr/>
        </p:nvSpPr>
        <p:spPr>
          <a:xfrm>
            <a:off x="2514600" y="2158548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smtClean="0">
                <a:solidFill>
                  <a:srgbClr val="000099"/>
                </a:solidFill>
              </a:rPr>
              <a:t>Thanks!</a:t>
            </a:r>
            <a:endParaRPr lang="en-US" sz="3600" i="1" dirty="0">
              <a:solidFill>
                <a:srgbClr val="00009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NEMS and FV3CAP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64404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84238"/>
          </a:xfrm>
        </p:spPr>
        <p:txBody>
          <a:bodyPr/>
          <a:lstStyle/>
          <a:p>
            <a:r>
              <a:rPr lang="en-US" sz="3600" b="1" dirty="0">
                <a:latin typeface="Calibri" panose="020F0502020204030204" pitchFamily="34" charset="0"/>
              </a:rPr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/>
          </a:bodyPr>
          <a:lstStyle/>
          <a:p>
            <a:r>
              <a:rPr lang="en-US" sz="2600" dirty="0" smtClean="0">
                <a:latin typeface="Calibri" panose="020F0502020204030204" pitchFamily="34" charset="0"/>
              </a:rPr>
              <a:t>NEMS</a:t>
            </a:r>
          </a:p>
          <a:p>
            <a:endParaRPr lang="en-US" sz="2600" dirty="0">
              <a:latin typeface="Calibri" panose="020F0502020204030204" pitchFamily="34" charset="0"/>
            </a:endParaRPr>
          </a:p>
          <a:p>
            <a:r>
              <a:rPr lang="en-US" sz="2600" dirty="0" smtClean="0">
                <a:latin typeface="Calibri" panose="020F0502020204030204" pitchFamily="34" charset="0"/>
              </a:rPr>
              <a:t>Standalone NEMS FV3 architecture</a:t>
            </a:r>
          </a:p>
          <a:p>
            <a:pPr lvl="1"/>
            <a:r>
              <a:rPr lang="en-US" sz="2200" dirty="0" smtClean="0">
                <a:latin typeface="Calibri" panose="020F0502020204030204" pitchFamily="34" charset="0"/>
              </a:rPr>
              <a:t>FV3 CAP</a:t>
            </a:r>
            <a:endParaRPr lang="en-US" sz="2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600" dirty="0">
              <a:latin typeface="Calibri" panose="020F0502020204030204" pitchFamily="34" charset="0"/>
            </a:endParaRPr>
          </a:p>
          <a:p>
            <a:r>
              <a:rPr lang="en-US" sz="2600" dirty="0" smtClean="0">
                <a:latin typeface="Calibri" panose="020F0502020204030204" pitchFamily="34" charset="0"/>
              </a:rPr>
              <a:t>Learning </a:t>
            </a:r>
            <a:r>
              <a:rPr lang="en-US" sz="2600" dirty="0" smtClean="0">
                <a:latin typeface="Calibri" panose="020F0502020204030204" pitchFamily="34" charset="0"/>
              </a:rPr>
              <a:t>from </a:t>
            </a:r>
            <a:r>
              <a:rPr lang="en-US" sz="2600" dirty="0" smtClean="0">
                <a:latin typeface="Calibri" panose="020F0502020204030204" pitchFamily="34" charset="0"/>
              </a:rPr>
              <a:t>NEMSFV3 </a:t>
            </a:r>
            <a:r>
              <a:rPr lang="en-US" sz="2600" dirty="0" smtClean="0">
                <a:latin typeface="Calibri" panose="020F0502020204030204" pitchFamily="34" charset="0"/>
              </a:rPr>
              <a:t>to build earth science system: </a:t>
            </a:r>
            <a:r>
              <a:rPr lang="en-US" sz="2600" dirty="0">
                <a:latin typeface="Calibri" panose="020F0502020204030204" pitchFamily="34" charset="0"/>
              </a:rPr>
              <a:t> </a:t>
            </a:r>
            <a:endParaRPr lang="en-US" sz="2600" dirty="0" smtClean="0">
              <a:latin typeface="Calibri" panose="020F0502020204030204" pitchFamily="34" charset="0"/>
            </a:endParaRPr>
          </a:p>
          <a:p>
            <a:pPr lvl="1"/>
            <a:r>
              <a:rPr lang="en-US" sz="2200" dirty="0" smtClean="0">
                <a:latin typeface="Calibri" panose="020F0502020204030204" pitchFamily="34" charset="0"/>
              </a:rPr>
              <a:t>Object Oriented design </a:t>
            </a:r>
          </a:p>
          <a:p>
            <a:pPr lvl="1"/>
            <a:r>
              <a:rPr lang="en-US" sz="2200" dirty="0" smtClean="0">
                <a:latin typeface="Calibri" panose="020F0502020204030204" pitchFamily="34" charset="0"/>
              </a:rPr>
              <a:t>Test system</a:t>
            </a:r>
          </a:p>
          <a:p>
            <a:pPr lvl="1"/>
            <a:r>
              <a:rPr lang="en-US" sz="2200" dirty="0" smtClean="0">
                <a:latin typeface="Calibri" panose="020F0502020204030204" pitchFamily="34" charset="0"/>
              </a:rPr>
              <a:t>Challenges in building </a:t>
            </a:r>
            <a:r>
              <a:rPr lang="en-US" sz="2200" dirty="0" smtClean="0">
                <a:latin typeface="Calibri" panose="020F0502020204030204" pitchFamily="34" charset="0"/>
              </a:rPr>
              <a:t>NEMSFV3</a:t>
            </a:r>
            <a:endParaRPr lang="en-US" sz="22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000" dirty="0">
              <a:latin typeface="Calibri" panose="020F050202020403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838200" y="6553200"/>
            <a:ext cx="7239000" cy="304800"/>
          </a:xfrm>
        </p:spPr>
        <p:txBody>
          <a:bodyPr/>
          <a:lstStyle/>
          <a:p>
            <a:pPr>
              <a:defRPr/>
            </a:pPr>
            <a:r>
              <a:rPr lang="en-US" altLang="zh-TW" smtClean="0"/>
              <a:t>NEMS and FV3CAP</a:t>
            </a:r>
            <a:endParaRPr lang="en-US" altLang="zh-TW" dirty="0"/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010400" y="6553200"/>
            <a:ext cx="2133600" cy="304800"/>
          </a:xfrm>
        </p:spPr>
        <p:txBody>
          <a:bodyPr/>
          <a:lstStyle/>
          <a:p>
            <a:pPr>
              <a:defRPr/>
            </a:pPr>
            <a:fld id="{EB2F6690-A4A5-42A9-AB56-2C7088AE17CC}" type="slidenum">
              <a:rPr lang="zh-TW" altLang="en-US" smtClean="0">
                <a:latin typeface="Calibri" pitchFamily="34" charset="0"/>
              </a:rPr>
              <a:pPr>
                <a:defRPr/>
              </a:pPr>
              <a:t>2</a:t>
            </a:fld>
            <a:endParaRPr lang="en-US" altLang="zh-TW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26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3200" b="1" dirty="0" smtClean="0">
                <a:latin typeface="Calibri" panose="020F0502020204030204" pitchFamily="34" charset="0"/>
              </a:rPr>
              <a:t>ESMF based NEMS </a:t>
            </a:r>
            <a:r>
              <a:rPr lang="en-US" sz="3200" b="1" dirty="0" smtClean="0">
                <a:latin typeface="Calibri" panose="020F0502020204030204" pitchFamily="34" charset="0"/>
              </a:rPr>
              <a:t>FV3 - </a:t>
            </a:r>
            <a:r>
              <a:rPr lang="en-US" sz="3200" b="1" dirty="0" smtClean="0">
                <a:latin typeface="Calibri" panose="020F0502020204030204" pitchFamily="34" charset="0"/>
              </a:rPr>
              <a:t>object oriented design</a:t>
            </a:r>
            <a:endParaRPr lang="en-US" sz="3200" b="1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</a:rPr>
              <a:t>NEMS</a:t>
            </a:r>
            <a:r>
              <a:rPr lang="en-US" sz="2000" dirty="0">
                <a:latin typeface="Calibri" panose="020F0502020204030204" pitchFamily="34" charset="0"/>
              </a:rPr>
              <a:t> (NOAA Environmental Modeling System) is a common modeling framework. It is based on </a:t>
            </a:r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</a:rPr>
              <a:t>ESMF</a:t>
            </a:r>
            <a:r>
              <a:rPr lang="en-US" sz="2000" dirty="0">
                <a:latin typeface="Calibri" panose="020F0502020204030204" pitchFamily="34" charset="0"/>
              </a:rPr>
              <a:t> (Earth System Modeling Framework) and follows </a:t>
            </a:r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</a:rPr>
              <a:t>NUOPC</a:t>
            </a:r>
            <a:r>
              <a:rPr lang="en-US" sz="2000" dirty="0">
                <a:latin typeface="Calibri" panose="020F0502020204030204" pitchFamily="34" charset="0"/>
              </a:rPr>
              <a:t> (The National NEMS Unified Operational Prediction Capability) </a:t>
            </a:r>
            <a:r>
              <a:rPr lang="en-US" sz="2000" dirty="0" smtClean="0">
                <a:latin typeface="Calibri" panose="020F0502020204030204" pitchFamily="34" charset="0"/>
              </a:rPr>
              <a:t>convention</a:t>
            </a:r>
          </a:p>
          <a:p>
            <a:endParaRPr lang="en-US" sz="2000" dirty="0" smtClean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Calibri" panose="020F0502020204030204" pitchFamily="34" charset="0"/>
                <a:cs typeface="Arial" panose="020B0604020202020204" pitchFamily="34" charset="0"/>
              </a:rPr>
              <a:t>A numerical model in NEMS is represented by software and </a:t>
            </a:r>
            <a:r>
              <a:rPr lang="en-US" sz="2000" dirty="0" smtClean="0">
                <a:latin typeface="Calibri" panose="020F0502020204030204" pitchFamily="34" charset="0"/>
                <a:cs typeface="Arial" panose="020B0604020202020204" pitchFamily="34" charset="0"/>
              </a:rPr>
              <a:t>is implemented </a:t>
            </a:r>
            <a:r>
              <a:rPr lang="en-US" sz="2000" dirty="0" smtClean="0">
                <a:latin typeface="Calibri" panose="020F0502020204030204" pitchFamily="34" charset="0"/>
                <a:cs typeface="Arial" panose="020B0604020202020204" pitchFamily="34" charset="0"/>
              </a:rPr>
              <a:t>as an ESMF grid </a:t>
            </a:r>
            <a:r>
              <a:rPr lang="en-US" sz="2000" dirty="0" smtClean="0">
                <a:latin typeface="Calibri" panose="020F0502020204030204" pitchFamily="34" charset="0"/>
                <a:cs typeface="Arial" panose="020B0604020202020204" pitchFamily="34" charset="0"/>
              </a:rPr>
              <a:t>component </a:t>
            </a:r>
            <a:r>
              <a:rPr lang="en-US" sz="2000" dirty="0" smtClean="0">
                <a:latin typeface="Calibri" panose="020F0502020204030204" pitchFamily="34" charset="0"/>
              </a:rPr>
              <a:t>through </a:t>
            </a:r>
            <a:r>
              <a:rPr lang="en-US" sz="2000" dirty="0">
                <a:latin typeface="Calibri" panose="020F0502020204030204" pitchFamily="34" charset="0"/>
              </a:rPr>
              <a:t>a NUOPC CAP </a:t>
            </a:r>
            <a:r>
              <a:rPr lang="en-US" sz="2000" dirty="0" smtClean="0">
                <a:latin typeface="Calibri" panose="020F0502020204030204" pitchFamily="34" charset="0"/>
              </a:rPr>
              <a:t>wrapped </a:t>
            </a:r>
            <a:r>
              <a:rPr lang="en-US" sz="2000" dirty="0">
                <a:latin typeface="Calibri" panose="020F0502020204030204" pitchFamily="34" charset="0"/>
              </a:rPr>
              <a:t>around the model</a:t>
            </a:r>
            <a:endParaRPr lang="en-US" sz="2000" dirty="0" smtClean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Calibri" panose="020F0502020204030204" pitchFamily="34" charset="0"/>
                <a:cs typeface="Arial" panose="020B0604020202020204" pitchFamily="34" charset="0"/>
              </a:rPr>
              <a:t>Each </a:t>
            </a:r>
            <a:r>
              <a:rPr lang="en-US" sz="2000" dirty="0">
                <a:latin typeface="Calibri" panose="020F0502020204030204" pitchFamily="34" charset="0"/>
                <a:cs typeface="Arial" panose="020B0604020202020204" pitchFamily="34" charset="0"/>
              </a:rPr>
              <a:t>ESMF grid component has import state and export state, </a:t>
            </a:r>
            <a:r>
              <a:rPr lang="en-US" sz="2000" dirty="0" smtClean="0">
                <a:latin typeface="Calibri" panose="020F0502020204030204" pitchFamily="34" charset="0"/>
                <a:cs typeface="Arial" panose="020B0604020202020204" pitchFamily="34" charset="0"/>
              </a:rPr>
              <a:t>they </a:t>
            </a:r>
            <a:r>
              <a:rPr lang="en-US" sz="2000" dirty="0">
                <a:latin typeface="Calibri" panose="020F0502020204030204" pitchFamily="34" charset="0"/>
                <a:cs typeface="Arial" panose="020B0604020202020204" pitchFamily="34" charset="0"/>
              </a:rPr>
              <a:t>are the interface </a:t>
            </a:r>
            <a:r>
              <a:rPr lang="en-US" sz="2000" dirty="0" smtClean="0">
                <a:latin typeface="Calibri" panose="020F0502020204030204" pitchFamily="34" charset="0"/>
                <a:cs typeface="Arial" panose="020B0604020202020204" pitchFamily="34" charset="0"/>
              </a:rPr>
              <a:t>for </a:t>
            </a:r>
            <a:r>
              <a:rPr lang="en-US" sz="2000" dirty="0">
                <a:latin typeface="Calibri" panose="020F0502020204030204" pitchFamily="34" charset="0"/>
                <a:cs typeface="Arial" panose="020B0604020202020204" pitchFamily="34" charset="0"/>
              </a:rPr>
              <a:t>inter-grid components </a:t>
            </a:r>
            <a:r>
              <a:rPr lang="en-US" sz="2000" dirty="0" smtClean="0">
                <a:latin typeface="Calibri" panose="020F0502020204030204" pitchFamily="34" charset="0"/>
                <a:cs typeface="Arial" panose="020B0604020202020204" pitchFamily="34" charset="0"/>
              </a:rPr>
              <a:t>communication.  ESMF fields with decomposed domain grid information,  are elements the import and export state for each component</a:t>
            </a:r>
          </a:p>
          <a:p>
            <a:endParaRPr lang="en-US" sz="20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Calibri" panose="020F0502020204030204" pitchFamily="34" charset="0"/>
                <a:cs typeface="Arial" panose="020B0604020202020204" pitchFamily="34" charset="0"/>
              </a:rPr>
              <a:t>Each ESMF grid components has its own internal state with  internal methods</a:t>
            </a:r>
            <a:endParaRPr lang="en-US" sz="20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NEMS and FV3CAP</a:t>
            </a:r>
            <a:endParaRPr lang="en-US" altLang="zh-TW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C43FF4-8822-472E-A5A9-98BB16D06F1E}" type="slidenum">
              <a:rPr lang="zh-TW" altLang="en-US" smtClean="0"/>
              <a:pPr>
                <a:defRPr/>
              </a:pPr>
              <a:t>3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38468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latin typeface="Calibri" panose="020F0502020204030204" pitchFamily="34" charset="0"/>
              </a:rPr>
              <a:t>NEMS atmosphere grid component</a:t>
            </a:r>
            <a:endParaRPr lang="en-US" sz="3600" b="1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54102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Calibri" panose="020F0502020204030204" pitchFamily="34" charset="0"/>
              </a:rPr>
              <a:t>The </a:t>
            </a:r>
            <a:r>
              <a:rPr lang="en-US" sz="2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atmosphere component </a:t>
            </a:r>
            <a:r>
              <a:rPr lang="en-US" sz="2000" dirty="0" smtClean="0">
                <a:latin typeface="Calibri" panose="020F0502020204030204" pitchFamily="34" charset="0"/>
              </a:rPr>
              <a:t>is the first component implemented in NEMS. </a:t>
            </a:r>
          </a:p>
          <a:p>
            <a:endParaRPr lang="en-US" sz="2000" dirty="0" smtClean="0">
              <a:latin typeface="Calibri" panose="020F0502020204030204" pitchFamily="34" charset="0"/>
            </a:endParaRPr>
          </a:p>
          <a:p>
            <a:r>
              <a:rPr lang="en-US" sz="2000" dirty="0" smtClean="0">
                <a:latin typeface="Calibri" panose="020F0502020204030204" pitchFamily="34" charset="0"/>
              </a:rPr>
              <a:t>In the early version of NEMS, the atmosphere component holds multiple atmosphere models such as GSM, NMMB and FIM. </a:t>
            </a:r>
            <a:r>
              <a:rPr lang="en-US" sz="2000" dirty="0">
                <a:latin typeface="Calibri" panose="020F0502020204030204" pitchFamily="34" charset="0"/>
              </a:rPr>
              <a:t>Currently </a:t>
            </a:r>
            <a:r>
              <a:rPr lang="en-US" sz="2000" dirty="0" smtClean="0">
                <a:latin typeface="Calibri" panose="020F0502020204030204" pitchFamily="34" charset="0"/>
              </a:rPr>
              <a:t>FV3 </a:t>
            </a:r>
            <a:r>
              <a:rPr lang="en-US" sz="2000" dirty="0">
                <a:latin typeface="Calibri" panose="020F0502020204030204" pitchFamily="34" charset="0"/>
              </a:rPr>
              <a:t>is an instantiation of atmosphere grid </a:t>
            </a:r>
            <a:r>
              <a:rPr lang="en-US" sz="2000" dirty="0" smtClean="0">
                <a:latin typeface="Calibri" panose="020F0502020204030204" pitchFamily="34" charset="0"/>
              </a:rPr>
              <a:t>component, this makes the atmosphere grid component consistent with other components in NEMS system. </a:t>
            </a:r>
          </a:p>
          <a:p>
            <a:endParaRPr lang="en-US" sz="2000" dirty="0">
              <a:latin typeface="Calibri" panose="020F0502020204030204" pitchFamily="34" charset="0"/>
            </a:endParaRPr>
          </a:p>
          <a:p>
            <a:r>
              <a:rPr lang="en-US" sz="2000" dirty="0" smtClean="0">
                <a:latin typeface="Calibri" panose="020F0502020204030204" pitchFamily="34" charset="0"/>
              </a:rPr>
              <a:t>Besides standalone atmosphere models, many </a:t>
            </a:r>
            <a:r>
              <a:rPr lang="en-US" sz="2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coupled systems </a:t>
            </a:r>
            <a:r>
              <a:rPr lang="en-US" sz="2000" dirty="0" smtClean="0">
                <a:latin typeface="Calibri" panose="020F0502020204030204" pitchFamily="34" charset="0"/>
              </a:rPr>
              <a:t>that consist of different earth science system components are currently under development in NEMS system. </a:t>
            </a:r>
          </a:p>
          <a:p>
            <a:pPr marL="0" indent="0">
              <a:buNone/>
            </a:pPr>
            <a:endParaRPr lang="en-US" sz="2000" dirty="0" smtClean="0">
              <a:latin typeface="Calibri" panose="020F0502020204030204" pitchFamily="34" charset="0"/>
            </a:endParaRPr>
          </a:p>
          <a:p>
            <a:r>
              <a:rPr lang="en-US" sz="2000" dirty="0" smtClean="0">
                <a:latin typeface="Calibri" panose="020F0502020204030204" pitchFamily="34" charset="0"/>
              </a:rPr>
              <a:t>FV3</a:t>
            </a:r>
            <a:r>
              <a:rPr lang="en-US" sz="2000" dirty="0" smtClean="0">
                <a:latin typeface="Calibri" panose="020F0502020204030204" pitchFamily="34" charset="0"/>
              </a:rPr>
              <a:t> </a:t>
            </a:r>
            <a:r>
              <a:rPr lang="en-US" sz="2000" dirty="0" smtClean="0">
                <a:latin typeface="Calibri" panose="020F0502020204030204" pitchFamily="34" charset="0"/>
              </a:rPr>
              <a:t>is </a:t>
            </a:r>
            <a:r>
              <a:rPr lang="en-US" sz="2000" dirty="0" smtClean="0">
                <a:latin typeface="Calibri" panose="020F0502020204030204" pitchFamily="34" charset="0"/>
              </a:rPr>
              <a:t>currently running </a:t>
            </a:r>
            <a:r>
              <a:rPr lang="en-US" sz="2000" dirty="0" smtClean="0">
                <a:latin typeface="Calibri" panose="020F0502020204030204" pitchFamily="34" charset="0"/>
              </a:rPr>
              <a:t>in </a:t>
            </a:r>
            <a:r>
              <a:rPr lang="en-US" sz="2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standalone </a:t>
            </a:r>
            <a:r>
              <a:rPr lang="en-US" sz="2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mode </a:t>
            </a:r>
            <a:r>
              <a:rPr lang="en-US" sz="2000" dirty="0" smtClean="0">
                <a:latin typeface="Calibri" panose="020F0502020204030204" pitchFamily="34" charset="0"/>
              </a:rPr>
              <a:t>inside </a:t>
            </a:r>
            <a:r>
              <a:rPr lang="en-US" sz="2000" dirty="0" smtClean="0">
                <a:latin typeface="Calibri" panose="020F0502020204030204" pitchFamily="34" charset="0"/>
              </a:rPr>
              <a:t>NEMS.</a:t>
            </a:r>
            <a:endParaRPr lang="en-US" sz="200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NEMS and FV3CAP</a:t>
            </a:r>
            <a:endParaRPr lang="en-US" altLang="zh-TW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C43FF4-8822-472E-A5A9-98BB16D06F1E}" type="slidenum">
              <a:rPr lang="zh-TW" altLang="en-US" smtClean="0"/>
              <a:pPr>
                <a:defRPr/>
              </a:pPr>
              <a:t>4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391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hape 14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2486" y="1219200"/>
            <a:ext cx="9681027" cy="544900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1905000" y="381000"/>
            <a:ext cx="5714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0099"/>
                </a:solidFill>
                <a:latin typeface="Calibri" panose="020F0502020204030204" pitchFamily="34" charset="0"/>
              </a:rPr>
              <a:t>NEMS coupled system</a:t>
            </a:r>
            <a:endParaRPr lang="en-US" sz="3600" b="1" dirty="0">
              <a:solidFill>
                <a:srgbClr val="000099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1676400" y="2743200"/>
            <a:ext cx="1219200" cy="228600"/>
          </a:xfrm>
          <a:prstGeom prst="rect">
            <a:avLst/>
          </a:prstGeom>
          <a:solidFill>
            <a:srgbClr val="FFFF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Cloud 7"/>
          <p:cNvSpPr/>
          <p:nvPr/>
        </p:nvSpPr>
        <p:spPr bwMode="auto">
          <a:xfrm>
            <a:off x="-8906" y="1828800"/>
            <a:ext cx="1026886" cy="609600"/>
          </a:xfrm>
          <a:prstGeom prst="cloud">
            <a:avLst/>
          </a:prstGeom>
          <a:solidFill>
            <a:srgbClr val="FFCC00"/>
          </a:solidFill>
          <a:ln w="952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charset="0"/>
              </a:rPr>
              <a:t>GSM</a:t>
            </a:r>
            <a:endParaRPr kumimoji="0" lang="en-US" sz="1600" b="1" i="1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Arial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H="1" flipV="1">
            <a:off x="914401" y="2286000"/>
            <a:ext cx="761999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NEMS and FV3CAP</a:t>
            </a: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2F6690-A4A5-42A9-AB56-2C7088AE17CC}" type="slidenum">
              <a:rPr lang="zh-TW" altLang="en-US" smtClean="0"/>
              <a:pPr>
                <a:defRPr/>
              </a:pPr>
              <a:t>5</a:t>
            </a:fld>
            <a:endParaRPr lang="en-US" altLang="zh-TW" dirty="0"/>
          </a:p>
        </p:txBody>
      </p:sp>
      <p:sp>
        <p:nvSpPr>
          <p:cNvPr id="9" name="Cloud 8"/>
          <p:cNvSpPr/>
          <p:nvPr/>
        </p:nvSpPr>
        <p:spPr bwMode="auto">
          <a:xfrm>
            <a:off x="-8906" y="2667000"/>
            <a:ext cx="1026886" cy="609600"/>
          </a:xfrm>
          <a:prstGeom prst="cloud">
            <a:avLst/>
          </a:prstGeom>
          <a:solidFill>
            <a:srgbClr val="FFCC00"/>
          </a:solidFill>
          <a:ln w="952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charset="0"/>
              </a:rPr>
              <a:t>FV3</a:t>
            </a:r>
            <a:endParaRPr kumimoji="0" lang="en-US" sz="1600" b="1" i="1" u="none" strike="noStrike" cap="none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latin typeface="Arial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 flipH="1" flipV="1">
            <a:off x="1017124" y="2897084"/>
            <a:ext cx="659276" cy="7471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950772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87483" y="308994"/>
            <a:ext cx="64826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0099"/>
                </a:solidFill>
                <a:latin typeface="Calibri" panose="020F0502020204030204" pitchFamily="34" charset="0"/>
              </a:rPr>
              <a:t>NEMS </a:t>
            </a:r>
            <a:r>
              <a:rPr lang="en-US" sz="3600" b="1" dirty="0" smtClean="0">
                <a:solidFill>
                  <a:srgbClr val="000099"/>
                </a:solidFill>
                <a:latin typeface="Calibri" panose="020F0502020204030204" pitchFamily="34" charset="0"/>
              </a:rPr>
              <a:t>FV3 Standalone System</a:t>
            </a:r>
            <a:endParaRPr lang="en-US" sz="3600" b="1" dirty="0">
              <a:solidFill>
                <a:srgbClr val="000099"/>
              </a:solidFill>
              <a:latin typeface="Calibri" panose="020F050202020403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811023" y="1450538"/>
            <a:ext cx="1988773" cy="584775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NEMS description</a:t>
            </a:r>
          </a:p>
          <a:p>
            <a:r>
              <a:rPr lang="en-US" sz="1600" dirty="0" smtClean="0"/>
              <a:t> layer </a:t>
            </a:r>
            <a:endParaRPr lang="en-US" sz="1600" dirty="0"/>
          </a:p>
        </p:txBody>
      </p:sp>
      <p:sp>
        <p:nvSpPr>
          <p:cNvPr id="31" name="Left Arrow 30"/>
          <p:cNvSpPr/>
          <p:nvPr/>
        </p:nvSpPr>
        <p:spPr>
          <a:xfrm>
            <a:off x="6142273" y="1635204"/>
            <a:ext cx="533400" cy="228600"/>
          </a:xfrm>
          <a:prstGeom prst="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1" name="TextBox 2050"/>
          <p:cNvSpPr txBox="1"/>
          <p:nvPr/>
        </p:nvSpPr>
        <p:spPr>
          <a:xfrm>
            <a:off x="6867147" y="2691028"/>
            <a:ext cx="2135454" cy="646331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NEMS NUOPC </a:t>
            </a:r>
          </a:p>
          <a:p>
            <a:r>
              <a:rPr lang="en-US" dirty="0" smtClean="0"/>
              <a:t>Layer &amp; mediator</a:t>
            </a:r>
            <a:endParaRPr lang="en-US" dirty="0"/>
          </a:p>
        </p:txBody>
      </p:sp>
      <p:sp>
        <p:nvSpPr>
          <p:cNvPr id="54" name="Left Arrow 53"/>
          <p:cNvSpPr/>
          <p:nvPr/>
        </p:nvSpPr>
        <p:spPr>
          <a:xfrm>
            <a:off x="6142273" y="2864729"/>
            <a:ext cx="533400" cy="228600"/>
          </a:xfrm>
          <a:prstGeom prst="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5" name="TextBox 2054"/>
          <p:cNvSpPr txBox="1"/>
          <p:nvPr/>
        </p:nvSpPr>
        <p:spPr>
          <a:xfrm>
            <a:off x="6885950" y="4481156"/>
            <a:ext cx="1768309" cy="369332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User’s code</a:t>
            </a:r>
            <a:endParaRPr lang="en-US" dirty="0"/>
          </a:p>
        </p:txBody>
      </p:sp>
      <p:sp>
        <p:nvSpPr>
          <p:cNvPr id="56" name="Left Arrow 55"/>
          <p:cNvSpPr/>
          <p:nvPr/>
        </p:nvSpPr>
        <p:spPr>
          <a:xfrm>
            <a:off x="6142273" y="4586682"/>
            <a:ext cx="533400" cy="228600"/>
          </a:xfrm>
          <a:prstGeom prst="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6" name="TextBox 2055"/>
          <p:cNvSpPr txBox="1"/>
          <p:nvPr/>
        </p:nvSpPr>
        <p:spPr>
          <a:xfrm>
            <a:off x="6529238" y="5709520"/>
            <a:ext cx="2362200" cy="369332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NEMS Infrastructure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139785" y="5851664"/>
            <a:ext cx="22557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ESMF grid component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2004951" y="1265872"/>
            <a:ext cx="1752600" cy="369332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Program Main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864426" y="2041891"/>
            <a:ext cx="2033650" cy="369332"/>
          </a:xfrm>
          <a:prstGeom prst="rect">
            <a:avLst/>
          </a:prstGeom>
          <a:solidFill>
            <a:srgbClr val="009AD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NEMS grid comp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924793" y="2979029"/>
            <a:ext cx="1896094" cy="646331"/>
          </a:xfrm>
          <a:prstGeom prst="rect">
            <a:avLst/>
          </a:prstGeom>
          <a:solidFill>
            <a:srgbClr val="009AD0"/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Earth grid comp</a:t>
            </a:r>
          </a:p>
          <a:p>
            <a:r>
              <a:rPr lang="en-US" dirty="0" smtClean="0"/>
              <a:t>(ensemble)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362201" y="4143291"/>
            <a:ext cx="1021277" cy="1477328"/>
          </a:xfrm>
          <a:prstGeom prst="rect">
            <a:avLst/>
          </a:prstGeom>
          <a:solidFill>
            <a:srgbClr val="009AD0"/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FV3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cxnSp>
        <p:nvCxnSpPr>
          <p:cNvPr id="10" name="Straight Arrow Connector 9"/>
          <p:cNvCxnSpPr>
            <a:stCxn id="7" idx="2"/>
            <a:endCxn id="18" idx="0"/>
          </p:cNvCxnSpPr>
          <p:nvPr/>
        </p:nvCxnSpPr>
        <p:spPr bwMode="auto">
          <a:xfrm>
            <a:off x="2881251" y="1635204"/>
            <a:ext cx="0" cy="406687"/>
          </a:xfrm>
          <a:prstGeom prst="straightConnector1">
            <a:avLst/>
          </a:prstGeom>
          <a:noFill/>
          <a:ln w="9525" cap="flat" cmpd="sng" algn="ctr">
            <a:solidFill>
              <a:srgbClr val="009AD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stCxn id="18" idx="2"/>
            <a:endCxn id="19" idx="0"/>
          </p:cNvCxnSpPr>
          <p:nvPr/>
        </p:nvCxnSpPr>
        <p:spPr bwMode="auto">
          <a:xfrm flipH="1">
            <a:off x="2872840" y="2411223"/>
            <a:ext cx="8411" cy="567806"/>
          </a:xfrm>
          <a:prstGeom prst="straightConnector1">
            <a:avLst/>
          </a:prstGeom>
          <a:noFill/>
          <a:ln w="9525" cap="flat" cmpd="sng" algn="ctr">
            <a:solidFill>
              <a:srgbClr val="009AD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stCxn id="19" idx="2"/>
            <a:endCxn id="20" idx="0"/>
          </p:cNvCxnSpPr>
          <p:nvPr/>
        </p:nvCxnSpPr>
        <p:spPr bwMode="auto">
          <a:xfrm>
            <a:off x="2872840" y="3625360"/>
            <a:ext cx="0" cy="517931"/>
          </a:xfrm>
          <a:prstGeom prst="straightConnector1">
            <a:avLst/>
          </a:prstGeom>
          <a:noFill/>
          <a:ln w="9525" cap="flat" cmpd="sng" algn="ctr">
            <a:solidFill>
              <a:srgbClr val="009AD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678261" y="4298277"/>
            <a:ext cx="1135083" cy="369332"/>
          </a:xfrm>
          <a:prstGeom prst="rect">
            <a:avLst/>
          </a:prstGeom>
          <a:solidFill>
            <a:srgbClr val="009AD0"/>
          </a:solidFill>
          <a:ln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Mediator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057" name="Straight Arrow Connector 2056"/>
          <p:cNvCxnSpPr>
            <a:stCxn id="18" idx="2"/>
            <a:endCxn id="42" idx="0"/>
          </p:cNvCxnSpPr>
          <p:nvPr/>
        </p:nvCxnSpPr>
        <p:spPr bwMode="auto">
          <a:xfrm flipH="1">
            <a:off x="1245803" y="2411223"/>
            <a:ext cx="1635448" cy="1887054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0" name="Rectangle 59"/>
          <p:cNvSpPr/>
          <p:nvPr/>
        </p:nvSpPr>
        <p:spPr>
          <a:xfrm>
            <a:off x="453998" y="5939145"/>
            <a:ext cx="448527" cy="163592"/>
          </a:xfrm>
          <a:prstGeom prst="rect">
            <a:avLst/>
          </a:prstGeom>
          <a:solidFill>
            <a:srgbClr val="009AD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NEMS and FV3CAP</a:t>
            </a: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2F6690-A4A5-42A9-AB56-2C7088AE17CC}" type="slidenum">
              <a:rPr lang="zh-TW" altLang="en-US" smtClean="0"/>
              <a:pPr>
                <a:defRPr/>
              </a:pPr>
              <a:t>6</a:t>
            </a:fld>
            <a:endParaRPr lang="en-US" altLang="zh-TW" dirty="0"/>
          </a:p>
        </p:txBody>
      </p:sp>
      <p:sp>
        <p:nvSpPr>
          <p:cNvPr id="2065" name="Rectangle 2064"/>
          <p:cNvSpPr/>
          <p:nvPr/>
        </p:nvSpPr>
        <p:spPr bwMode="auto">
          <a:xfrm>
            <a:off x="2529939" y="4586682"/>
            <a:ext cx="685800" cy="867544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DYN</a:t>
            </a:r>
            <a:endParaRPr lang="en-US" sz="1600" dirty="0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/>
              <a:t>IPD4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/>
              <a:t>Phys</a:t>
            </a:r>
            <a:endParaRPr lang="en-US" sz="1600" dirty="0"/>
          </a:p>
        </p:txBody>
      </p:sp>
      <p:cxnSp>
        <p:nvCxnSpPr>
          <p:cNvPr id="74" name="Straight Arrow Connector 73"/>
          <p:cNvCxnSpPr>
            <a:stCxn id="19" idx="2"/>
            <a:endCxn id="42" idx="0"/>
          </p:cNvCxnSpPr>
          <p:nvPr/>
        </p:nvCxnSpPr>
        <p:spPr bwMode="auto">
          <a:xfrm flipH="1">
            <a:off x="1245803" y="3625360"/>
            <a:ext cx="1627037" cy="672917"/>
          </a:xfrm>
          <a:prstGeom prst="straightConnector1">
            <a:avLst/>
          </a:prstGeom>
          <a:noFill/>
          <a:ln w="9525" cap="flat" cmpd="sng" algn="ctr">
            <a:solidFill>
              <a:srgbClr val="009AD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49938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Calibri" panose="020F0502020204030204" pitchFamily="34" charset="0"/>
              </a:rPr>
              <a:t>NEMSFV3 </a:t>
            </a:r>
            <a:r>
              <a:rPr lang="en-US" b="1" dirty="0" smtClean="0">
                <a:latin typeface="Calibri" panose="020F0502020204030204" pitchFamily="34" charset="0"/>
              </a:rPr>
              <a:t>NEMS driver</a:t>
            </a:r>
            <a:endParaRPr lang="en-US" b="1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41B448-135A-40FC-9EAC-0BE2770B36DF}" type="slidenum">
              <a:rPr lang="zh-TW" altLang="en-US" smtClean="0"/>
              <a:pPr>
                <a:defRPr/>
              </a:pPr>
              <a:t>7</a:t>
            </a:fld>
            <a:endParaRPr lang="en-US" altLang="zh-TW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NEMS and FV3CAP</a:t>
            </a:r>
            <a:endParaRPr lang="en-US" altLang="zh-TW" dirty="0"/>
          </a:p>
        </p:txBody>
      </p:sp>
      <p:sp>
        <p:nvSpPr>
          <p:cNvPr id="8" name="Rectangle 7"/>
          <p:cNvSpPr/>
          <p:nvPr/>
        </p:nvSpPr>
        <p:spPr>
          <a:xfrm>
            <a:off x="152400" y="1524000"/>
            <a:ext cx="8839200" cy="4108817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Program main</a:t>
            </a:r>
          </a:p>
          <a:p>
            <a:endParaRPr lang="en-US" dirty="0" smtClean="0"/>
          </a:p>
          <a:p>
            <a:pPr>
              <a:spcBef>
                <a:spcPts val="600"/>
              </a:spcBef>
            </a:pPr>
            <a:r>
              <a:rPr lang="en-US" dirty="0" smtClean="0"/>
              <a:t>-ESMF initialize</a:t>
            </a:r>
          </a:p>
          <a:p>
            <a:pPr>
              <a:spcBef>
                <a:spcPts val="600"/>
              </a:spcBef>
            </a:pPr>
            <a:endParaRPr lang="en-US" dirty="0" smtClean="0"/>
          </a:p>
          <a:p>
            <a:pPr>
              <a:spcBef>
                <a:spcPts val="600"/>
              </a:spcBef>
            </a:pPr>
            <a:r>
              <a:rPr lang="en-US" dirty="0" smtClean="0"/>
              <a:t>-NEMS register (register NEMS initialize, run and finalize with ESMF)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-</a:t>
            </a:r>
            <a:r>
              <a:rPr lang="en-US" dirty="0"/>
              <a:t>Register the </a:t>
            </a:r>
            <a:r>
              <a:rPr lang="en-US" dirty="0" smtClean="0"/>
              <a:t>NEMS </a:t>
            </a:r>
            <a:r>
              <a:rPr lang="en-US" dirty="0"/>
              <a:t>component's Initialize, Run </a:t>
            </a:r>
            <a:r>
              <a:rPr lang="en-US" dirty="0" smtClean="0"/>
              <a:t>and finalize routines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-Create main clock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-Create NEMS grid comp import state, export state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-Execute NEMS comp initialization, run and finalize steps through standard ESMF interface</a:t>
            </a:r>
          </a:p>
          <a:p>
            <a:pPr>
              <a:spcBef>
                <a:spcPts val="600"/>
              </a:spcBef>
            </a:pPr>
            <a:endParaRPr lang="en-US" dirty="0" smtClean="0"/>
          </a:p>
          <a:p>
            <a:pPr>
              <a:spcBef>
                <a:spcPts val="600"/>
              </a:spcBef>
            </a:pPr>
            <a:r>
              <a:rPr lang="en-US" dirty="0" smtClean="0"/>
              <a:t>-ESMF finalize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863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z="3600" b="1" dirty="0" smtClean="0">
                <a:latin typeface="Calibri" panose="020F0502020204030204" pitchFamily="34" charset="0"/>
              </a:rPr>
              <a:t>NEMSFV3 </a:t>
            </a:r>
            <a:r>
              <a:rPr lang="en-US" sz="3600" b="1" dirty="0" smtClean="0">
                <a:latin typeface="Calibri" panose="020F0502020204030204" pitchFamily="34" charset="0"/>
              </a:rPr>
              <a:t>NEMS driver (cont.)</a:t>
            </a:r>
            <a:endParaRPr lang="en-US" sz="3600" b="1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41B448-135A-40FC-9EAC-0BE2770B36DF}" type="slidenum">
              <a:rPr lang="zh-TW" altLang="en-US" smtClean="0"/>
              <a:pPr>
                <a:defRPr/>
              </a:pPr>
              <a:t>8</a:t>
            </a:fld>
            <a:endParaRPr lang="en-US" altLang="zh-TW" dirty="0"/>
          </a:p>
        </p:txBody>
      </p:sp>
      <p:sp>
        <p:nvSpPr>
          <p:cNvPr id="8" name="Rectangle 7"/>
          <p:cNvSpPr/>
          <p:nvPr/>
        </p:nvSpPr>
        <p:spPr>
          <a:xfrm>
            <a:off x="152400" y="1295400"/>
            <a:ext cx="8839200" cy="5016758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Module NEMS gridded component</a:t>
            </a:r>
          </a:p>
          <a:p>
            <a:endParaRPr lang="en-US" dirty="0" smtClean="0"/>
          </a:p>
          <a:p>
            <a:r>
              <a:rPr lang="en-US" dirty="0" smtClean="0"/>
              <a:t>-private data </a:t>
            </a:r>
          </a:p>
          <a:p>
            <a:pPr>
              <a:spcBef>
                <a:spcPts val="600"/>
              </a:spcBef>
            </a:pPr>
            <a:r>
              <a:rPr lang="en-US" dirty="0"/>
              <a:t>-NEMS register (register NEMS initialize, run and finalize with ESMF)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-NEMS Initialization: </a:t>
            </a:r>
          </a:p>
          <a:p>
            <a:pPr marL="742950" lvl="1" indent="-28575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dirty="0"/>
              <a:t>G</a:t>
            </a:r>
            <a:r>
              <a:rPr lang="en-US" dirty="0" smtClean="0"/>
              <a:t>et internal state</a:t>
            </a:r>
          </a:p>
          <a:p>
            <a:pPr marL="742950" lvl="1" indent="-28575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dirty="0"/>
              <a:t>C</a:t>
            </a:r>
            <a:r>
              <a:rPr lang="en-US" dirty="0" smtClean="0"/>
              <a:t>reate earth component and associated import state and export state for each ensemble member (and ensemble coupler for ensemble run)</a:t>
            </a:r>
          </a:p>
          <a:p>
            <a:pPr marL="742950" lvl="1" indent="-28575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dirty="0"/>
              <a:t>Register </a:t>
            </a:r>
            <a:r>
              <a:rPr lang="en-US" dirty="0" smtClean="0"/>
              <a:t>Initialize</a:t>
            </a:r>
            <a:r>
              <a:rPr lang="en-US" dirty="0"/>
              <a:t>, Run, and Finalize </a:t>
            </a:r>
            <a:r>
              <a:rPr lang="en-US" dirty="0" smtClean="0"/>
              <a:t>subroutines for each earth component</a:t>
            </a:r>
          </a:p>
          <a:p>
            <a:pPr marL="742950" lvl="1" indent="-28575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Call initialization of each earth component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-NEMS Run: </a:t>
            </a:r>
          </a:p>
          <a:p>
            <a:pPr marL="742950" lvl="1" indent="-28575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Call run step of each earth component (ensemble coupler and then earth component)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-NEMS Finalize: </a:t>
            </a:r>
          </a:p>
          <a:p>
            <a:pPr marL="742950" lvl="1" indent="-28575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Call finalize of each reach component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NEMS and FV3CAP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932195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z="3600" b="1" dirty="0" smtClean="0">
                <a:latin typeface="Calibri" panose="020F0502020204030204" pitchFamily="34" charset="0"/>
              </a:rPr>
              <a:t>NEMSFV3 </a:t>
            </a:r>
            <a:r>
              <a:rPr lang="en-US" sz="3600" b="1" dirty="0" smtClean="0">
                <a:latin typeface="Calibri" panose="020F0502020204030204" pitchFamily="34" charset="0"/>
              </a:rPr>
              <a:t>NEMS driver (cont.)</a:t>
            </a:r>
            <a:endParaRPr lang="en-US" sz="3600" b="1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41B448-135A-40FC-9EAC-0BE2770B36DF}" type="slidenum">
              <a:rPr lang="zh-TW" altLang="en-US" smtClean="0"/>
              <a:pPr>
                <a:defRPr/>
              </a:pPr>
              <a:t>9</a:t>
            </a:fld>
            <a:endParaRPr lang="en-US" altLang="zh-TW" dirty="0"/>
          </a:p>
        </p:txBody>
      </p:sp>
      <p:sp>
        <p:nvSpPr>
          <p:cNvPr id="8" name="Rectangle 7"/>
          <p:cNvSpPr/>
          <p:nvPr/>
        </p:nvSpPr>
        <p:spPr>
          <a:xfrm>
            <a:off x="152400" y="1295400"/>
            <a:ext cx="8839200" cy="352404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Module earth gridded component: </a:t>
            </a:r>
          </a:p>
          <a:p>
            <a:endParaRPr lang="en-US" dirty="0"/>
          </a:p>
          <a:p>
            <a:r>
              <a:rPr lang="en-US" dirty="0" smtClean="0"/>
              <a:t>* NUOPC layer, and earth subcomponents are selected through </a:t>
            </a:r>
            <a:r>
              <a:rPr lang="en-US" dirty="0" err="1" smtClean="0"/>
              <a:t>nems</a:t>
            </a:r>
            <a:r>
              <a:rPr lang="en-US" dirty="0" smtClean="0"/>
              <a:t> configure file</a:t>
            </a:r>
          </a:p>
          <a:p>
            <a:endParaRPr lang="en-US" dirty="0" smtClean="0"/>
          </a:p>
          <a:p>
            <a:r>
              <a:rPr lang="en-US" dirty="0" smtClean="0"/>
              <a:t>-private data 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-Earth </a:t>
            </a:r>
            <a:r>
              <a:rPr lang="en-US" dirty="0"/>
              <a:t>register </a:t>
            </a:r>
            <a:r>
              <a:rPr lang="en-US" dirty="0" smtClean="0"/>
              <a:t>(Inherit NUOPC driver, specialization NUOPC set Model services, run sequence</a:t>
            </a:r>
            <a:r>
              <a:rPr lang="en-US" dirty="0"/>
              <a:t>, finalize and internal initialization; </a:t>
            </a:r>
            <a:r>
              <a:rPr lang="en-US" dirty="0" smtClean="0"/>
              <a:t>set up NUOPC field dictionary)</a:t>
            </a:r>
            <a:endParaRPr lang="en-US" dirty="0"/>
          </a:p>
          <a:p>
            <a:pPr>
              <a:spcBef>
                <a:spcPts val="600"/>
              </a:spcBef>
            </a:pPr>
            <a:r>
              <a:rPr lang="en-US" dirty="0" smtClean="0"/>
              <a:t>-Set model service: call </a:t>
            </a:r>
            <a:r>
              <a:rPr lang="en-US" dirty="0" err="1" smtClean="0"/>
              <a:t>setservice</a:t>
            </a:r>
            <a:r>
              <a:rPr lang="en-US" dirty="0"/>
              <a:t> of selected </a:t>
            </a:r>
            <a:r>
              <a:rPr lang="en-US" dirty="0" smtClean="0"/>
              <a:t>components or mediator 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-</a:t>
            </a:r>
            <a:r>
              <a:rPr lang="en-US" dirty="0" err="1" smtClean="0"/>
              <a:t>SetRunSequence</a:t>
            </a:r>
            <a:r>
              <a:rPr lang="en-US" dirty="0" smtClean="0"/>
              <a:t>: set run </a:t>
            </a:r>
            <a:r>
              <a:rPr lang="en-US" dirty="0" err="1" smtClean="0"/>
              <a:t>run</a:t>
            </a:r>
            <a:r>
              <a:rPr lang="en-US" dirty="0" smtClean="0"/>
              <a:t> sequences with selected components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-Finalize: </a:t>
            </a:r>
            <a:r>
              <a:rPr lang="en-US" dirty="0" err="1" smtClean="0"/>
              <a:t>dealloate</a:t>
            </a:r>
            <a:r>
              <a:rPr lang="en-US" dirty="0" smtClean="0"/>
              <a:t> internal state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-Internal initialization: connector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83870" y="5029200"/>
            <a:ext cx="6858000" cy="1600438"/>
          </a:xfrm>
          <a:prstGeom prst="rect">
            <a:avLst/>
          </a:prstGeom>
          <a:noFill/>
          <a:ln>
            <a:solidFill>
              <a:srgbClr val="009AD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dirty="0" err="1" smtClean="0"/>
              <a:t>nems.configure</a:t>
            </a:r>
            <a:r>
              <a:rPr lang="en-US" dirty="0" smtClean="0"/>
              <a:t>: </a:t>
            </a:r>
          </a:p>
          <a:p>
            <a:r>
              <a:rPr lang="en-US" sz="1600" dirty="0" smtClean="0"/>
              <a:t>		</a:t>
            </a:r>
            <a:r>
              <a:rPr lang="en-US" sz="1600" dirty="0" err="1" smtClean="0"/>
              <a:t>EARTH_component_list</a:t>
            </a:r>
            <a:r>
              <a:rPr lang="en-US" sz="1600" dirty="0"/>
              <a:t>: ATM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		</a:t>
            </a:r>
            <a:r>
              <a:rPr lang="en-US" sz="1600" dirty="0" err="1" smtClean="0"/>
              <a:t>ATM_model</a:t>
            </a:r>
            <a:r>
              <a:rPr lang="en-US" sz="1600" dirty="0"/>
              <a:t>:            ${</a:t>
            </a:r>
            <a:r>
              <a:rPr lang="en-US" sz="1600" dirty="0" err="1"/>
              <a:t>atm_model</a:t>
            </a:r>
            <a:r>
              <a:rPr lang="en-US" sz="1600" dirty="0" smtClean="0"/>
              <a:t>:-fv3}</a:t>
            </a:r>
            <a:endParaRPr lang="en-US" sz="1600" dirty="0"/>
          </a:p>
          <a:p>
            <a:r>
              <a:rPr lang="en-US" sz="1600" dirty="0"/>
              <a:t> </a:t>
            </a:r>
            <a:r>
              <a:rPr lang="en-US" sz="1600" dirty="0" smtClean="0"/>
              <a:t>		</a:t>
            </a:r>
            <a:r>
              <a:rPr lang="en-US" sz="1600" dirty="0" err="1" smtClean="0"/>
              <a:t>runSeq</a:t>
            </a:r>
            <a:r>
              <a:rPr lang="en-US" sz="1600" dirty="0"/>
              <a:t>::</a:t>
            </a:r>
          </a:p>
          <a:p>
            <a:r>
              <a:rPr lang="en-US" sz="1600" dirty="0"/>
              <a:t>  </a:t>
            </a:r>
            <a:r>
              <a:rPr lang="en-US" sz="1600" dirty="0" smtClean="0"/>
              <a:t>		 </a:t>
            </a:r>
            <a:r>
              <a:rPr lang="en-US" sz="1600" dirty="0"/>
              <a:t>ATM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		::</a:t>
            </a:r>
            <a:endParaRPr lang="en-US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NEMS and FV3CAP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28686855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8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7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6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18223</TotalTime>
  <Words>897</Words>
  <Application>Microsoft Office PowerPoint</Application>
  <PresentationFormat>On-screen Show (4:3)</PresentationFormat>
  <Paragraphs>167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10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Default Design</vt:lpstr>
      <vt:lpstr>8_Custom Design</vt:lpstr>
      <vt:lpstr>7_Custom Design</vt:lpstr>
      <vt:lpstr>6_Custom Design</vt:lpstr>
      <vt:lpstr>5_Custom Design</vt:lpstr>
      <vt:lpstr>3_Custom Design</vt:lpstr>
      <vt:lpstr>4_Custom Design</vt:lpstr>
      <vt:lpstr>Custom Design</vt:lpstr>
      <vt:lpstr>1_Custom Design</vt:lpstr>
      <vt:lpstr>2_Custom Design</vt:lpstr>
      <vt:lpstr>NEMS and FV3-CAP    Building FV3 in  common infrastructure</vt:lpstr>
      <vt:lpstr>Overview</vt:lpstr>
      <vt:lpstr>ESMF based NEMS FV3 - object oriented design</vt:lpstr>
      <vt:lpstr>NEMS atmosphere grid component</vt:lpstr>
      <vt:lpstr>PowerPoint Presentation</vt:lpstr>
      <vt:lpstr>PowerPoint Presentation</vt:lpstr>
      <vt:lpstr>NEMSFV3 NEMS driver</vt:lpstr>
      <vt:lpstr>NEMSFV3 NEMS driver (cont.)</vt:lpstr>
      <vt:lpstr>NEMSFV3 NEMS driver (cont.)</vt:lpstr>
      <vt:lpstr>NEMS fv3gfs_CAP </vt:lpstr>
      <vt:lpstr>Features of NEMFV3: ESMF based NEMS GSM- object oriented design</vt:lpstr>
      <vt:lpstr>Features of NEMSFV3: test system</vt:lpstr>
      <vt:lpstr>Challenges in working with NEMSFV3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group 2: Modeling and data assimilation Interim report</dc:title>
  <dc:creator>mc</dc:creator>
  <cp:lastModifiedBy>Jun Wang</cp:lastModifiedBy>
  <cp:revision>793</cp:revision>
  <dcterms:created xsi:type="dcterms:W3CDTF">2005-08-19T01:51:16Z</dcterms:created>
  <dcterms:modified xsi:type="dcterms:W3CDTF">2017-05-15T17:00:16Z</dcterms:modified>
</cp:coreProperties>
</file>