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8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9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1"/>
    <p:sldMasterId id="2147484688" r:id="rId2"/>
    <p:sldMasterId id="2147483893" r:id="rId3"/>
    <p:sldMasterId id="2147483881" r:id="rId4"/>
    <p:sldMasterId id="2147483869" r:id="rId5"/>
    <p:sldMasterId id="2147483845" r:id="rId6"/>
    <p:sldMasterId id="2147483857" r:id="rId7"/>
    <p:sldMasterId id="2147483809" r:id="rId8"/>
    <p:sldMasterId id="2147483821" r:id="rId9"/>
    <p:sldMasterId id="2147483833" r:id="rId10"/>
  </p:sldMasterIdLst>
  <p:notesMasterIdLst>
    <p:notesMasterId r:id="rId25"/>
  </p:notesMasterIdLst>
  <p:handoutMasterIdLst>
    <p:handoutMasterId r:id="rId26"/>
  </p:handoutMasterIdLst>
  <p:sldIdLst>
    <p:sldId id="495" r:id="rId11"/>
    <p:sldId id="721" r:id="rId12"/>
    <p:sldId id="771" r:id="rId13"/>
    <p:sldId id="768" r:id="rId14"/>
    <p:sldId id="769" r:id="rId15"/>
    <p:sldId id="772" r:id="rId16"/>
    <p:sldId id="796" r:id="rId17"/>
    <p:sldId id="797" r:id="rId18"/>
    <p:sldId id="798" r:id="rId19"/>
    <p:sldId id="800" r:id="rId20"/>
    <p:sldId id="789" r:id="rId21"/>
    <p:sldId id="793" r:id="rId22"/>
    <p:sldId id="791" r:id="rId23"/>
    <p:sldId id="767" r:id="rId24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lu" initials="s" lastIdx="23" clrIdx="0">
    <p:extLst/>
  </p:cmAuthor>
  <p:cmAuthor id="2" name="Jun Wang" initials="J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AD0"/>
    <a:srgbClr val="0000FF"/>
    <a:srgbClr val="FFCC00"/>
    <a:srgbClr val="FFFF99"/>
    <a:srgbClr val="006600"/>
    <a:srgbClr val="CC0099"/>
    <a:srgbClr val="CC0000"/>
    <a:srgbClr val="0080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11" autoAdjust="0"/>
    <p:restoredTop sz="99711" autoAdjust="0"/>
  </p:normalViewPr>
  <p:slideViewPr>
    <p:cSldViewPr>
      <p:cViewPr>
        <p:scale>
          <a:sx n="80" d="100"/>
          <a:sy n="80" d="100"/>
        </p:scale>
        <p:origin x="-97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862"/>
    </p:cViewPr>
  </p:sorterViewPr>
  <p:notesViewPr>
    <p:cSldViewPr>
      <p:cViewPr varScale="1">
        <p:scale>
          <a:sx n="84" d="100"/>
          <a:sy n="84" d="100"/>
        </p:scale>
        <p:origin x="-3150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A4987D-8FDB-458D-A300-4EFD7B25496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7381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6" tIns="46188" rIns="92376" bIns="46188" numCol="1" anchor="t" anchorCtr="0" compatLnSpc="1">
            <a:prstTxWarp prst="textNoShape">
              <a:avLst/>
            </a:prstTxWarp>
          </a:bodyPr>
          <a:lstStyle>
            <a:lvl1pPr algn="l" defTabSz="923849" eaLnBrk="0" hangingPunct="0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6" tIns="46188" rIns="92376" bIns="46188" numCol="1" anchor="t" anchorCtr="0" compatLnSpc="1">
            <a:prstTxWarp prst="textNoShape">
              <a:avLst/>
            </a:prstTxWarp>
          </a:bodyPr>
          <a:lstStyle>
            <a:lvl1pPr algn="r" defTabSz="923849" eaLnBrk="0" hangingPunct="0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831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6" tIns="46188" rIns="92376" bIns="46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6" tIns="46188" rIns="92376" bIns="46188" numCol="1" anchor="b" anchorCtr="0" compatLnSpc="1">
            <a:prstTxWarp prst="textNoShape">
              <a:avLst/>
            </a:prstTxWarp>
          </a:bodyPr>
          <a:lstStyle>
            <a:lvl1pPr algn="l" defTabSz="923849" eaLnBrk="0" hangingPunct="0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09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6" tIns="46188" rIns="92376" bIns="46188" numCol="1" anchor="b" anchorCtr="0" compatLnSpc="1">
            <a:prstTxWarp prst="textNoShape">
              <a:avLst/>
            </a:prstTxWarp>
          </a:bodyPr>
          <a:lstStyle>
            <a:lvl1pPr algn="r" defTabSz="923849" eaLnBrk="0" hangingPunct="0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A02A36FB-AEA3-4902-AB60-1C4282353BD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4159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A36FB-AEA3-4902-AB60-1C4282353BD7}" type="slidenum">
              <a:rPr lang="zh-TW" altLang="en-US" smtClean="0"/>
              <a:pPr>
                <a:defRPr/>
              </a:pPr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807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75E77-227D-4A09-81DC-23006409BCF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37325"/>
            <a:ext cx="7239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788F-5CF3-4A50-8516-340072B45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746E3-8F98-411E-B5A0-8ADE04550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C5D6-B854-4BFF-B5BD-A74726E55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9E1F-B740-4DE1-9B77-6ED1B9256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A68D-267A-4855-AB91-664E7DF69F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3F7C-BABD-45DD-988D-E592FEC9F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66B3-EE2B-493B-8F52-2EE5FE128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6C95-0026-4793-B114-D03B5AE0D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37325"/>
            <a:ext cx="7239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77000"/>
            <a:ext cx="2133600" cy="381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3FF4-8822-472E-A5A9-98BB16D06F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82C33-6B08-49CE-B7E8-404DDF51AC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8FD2-3626-44A4-823F-F988375250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52FA-68B4-4027-AF40-B0A3C21B2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3405-4D74-46D7-975C-9F3AC6AA6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C0B6-4B9C-46E0-8F6E-4A1F7C4E3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41E1-4243-4407-8757-BEDF769D9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3CAA-9FA2-4DA4-9258-9A28335A0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6DB9-21DD-4DD7-A4B5-11B9518D5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C69D-CCFF-41BA-A02F-01D93B3AA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86048-6B31-4C79-9A74-A82AA317B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6690-A4A5-42A9-AB56-2C7088AE17C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23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0EA9-E61C-42B7-BF21-5FC45FF25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7194-F9C9-4CAA-BFD2-6C9858EC87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7B75-6CDE-4ED8-AF48-073299030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C18C-D978-4DC0-B0B6-CE21CF71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1F5E-F7A8-432D-98AF-3F3D021C1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04771-6AA0-4224-9406-E52C9BC12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46109-14E2-4D49-BA69-14AA2B02A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9E65-6CE9-482C-9D2D-21666B7C4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E1D1-767F-4636-B869-9BAE53AD3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367B-F538-42D6-A489-74B04E0FE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1172-0261-4056-BD47-9354580D4D8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23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A975-FB0A-4F60-BDA8-1BF68A16E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0C74-18BD-4C09-994F-B278ECE6A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3B70-95A5-4043-B742-40FDC440D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B0C7-74AD-4A88-A158-FE9723884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FA1F-1A3A-48CE-BF04-ED74CE431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3FC8-6C97-461F-B515-A6CEF0DE6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9920-F432-4C7C-96D8-5983380480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F79B-549D-445E-90BF-A43377436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8803-B91D-4469-8F76-CAFAF64C5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8B-F3F5-4B39-A986-B1963010D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3FF4-8822-472E-A5A9-98BB16D06F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23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6CAD-A19A-4190-BB1E-9754B81C4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EFD0F-FF27-416E-B03F-FFED01F80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17A5-7D34-4CD1-ADE6-B6D2D1E2C2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BEED-9956-4183-9936-019A61A17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FF86-B91D-479B-A9BC-B4BF8AD27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EF94-C087-44D1-B311-FF55F3AE29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FFC8-4FA2-4A77-8D4B-C276CB25A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2D14-8901-4621-BA5D-A107E649C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D02C-0FE9-4DC4-8964-719F4C4CF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7A9A-5754-482A-8327-352BF2993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1B448-135A-40FC-9EAC-0BE2770B36D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23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A9E7C-4847-403A-B689-4FBB564D2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77231-BB98-47C9-986C-4F67260297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7072C-A75B-44A7-9EEA-75F11DBAF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6642-4E2E-4B02-9C10-59A5247A7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A83E-6BE7-411F-84BF-4C4E92093F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6825-33C3-4222-A629-C22C78E8A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8D08-E831-47D8-BDEC-9AF51293D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92FC-B38E-4DCB-8EF6-364DCEBD4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9B14A-6239-4371-AE30-F3506936B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85FC-A867-46C5-AD8F-1BB959EC8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B5BB-3EF9-49B7-A96D-3F051EF3A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622B-7246-4531-B5C8-9856F8903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6378-501B-4AD5-B362-E39E9797C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A0B36-FDF0-491E-8D4C-0F846D1A1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9ACE0-152D-46B5-9B6A-703E97036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E95A-A15E-48AF-B739-0D3536D3A8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729C-3A85-41DB-B2D0-809B9275E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CD6B-3320-4ECC-8CB5-4C0470DE6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E2DB-2337-433E-9207-3D1B95AA08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1089-7737-4637-98BF-03D5C715D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9050-1089-4C7A-A4C4-2507A0BF0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24F75-0A16-4A75-A726-647DB5E78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64BB-D32F-48B4-9CA4-8E3782CFA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D902-4C7B-4133-ABDA-8E82ED319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F13D-0946-4DF2-BC2C-DB695FC66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3A38-7F43-498A-9C82-5FE9E62DB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A8E8-5CE8-4224-BDCA-14CF339EE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2AA7-3C95-43F5-96EE-5134CC315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C32EB-1FA1-473D-8C95-1CE2EC1B9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3823-D782-48B6-BC90-0F8B2588B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F777-5D2D-4C3B-A1FB-31136B19A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46DF3-2013-43B1-9AB5-27063227D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2DAB-C29D-4719-8B2B-992082193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0793-1DC1-45F0-A989-203B0A21C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C401-FF44-4B43-8FDB-D4CC00770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E5A2-3F08-4B33-BB2F-E7D7DD1AE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BAB8-744C-4749-B098-93FD8044C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C65F-6ABB-43F0-B267-C62FCA704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352B-E384-4D59-8635-3454E4AAA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A5F8A-5E87-4EAF-B011-B02D82DA6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icture1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47114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</a:p>
        </p:txBody>
      </p:sp>
      <p:sp>
        <p:nvSpPr>
          <p:cNvPr id="453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37325"/>
            <a:ext cx="7239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000099"/>
                </a:solidFill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PMingLiU" pitchFamily="18" charset="-120"/>
              </a:defRPr>
            </a:lvl1pPr>
          </a:lstStyle>
          <a:p>
            <a:pPr>
              <a:defRPr/>
            </a:pPr>
            <a:fld id="{B9601280-B9EE-4BD9-AD64-C40405A1796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pic>
        <p:nvPicPr>
          <p:cNvPr id="2055" name="Picture 7" descr="noaa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57200" cy="45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2056" name="Picture 8" descr="ncep_80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48600" y="0"/>
            <a:ext cx="678561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nws_logo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newblueNEMSlogo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49611" y="0"/>
            <a:ext cx="594389" cy="46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685" r:id="rId2"/>
    <p:sldLayoutId id="2147484686" r:id="rId3"/>
    <p:sldLayoutId id="2147484594" r:id="rId4"/>
    <p:sldLayoutId id="2147484595" r:id="rId5"/>
    <p:sldLayoutId id="2147484596" r:id="rId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B2D4DB1-B41A-45A8-A75A-057C1A76D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75" r:id="rId2"/>
    <p:sldLayoutId id="2147484676" r:id="rId3"/>
    <p:sldLayoutId id="2147484677" r:id="rId4"/>
    <p:sldLayoutId id="2147484678" r:id="rId5"/>
    <p:sldLayoutId id="2147484679" r:id="rId6"/>
    <p:sldLayoutId id="2147484680" r:id="rId7"/>
    <p:sldLayoutId id="2147484681" r:id="rId8"/>
    <p:sldLayoutId id="2147484682" r:id="rId9"/>
    <p:sldLayoutId id="2147484683" r:id="rId10"/>
    <p:sldLayoutId id="214748468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96CF-9ABA-4EC0-AF0E-DBED04243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  <p:sldLayoutId id="2147484697" r:id="rId9"/>
    <p:sldLayoutId id="2147484698" r:id="rId10"/>
    <p:sldLayoutId id="214748469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E4F7E49-0596-46B2-B55D-DA682E73C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3147869-E549-4579-9736-9C2920E0A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F88B4D9-E2C1-4AFA-B2C5-4C75B2FA2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20" r:id="rId2"/>
    <p:sldLayoutId id="2147484621" r:id="rId3"/>
    <p:sldLayoutId id="2147484622" r:id="rId4"/>
    <p:sldLayoutId id="2147484623" r:id="rId5"/>
    <p:sldLayoutId id="2147484624" r:id="rId6"/>
    <p:sldLayoutId id="2147484625" r:id="rId7"/>
    <p:sldLayoutId id="2147484626" r:id="rId8"/>
    <p:sldLayoutId id="2147484627" r:id="rId9"/>
    <p:sldLayoutId id="2147484628" r:id="rId10"/>
    <p:sldLayoutId id="214748462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11B3E64-0ED2-47C6-B33C-0C676546A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575F065-3326-4373-892C-6D03BF9AD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1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FE2FAA8-DE1A-4D92-98E7-3A65C6313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2" r:id="rId1"/>
    <p:sldLayoutId id="2147484653" r:id="rId2"/>
    <p:sldLayoutId id="2147484654" r:id="rId3"/>
    <p:sldLayoutId id="2147484655" r:id="rId4"/>
    <p:sldLayoutId id="2147484656" r:id="rId5"/>
    <p:sldLayoutId id="2147484657" r:id="rId6"/>
    <p:sldLayoutId id="2147484658" r:id="rId7"/>
    <p:sldLayoutId id="2147484659" r:id="rId8"/>
    <p:sldLayoutId id="2147484660" r:id="rId9"/>
    <p:sldLayoutId id="2147484661" r:id="rId10"/>
    <p:sldLayoutId id="2147484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NEMS and FV3CAP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C139E41-042F-493F-8F30-FC04AC262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685509" cy="2286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zh-TW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NEMS and FV3-CAP  </a:t>
            </a:r>
            <a:r>
              <a:rPr lang="en-US" altLang="zh-TW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/>
            </a:r>
            <a:br>
              <a:rPr lang="en-US" altLang="zh-TW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</a:br>
            <a:r>
              <a:rPr lang="en-US" altLang="zh-TW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/>
            </a:r>
            <a:br>
              <a:rPr lang="en-US" altLang="zh-TW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</a:b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Building </a:t>
            </a: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FV3 in </a:t>
            </a: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/>
            </a:r>
            <a:b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</a:b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PMingLiU" pitchFamily="18" charset="-120"/>
              </a:rPr>
              <a:t>common infrastructure</a:t>
            </a:r>
            <a:endParaRPr lang="en-US" altLang="zh-TW" sz="32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9813" y="4698831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TW" sz="2400" dirty="0" smtClean="0">
                <a:solidFill>
                  <a:srgbClr val="000099"/>
                </a:solidFill>
                <a:latin typeface="Calibri" pitchFamily="34" charset="0"/>
                <a:ea typeface="PMingLiU" pitchFamily="18" charset="-120"/>
              </a:rPr>
              <a:t>Jun </a:t>
            </a:r>
            <a:r>
              <a:rPr lang="en-US" altLang="zh-TW" sz="2400" dirty="0" smtClean="0">
                <a:solidFill>
                  <a:srgbClr val="000099"/>
                </a:solidFill>
                <a:latin typeface="Calibri" pitchFamily="34" charset="0"/>
                <a:ea typeface="PMingLiU" pitchFamily="18" charset="-120"/>
              </a:rPr>
              <a:t>Wang</a:t>
            </a:r>
          </a:p>
          <a:p>
            <a:pPr algn="ctr" eaLnBrk="0" hangingPunct="0"/>
            <a:r>
              <a:rPr lang="en-US" altLang="zh-TW" sz="2400" dirty="0" smtClean="0">
                <a:solidFill>
                  <a:srgbClr val="000099"/>
                </a:solidFill>
                <a:latin typeface="Calibri" pitchFamily="34" charset="0"/>
                <a:ea typeface="PMingLiU" pitchFamily="18" charset="-120"/>
              </a:rPr>
              <a:t>NEMS architecture development team</a:t>
            </a:r>
          </a:p>
          <a:p>
            <a:pPr algn="ctr" eaLnBrk="0" hangingPunct="0"/>
            <a:r>
              <a:rPr lang="en-US" altLang="zh-TW" sz="2400" dirty="0" smtClean="0">
                <a:solidFill>
                  <a:srgbClr val="000099"/>
                </a:solidFill>
                <a:latin typeface="Calibri" pitchFamily="34" charset="0"/>
                <a:ea typeface="PMingLiU" pitchFamily="18" charset="-120"/>
              </a:rPr>
              <a:t>ESMF group</a:t>
            </a:r>
            <a:endParaRPr lang="en-US" altLang="zh-TW" sz="2400" dirty="0" smtClean="0">
              <a:solidFill>
                <a:srgbClr val="000099"/>
              </a:solidFill>
              <a:latin typeface="Calibri" pitchFamily="34" charset="0"/>
              <a:ea typeface="PMingLiU" pitchFamily="18" charset="-120"/>
            </a:endParaRPr>
          </a:p>
          <a:p>
            <a:pPr algn="ctr" eaLnBrk="0" hangingPunct="0"/>
            <a:endParaRPr lang="en-US" altLang="zh-TW" kern="0" dirty="0">
              <a:solidFill>
                <a:srgbClr val="000099"/>
              </a:solidFill>
              <a:latin typeface="Calibri" pitchFamily="34" charset="0"/>
              <a:ea typeface="PMingLiU" pitchFamily="18" charset="-120"/>
            </a:endParaRPr>
          </a:p>
          <a:p>
            <a:pPr algn="ctr" eaLnBrk="0" hangingPunct="0"/>
            <a:endParaRPr lang="en-US" altLang="zh-TW" dirty="0" smtClean="0">
              <a:solidFill>
                <a:srgbClr val="000099"/>
              </a:solidFill>
              <a:latin typeface="Calibri" pitchFamily="34" charset="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02" y="304800"/>
            <a:ext cx="8787161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Calibri" panose="020F0502020204030204" pitchFamily="34" charset="0"/>
              </a:rPr>
              <a:t>NEMS fv3gfs_CAP</a:t>
            </a:r>
            <a:r>
              <a:rPr lang="en-US" dirty="0"/>
              <a:t/>
            </a:r>
            <a:br>
              <a:rPr lang="en-US" dirty="0"/>
            </a:br>
            <a:endParaRPr lang="en-US" sz="2000" dirty="0"/>
          </a:p>
        </p:txBody>
      </p:sp>
      <p:sp>
        <p:nvSpPr>
          <p:cNvPr id="28" name="Rounded Rectangle 27"/>
          <p:cNvSpPr/>
          <p:nvPr/>
        </p:nvSpPr>
        <p:spPr>
          <a:xfrm>
            <a:off x="4282067" y="990600"/>
            <a:ext cx="2438400" cy="10110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Set time info for fv3 time manager</a:t>
            </a:r>
          </a:p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Time_init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Time_end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Time_step_atmos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300974" y="1222453"/>
            <a:ext cx="2057400" cy="44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InitializeAdvertise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43867" y="1455699"/>
            <a:ext cx="7787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2" idx="3"/>
          </p:cNvCxnSpPr>
          <p:nvPr/>
        </p:nvCxnSpPr>
        <p:spPr>
          <a:xfrm>
            <a:off x="3358374" y="1443619"/>
            <a:ext cx="8382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310267" y="3391365"/>
            <a:ext cx="2438400" cy="6974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model_label_Advance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nc</a:t>
            </a:r>
            <a:r>
              <a:rPr lang="en-US" sz="1400" b="1" dirty="0">
                <a:solidFill>
                  <a:schemeClr val="tx1"/>
                </a:solidFill>
              </a:rPr>
              <a:t> = 1, </a:t>
            </a:r>
            <a:r>
              <a:rPr lang="en-US" sz="1400" b="1" dirty="0" err="1">
                <a:solidFill>
                  <a:schemeClr val="tx1"/>
                </a:solidFill>
              </a:rPr>
              <a:t>num_cpld_calls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345579" y="5715000"/>
            <a:ext cx="2438400" cy="4423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model_label_Finalize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96367" y="2145681"/>
            <a:ext cx="2209800" cy="3271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diag_manager_init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408448" y="2574073"/>
            <a:ext cx="2209800" cy="3271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Atmos_model_init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396367" y="3064263"/>
            <a:ext cx="2209800" cy="3271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data_override_init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8" idx="2"/>
            <a:endCxn id="36" idx="0"/>
          </p:cNvCxnSpPr>
          <p:nvPr/>
        </p:nvCxnSpPr>
        <p:spPr>
          <a:xfrm>
            <a:off x="5501267" y="2001644"/>
            <a:ext cx="0" cy="14403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6" idx="2"/>
            <a:endCxn id="37" idx="0"/>
          </p:cNvCxnSpPr>
          <p:nvPr/>
        </p:nvCxnSpPr>
        <p:spPr>
          <a:xfrm>
            <a:off x="5501267" y="2472783"/>
            <a:ext cx="12081" cy="10129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38" idx="0"/>
          </p:cNvCxnSpPr>
          <p:nvPr/>
        </p:nvCxnSpPr>
        <p:spPr>
          <a:xfrm flipH="1">
            <a:off x="5501267" y="2901175"/>
            <a:ext cx="12081" cy="163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4058115" y="3657600"/>
            <a:ext cx="3485685" cy="3429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update_atmos_model_dynamics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053468" y="4152900"/>
            <a:ext cx="3485685" cy="3429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update_atmos_radiation_physics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748667" y="3886200"/>
            <a:ext cx="309448" cy="1161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2"/>
            <a:endCxn id="50" idx="0"/>
          </p:cNvCxnSpPr>
          <p:nvPr/>
        </p:nvCxnSpPr>
        <p:spPr>
          <a:xfrm flipH="1">
            <a:off x="5796311" y="4000500"/>
            <a:ext cx="4647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4058115" y="4608242"/>
            <a:ext cx="3485685" cy="3429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update_atmos_model_state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53" idx="0"/>
          </p:cNvCxnSpPr>
          <p:nvPr/>
        </p:nvCxnSpPr>
        <p:spPr>
          <a:xfrm>
            <a:off x="5800957" y="4493942"/>
            <a:ext cx="1" cy="1143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86611" y="5067300"/>
            <a:ext cx="2743200" cy="3429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atmos_model_restart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endCxn id="55" idx="0"/>
          </p:cNvCxnSpPr>
          <p:nvPr/>
        </p:nvCxnSpPr>
        <p:spPr>
          <a:xfrm flipH="1">
            <a:off x="5758211" y="4953000"/>
            <a:ext cx="1" cy="1143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681867" y="5524500"/>
            <a:ext cx="3076345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681867" y="4088781"/>
            <a:ext cx="0" cy="143571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4408448" y="5715000"/>
            <a:ext cx="2133600" cy="3271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atmos_model_end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endCxn id="63" idx="1"/>
          </p:cNvCxnSpPr>
          <p:nvPr/>
        </p:nvCxnSpPr>
        <p:spPr>
          <a:xfrm>
            <a:off x="3802564" y="5878551"/>
            <a:ext cx="60588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4408448" y="6183392"/>
            <a:ext cx="2133600" cy="3271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diag_manager_end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3" idx="2"/>
            <a:endCxn id="65" idx="0"/>
          </p:cNvCxnSpPr>
          <p:nvPr/>
        </p:nvCxnSpPr>
        <p:spPr>
          <a:xfrm>
            <a:off x="5475248" y="6042102"/>
            <a:ext cx="0" cy="14129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55" idx="2"/>
          </p:cNvCxnSpPr>
          <p:nvPr/>
        </p:nvCxnSpPr>
        <p:spPr bwMode="auto">
          <a:xfrm>
            <a:off x="5758211" y="5410200"/>
            <a:ext cx="0" cy="114300"/>
          </a:xfrm>
          <a:prstGeom prst="straightConnector1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3645" y="6578756"/>
            <a:ext cx="7239000" cy="320675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NEMS and FV3CAP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43FF4-8822-472E-A5A9-98BB16D06F1E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6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Features of </a:t>
            </a:r>
            <a:r>
              <a:rPr lang="en-US" dirty="0" smtClean="0">
                <a:latin typeface="Calibri" panose="020F0502020204030204" pitchFamily="34" charset="0"/>
              </a:rPr>
              <a:t>NEMFV3: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ESMF </a:t>
            </a:r>
            <a:r>
              <a:rPr lang="en-US" sz="2800" dirty="0">
                <a:latin typeface="Calibri" panose="020F0502020204030204" pitchFamily="34" charset="0"/>
              </a:rPr>
              <a:t>based NEMS GSM- object oriented design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basic concept of the ESMF is that complicated applications can be broken up into coherent pieces with standard calling interface. 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earth science system subcomponents </a:t>
            </a:r>
            <a:r>
              <a:rPr lang="en-US" sz="2000" dirty="0"/>
              <a:t>are </a:t>
            </a:r>
            <a:r>
              <a:rPr lang="en-US" sz="2000" dirty="0" smtClean="0"/>
              <a:t>implemented as cohesive objects with associated internal state and methods combined hidden inside the grid component.</a:t>
            </a:r>
          </a:p>
          <a:p>
            <a:endParaRPr lang="en-US" sz="2000" dirty="0" smtClean="0"/>
          </a:p>
          <a:p>
            <a:r>
              <a:rPr lang="en-US" sz="2000" dirty="0" smtClean="0"/>
              <a:t>The encapsulation can provide data protection and reduce </a:t>
            </a:r>
            <a:r>
              <a:rPr lang="en-US" sz="2000" dirty="0"/>
              <a:t>system complexity, and thus </a:t>
            </a:r>
            <a:r>
              <a:rPr lang="en-US" sz="2000" dirty="0" smtClean="0"/>
              <a:t>increase system robustness. This is different from traditional procedural system that model data and procedure separately.</a:t>
            </a:r>
          </a:p>
          <a:p>
            <a:endParaRPr lang="en-US" sz="2000" dirty="0"/>
          </a:p>
          <a:p>
            <a:r>
              <a:rPr lang="en-US" sz="2000" dirty="0" smtClean="0"/>
              <a:t>It is also useful design for </a:t>
            </a:r>
            <a:r>
              <a:rPr lang="en-US" sz="2000" dirty="0" err="1" smtClean="0"/>
              <a:t>interoperatable</a:t>
            </a:r>
            <a:r>
              <a:rPr lang="en-US" sz="2000" dirty="0" smtClean="0"/>
              <a:t> physics driver.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43FF4-8822-472E-A5A9-98BB16D06F1E}" type="slidenum">
              <a:rPr lang="zh-TW" altLang="en-US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39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Features of </a:t>
            </a:r>
            <a:r>
              <a:rPr lang="en-US" sz="3600" b="1" dirty="0" smtClean="0">
                <a:latin typeface="Calibri" panose="020F0502020204030204" pitchFamily="34" charset="0"/>
              </a:rPr>
              <a:t>NEMSFV3: </a:t>
            </a:r>
            <a:r>
              <a:rPr lang="en-US" sz="3600" b="1" dirty="0" smtClean="0">
                <a:latin typeface="Calibri" panose="020F0502020204030204" pitchFamily="34" charset="0"/>
              </a:rPr>
              <a:t>test system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NEMSFV3 </a:t>
            </a:r>
            <a:r>
              <a:rPr lang="en-US" sz="2000" dirty="0" smtClean="0"/>
              <a:t>test system provides evidence for accept new code changes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smtClean="0"/>
              <a:t>Regression test</a:t>
            </a:r>
          </a:p>
          <a:p>
            <a:pPr lvl="2">
              <a:buFontTx/>
              <a:buChar char="-"/>
            </a:pPr>
            <a:r>
              <a:rPr lang="en-US" sz="1600" dirty="0" smtClean="0"/>
              <a:t>Decomposition, threading, resolution, regional/global</a:t>
            </a:r>
          </a:p>
          <a:p>
            <a:pPr lvl="2">
              <a:buFontTx/>
              <a:buChar char="-"/>
            </a:pPr>
            <a:r>
              <a:rPr lang="en-US" sz="1600" dirty="0" smtClean="0"/>
              <a:t>Evolve: add test, update setting for all test after implementation  </a:t>
            </a:r>
          </a:p>
          <a:p>
            <a:pPr lvl="1">
              <a:buFontTx/>
              <a:buChar char="-"/>
            </a:pPr>
            <a:r>
              <a:rPr lang="en-US" sz="2000" dirty="0" smtClean="0"/>
              <a:t>Parallel test for operational implementation</a:t>
            </a:r>
          </a:p>
          <a:p>
            <a:pPr lvl="1">
              <a:buFontTx/>
              <a:buChar char="-"/>
            </a:pPr>
            <a:r>
              <a:rPr lang="en-US" sz="2000" dirty="0" smtClean="0"/>
              <a:t>A unified workflow system is under development, but testing </a:t>
            </a:r>
            <a:r>
              <a:rPr lang="en-US" sz="2000" dirty="0" smtClean="0"/>
              <a:t>NEMSFV3 </a:t>
            </a:r>
            <a:r>
              <a:rPr lang="en-US" sz="2000" dirty="0" smtClean="0"/>
              <a:t>as the atmosphere component in many coupled applications remains a big challenge:</a:t>
            </a:r>
          </a:p>
          <a:p>
            <a:pPr lvl="2" indent="-285750">
              <a:buFontTx/>
              <a:buChar char="-"/>
            </a:pPr>
            <a:r>
              <a:rPr lang="en-US" sz="1600" dirty="0" smtClean="0"/>
              <a:t>Evaluation</a:t>
            </a:r>
            <a:r>
              <a:rPr lang="en-US" sz="1600" dirty="0" smtClean="0"/>
              <a:t> </a:t>
            </a:r>
            <a:r>
              <a:rPr lang="en-US" sz="1600" dirty="0" smtClean="0"/>
              <a:t>a certain code updates </a:t>
            </a:r>
            <a:r>
              <a:rPr lang="en-US" sz="1600" dirty="0" smtClean="0"/>
              <a:t>are done in both weather </a:t>
            </a:r>
            <a:r>
              <a:rPr lang="en-US" sz="1600" dirty="0" smtClean="0"/>
              <a:t>and climate </a:t>
            </a:r>
            <a:r>
              <a:rPr lang="en-US" sz="1600" dirty="0" smtClean="0"/>
              <a:t>mode, when improvements are not only shown in all the applications, weather accepting the code change becomes challenging. </a:t>
            </a:r>
            <a:endParaRPr lang="en-US" sz="1600" dirty="0" smtClean="0"/>
          </a:p>
          <a:p>
            <a:pPr lvl="2" indent="-285750">
              <a:buFontTx/>
              <a:buChar char="-"/>
            </a:pPr>
            <a:r>
              <a:rPr lang="en-US" sz="1600" dirty="0" smtClean="0"/>
              <a:t>How to set up climatology from standalone </a:t>
            </a:r>
            <a:r>
              <a:rPr lang="en-US" sz="1600" dirty="0" smtClean="0"/>
              <a:t>NEMSFV3 </a:t>
            </a:r>
            <a:r>
              <a:rPr lang="en-US" sz="1600" dirty="0" smtClean="0"/>
              <a:t>that evolves fast</a:t>
            </a:r>
          </a:p>
          <a:p>
            <a:pPr marL="914400" lvl="2" indent="0">
              <a:buNone/>
            </a:pPr>
            <a:r>
              <a:rPr lang="en-US" sz="1600" dirty="0" smtClean="0"/>
              <a:t>-   Add test cases for special events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43FF4-8822-472E-A5A9-98BB16D06F1E}" type="slidenum">
              <a:rPr lang="zh-TW" altLang="en-US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215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anose="020F0502020204030204" pitchFamily="34" charset="0"/>
              </a:rPr>
              <a:t>Challenges in working with </a:t>
            </a:r>
            <a:r>
              <a:rPr lang="en-US" sz="3600" dirty="0" smtClean="0">
                <a:latin typeface="Calibri" panose="020F0502020204030204" pitchFamily="34" charset="0"/>
              </a:rPr>
              <a:t>NEMSFV3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Suggestion to </a:t>
            </a:r>
            <a:r>
              <a:rPr lang="en-US" sz="2400" dirty="0" smtClean="0"/>
              <a:t>work with fast evolving system</a:t>
            </a:r>
            <a:endParaRPr lang="en-US" sz="2400" dirty="0" smtClean="0"/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Ticket system: document all the code changes</a:t>
            </a:r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Merge to trunk as frequently as possible</a:t>
            </a:r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Break big task into small pieces and make several commits</a:t>
            </a:r>
          </a:p>
          <a:p>
            <a:pPr marL="857250" lvl="1" indent="-457200">
              <a:buFontTx/>
              <a:buChar char="-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Complexity</a:t>
            </a:r>
          </a:p>
          <a:p>
            <a:pPr lvl="1" indent="-342900">
              <a:buFontTx/>
              <a:buChar char="-"/>
            </a:pPr>
            <a:r>
              <a:rPr lang="en-US" sz="2000" dirty="0" smtClean="0"/>
              <a:t>Many components, It is impossible to understand all the pieces</a:t>
            </a:r>
            <a:endParaRPr lang="en-US" sz="2000" dirty="0"/>
          </a:p>
          <a:p>
            <a:pPr lvl="1" indent="-342900">
              <a:buFontTx/>
              <a:buChar char="-"/>
            </a:pPr>
            <a:r>
              <a:rPr lang="en-US" sz="2000" dirty="0" smtClean="0"/>
              <a:t>Communication is important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43FF4-8822-472E-A5A9-98BB16D06F1E}" type="slidenum">
              <a:rPr lang="zh-TW" altLang="en-US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32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F6690-A4A5-42A9-AB56-2C7088AE17CC}" type="slidenum">
              <a:rPr lang="zh-TW" altLang="en-US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158548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0099"/>
                </a:solidFill>
              </a:rPr>
              <a:t>Thanks!</a:t>
            </a:r>
            <a:endParaRPr lang="en-US" sz="3600" i="1" dirty="0">
              <a:solidFill>
                <a:srgbClr val="0000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40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alibri" panose="020F0502020204030204" pitchFamily="34" charset="0"/>
              </a:rPr>
              <a:t>NEMS</a:t>
            </a:r>
          </a:p>
          <a:p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2600" dirty="0" smtClean="0">
                <a:latin typeface="Calibri" panose="020F0502020204030204" pitchFamily="34" charset="0"/>
              </a:rPr>
              <a:t>Standalone NEMS FV3 architecture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FV3 CAP</a:t>
            </a:r>
            <a:endParaRPr lang="en-US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2600" dirty="0" smtClean="0">
                <a:latin typeface="Calibri" panose="020F0502020204030204" pitchFamily="34" charset="0"/>
              </a:rPr>
              <a:t>Learning </a:t>
            </a:r>
            <a:r>
              <a:rPr lang="en-US" sz="2600" dirty="0" smtClean="0">
                <a:latin typeface="Calibri" panose="020F0502020204030204" pitchFamily="34" charset="0"/>
              </a:rPr>
              <a:t>from </a:t>
            </a:r>
            <a:r>
              <a:rPr lang="en-US" sz="2600" dirty="0" smtClean="0">
                <a:latin typeface="Calibri" panose="020F0502020204030204" pitchFamily="34" charset="0"/>
              </a:rPr>
              <a:t>NEMSFV3 </a:t>
            </a:r>
            <a:r>
              <a:rPr lang="en-US" sz="2600" dirty="0" smtClean="0">
                <a:latin typeface="Calibri" panose="020F0502020204030204" pitchFamily="34" charset="0"/>
              </a:rPr>
              <a:t>to build earth science system: 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endParaRPr lang="en-US" sz="2600" dirty="0" smtClean="0">
              <a:latin typeface="Calibri" panose="020F0502020204030204" pitchFamily="34" charset="0"/>
            </a:endParaRP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Object Oriented design 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Test system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Challenges in building </a:t>
            </a:r>
            <a:r>
              <a:rPr lang="en-US" sz="2200" dirty="0" smtClean="0">
                <a:latin typeface="Calibri" panose="020F0502020204030204" pitchFamily="34" charset="0"/>
              </a:rPr>
              <a:t>NEMSFV3</a:t>
            </a:r>
            <a:endParaRPr lang="en-US" sz="22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38200" y="6553200"/>
            <a:ext cx="7239000" cy="3048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pPr>
              <a:defRPr/>
            </a:pPr>
            <a:fld id="{EB2F6690-A4A5-42A9-AB56-2C7088AE17CC}" type="slidenum">
              <a:rPr lang="zh-TW" altLang="en-US" smtClean="0">
                <a:latin typeface="Calibri" pitchFamily="34" charset="0"/>
              </a:rPr>
              <a:pPr>
                <a:defRPr/>
              </a:pPr>
              <a:t>2</a:t>
            </a:fld>
            <a:endParaRPr lang="en-US" altLang="zh-TW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ESMF based NEMS </a:t>
            </a:r>
            <a:r>
              <a:rPr lang="en-US" sz="3200" b="1" dirty="0" smtClean="0">
                <a:latin typeface="Calibri" panose="020F0502020204030204" pitchFamily="34" charset="0"/>
              </a:rPr>
              <a:t>FV3 - </a:t>
            </a:r>
            <a:r>
              <a:rPr lang="en-US" sz="3200" b="1" dirty="0" smtClean="0">
                <a:latin typeface="Calibri" panose="020F0502020204030204" pitchFamily="34" charset="0"/>
              </a:rPr>
              <a:t>object oriented design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NEMS</a:t>
            </a:r>
            <a:r>
              <a:rPr lang="en-US" sz="2000" dirty="0">
                <a:latin typeface="Calibri" panose="020F0502020204030204" pitchFamily="34" charset="0"/>
              </a:rPr>
              <a:t> (NOAA Environmental Modeling System) is a common modeling framework. It is based on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ESMF</a:t>
            </a:r>
            <a:r>
              <a:rPr lang="en-US" sz="2000" dirty="0">
                <a:latin typeface="Calibri" panose="020F0502020204030204" pitchFamily="34" charset="0"/>
              </a:rPr>
              <a:t> (Earth System Modeling Framework) and follows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NUOPC</a:t>
            </a:r>
            <a:r>
              <a:rPr lang="en-US" sz="2000" dirty="0">
                <a:latin typeface="Calibri" panose="020F0502020204030204" pitchFamily="34" charset="0"/>
              </a:rPr>
              <a:t> (The National NEMS Unified Operational Prediction Capability) </a:t>
            </a:r>
            <a:r>
              <a:rPr lang="en-US" sz="2000" dirty="0" smtClean="0">
                <a:latin typeface="Calibri" panose="020F0502020204030204" pitchFamily="34" charset="0"/>
              </a:rPr>
              <a:t>convention</a:t>
            </a:r>
          </a:p>
          <a:p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 numerical model in NEMS is represented by software and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is implemented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as an ESMF grid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component </a:t>
            </a:r>
            <a:r>
              <a:rPr lang="en-US" sz="2000" dirty="0" smtClean="0">
                <a:latin typeface="Calibri" panose="020F0502020204030204" pitchFamily="34" charset="0"/>
              </a:rPr>
              <a:t>through </a:t>
            </a:r>
            <a:r>
              <a:rPr lang="en-US" sz="2000" dirty="0">
                <a:latin typeface="Calibri" panose="020F0502020204030204" pitchFamily="34" charset="0"/>
              </a:rPr>
              <a:t>a NUOPC CAP </a:t>
            </a:r>
            <a:r>
              <a:rPr lang="en-US" sz="2000" dirty="0" smtClean="0">
                <a:latin typeface="Calibri" panose="020F0502020204030204" pitchFamily="34" charset="0"/>
              </a:rPr>
              <a:t>wrapped </a:t>
            </a:r>
            <a:r>
              <a:rPr lang="en-US" sz="2000" dirty="0">
                <a:latin typeface="Calibri" panose="020F0502020204030204" pitchFamily="34" charset="0"/>
              </a:rPr>
              <a:t>around the model</a:t>
            </a:r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Each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ESMF grid component has import state and export state,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they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are the interface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inter-grid components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communication.  ESMF fields with decomposed domain grid information,  are elements the import and export state for each component</a:t>
            </a:r>
          </a:p>
          <a:p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Each ESMF grid components has its own internal state with  internal methods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43FF4-8822-472E-A5A9-98BB16D06F1E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846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NEMS atmosphere grid component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atmosphere component </a:t>
            </a:r>
            <a:r>
              <a:rPr lang="en-US" sz="2000" dirty="0" smtClean="0">
                <a:latin typeface="Calibri" panose="020F0502020204030204" pitchFamily="34" charset="0"/>
              </a:rPr>
              <a:t>is the first component implemented in NEMS. 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In the early version of NEMS, the atmosphere component holds multiple atmosphere models such as GSM, NMMB and FIM. </a:t>
            </a:r>
            <a:r>
              <a:rPr lang="en-US" sz="2000" dirty="0">
                <a:latin typeface="Calibri" panose="020F0502020204030204" pitchFamily="34" charset="0"/>
              </a:rPr>
              <a:t>Currently </a:t>
            </a:r>
            <a:r>
              <a:rPr lang="en-US" sz="2000" dirty="0" smtClean="0">
                <a:latin typeface="Calibri" panose="020F0502020204030204" pitchFamily="34" charset="0"/>
              </a:rPr>
              <a:t>FV3 </a:t>
            </a:r>
            <a:r>
              <a:rPr lang="en-US" sz="2000" dirty="0">
                <a:latin typeface="Calibri" panose="020F0502020204030204" pitchFamily="34" charset="0"/>
              </a:rPr>
              <a:t>is an instantiation of atmosphere grid </a:t>
            </a:r>
            <a:r>
              <a:rPr lang="en-US" sz="2000" dirty="0" smtClean="0">
                <a:latin typeface="Calibri" panose="020F0502020204030204" pitchFamily="34" charset="0"/>
              </a:rPr>
              <a:t>component, this makes the atmosphere grid component consistent with other components in NEMS system. 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Besides standalone atmosphere models, many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coupled systems </a:t>
            </a:r>
            <a:r>
              <a:rPr lang="en-US" sz="2000" dirty="0" smtClean="0">
                <a:latin typeface="Calibri" panose="020F0502020204030204" pitchFamily="34" charset="0"/>
              </a:rPr>
              <a:t>that consist of different earth science system components are currently under development in NEMS system. </a:t>
            </a:r>
          </a:p>
          <a:p>
            <a:pPr marL="0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FV3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is </a:t>
            </a:r>
            <a:r>
              <a:rPr lang="en-US" sz="2000" dirty="0" smtClean="0">
                <a:latin typeface="Calibri" panose="020F0502020204030204" pitchFamily="34" charset="0"/>
              </a:rPr>
              <a:t>currently running </a:t>
            </a:r>
            <a:r>
              <a:rPr lang="en-US" sz="2000" dirty="0" smtClean="0">
                <a:latin typeface="Calibri" panose="020F0502020204030204" pitchFamily="34" charset="0"/>
              </a:rPr>
              <a:t>in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standalone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mode </a:t>
            </a:r>
            <a:r>
              <a:rPr lang="en-US" sz="2000" dirty="0" smtClean="0">
                <a:latin typeface="Calibri" panose="020F0502020204030204" pitchFamily="34" charset="0"/>
              </a:rPr>
              <a:t>inside </a:t>
            </a:r>
            <a:r>
              <a:rPr lang="en-US" sz="2000" dirty="0" smtClean="0">
                <a:latin typeface="Calibri" panose="020F0502020204030204" pitchFamily="34" charset="0"/>
              </a:rPr>
              <a:t>NEMS.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43FF4-8822-472E-A5A9-98BB16D06F1E}" type="slidenum">
              <a:rPr lang="zh-TW" altLang="en-US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9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1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86" y="1219200"/>
            <a:ext cx="9681027" cy="54490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905000" y="381000"/>
            <a:ext cx="571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NEMS coupled system</a:t>
            </a:r>
            <a:endParaRPr lang="en-US" sz="3600" b="1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743200"/>
            <a:ext cx="1219200" cy="2286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-8906" y="1828800"/>
            <a:ext cx="1026886" cy="609600"/>
          </a:xfrm>
          <a:prstGeom prst="cloud">
            <a:avLst/>
          </a:prstGeom>
          <a:solidFill>
            <a:srgbClr val="FFCC00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rPr>
              <a:t>GSM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914401" y="2286000"/>
            <a:ext cx="761999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F6690-A4A5-42A9-AB56-2C7088AE17CC}" type="slidenum">
              <a:rPr lang="zh-TW" altLang="en-US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9" name="Cloud 8"/>
          <p:cNvSpPr/>
          <p:nvPr/>
        </p:nvSpPr>
        <p:spPr bwMode="auto">
          <a:xfrm>
            <a:off x="-8906" y="2667000"/>
            <a:ext cx="1026886" cy="609600"/>
          </a:xfrm>
          <a:prstGeom prst="cloud">
            <a:avLst/>
          </a:prstGeom>
          <a:solidFill>
            <a:srgbClr val="FFCC00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rPr>
              <a:t>FV3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1017124" y="2897084"/>
            <a:ext cx="659276" cy="747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507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483" y="308994"/>
            <a:ext cx="648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NEMS </a:t>
            </a:r>
            <a:r>
              <a:rPr lang="en-US" sz="3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FV3 Standalone System</a:t>
            </a:r>
            <a:endParaRPr lang="en-US" sz="3600" b="1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11023" y="1450538"/>
            <a:ext cx="1988773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NEMS description</a:t>
            </a:r>
          </a:p>
          <a:p>
            <a:r>
              <a:rPr lang="en-US" sz="1600" dirty="0" smtClean="0"/>
              <a:t> layer </a:t>
            </a:r>
            <a:endParaRPr lang="en-US" sz="1600" dirty="0"/>
          </a:p>
        </p:txBody>
      </p:sp>
      <p:sp>
        <p:nvSpPr>
          <p:cNvPr id="31" name="Left Arrow 30"/>
          <p:cNvSpPr/>
          <p:nvPr/>
        </p:nvSpPr>
        <p:spPr>
          <a:xfrm>
            <a:off x="6142273" y="1635204"/>
            <a:ext cx="533400" cy="2286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TextBox 2050"/>
          <p:cNvSpPr txBox="1"/>
          <p:nvPr/>
        </p:nvSpPr>
        <p:spPr>
          <a:xfrm>
            <a:off x="6867147" y="2691028"/>
            <a:ext cx="2135454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NEMS NUOPC </a:t>
            </a:r>
          </a:p>
          <a:p>
            <a:r>
              <a:rPr lang="en-US" dirty="0" smtClean="0"/>
              <a:t>Layer &amp; mediator</a:t>
            </a:r>
            <a:endParaRPr lang="en-US" dirty="0"/>
          </a:p>
        </p:txBody>
      </p:sp>
      <p:sp>
        <p:nvSpPr>
          <p:cNvPr id="54" name="Left Arrow 53"/>
          <p:cNvSpPr/>
          <p:nvPr/>
        </p:nvSpPr>
        <p:spPr>
          <a:xfrm>
            <a:off x="6142273" y="2864729"/>
            <a:ext cx="533400" cy="2286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TextBox 2054"/>
          <p:cNvSpPr txBox="1"/>
          <p:nvPr/>
        </p:nvSpPr>
        <p:spPr>
          <a:xfrm>
            <a:off x="6885950" y="4481156"/>
            <a:ext cx="1768309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User’s code</a:t>
            </a:r>
            <a:endParaRPr lang="en-US" dirty="0"/>
          </a:p>
        </p:txBody>
      </p:sp>
      <p:sp>
        <p:nvSpPr>
          <p:cNvPr id="56" name="Left Arrow 55"/>
          <p:cNvSpPr/>
          <p:nvPr/>
        </p:nvSpPr>
        <p:spPr>
          <a:xfrm>
            <a:off x="6142273" y="4586682"/>
            <a:ext cx="533400" cy="2286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TextBox 2055"/>
          <p:cNvSpPr txBox="1"/>
          <p:nvPr/>
        </p:nvSpPr>
        <p:spPr>
          <a:xfrm>
            <a:off x="6529238" y="5709520"/>
            <a:ext cx="2362200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NEMS Infrastructure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39785" y="5851664"/>
            <a:ext cx="225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ESMF grid component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04951" y="1265872"/>
            <a:ext cx="1752600" cy="369332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 Main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64426" y="2041891"/>
            <a:ext cx="2033650" cy="369332"/>
          </a:xfrm>
          <a:prstGeom prst="rect">
            <a:avLst/>
          </a:prstGeom>
          <a:solidFill>
            <a:srgbClr val="009AD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NEMS grid comp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24793" y="2979029"/>
            <a:ext cx="1896094" cy="646331"/>
          </a:xfrm>
          <a:prstGeom prst="rect">
            <a:avLst/>
          </a:prstGeom>
          <a:solidFill>
            <a:srgbClr val="009AD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Earth grid comp</a:t>
            </a:r>
          </a:p>
          <a:p>
            <a:r>
              <a:rPr lang="en-US" dirty="0" smtClean="0"/>
              <a:t>(ensemble)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1" y="4143291"/>
            <a:ext cx="1021277" cy="1477328"/>
          </a:xfrm>
          <a:prstGeom prst="rect">
            <a:avLst/>
          </a:prstGeom>
          <a:solidFill>
            <a:srgbClr val="009AD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FV3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0" name="Straight Arrow Connector 9"/>
          <p:cNvCxnSpPr>
            <a:stCxn id="7" idx="2"/>
            <a:endCxn id="18" idx="0"/>
          </p:cNvCxnSpPr>
          <p:nvPr/>
        </p:nvCxnSpPr>
        <p:spPr bwMode="auto">
          <a:xfrm>
            <a:off x="2881251" y="1635204"/>
            <a:ext cx="0" cy="406687"/>
          </a:xfrm>
          <a:prstGeom prst="straightConnector1">
            <a:avLst/>
          </a:prstGeom>
          <a:noFill/>
          <a:ln w="9525" cap="flat" cmpd="sng" algn="ctr">
            <a:solidFill>
              <a:srgbClr val="009AD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8" idx="2"/>
            <a:endCxn id="19" idx="0"/>
          </p:cNvCxnSpPr>
          <p:nvPr/>
        </p:nvCxnSpPr>
        <p:spPr bwMode="auto">
          <a:xfrm flipH="1">
            <a:off x="2872840" y="2411223"/>
            <a:ext cx="8411" cy="567806"/>
          </a:xfrm>
          <a:prstGeom prst="straightConnector1">
            <a:avLst/>
          </a:prstGeom>
          <a:noFill/>
          <a:ln w="9525" cap="flat" cmpd="sng" algn="ctr">
            <a:solidFill>
              <a:srgbClr val="009AD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9" idx="2"/>
            <a:endCxn id="20" idx="0"/>
          </p:cNvCxnSpPr>
          <p:nvPr/>
        </p:nvCxnSpPr>
        <p:spPr bwMode="auto">
          <a:xfrm>
            <a:off x="2872840" y="3625360"/>
            <a:ext cx="0" cy="517931"/>
          </a:xfrm>
          <a:prstGeom prst="straightConnector1">
            <a:avLst/>
          </a:prstGeom>
          <a:noFill/>
          <a:ln w="9525" cap="flat" cmpd="sng" algn="ctr">
            <a:solidFill>
              <a:srgbClr val="009AD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78261" y="4298277"/>
            <a:ext cx="1135083" cy="369332"/>
          </a:xfrm>
          <a:prstGeom prst="rect">
            <a:avLst/>
          </a:prstGeom>
          <a:solidFill>
            <a:srgbClr val="009AD0"/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Mediator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57" name="Straight Arrow Connector 2056"/>
          <p:cNvCxnSpPr>
            <a:stCxn id="18" idx="2"/>
            <a:endCxn id="42" idx="0"/>
          </p:cNvCxnSpPr>
          <p:nvPr/>
        </p:nvCxnSpPr>
        <p:spPr bwMode="auto">
          <a:xfrm flipH="1">
            <a:off x="1245803" y="2411223"/>
            <a:ext cx="1635448" cy="1887054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Rectangle 59"/>
          <p:cNvSpPr/>
          <p:nvPr/>
        </p:nvSpPr>
        <p:spPr>
          <a:xfrm>
            <a:off x="453998" y="5939145"/>
            <a:ext cx="448527" cy="163592"/>
          </a:xfrm>
          <a:prstGeom prst="rect">
            <a:avLst/>
          </a:prstGeom>
          <a:solidFill>
            <a:srgbClr val="009A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F6690-A4A5-42A9-AB56-2C7088AE17CC}" type="slidenum">
              <a:rPr lang="zh-TW" altLang="en-US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2065" name="Rectangle 2064"/>
          <p:cNvSpPr/>
          <p:nvPr/>
        </p:nvSpPr>
        <p:spPr bwMode="auto">
          <a:xfrm>
            <a:off x="2529939" y="4586682"/>
            <a:ext cx="685800" cy="867544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DYN</a:t>
            </a:r>
            <a:endParaRPr lang="en-US" sz="16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IPD4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Phys</a:t>
            </a:r>
            <a:endParaRPr lang="en-US" sz="1600" dirty="0"/>
          </a:p>
        </p:txBody>
      </p:sp>
      <p:cxnSp>
        <p:nvCxnSpPr>
          <p:cNvPr id="74" name="Straight Arrow Connector 73"/>
          <p:cNvCxnSpPr>
            <a:stCxn id="19" idx="2"/>
            <a:endCxn id="42" idx="0"/>
          </p:cNvCxnSpPr>
          <p:nvPr/>
        </p:nvCxnSpPr>
        <p:spPr bwMode="auto">
          <a:xfrm flipH="1">
            <a:off x="1245803" y="3625360"/>
            <a:ext cx="1627037" cy="672917"/>
          </a:xfrm>
          <a:prstGeom prst="straightConnector1">
            <a:avLst/>
          </a:prstGeom>
          <a:noFill/>
          <a:ln w="9525" cap="flat" cmpd="sng" algn="ctr">
            <a:solidFill>
              <a:srgbClr val="009AD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993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NEMSFV3 </a:t>
            </a:r>
            <a:r>
              <a:rPr lang="en-US" b="1" dirty="0" smtClean="0">
                <a:latin typeface="Calibri" panose="020F0502020204030204" pitchFamily="34" charset="0"/>
              </a:rPr>
              <a:t>NEMS driver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1B448-135A-40FC-9EAC-0BE2770B36DF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0"/>
            <a:ext cx="8839200" cy="410881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Program main</a:t>
            </a:r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-ESMF initialize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-NEMS register (register NEMS initialize, run and finalize with ESMF)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</a:t>
            </a:r>
            <a:r>
              <a:rPr lang="en-US" dirty="0"/>
              <a:t>Register the </a:t>
            </a:r>
            <a:r>
              <a:rPr lang="en-US" dirty="0" smtClean="0"/>
              <a:t>NEMS </a:t>
            </a:r>
            <a:r>
              <a:rPr lang="en-US" dirty="0"/>
              <a:t>component's Initialize, Run </a:t>
            </a:r>
            <a:r>
              <a:rPr lang="en-US" dirty="0" smtClean="0"/>
              <a:t>and finalize routines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-Create main clock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-Create NEMS grid comp import state, export state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-Execute NEMS comp initialization, run and finalize steps through standard ESMF interface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-ESMF 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6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NEMSFV3 </a:t>
            </a:r>
            <a:r>
              <a:rPr lang="en-US" sz="3600" b="1" dirty="0" smtClean="0">
                <a:latin typeface="Calibri" panose="020F0502020204030204" pitchFamily="34" charset="0"/>
              </a:rPr>
              <a:t>NEMS driver (cont.)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1B448-135A-40FC-9EAC-0BE2770B36DF}" type="slidenum">
              <a:rPr lang="zh-TW" altLang="en-US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8" name="Rectangle 7"/>
          <p:cNvSpPr/>
          <p:nvPr/>
        </p:nvSpPr>
        <p:spPr>
          <a:xfrm>
            <a:off x="152400" y="1295400"/>
            <a:ext cx="8839200" cy="501675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Module NEMS gridded component</a:t>
            </a:r>
          </a:p>
          <a:p>
            <a:endParaRPr lang="en-US" dirty="0" smtClean="0"/>
          </a:p>
          <a:p>
            <a:r>
              <a:rPr lang="en-US" dirty="0" smtClean="0"/>
              <a:t>-private data </a:t>
            </a:r>
          </a:p>
          <a:p>
            <a:pPr>
              <a:spcBef>
                <a:spcPts val="600"/>
              </a:spcBef>
            </a:pPr>
            <a:r>
              <a:rPr lang="en-US" dirty="0"/>
              <a:t>-NEMS register (register NEMS initialize, run and finalize with ESMF)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-NEMS Initialization: 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G</a:t>
            </a:r>
            <a:r>
              <a:rPr lang="en-US" dirty="0" smtClean="0"/>
              <a:t>et internal state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C</a:t>
            </a:r>
            <a:r>
              <a:rPr lang="en-US" dirty="0" smtClean="0"/>
              <a:t>reate earth component and associated import state and export state for each ensemble member (and ensemble coupler for ensemble run)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Register </a:t>
            </a:r>
            <a:r>
              <a:rPr lang="en-US" dirty="0" smtClean="0"/>
              <a:t>Initialize</a:t>
            </a:r>
            <a:r>
              <a:rPr lang="en-US" dirty="0"/>
              <a:t>, Run, and Finalize </a:t>
            </a:r>
            <a:r>
              <a:rPr lang="en-US" dirty="0" smtClean="0"/>
              <a:t>subroutines for each earth component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Call initialization of each earth component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-NEMS Run: 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Call run step of each earth component (ensemble coupler and then earth component)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-NEMS Finalize: 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Call finalize of each reach component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3219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NEMSFV3 </a:t>
            </a:r>
            <a:r>
              <a:rPr lang="en-US" sz="3600" b="1" dirty="0" smtClean="0">
                <a:latin typeface="Calibri" panose="020F0502020204030204" pitchFamily="34" charset="0"/>
              </a:rPr>
              <a:t>NEMS driver (cont.)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1B448-135A-40FC-9EAC-0BE2770B36DF}" type="slidenum">
              <a:rPr lang="zh-TW" altLang="en-US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8" name="Rectangle 7"/>
          <p:cNvSpPr/>
          <p:nvPr/>
        </p:nvSpPr>
        <p:spPr>
          <a:xfrm>
            <a:off x="152400" y="1295400"/>
            <a:ext cx="8839200" cy="352404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Module earth gridded component: </a:t>
            </a:r>
          </a:p>
          <a:p>
            <a:endParaRPr lang="en-US" dirty="0"/>
          </a:p>
          <a:p>
            <a:r>
              <a:rPr lang="en-US" dirty="0" smtClean="0"/>
              <a:t>* NUOPC layer, and earth subcomponents are selected through </a:t>
            </a:r>
            <a:r>
              <a:rPr lang="en-US" dirty="0" err="1" smtClean="0"/>
              <a:t>nems</a:t>
            </a:r>
            <a:r>
              <a:rPr lang="en-US" dirty="0" smtClean="0"/>
              <a:t> configure file</a:t>
            </a:r>
          </a:p>
          <a:p>
            <a:endParaRPr lang="en-US" dirty="0" smtClean="0"/>
          </a:p>
          <a:p>
            <a:r>
              <a:rPr lang="en-US" dirty="0" smtClean="0"/>
              <a:t>-private data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-Earth </a:t>
            </a:r>
            <a:r>
              <a:rPr lang="en-US" dirty="0"/>
              <a:t>register </a:t>
            </a:r>
            <a:r>
              <a:rPr lang="en-US" dirty="0" smtClean="0"/>
              <a:t>(Inherit NUOPC driver, specialization NUOPC set Model services, run sequence</a:t>
            </a:r>
            <a:r>
              <a:rPr lang="en-US" dirty="0"/>
              <a:t>, finalize and internal initialization; </a:t>
            </a:r>
            <a:r>
              <a:rPr lang="en-US" dirty="0" smtClean="0"/>
              <a:t>set up NUOPC field dictionary)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-Set model service: call </a:t>
            </a:r>
            <a:r>
              <a:rPr lang="en-US" dirty="0" err="1" smtClean="0"/>
              <a:t>setservice</a:t>
            </a:r>
            <a:r>
              <a:rPr lang="en-US" dirty="0"/>
              <a:t> of selected </a:t>
            </a:r>
            <a:r>
              <a:rPr lang="en-US" dirty="0" smtClean="0"/>
              <a:t>components or mediator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</a:t>
            </a:r>
            <a:r>
              <a:rPr lang="en-US" dirty="0" err="1" smtClean="0"/>
              <a:t>SetRunSequence</a:t>
            </a:r>
            <a:r>
              <a:rPr lang="en-US" dirty="0" smtClean="0"/>
              <a:t>: set run </a:t>
            </a:r>
            <a:r>
              <a:rPr lang="en-US" dirty="0" err="1" smtClean="0"/>
              <a:t>run</a:t>
            </a:r>
            <a:r>
              <a:rPr lang="en-US" dirty="0" smtClean="0"/>
              <a:t> sequences with selected components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-Finalize: </a:t>
            </a:r>
            <a:r>
              <a:rPr lang="en-US" dirty="0" err="1" smtClean="0"/>
              <a:t>dealloate</a:t>
            </a:r>
            <a:r>
              <a:rPr lang="en-US" dirty="0" smtClean="0"/>
              <a:t> internal state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-Internal initialization: connector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870" y="5029200"/>
            <a:ext cx="6858000" cy="1600438"/>
          </a:xfrm>
          <a:prstGeom prst="rect">
            <a:avLst/>
          </a:prstGeom>
          <a:noFill/>
          <a:ln>
            <a:solidFill>
              <a:srgbClr val="009AD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nems.configure</a:t>
            </a:r>
            <a:r>
              <a:rPr lang="en-US" dirty="0" smtClean="0"/>
              <a:t>: 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EARTH_component_list</a:t>
            </a:r>
            <a:r>
              <a:rPr lang="en-US" sz="1600" dirty="0"/>
              <a:t>: ATM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ATM_model</a:t>
            </a:r>
            <a:r>
              <a:rPr lang="en-US" sz="1600" dirty="0"/>
              <a:t>:            ${</a:t>
            </a:r>
            <a:r>
              <a:rPr lang="en-US" sz="1600" dirty="0" err="1"/>
              <a:t>atm_model</a:t>
            </a:r>
            <a:r>
              <a:rPr lang="en-US" sz="1600" dirty="0" smtClean="0"/>
              <a:t>:-fv3}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runSeq</a:t>
            </a:r>
            <a:r>
              <a:rPr lang="en-US" sz="1600" dirty="0"/>
              <a:t>::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		 </a:t>
            </a:r>
            <a:r>
              <a:rPr lang="en-US" sz="1600" dirty="0"/>
              <a:t>ATM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	::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NEMS and FV3CAP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868685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18223</TotalTime>
  <Words>897</Words>
  <Application>Microsoft Office PowerPoint</Application>
  <PresentationFormat>On-screen Show (4:3)</PresentationFormat>
  <Paragraphs>167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Default Design</vt:lpstr>
      <vt:lpstr>8_Custom Design</vt:lpstr>
      <vt:lpstr>7_Custom Design</vt:lpstr>
      <vt:lpstr>6_Custom Design</vt:lpstr>
      <vt:lpstr>5_Custom Design</vt:lpstr>
      <vt:lpstr>3_Custom Design</vt:lpstr>
      <vt:lpstr>4_Custom Design</vt:lpstr>
      <vt:lpstr>Custom Design</vt:lpstr>
      <vt:lpstr>1_Custom Design</vt:lpstr>
      <vt:lpstr>2_Custom Design</vt:lpstr>
      <vt:lpstr>NEMS and FV3-CAP    Building FV3 in  common infrastructure</vt:lpstr>
      <vt:lpstr>Overview</vt:lpstr>
      <vt:lpstr>ESMF based NEMS FV3 - object oriented design</vt:lpstr>
      <vt:lpstr>NEMS atmosphere grid component</vt:lpstr>
      <vt:lpstr>PowerPoint Presentation</vt:lpstr>
      <vt:lpstr>PowerPoint Presentation</vt:lpstr>
      <vt:lpstr>NEMSFV3 NEMS driver</vt:lpstr>
      <vt:lpstr>NEMSFV3 NEMS driver (cont.)</vt:lpstr>
      <vt:lpstr>NEMSFV3 NEMS driver (cont.)</vt:lpstr>
      <vt:lpstr>NEMS fv3gfs_CAP </vt:lpstr>
      <vt:lpstr>Features of NEMFV3: ESMF based NEMS GSM- object oriented design</vt:lpstr>
      <vt:lpstr>Features of NEMSFV3: test system</vt:lpstr>
      <vt:lpstr>Challenges in working with NEMSFV3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2: Modeling and data assimilation Interim report</dc:title>
  <dc:creator>mc</dc:creator>
  <cp:lastModifiedBy>Jun Wang</cp:lastModifiedBy>
  <cp:revision>793</cp:revision>
  <dcterms:created xsi:type="dcterms:W3CDTF">2005-08-19T01:51:16Z</dcterms:created>
  <dcterms:modified xsi:type="dcterms:W3CDTF">2017-05-15T17:00:16Z</dcterms:modified>
</cp:coreProperties>
</file>