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16" r:id="rId2"/>
    <p:sldId id="326" r:id="rId3"/>
    <p:sldId id="351" r:id="rId4"/>
    <p:sldId id="347" r:id="rId5"/>
    <p:sldId id="349" r:id="rId6"/>
    <p:sldId id="348" r:id="rId7"/>
    <p:sldId id="352" r:id="rId8"/>
    <p:sldId id="361" r:id="rId9"/>
    <p:sldId id="365" r:id="rId10"/>
    <p:sldId id="363" r:id="rId11"/>
    <p:sldId id="364" r:id="rId12"/>
    <p:sldId id="357" r:id="rId13"/>
    <p:sldId id="340" r:id="rId14"/>
    <p:sldId id="346" r:id="rId15"/>
    <p:sldId id="350" r:id="rId16"/>
    <p:sldId id="359" r:id="rId17"/>
    <p:sldId id="358" r:id="rId18"/>
    <p:sldId id="360" r:id="rId19"/>
    <p:sldId id="362" r:id="rId20"/>
    <p:sldId id="343" r:id="rId21"/>
    <p:sldId id="356" r:id="rId22"/>
    <p:sldId id="353" r:id="rId23"/>
    <p:sldId id="35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072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FD787-28F8-7E43-BA58-683309185FDE}" type="datetimeFigureOut">
              <a:rPr lang="en-US" smtClean="0"/>
              <a:t>3/10/17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588E9-E2A6-6746-9FFE-E1C9B1F16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009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8C3E6-5275-9B43-B799-610286E5286B}" type="datetimeFigureOut">
              <a:rPr lang="en-US" smtClean="0"/>
              <a:t>3/10/17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48737-E37F-2240-8DF4-84D097994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392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1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6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32E0205-E792-D04F-A8DF-26D1D3DF741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20225" y="42018"/>
            <a:ext cx="880021" cy="880021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390014" y="970030"/>
            <a:ext cx="8410230" cy="0"/>
          </a:xfrm>
          <a:prstGeom prst="line">
            <a:avLst/>
          </a:prstGeom>
          <a:ln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722" y="42018"/>
            <a:ext cx="880021" cy="88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65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8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5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1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3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9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7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053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1567" y="862029"/>
            <a:ext cx="8121672" cy="1754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smtClean="0"/>
              <a:t>IPDv4</a:t>
            </a:r>
            <a:endParaRPr lang="en-US" sz="5400" dirty="0" smtClean="0"/>
          </a:p>
          <a:p>
            <a:pPr algn="ctr"/>
            <a:r>
              <a:rPr lang="en-US" sz="5400" dirty="0" smtClean="0"/>
              <a:t>Interoperable Physics Driver</a:t>
            </a:r>
          </a:p>
        </p:txBody>
      </p:sp>
      <p:sp>
        <p:nvSpPr>
          <p:cNvPr id="5" name="Rectangle 4"/>
          <p:cNvSpPr/>
          <p:nvPr/>
        </p:nvSpPr>
        <p:spPr>
          <a:xfrm>
            <a:off x="2324739" y="5625968"/>
            <a:ext cx="44953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Weekly FV3GFS </a:t>
            </a:r>
            <a:r>
              <a:rPr lang="en-US" sz="2400" dirty="0"/>
              <a:t>T</a:t>
            </a:r>
            <a:r>
              <a:rPr lang="en-US" sz="2400" dirty="0" smtClean="0"/>
              <a:t>echnical Meeting</a:t>
            </a:r>
            <a:endParaRPr lang="en-US" sz="2400" dirty="0" smtClean="0"/>
          </a:p>
          <a:p>
            <a:pPr algn="ctr"/>
            <a:r>
              <a:rPr lang="en-US" sz="2400" dirty="0" smtClean="0"/>
              <a:t>13</a:t>
            </a:r>
            <a:r>
              <a:rPr lang="en-US" sz="2400" dirty="0" smtClean="0"/>
              <a:t> </a:t>
            </a:r>
            <a:r>
              <a:rPr lang="en-US" sz="2400" dirty="0" smtClean="0"/>
              <a:t>March, 2017 </a:t>
            </a:r>
          </a:p>
        </p:txBody>
      </p:sp>
    </p:spTree>
    <p:extLst>
      <p:ext uri="{BB962C8B-B14F-4D97-AF65-F5344CB8AC3E}">
        <p14:creationId xmlns:p14="http://schemas.microsoft.com/office/powerpoint/2010/main" val="309329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Library Abstraction Layer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125684"/>
            <a:ext cx="8229601" cy="4784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>
                <a:cs typeface="Symbol" charset="2"/>
              </a:rPr>
              <a:t>A</a:t>
            </a:r>
            <a:r>
              <a:rPr lang="en-US" sz="3200" dirty="0" smtClean="0">
                <a:cs typeface="Symbol" charset="2"/>
              </a:rPr>
              <a:t>ssociate via module use statement: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initialize</a:t>
            </a:r>
            <a:r>
              <a:rPr lang="en-US" sz="2800" dirty="0" smtClean="0">
                <a:cs typeface="Symbol" charset="2"/>
              </a:rPr>
              <a:t>				</a:t>
            </a:r>
            <a:r>
              <a:rPr lang="en-US" sz="2800" dirty="0" smtClean="0">
                <a:cs typeface="Symbol" charset="2"/>
              </a:rPr>
              <a:t>=</a:t>
            </a:r>
            <a:r>
              <a:rPr lang="en-US" sz="2800" dirty="0" smtClean="0">
                <a:cs typeface="Symbol" charset="2"/>
              </a:rPr>
              <a:t>&gt;		</a:t>
            </a:r>
            <a:r>
              <a:rPr lang="en-US" sz="2800" dirty="0" err="1" smtClean="0">
                <a:cs typeface="Symbol" charset="2"/>
              </a:rPr>
              <a:t>GFS_</a:t>
            </a:r>
            <a:r>
              <a:rPr lang="en-US" sz="2800" dirty="0" err="1" smtClean="0">
                <a:cs typeface="Symbol" charset="2"/>
              </a:rPr>
              <a:t>initialize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</a:t>
            </a:r>
            <a:r>
              <a:rPr lang="en-US" sz="2800" dirty="0" err="1" smtClean="0">
                <a:cs typeface="Symbol" charset="2"/>
              </a:rPr>
              <a:t>time_vary_step</a:t>
            </a: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smtClean="0">
                <a:cs typeface="Symbol" charset="2"/>
              </a:rPr>
              <a:t>=</a:t>
            </a:r>
            <a:r>
              <a:rPr lang="en-US" sz="2800" dirty="0" smtClean="0">
                <a:cs typeface="Symbol" charset="2"/>
              </a:rPr>
              <a:t>&gt;		</a:t>
            </a:r>
            <a:r>
              <a:rPr lang="en-US" sz="2800" dirty="0" err="1" smtClean="0">
                <a:cs typeface="Symbol" charset="2"/>
              </a:rPr>
              <a:t>GFS_</a:t>
            </a:r>
            <a:r>
              <a:rPr lang="en-US" sz="2800" dirty="0" err="1" smtClean="0">
                <a:cs typeface="Symbol" charset="2"/>
              </a:rPr>
              <a:t>time_vary_step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radiation_step1</a:t>
            </a:r>
            <a:r>
              <a:rPr lang="en-US" sz="2800" dirty="0">
                <a:cs typeface="Symbol" charset="2"/>
              </a:rPr>
              <a:t>	</a:t>
            </a:r>
            <a:r>
              <a:rPr lang="en-US" sz="2800" dirty="0" smtClean="0">
                <a:cs typeface="Symbol" charset="2"/>
              </a:rPr>
              <a:t>	=</a:t>
            </a:r>
            <a:r>
              <a:rPr lang="en-US" sz="2800" dirty="0" smtClean="0">
                <a:cs typeface="Symbol" charset="2"/>
              </a:rPr>
              <a:t>&gt;		</a:t>
            </a:r>
            <a:r>
              <a:rPr lang="en-US" sz="2800" dirty="0" err="1" smtClean="0">
                <a:cs typeface="Symbol" charset="2"/>
              </a:rPr>
              <a:t>GFS_</a:t>
            </a:r>
            <a:r>
              <a:rPr lang="en-US" sz="2800" dirty="0" err="1" smtClean="0">
                <a:cs typeface="Symbol" charset="2"/>
              </a:rPr>
              <a:t>radiation_driver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physics_step1</a:t>
            </a:r>
            <a:r>
              <a:rPr lang="en-US" sz="2800" dirty="0" smtClean="0">
                <a:cs typeface="Symbol" charset="2"/>
              </a:rPr>
              <a:t>		=&gt;		</a:t>
            </a:r>
            <a:r>
              <a:rPr lang="en-US" sz="2800" dirty="0" err="1" smtClean="0">
                <a:cs typeface="Symbol" charset="2"/>
              </a:rPr>
              <a:t>GFS_</a:t>
            </a:r>
            <a:r>
              <a:rPr lang="en-US" sz="2800" dirty="0" err="1" smtClean="0">
                <a:cs typeface="Symbol" charset="2"/>
              </a:rPr>
              <a:t>physics_driver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physics_step2</a:t>
            </a:r>
            <a:r>
              <a:rPr lang="en-US" sz="2800" dirty="0" smtClean="0">
                <a:cs typeface="Symbol" charset="2"/>
              </a:rPr>
              <a:t>		=&gt;		</a:t>
            </a:r>
            <a:r>
              <a:rPr lang="en-US" sz="2800" dirty="0" err="1" smtClean="0">
                <a:cs typeface="Symbol" charset="2"/>
              </a:rPr>
              <a:t>GFS_stochastic_physics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public initialize, </a:t>
            </a:r>
            <a:r>
              <a:rPr lang="en-US" sz="2800" dirty="0" err="1" smtClean="0">
                <a:cs typeface="Symbol" charset="2"/>
              </a:rPr>
              <a:t>time_vary_step</a:t>
            </a:r>
            <a:r>
              <a:rPr lang="en-US" sz="2800" dirty="0" smtClean="0">
                <a:cs typeface="Symbol" charset="2"/>
              </a:rPr>
              <a:t>,		&amp;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>
                <a:cs typeface="Symbol" charset="2"/>
              </a:rPr>
              <a:t> </a:t>
            </a:r>
            <a:r>
              <a:rPr lang="en-US" sz="2800" dirty="0" smtClean="0">
                <a:cs typeface="Symbol" charset="2"/>
              </a:rPr>
              <a:t>     	      radiation_step1,                 		&amp;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>
                <a:cs typeface="Symbol" charset="2"/>
              </a:rPr>
              <a:t> </a:t>
            </a:r>
            <a:r>
              <a:rPr lang="en-US" sz="2800" dirty="0" smtClean="0">
                <a:cs typeface="Symbol" charset="2"/>
              </a:rPr>
              <a:t>     	      </a:t>
            </a:r>
            <a:r>
              <a:rPr lang="en-US" sz="2800" dirty="0" smtClean="0">
                <a:cs typeface="Symbol" charset="2"/>
              </a:rPr>
              <a:t>physics_step1, physics_step2</a:t>
            </a:r>
            <a:endParaRPr lang="en-US" sz="2800" dirty="0" smtClean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57283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Library Abstraction Layer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5236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>
                <a:cs typeface="Symbol" charset="2"/>
              </a:rPr>
              <a:t>Same concept for the </a:t>
            </a:r>
            <a:r>
              <a:rPr lang="en-US" sz="3200" dirty="0" err="1" smtClean="0">
                <a:cs typeface="Symbol" charset="2"/>
              </a:rPr>
              <a:t>typedefs</a:t>
            </a:r>
            <a:r>
              <a:rPr lang="en-US" sz="3200" dirty="0" smtClean="0">
                <a:cs typeface="Symbol" charset="2"/>
              </a:rPr>
              <a:t>: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Statein</a:t>
            </a: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smtClean="0">
                <a:cs typeface="Symbol" charset="2"/>
              </a:rPr>
              <a:t>=</a:t>
            </a:r>
            <a:r>
              <a:rPr lang="en-US" sz="2800" dirty="0" smtClean="0">
                <a:cs typeface="Symbol" charset="2"/>
              </a:rPr>
              <a:t>&gt;		</a:t>
            </a:r>
            <a:r>
              <a:rPr lang="en-US" sz="2800" dirty="0" err="1" smtClean="0">
                <a:cs typeface="Symbol" charset="2"/>
              </a:rPr>
              <a:t>GFS_statein_type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Stateout</a:t>
            </a: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smtClean="0">
                <a:cs typeface="Symbol" charset="2"/>
              </a:rPr>
              <a:t>=</a:t>
            </a:r>
            <a:r>
              <a:rPr lang="en-US" sz="2800" dirty="0" smtClean="0">
                <a:cs typeface="Symbol" charset="2"/>
              </a:rPr>
              <a:t>&gt;		</a:t>
            </a:r>
            <a:r>
              <a:rPr lang="en-US" sz="2800" dirty="0" err="1" smtClean="0">
                <a:cs typeface="Symbol" charset="2"/>
              </a:rPr>
              <a:t>GFS_stateout_type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S</a:t>
            </a:r>
            <a:r>
              <a:rPr lang="en-US" sz="2800" dirty="0" err="1" smtClean="0">
                <a:cs typeface="Symbol" charset="2"/>
              </a:rPr>
              <a:t>fcprop</a:t>
            </a:r>
            <a:r>
              <a:rPr lang="en-US" sz="2800" dirty="0">
                <a:cs typeface="Symbol" charset="2"/>
              </a:rPr>
              <a:t>	</a:t>
            </a:r>
            <a:r>
              <a:rPr lang="en-US" sz="2800" dirty="0" smtClean="0">
                <a:cs typeface="Symbol" charset="2"/>
              </a:rPr>
              <a:t>	=</a:t>
            </a:r>
            <a:r>
              <a:rPr lang="en-US" sz="2800" dirty="0" smtClean="0">
                <a:cs typeface="Symbol" charset="2"/>
              </a:rPr>
              <a:t>&gt;		</a:t>
            </a:r>
            <a:r>
              <a:rPr lang="en-US" sz="2800" dirty="0" err="1" smtClean="0">
                <a:cs typeface="Symbol" charset="2"/>
              </a:rPr>
              <a:t>GFS_sfcprop_type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Coupling</a:t>
            </a: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smtClean="0">
                <a:cs typeface="Symbol" charset="2"/>
              </a:rPr>
              <a:t>=</a:t>
            </a:r>
            <a:r>
              <a:rPr lang="en-US" sz="2800" dirty="0" smtClean="0">
                <a:cs typeface="Symbol" charset="2"/>
              </a:rPr>
              <a:t>&gt;		</a:t>
            </a:r>
            <a:r>
              <a:rPr lang="en-US" sz="2800" dirty="0" err="1" smtClean="0">
                <a:cs typeface="Symbol" charset="2"/>
              </a:rPr>
              <a:t>GFS_coupling_type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Grid</a:t>
            </a:r>
            <a:r>
              <a:rPr lang="en-US" sz="2800" dirty="0">
                <a:cs typeface="Symbol" charset="2"/>
              </a:rPr>
              <a:t>		</a:t>
            </a:r>
            <a:r>
              <a:rPr lang="en-US" sz="2800" dirty="0" smtClean="0">
                <a:cs typeface="Symbol" charset="2"/>
              </a:rPr>
              <a:t>	=</a:t>
            </a:r>
            <a:r>
              <a:rPr lang="en-US" sz="2800" dirty="0">
                <a:cs typeface="Symbol" charset="2"/>
              </a:rPr>
              <a:t>&gt;		</a:t>
            </a:r>
            <a:r>
              <a:rPr lang="en-US" sz="2800" dirty="0" err="1" smtClean="0">
                <a:cs typeface="Symbol" charset="2"/>
              </a:rPr>
              <a:t>GFS_grid_type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Tbd</a:t>
            </a:r>
            <a:r>
              <a:rPr lang="en-US" sz="2800" dirty="0">
                <a:cs typeface="Symbol" charset="2"/>
              </a:rPr>
              <a:t>		</a:t>
            </a:r>
            <a:r>
              <a:rPr lang="en-US" sz="2800" dirty="0" smtClean="0">
                <a:cs typeface="Symbol" charset="2"/>
              </a:rPr>
              <a:t>	=</a:t>
            </a:r>
            <a:r>
              <a:rPr lang="en-US" sz="2800" dirty="0">
                <a:cs typeface="Symbol" charset="2"/>
              </a:rPr>
              <a:t>&gt;		</a:t>
            </a:r>
            <a:r>
              <a:rPr lang="en-US" sz="2800" dirty="0" err="1" smtClean="0">
                <a:cs typeface="Symbol" charset="2"/>
              </a:rPr>
              <a:t>GFS_tbd_type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CldProp</a:t>
            </a:r>
            <a:r>
              <a:rPr lang="en-US" sz="2800" dirty="0">
                <a:cs typeface="Symbol" charset="2"/>
              </a:rPr>
              <a:t>		=&gt;		</a:t>
            </a:r>
            <a:r>
              <a:rPr lang="en-US" sz="2800" dirty="0" err="1" smtClean="0">
                <a:cs typeface="Symbol" charset="2"/>
              </a:rPr>
              <a:t>GFS_cldprop_type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Radtend</a:t>
            </a:r>
            <a:r>
              <a:rPr lang="en-US" sz="2800" dirty="0">
                <a:cs typeface="Symbol" charset="2"/>
              </a:rPr>
              <a:t>		=&gt;		</a:t>
            </a:r>
            <a:r>
              <a:rPr lang="en-US" sz="2800" dirty="0" err="1" smtClean="0">
                <a:cs typeface="Symbol" charset="2"/>
              </a:rPr>
              <a:t>GFS_radtend_type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		</a:t>
            </a:r>
            <a:r>
              <a:rPr lang="en-US" sz="2800" dirty="0" err="1" smtClean="0">
                <a:cs typeface="Symbol" charset="2"/>
              </a:rPr>
              <a:t>IntDiag</a:t>
            </a:r>
            <a:r>
              <a:rPr lang="en-US" sz="2800" dirty="0">
                <a:cs typeface="Symbol" charset="2"/>
              </a:rPr>
              <a:t>		=&gt;		</a:t>
            </a:r>
            <a:r>
              <a:rPr lang="en-US" sz="2800" dirty="0" err="1" smtClean="0">
                <a:cs typeface="Symbol" charset="2"/>
              </a:rPr>
              <a:t>GFS_diag_type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2800" dirty="0" smtClean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5692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Physics: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366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1600"/>
              </a:spcAft>
            </a:pPr>
            <a:r>
              <a:rPr lang="en-US" sz="3200" dirty="0" smtClean="0">
                <a:cs typeface="Symbol" charset="2"/>
              </a:rPr>
              <a:t>Beyond the the standard initialization procedures, responsible for:</a:t>
            </a:r>
          </a:p>
          <a:p>
            <a:pPr lvl="1">
              <a:lnSpc>
                <a:spcPct val="90000"/>
              </a:lnSpc>
              <a:spcAft>
                <a:spcPts val="1600"/>
              </a:spcAft>
            </a:pPr>
            <a:r>
              <a:rPr lang="en-US" sz="2800" dirty="0" smtClean="0">
                <a:cs typeface="Symbol" charset="2"/>
              </a:rPr>
              <a:t>populating the IPD control container</a:t>
            </a:r>
          </a:p>
          <a:p>
            <a:pPr lvl="1">
              <a:lnSpc>
                <a:spcPct val="90000"/>
              </a:lnSpc>
              <a:spcAft>
                <a:spcPts val="1600"/>
              </a:spcAft>
            </a:pPr>
            <a:r>
              <a:rPr lang="en-US" sz="2800" dirty="0" smtClean="0">
                <a:cs typeface="Symbol" charset="2"/>
              </a:rPr>
              <a:t>allocating all </a:t>
            </a:r>
            <a:r>
              <a:rPr lang="en-US" sz="2800" dirty="0" err="1" smtClean="0">
                <a:cs typeface="Symbol" charset="2"/>
              </a:rPr>
              <a:t>IPD_Data</a:t>
            </a:r>
            <a:r>
              <a:rPr lang="en-US" sz="2800" dirty="0" smtClean="0">
                <a:cs typeface="Symbol" charset="2"/>
              </a:rPr>
              <a:t> sub-elements</a:t>
            </a:r>
          </a:p>
          <a:p>
            <a:pPr lvl="1">
              <a:lnSpc>
                <a:spcPct val="90000"/>
              </a:lnSpc>
              <a:spcAft>
                <a:spcPts val="1600"/>
              </a:spcAft>
            </a:pPr>
            <a:r>
              <a:rPr lang="en-US" sz="2800" dirty="0" smtClean="0">
                <a:cs typeface="Symbol" charset="2"/>
              </a:rPr>
              <a:t>allocating/populating the IPD diagnostic container</a:t>
            </a:r>
          </a:p>
          <a:p>
            <a:pPr lvl="1">
              <a:lnSpc>
                <a:spcPct val="90000"/>
              </a:lnSpc>
              <a:spcAft>
                <a:spcPts val="1600"/>
              </a:spcAft>
            </a:pPr>
            <a:r>
              <a:rPr lang="en-US" sz="2800" dirty="0" smtClean="0">
                <a:cs typeface="Symbol" charset="2"/>
              </a:rPr>
              <a:t>populating the IPD restart container</a:t>
            </a: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2500"/>
              </a:spcAft>
            </a:pPr>
            <a:endParaRPr lang="en-US" sz="800" dirty="0" smtClean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49849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Physics: </a:t>
            </a:r>
            <a:r>
              <a:rPr lang="en-US" dirty="0"/>
              <a:t>C</a:t>
            </a:r>
            <a:r>
              <a:rPr lang="en-US" dirty="0" smtClean="0"/>
              <a:t>ontrol type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4674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1500"/>
              </a:spcAft>
            </a:pP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Defines all physics/radiation control parameters in one container</a:t>
            </a:r>
          </a:p>
          <a:p>
            <a:pPr>
              <a:lnSpc>
                <a:spcPct val="90000"/>
              </a:lnSpc>
              <a:spcAft>
                <a:spcPts val="1500"/>
              </a:spcAft>
            </a:pP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Given default values </a:t>
            </a:r>
            <a:r>
              <a:rPr lang="en-US" sz="2400" dirty="0" smtClean="0">
                <a:solidFill>
                  <a:srgbClr val="000000"/>
                </a:solidFill>
                <a:cs typeface="Symbol" charset="2"/>
              </a:rPr>
              <a:t>(exception:  derived from others)</a:t>
            </a:r>
          </a:p>
          <a:p>
            <a:pPr>
              <a:lnSpc>
                <a:spcPct val="90000"/>
              </a:lnSpc>
              <a:spcAft>
                <a:spcPts val="1500"/>
              </a:spcAft>
            </a:pP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Under </a:t>
            </a:r>
            <a:r>
              <a:rPr lang="en-US" sz="3200" dirty="0" err="1" smtClean="0">
                <a:solidFill>
                  <a:srgbClr val="000000"/>
                </a:solidFill>
                <a:cs typeface="Symbol" charset="2"/>
              </a:rPr>
              <a:t>namelist</a:t>
            </a: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 control </a:t>
            </a:r>
            <a:r>
              <a:rPr lang="en-US" sz="2400" dirty="0" smtClean="0">
                <a:solidFill>
                  <a:srgbClr val="000000"/>
                </a:solidFill>
                <a:cs typeface="Symbol" charset="2"/>
              </a:rPr>
              <a:t>(emerging technologies: JSON)</a:t>
            </a:r>
          </a:p>
          <a:p>
            <a:pPr>
              <a:lnSpc>
                <a:spcPct val="90000"/>
              </a:lnSpc>
              <a:spcAft>
                <a:spcPts val="1500"/>
              </a:spcAft>
            </a:pPr>
            <a:r>
              <a:rPr lang="en-US" sz="3200" dirty="0" smtClean="0">
                <a:solidFill>
                  <a:srgbClr val="000000"/>
                </a:solidFill>
                <a:cs typeface="Symbol" charset="2"/>
              </a:rPr>
              <a:t>Includes dynamic integration quantities</a:t>
            </a:r>
          </a:p>
          <a:p>
            <a:pPr marL="398463">
              <a:lnSpc>
                <a:spcPct val="90000"/>
              </a:lnSpc>
              <a:spcAft>
                <a:spcPts val="100"/>
              </a:spcAft>
            </a:pPr>
            <a:r>
              <a:rPr lang="en-US" sz="2800" dirty="0">
                <a:solidFill>
                  <a:srgbClr val="000000"/>
                </a:solidFill>
                <a:cs typeface="Symbol" charset="2"/>
              </a:rPr>
              <a:t>		</a:t>
            </a:r>
            <a:r>
              <a:rPr lang="en-US" sz="2800" dirty="0" smtClean="0">
                <a:solidFill>
                  <a:srgbClr val="000000"/>
                </a:solidFill>
                <a:cs typeface="Symbol" charset="2"/>
              </a:rPr>
              <a:t>current date/time-step counter</a:t>
            </a:r>
          </a:p>
          <a:p>
            <a:pPr marL="398463">
              <a:lnSpc>
                <a:spcPct val="90000"/>
              </a:lnSpc>
              <a:spcAft>
                <a:spcPts val="100"/>
              </a:spcAft>
            </a:pPr>
            <a:r>
              <a:rPr lang="en-US" sz="2800" dirty="0">
                <a:solidFill>
                  <a:srgbClr val="000000"/>
                </a:solidFill>
                <a:cs typeface="Symbol" charset="2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cs typeface="Symbol" charset="2"/>
              </a:rPr>
              <a:t>	parameterization triggers</a:t>
            </a:r>
          </a:p>
          <a:p>
            <a:pPr marL="398463">
              <a:lnSpc>
                <a:spcPct val="90000"/>
              </a:lnSpc>
              <a:spcAft>
                <a:spcPts val="100"/>
              </a:spcAft>
            </a:pPr>
            <a:r>
              <a:rPr lang="en-US" sz="2800" dirty="0">
                <a:solidFill>
                  <a:srgbClr val="000000"/>
                </a:solidFill>
                <a:cs typeface="Symbol" charset="2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cs typeface="Symbol" charset="2"/>
              </a:rPr>
              <a:t>	solar quantities</a:t>
            </a:r>
          </a:p>
          <a:p>
            <a:pPr marL="398463">
              <a:lnSpc>
                <a:spcPct val="90000"/>
              </a:lnSpc>
              <a:spcAft>
                <a:spcPts val="100"/>
              </a:spcAft>
            </a:pPr>
            <a:r>
              <a:rPr lang="en-US" sz="2800" dirty="0">
                <a:solidFill>
                  <a:srgbClr val="000000"/>
                </a:solidFill>
                <a:cs typeface="Symbol" charset="2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cs typeface="Symbol" charset="2"/>
              </a:rPr>
              <a:t>	etc.</a:t>
            </a:r>
          </a:p>
        </p:txBody>
      </p:sp>
    </p:spTree>
    <p:extLst>
      <p:ext uri="{BB962C8B-B14F-4D97-AF65-F5344CB8AC3E}">
        <p14:creationId xmlns:p14="http://schemas.microsoft.com/office/powerpoint/2010/main" val="1113850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Physics: </a:t>
            </a:r>
            <a:r>
              <a:rPr lang="en-US" dirty="0" err="1" smtClean="0"/>
              <a:t>Init</a:t>
            </a:r>
            <a:r>
              <a:rPr lang="en-US" dirty="0" smtClean="0"/>
              <a:t> Container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075250"/>
            <a:ext cx="8229601" cy="5416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cs typeface="Courier"/>
              </a:rPr>
              <a:t>Non-physics data needed to initialize the physics</a:t>
            </a:r>
          </a:p>
          <a:p>
            <a:endParaRPr lang="en-US" sz="1200" dirty="0" smtClean="0">
              <a:cs typeface="Courier"/>
            </a:endParaRPr>
          </a:p>
          <a:p>
            <a:r>
              <a:rPr lang="en-US" sz="3200" dirty="0" smtClean="0">
                <a:cs typeface="Courier"/>
              </a:rPr>
              <a:t>Specific to a given suite 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type </a:t>
            </a:r>
            <a:r>
              <a:rPr lang="en-US" dirty="0" err="1" smtClean="0">
                <a:latin typeface="Courier"/>
                <a:cs typeface="Courier"/>
              </a:rPr>
              <a:t>init_type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public</a:t>
            </a:r>
          </a:p>
          <a:p>
            <a:r>
              <a:rPr lang="nl-NL" dirty="0">
                <a:latin typeface="Courier"/>
                <a:cs typeface="Courier"/>
              </a:rPr>
              <a:t>    integer :: </a:t>
            </a:r>
            <a:r>
              <a:rPr lang="nl-NL" dirty="0" smtClean="0">
                <a:latin typeface="Courier"/>
                <a:cs typeface="Courier"/>
              </a:rPr>
              <a:t>me</a:t>
            </a:r>
          </a:p>
          <a:p>
            <a:r>
              <a:rPr lang="nl-NL" dirty="0" smtClean="0">
                <a:latin typeface="Courier"/>
                <a:cs typeface="Courier"/>
              </a:rPr>
              <a:t>    </a:t>
            </a:r>
            <a:r>
              <a:rPr lang="nl-NL" dirty="0">
                <a:latin typeface="Courier"/>
                <a:cs typeface="Courier"/>
              </a:rPr>
              <a:t>integer :: </a:t>
            </a:r>
            <a:r>
              <a:rPr lang="nl-NL" dirty="0" smtClean="0">
                <a:latin typeface="Courier"/>
                <a:cs typeface="Courier"/>
              </a:rPr>
              <a:t>master</a:t>
            </a:r>
          </a:p>
          <a:p>
            <a:r>
              <a:rPr lang="nl-NL" dirty="0">
                <a:latin typeface="Courier"/>
                <a:cs typeface="Courier"/>
              </a:rPr>
              <a:t> </a:t>
            </a:r>
            <a:r>
              <a:rPr lang="nl-NL" dirty="0" smtClean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integer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err="1" smtClean="0">
                <a:latin typeface="Courier"/>
                <a:cs typeface="Courier"/>
              </a:rPr>
              <a:t>nx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integer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err="1" smtClean="0">
                <a:latin typeface="Courier"/>
                <a:cs typeface="Courier"/>
              </a:rPr>
              <a:t>ny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integer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err="1" smtClean="0">
                <a:latin typeface="Courier"/>
                <a:cs typeface="Courier"/>
              </a:rPr>
              <a:t>levs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integer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err="1" smtClean="0">
                <a:latin typeface="Courier"/>
                <a:cs typeface="Courier"/>
              </a:rPr>
              <a:t>gnx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integer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err="1" smtClean="0">
                <a:latin typeface="Courier"/>
                <a:cs typeface="Courier"/>
              </a:rPr>
              <a:t>gny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integer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err="1" smtClean="0">
                <a:latin typeface="Courier"/>
                <a:cs typeface="Courier"/>
              </a:rPr>
              <a:t>nlunit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integer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err="1" smtClean="0">
                <a:latin typeface="Courier"/>
                <a:cs typeface="Courier"/>
              </a:rPr>
              <a:t>dt_dycore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integer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err="1" smtClean="0">
                <a:latin typeface="Courier"/>
                <a:cs typeface="Courier"/>
              </a:rPr>
              <a:t>dt_phys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integer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err="1">
                <a:latin typeface="Courier"/>
                <a:cs typeface="Courier"/>
              </a:rPr>
              <a:t>bdat</a:t>
            </a:r>
            <a:r>
              <a:rPr lang="en-US" dirty="0">
                <a:latin typeface="Courier"/>
                <a:cs typeface="Courier"/>
              </a:rPr>
              <a:t>(8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integer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err="1">
                <a:latin typeface="Courier"/>
                <a:cs typeface="Courier"/>
              </a:rPr>
              <a:t>cdat</a:t>
            </a:r>
            <a:r>
              <a:rPr lang="en-US" dirty="0">
                <a:latin typeface="Courier"/>
                <a:cs typeface="Courier"/>
              </a:rPr>
              <a:t>(8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8275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Physics: </a:t>
            </a:r>
            <a:r>
              <a:rPr lang="en-US" dirty="0" err="1" smtClean="0"/>
              <a:t>init_type</a:t>
            </a:r>
            <a:r>
              <a:rPr lang="en-US" dirty="0" smtClean="0"/>
              <a:t> </a:t>
            </a:r>
            <a:r>
              <a:rPr lang="en-US" sz="3000" dirty="0" smtClean="0"/>
              <a:t>(cont’d)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075250"/>
            <a:ext cx="82296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    !</a:t>
            </a:r>
            <a:r>
              <a:rPr lang="en-US" dirty="0">
                <a:latin typeface="Courier"/>
                <a:cs typeface="Courier"/>
              </a:rPr>
              <a:t>--- blocking data</a:t>
            </a:r>
          </a:p>
          <a:p>
            <a:r>
              <a:rPr lang="en-US" dirty="0">
                <a:latin typeface="Courier"/>
                <a:cs typeface="Courier"/>
              </a:rPr>
              <a:t>    integer, pointer :: </a:t>
            </a:r>
            <a:r>
              <a:rPr lang="en-US" dirty="0" err="1">
                <a:latin typeface="Courier"/>
                <a:cs typeface="Courier"/>
              </a:rPr>
              <a:t>blksz</a:t>
            </a:r>
            <a:r>
              <a:rPr lang="en-US" dirty="0" smtClean="0">
                <a:latin typeface="Courier"/>
                <a:cs typeface="Courier"/>
              </a:rPr>
              <a:t>(:</a:t>
            </a:r>
            <a:r>
              <a:rPr lang="pl-PL" dirty="0" smtClean="0">
                <a:latin typeface="Courier"/>
                <a:cs typeface="Courier"/>
              </a:rPr>
              <a:t>)</a:t>
            </a:r>
          </a:p>
          <a:p>
            <a:r>
              <a:rPr lang="pl-PL" dirty="0" smtClean="0">
                <a:latin typeface="Courier"/>
                <a:cs typeface="Courier"/>
              </a:rPr>
              <a:t>    !--- </a:t>
            </a:r>
            <a:r>
              <a:rPr lang="pl-PL" dirty="0" err="1" smtClean="0">
                <a:latin typeface="Courier"/>
                <a:cs typeface="Courier"/>
              </a:rPr>
              <a:t>ak</a:t>
            </a:r>
            <a:r>
              <a:rPr lang="pl-PL" dirty="0" smtClean="0">
                <a:latin typeface="Courier"/>
                <a:cs typeface="Courier"/>
              </a:rPr>
              <a:t>/</a:t>
            </a:r>
            <a:r>
              <a:rPr lang="pl-PL" dirty="0" err="1" smtClean="0">
                <a:latin typeface="Courier"/>
                <a:cs typeface="Courier"/>
              </a:rPr>
              <a:t>bk</a:t>
            </a:r>
            <a:r>
              <a:rPr lang="pl-PL" dirty="0" smtClean="0">
                <a:latin typeface="Courier"/>
                <a:cs typeface="Courier"/>
              </a:rPr>
              <a:t> for </a:t>
            </a:r>
            <a:r>
              <a:rPr lang="pl-PL" dirty="0" err="1" smtClean="0">
                <a:latin typeface="Courier"/>
                <a:cs typeface="Courier"/>
              </a:rPr>
              <a:t>pressure</a:t>
            </a:r>
            <a:r>
              <a:rPr lang="pl-PL" dirty="0" smtClean="0">
                <a:latin typeface="Courier"/>
                <a:cs typeface="Courier"/>
              </a:rPr>
              <a:t> </a:t>
            </a:r>
            <a:r>
              <a:rPr lang="pl-PL" dirty="0" err="1" smtClean="0">
                <a:latin typeface="Courier"/>
                <a:cs typeface="Courier"/>
              </a:rPr>
              <a:t>level</a:t>
            </a:r>
            <a:r>
              <a:rPr lang="pl-PL" dirty="0" smtClean="0">
                <a:latin typeface="Courier"/>
                <a:cs typeface="Courier"/>
              </a:rPr>
              <a:t> </a:t>
            </a:r>
            <a:r>
              <a:rPr lang="pl-PL" dirty="0" err="1" smtClean="0">
                <a:latin typeface="Courier"/>
                <a:cs typeface="Courier"/>
              </a:rPr>
              <a:t>calculations</a:t>
            </a:r>
            <a:endParaRPr lang="pl-PL" dirty="0" smtClean="0">
              <a:latin typeface="Courier"/>
              <a:cs typeface="Courier"/>
            </a:endParaRPr>
          </a:p>
          <a:p>
            <a:r>
              <a:rPr lang="pl-PL" dirty="0" smtClean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integer</a:t>
            </a:r>
            <a:r>
              <a:rPr lang="en-US" dirty="0">
                <a:latin typeface="Courier"/>
                <a:cs typeface="Courier"/>
              </a:rPr>
              <a:t>, pointer :: </a:t>
            </a:r>
            <a:r>
              <a:rPr lang="en-US" dirty="0" err="1">
                <a:latin typeface="Courier"/>
                <a:cs typeface="Courier"/>
              </a:rPr>
              <a:t>ak</a:t>
            </a:r>
            <a:r>
              <a:rPr lang="en-US" dirty="0" smtClean="0">
                <a:latin typeface="Courier"/>
                <a:cs typeface="Courier"/>
              </a:rPr>
              <a:t>(:)</a:t>
            </a:r>
            <a:endParaRPr lang="en-US" dirty="0" smtClean="0">
              <a:latin typeface="Courier"/>
              <a:cs typeface="Courier"/>
              <a:sym typeface="Wingdings"/>
            </a:endParaRPr>
          </a:p>
          <a:p>
            <a:r>
              <a:rPr lang="en-US" dirty="0">
                <a:latin typeface="Courier"/>
                <a:cs typeface="Courier"/>
                <a:sym typeface="Wingdings"/>
              </a:rPr>
              <a:t> </a:t>
            </a:r>
            <a:r>
              <a:rPr lang="en-US" dirty="0" smtClean="0">
                <a:latin typeface="Courier"/>
                <a:cs typeface="Courier"/>
                <a:sym typeface="Wingdings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integer</a:t>
            </a:r>
            <a:r>
              <a:rPr lang="en-US" dirty="0">
                <a:latin typeface="Courier"/>
                <a:cs typeface="Courier"/>
              </a:rPr>
              <a:t>, pointer :: </a:t>
            </a:r>
            <a:r>
              <a:rPr lang="en-US" dirty="0" err="1">
                <a:latin typeface="Courier"/>
                <a:cs typeface="Courier"/>
              </a:rPr>
              <a:t>bk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smtClean="0">
                <a:latin typeface="Courier"/>
                <a:cs typeface="Courier"/>
                <a:sym typeface="Wingdings"/>
              </a:rPr>
              <a:t>:)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!--- grid metrics</a:t>
            </a:r>
          </a:p>
          <a:p>
            <a:r>
              <a:rPr lang="en-US" dirty="0">
                <a:latin typeface="Courier"/>
                <a:cs typeface="Courier"/>
              </a:rPr>
              <a:t>    real(kind=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), pointer :: </a:t>
            </a:r>
            <a:r>
              <a:rPr lang="en-US" dirty="0" err="1">
                <a:latin typeface="Courier"/>
                <a:cs typeface="Courier"/>
              </a:rPr>
              <a:t>xlon</a:t>
            </a:r>
            <a:r>
              <a:rPr lang="en-US" dirty="0">
                <a:latin typeface="Courier"/>
                <a:cs typeface="Courier"/>
              </a:rPr>
              <a:t>(:</a:t>
            </a:r>
            <a:r>
              <a:rPr lang="en-US" dirty="0" smtClean="0">
                <a:latin typeface="Courier"/>
                <a:cs typeface="Courier"/>
              </a:rPr>
              <a:t>,:)</a:t>
            </a:r>
          </a:p>
          <a:p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real(kind=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), pointer :: </a:t>
            </a:r>
            <a:r>
              <a:rPr lang="en-US" dirty="0" err="1">
                <a:latin typeface="Courier"/>
                <a:cs typeface="Courier"/>
              </a:rPr>
              <a:t>xlat</a:t>
            </a:r>
            <a:r>
              <a:rPr lang="en-US" dirty="0">
                <a:latin typeface="Courier"/>
                <a:cs typeface="Courier"/>
              </a:rPr>
              <a:t>(: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 smtClean="0">
                <a:latin typeface="Courier"/>
                <a:cs typeface="Courier"/>
                <a:sym typeface="Wingdings"/>
              </a:rPr>
              <a:t>:)</a:t>
            </a:r>
          </a:p>
          <a:p>
            <a:r>
              <a:rPr lang="en-US" dirty="0">
                <a:latin typeface="Courier"/>
                <a:cs typeface="Courier"/>
                <a:sym typeface="Wingdings"/>
              </a:rPr>
              <a:t> </a:t>
            </a:r>
            <a:r>
              <a:rPr lang="en-US" dirty="0" smtClean="0">
                <a:latin typeface="Courier"/>
                <a:cs typeface="Courier"/>
                <a:sym typeface="Wingdings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real</a:t>
            </a:r>
            <a:r>
              <a:rPr lang="en-US" dirty="0">
                <a:latin typeface="Courier"/>
                <a:cs typeface="Courier"/>
              </a:rPr>
              <a:t>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), pointer :: area(:</a:t>
            </a:r>
            <a:r>
              <a:rPr lang="en-US" dirty="0" smtClean="0">
                <a:latin typeface="Courier"/>
                <a:cs typeface="Courier"/>
              </a:rPr>
              <a:t>,:)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:: </a:t>
            </a:r>
            <a:r>
              <a:rPr lang="en-US" dirty="0" err="1">
                <a:latin typeface="Courier"/>
                <a:cs typeface="Courier"/>
              </a:rPr>
              <a:t>tracer_names</a:t>
            </a:r>
            <a:r>
              <a:rPr lang="en-US" dirty="0" smtClean="0">
                <a:latin typeface="Courier"/>
                <a:cs typeface="Courier"/>
              </a:rPr>
              <a:t>(:)</a:t>
            </a:r>
            <a:endParaRPr lang="nl-NL" dirty="0">
              <a:latin typeface="Courier"/>
              <a:cs typeface="Courier"/>
            </a:endParaRPr>
          </a:p>
          <a:p>
            <a:r>
              <a:rPr lang="nl-NL" dirty="0" smtClean="0">
                <a:latin typeface="Courier"/>
                <a:cs typeface="Courier"/>
              </a:rPr>
              <a:t>    </a:t>
            </a:r>
            <a:r>
              <a:rPr lang="nl-NL" dirty="0" err="1" smtClean="0">
                <a:latin typeface="Courier"/>
                <a:cs typeface="Courier"/>
              </a:rPr>
              <a:t>character</a:t>
            </a:r>
            <a:r>
              <a:rPr lang="nl-NL" dirty="0">
                <a:latin typeface="Courier"/>
                <a:cs typeface="Courier"/>
              </a:rPr>
              <a:t>(</a:t>
            </a:r>
            <a:r>
              <a:rPr lang="nl-NL" dirty="0" err="1">
                <a:latin typeface="Courier"/>
                <a:cs typeface="Courier"/>
              </a:rPr>
              <a:t>len</a:t>
            </a:r>
            <a:r>
              <a:rPr lang="nl-NL" dirty="0">
                <a:latin typeface="Courier"/>
                <a:cs typeface="Courier"/>
              </a:rPr>
              <a:t>=65) :: </a:t>
            </a:r>
            <a:r>
              <a:rPr lang="nl-NL" dirty="0" err="1" smtClean="0">
                <a:latin typeface="Courier"/>
                <a:cs typeface="Courier"/>
              </a:rPr>
              <a:t>fn_nml</a:t>
            </a:r>
            <a:endParaRPr lang="nl-NL" dirty="0">
              <a:latin typeface="Courier"/>
              <a:cs typeface="Courier"/>
            </a:endParaRPr>
          </a:p>
          <a:p>
            <a:r>
              <a:rPr lang="nl-NL" dirty="0">
                <a:latin typeface="Courier"/>
                <a:cs typeface="Courier"/>
              </a:rPr>
              <a:t>  end type </a:t>
            </a:r>
            <a:r>
              <a:rPr lang="nl-NL" dirty="0" err="1" smtClean="0">
                <a:latin typeface="Courier"/>
                <a:cs typeface="Courier"/>
              </a:rPr>
              <a:t>init_type</a:t>
            </a: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14527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Physics Suite: Initialization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3631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cs typeface="Courier"/>
              </a:rPr>
              <a:t>Example of container initialization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call </a:t>
            </a:r>
            <a:r>
              <a:rPr lang="en-US" dirty="0" err="1">
                <a:latin typeface="Courier"/>
                <a:cs typeface="Courier"/>
              </a:rPr>
              <a:t>Statein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%size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call </a:t>
            </a:r>
            <a:r>
              <a:rPr lang="en-US" dirty="0" err="1" smtClean="0">
                <a:latin typeface="Courier"/>
                <a:cs typeface="Courier"/>
              </a:rPr>
              <a:t>Stateout%</a:t>
            </a:r>
            <a:r>
              <a:rPr lang="en-US" dirty="0" err="1">
                <a:latin typeface="Courier"/>
                <a:cs typeface="Courier"/>
              </a:rPr>
              <a:t>create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%size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  call </a:t>
            </a:r>
            <a:r>
              <a:rPr lang="en-US" dirty="0" err="1">
                <a:latin typeface="Courier"/>
                <a:cs typeface="Courier"/>
              </a:rPr>
              <a:t>Sfcprop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%size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call </a:t>
            </a:r>
            <a:r>
              <a:rPr lang="en-US" dirty="0" err="1" smtClean="0">
                <a:latin typeface="Courier"/>
                <a:cs typeface="Courier"/>
              </a:rPr>
              <a:t>Coupling%</a:t>
            </a:r>
            <a:r>
              <a:rPr lang="en-US" dirty="0" err="1">
                <a:latin typeface="Courier"/>
                <a:cs typeface="Courier"/>
              </a:rPr>
              <a:t>create</a:t>
            </a:r>
            <a:r>
              <a:rPr lang="en-US" dirty="0">
                <a:latin typeface="Courier"/>
                <a:cs typeface="Courier"/>
              </a:rPr>
              <a:t>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%size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 call </a:t>
            </a:r>
            <a:r>
              <a:rPr lang="en-US" dirty="0">
                <a:latin typeface="Courier"/>
                <a:cs typeface="Courier"/>
              </a:rPr>
              <a:t>Grid    </a:t>
            </a:r>
            <a:r>
              <a:rPr lang="en-US" dirty="0" smtClean="0">
                <a:latin typeface="Courier"/>
                <a:cs typeface="Courier"/>
              </a:rPr>
              <a:t>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%size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 call </a:t>
            </a:r>
            <a:r>
              <a:rPr lang="en-US" dirty="0" err="1">
                <a:latin typeface="Courier"/>
                <a:cs typeface="Courier"/>
              </a:rPr>
              <a:t>Tbd</a:t>
            </a:r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smtClean="0">
                <a:latin typeface="Courier"/>
                <a:cs typeface="Courier"/>
              </a:rPr>
              <a:t>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%size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 call </a:t>
            </a:r>
            <a:r>
              <a:rPr lang="en-US" dirty="0" err="1">
                <a:latin typeface="Courier"/>
                <a:cs typeface="Courier"/>
              </a:rPr>
              <a:t>Cldprop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%size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 call </a:t>
            </a:r>
            <a:r>
              <a:rPr lang="en-US" dirty="0" err="1">
                <a:latin typeface="Courier"/>
                <a:cs typeface="Courier"/>
              </a:rPr>
              <a:t>Radtend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%size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 !</a:t>
            </a:r>
            <a:r>
              <a:rPr lang="en-US" dirty="0">
                <a:latin typeface="Courier"/>
                <a:cs typeface="Courier"/>
              </a:rPr>
              <a:t>--- internal representation of diagnostics</a:t>
            </a: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 err="1">
                <a:latin typeface="Courier"/>
                <a:cs typeface="Courier"/>
              </a:rPr>
              <a:t>Diag</a:t>
            </a:r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%size</a:t>
            </a:r>
            <a:r>
              <a:rPr lang="en-US" dirty="0" smtClean="0">
                <a:latin typeface="Courier"/>
                <a:cs typeface="Courier"/>
              </a:rPr>
              <a:t>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8009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Blocking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4204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>
                <a:cs typeface="Symbol" charset="2"/>
              </a:rPr>
              <a:t>Defines containers to abstract the the specific variables needed by a given physics suite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32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IPD_control_type</a:t>
            </a:r>
            <a:r>
              <a:rPr lang="en-US" sz="2800" dirty="0" smtClean="0">
                <a:cs typeface="Symbol" charset="2"/>
              </a:rPr>
              <a:t>) :: 				</a:t>
            </a:r>
            <a:r>
              <a:rPr lang="en-US" sz="2800" dirty="0" err="1" smtClean="0">
                <a:cs typeface="Symbol" charset="2"/>
              </a:rPr>
              <a:t>IPD_Control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IPD_data_type</a:t>
            </a:r>
            <a:r>
              <a:rPr lang="en-US" sz="2800" dirty="0" smtClean="0">
                <a:cs typeface="Symbol" charset="2"/>
              </a:rPr>
              <a:t>), </a:t>
            </a:r>
            <a:r>
              <a:rPr lang="en-US" sz="2800" dirty="0" err="1" smtClean="0">
                <a:cs typeface="Symbol" charset="2"/>
              </a:rPr>
              <a:t>allocatable</a:t>
            </a:r>
            <a:r>
              <a:rPr lang="en-US" sz="2800" dirty="0" smtClean="0">
                <a:cs typeface="Symbol" charset="2"/>
              </a:rPr>
              <a:t> :: 	</a:t>
            </a:r>
            <a:r>
              <a:rPr lang="en-US" sz="2800" dirty="0" err="1" smtClean="0">
                <a:cs typeface="Symbol" charset="2"/>
              </a:rPr>
              <a:t>IPD_Data</a:t>
            </a:r>
            <a:r>
              <a:rPr lang="en-US" sz="2800" dirty="0" smtClean="0">
                <a:cs typeface="Symbol" charset="2"/>
              </a:rPr>
              <a:t>(:)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IPD_diag_type</a:t>
            </a:r>
            <a:r>
              <a:rPr lang="en-US" sz="2800" dirty="0" smtClean="0">
                <a:cs typeface="Symbol" charset="2"/>
              </a:rPr>
              <a:t>), </a:t>
            </a:r>
            <a:r>
              <a:rPr lang="en-US" sz="2800" dirty="0" err="1" smtClean="0">
                <a:cs typeface="Symbol" charset="2"/>
              </a:rPr>
              <a:t>allocatable</a:t>
            </a:r>
            <a:r>
              <a:rPr lang="en-US" sz="2800" dirty="0" smtClean="0">
                <a:cs typeface="Symbol" charset="2"/>
              </a:rPr>
              <a:t> :: 	</a:t>
            </a:r>
            <a:r>
              <a:rPr lang="en-US" sz="2800" dirty="0" err="1" smtClean="0">
                <a:cs typeface="Symbol" charset="2"/>
              </a:rPr>
              <a:t>IPD_Diag</a:t>
            </a:r>
            <a:r>
              <a:rPr lang="en-US" sz="2800" dirty="0" smtClean="0">
                <a:cs typeface="Symbol" charset="2"/>
              </a:rPr>
              <a:t>(:)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IPD_restart_type</a:t>
            </a:r>
            <a:r>
              <a:rPr lang="en-US" sz="2800" dirty="0" smtClean="0">
                <a:cs typeface="Symbol" charset="2"/>
              </a:rPr>
              <a:t>) </a:t>
            </a:r>
            <a:r>
              <a:rPr lang="en-US" sz="2800" dirty="0">
                <a:cs typeface="Symbol" charset="2"/>
              </a:rPr>
              <a:t>:: 	</a:t>
            </a:r>
            <a:r>
              <a:rPr lang="en-US" sz="2800" dirty="0" smtClean="0">
                <a:cs typeface="Symbol" charset="2"/>
              </a:rPr>
              <a:t>			</a:t>
            </a:r>
            <a:r>
              <a:rPr lang="en-US" sz="2800" dirty="0" err="1" smtClean="0">
                <a:cs typeface="Symbol" charset="2"/>
              </a:rPr>
              <a:t>IPD_Restart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28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allocate (</a:t>
            </a:r>
            <a:r>
              <a:rPr lang="en-US" sz="2800" dirty="0" err="1" smtClean="0">
                <a:cs typeface="Symbol" charset="2"/>
              </a:rPr>
              <a:t>IPD_Data</a:t>
            </a:r>
            <a:r>
              <a:rPr lang="en-US" sz="2800" dirty="0" smtClean="0">
                <a:cs typeface="Symbol" charset="2"/>
              </a:rPr>
              <a:t>(</a:t>
            </a:r>
            <a:r>
              <a:rPr lang="en-US" sz="2800" dirty="0" err="1" smtClean="0">
                <a:cs typeface="Symbol" charset="2"/>
              </a:rPr>
              <a:t>nblks</a:t>
            </a:r>
            <a:r>
              <a:rPr lang="en-US" sz="2800" dirty="0" smtClean="0">
                <a:cs typeface="Symbol" charset="2"/>
              </a:rPr>
              <a:t>))</a:t>
            </a:r>
            <a:endParaRPr lang="en-US" sz="2800" dirty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36513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Blocking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4309" y="1478459"/>
            <a:ext cx="8573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do 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 = 1,size(</a:t>
            </a:r>
            <a:r>
              <a:rPr lang="en-US" dirty="0" err="1" smtClean="0">
                <a:latin typeface="Courier"/>
                <a:cs typeface="Courier"/>
              </a:rPr>
              <a:t>Init_parm%blksz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call </a:t>
            </a:r>
            <a:r>
              <a:rPr lang="en-US" dirty="0" err="1">
                <a:latin typeface="Courier"/>
                <a:cs typeface="Courier"/>
              </a:rPr>
              <a:t>Statein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call </a:t>
            </a:r>
            <a:r>
              <a:rPr lang="en-US" dirty="0" err="1" smtClean="0">
                <a:latin typeface="Courier"/>
                <a:cs typeface="Courier"/>
              </a:rPr>
              <a:t>Stateout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 err="1">
                <a:latin typeface="Courier"/>
                <a:cs typeface="Courier"/>
              </a:rPr>
              <a:t>Sfcprop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call </a:t>
            </a:r>
            <a:r>
              <a:rPr lang="en-US" dirty="0" smtClean="0">
                <a:latin typeface="Courier"/>
                <a:cs typeface="Courier"/>
              </a:rPr>
              <a:t>Coupling(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>
                <a:latin typeface="Courier"/>
                <a:cs typeface="Courier"/>
              </a:rPr>
              <a:t>Grid   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 err="1">
                <a:latin typeface="Courier"/>
                <a:cs typeface="Courier"/>
              </a:rPr>
              <a:t>Tbd</a:t>
            </a:r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 err="1">
                <a:latin typeface="Courier"/>
                <a:cs typeface="Courier"/>
              </a:rPr>
              <a:t>Cldprop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 err="1">
                <a:latin typeface="Courier"/>
                <a:cs typeface="Courier"/>
              </a:rPr>
              <a:t>Radtend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  !--- internal representation of diagnostics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call </a:t>
            </a:r>
            <a:r>
              <a:rPr lang="en-US" dirty="0" err="1">
                <a:latin typeface="Courier"/>
                <a:cs typeface="Courier"/>
              </a:rPr>
              <a:t>Diag</a:t>
            </a:r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)%</a:t>
            </a:r>
            <a:r>
              <a:rPr lang="en-US" dirty="0">
                <a:latin typeface="Courier"/>
                <a:cs typeface="Courier"/>
              </a:rPr>
              <a:t>create (</a:t>
            </a:r>
            <a:r>
              <a:rPr lang="en-US" dirty="0" err="1">
                <a:latin typeface="Courier"/>
                <a:cs typeface="Courier"/>
              </a:rPr>
              <a:t>Init_parm</a:t>
            </a:r>
            <a:r>
              <a:rPr lang="en-US" dirty="0" err="1" smtClean="0">
                <a:latin typeface="Courier"/>
                <a:cs typeface="Courier"/>
              </a:rPr>
              <a:t>%blksz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nb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IPD_Control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 err="1" smtClean="0">
                <a:latin typeface="Courier"/>
                <a:cs typeface="Courier"/>
              </a:rPr>
              <a:t>enddo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22498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Blocking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Threading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4309" y="1139795"/>
            <a:ext cx="857391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>
                <a:cs typeface="Courier"/>
              </a:rPr>
              <a:t>Serial</a:t>
            </a:r>
          </a:p>
          <a:p>
            <a:r>
              <a:rPr lang="it-IT" sz="1600" dirty="0" smtClean="0">
                <a:latin typeface="Courier"/>
                <a:cs typeface="Courier"/>
              </a:rPr>
              <a:t> </a:t>
            </a:r>
          </a:p>
          <a:p>
            <a:r>
              <a:rPr lang="it-IT" dirty="0">
                <a:latin typeface="Courier"/>
                <a:cs typeface="Courier"/>
              </a:rPr>
              <a:t> </a:t>
            </a:r>
            <a:r>
              <a:rPr lang="it-IT" dirty="0" smtClean="0">
                <a:latin typeface="Courier"/>
                <a:cs typeface="Courier"/>
              </a:rPr>
              <a:t> </a:t>
            </a:r>
            <a:r>
              <a:rPr lang="it-IT" dirty="0">
                <a:latin typeface="Courier"/>
                <a:cs typeface="Courier"/>
              </a:rPr>
              <a:t> </a:t>
            </a:r>
            <a:r>
              <a:rPr lang="it-IT" dirty="0" smtClean="0">
                <a:latin typeface="Courier"/>
                <a:cs typeface="Courier"/>
              </a:rPr>
              <a:t> call </a:t>
            </a:r>
            <a:r>
              <a:rPr lang="it-IT" dirty="0">
                <a:latin typeface="Courier"/>
                <a:cs typeface="Courier"/>
              </a:rPr>
              <a:t>IPD_physics_step1 (</a:t>
            </a:r>
            <a:r>
              <a:rPr lang="it-IT" dirty="0" err="1">
                <a:latin typeface="Courier"/>
                <a:cs typeface="Courier"/>
              </a:rPr>
              <a:t>IPD_Control</a:t>
            </a:r>
            <a:r>
              <a:rPr lang="it-IT" dirty="0">
                <a:latin typeface="Courier"/>
                <a:cs typeface="Courier"/>
              </a:rPr>
              <a:t>, </a:t>
            </a:r>
            <a:r>
              <a:rPr lang="it-IT" dirty="0" err="1" smtClean="0">
                <a:latin typeface="Courier"/>
                <a:cs typeface="Courier"/>
              </a:rPr>
              <a:t>IPD_Data</a:t>
            </a:r>
            <a:r>
              <a:rPr lang="it-IT" dirty="0" smtClean="0">
                <a:latin typeface="Courier"/>
                <a:cs typeface="Courier"/>
              </a:rPr>
              <a:t>, &amp;</a:t>
            </a:r>
          </a:p>
          <a:p>
            <a:r>
              <a:rPr lang="it-IT" dirty="0">
                <a:latin typeface="Courier"/>
                <a:cs typeface="Courier"/>
              </a:rPr>
              <a:t> </a:t>
            </a:r>
            <a:r>
              <a:rPr lang="it-IT" dirty="0" smtClean="0">
                <a:latin typeface="Courier"/>
                <a:cs typeface="Courier"/>
              </a:rPr>
              <a:t>                           </a:t>
            </a:r>
            <a:r>
              <a:rPr lang="it-IT" dirty="0" err="1" smtClean="0">
                <a:latin typeface="Courier"/>
                <a:cs typeface="Courier"/>
              </a:rPr>
              <a:t>IPD_Diag</a:t>
            </a:r>
            <a:r>
              <a:rPr lang="it-IT" dirty="0">
                <a:latin typeface="Courier"/>
                <a:cs typeface="Courier"/>
              </a:rPr>
              <a:t>, </a:t>
            </a:r>
            <a:r>
              <a:rPr lang="it-IT" dirty="0" err="1" smtClean="0">
                <a:latin typeface="Courier"/>
                <a:cs typeface="Courier"/>
              </a:rPr>
              <a:t>IPD_Restart</a:t>
            </a:r>
            <a:r>
              <a:rPr lang="it-IT" dirty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3200" dirty="0" smtClean="0">
                <a:cs typeface="Courier"/>
              </a:rPr>
              <a:t>Becomes</a:t>
            </a:r>
            <a:endParaRPr lang="en-US" sz="3200" dirty="0">
              <a:cs typeface="Courier"/>
            </a:endParaRP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!</a:t>
            </a:r>
            <a:r>
              <a:rPr lang="en-US" dirty="0">
                <a:latin typeface="Courier"/>
                <a:cs typeface="Courier"/>
              </a:rPr>
              <a:t>$OMP parallel do default (none) &amp;</a:t>
            </a:r>
          </a:p>
          <a:p>
            <a:r>
              <a:rPr lang="nl-NL" dirty="0" smtClean="0">
                <a:latin typeface="Courier"/>
                <a:cs typeface="Courier"/>
              </a:rPr>
              <a:t>!</a:t>
            </a:r>
            <a:r>
              <a:rPr lang="nl-NL" dirty="0">
                <a:latin typeface="Courier"/>
                <a:cs typeface="Courier"/>
              </a:rPr>
              <a:t>$OMP            shared   (</a:t>
            </a:r>
            <a:r>
              <a:rPr lang="nl-NL" dirty="0" err="1">
                <a:latin typeface="Courier"/>
                <a:cs typeface="Courier"/>
              </a:rPr>
              <a:t>Atm_block</a:t>
            </a:r>
            <a:r>
              <a:rPr lang="nl-NL" dirty="0">
                <a:latin typeface="Courier"/>
                <a:cs typeface="Courier"/>
              </a:rPr>
              <a:t>, </a:t>
            </a:r>
            <a:r>
              <a:rPr lang="nl-NL" dirty="0" err="1" smtClean="0">
                <a:latin typeface="Courier"/>
                <a:cs typeface="Courier"/>
              </a:rPr>
              <a:t>IPD_Control</a:t>
            </a:r>
            <a:r>
              <a:rPr lang="nl-NL" dirty="0" smtClean="0">
                <a:latin typeface="Courier"/>
                <a:cs typeface="Courier"/>
              </a:rPr>
              <a:t>) &amp;</a:t>
            </a:r>
          </a:p>
          <a:p>
            <a:r>
              <a:rPr lang="nl-NL" dirty="0" smtClean="0">
                <a:latin typeface="Courier"/>
                <a:cs typeface="Courier"/>
              </a:rPr>
              <a:t>!$OMP            shared   (</a:t>
            </a:r>
            <a:r>
              <a:rPr lang="nl-NL" dirty="0" err="1" smtClean="0">
                <a:latin typeface="Courier"/>
                <a:cs typeface="Courier"/>
              </a:rPr>
              <a:t>IPD_Data</a:t>
            </a:r>
            <a:r>
              <a:rPr lang="nl-NL" dirty="0" smtClean="0">
                <a:latin typeface="Courier"/>
                <a:cs typeface="Courier"/>
              </a:rPr>
              <a:t>, </a:t>
            </a:r>
            <a:r>
              <a:rPr lang="nl-NL" dirty="0" err="1" smtClean="0">
                <a:latin typeface="Courier"/>
                <a:cs typeface="Courier"/>
              </a:rPr>
              <a:t>IPD_Diag</a:t>
            </a:r>
            <a:r>
              <a:rPr lang="nl-NL" dirty="0">
                <a:latin typeface="Courier"/>
                <a:cs typeface="Courier"/>
              </a:rPr>
              <a:t>, </a:t>
            </a:r>
            <a:r>
              <a:rPr lang="nl-NL" dirty="0" err="1">
                <a:latin typeface="Courier"/>
                <a:cs typeface="Courier"/>
              </a:rPr>
              <a:t>IPD_Restart</a:t>
            </a:r>
            <a:r>
              <a:rPr lang="nl-NL" dirty="0">
                <a:latin typeface="Courier"/>
                <a:cs typeface="Courier"/>
              </a:rPr>
              <a:t>) &amp;</a:t>
            </a:r>
          </a:p>
          <a:p>
            <a:r>
              <a:rPr lang="it-IT" dirty="0">
                <a:latin typeface="Courier"/>
                <a:cs typeface="Courier"/>
              </a:rPr>
              <a:t>!$OMP            private  (</a:t>
            </a:r>
            <a:r>
              <a:rPr lang="it-IT" dirty="0" err="1">
                <a:latin typeface="Courier"/>
                <a:cs typeface="Courier"/>
              </a:rPr>
              <a:t>nb</a:t>
            </a:r>
            <a:r>
              <a:rPr lang="it-IT" dirty="0">
                <a:latin typeface="Courier"/>
                <a:cs typeface="Courier"/>
              </a:rPr>
              <a:t>)</a:t>
            </a:r>
          </a:p>
          <a:p>
            <a:r>
              <a:rPr lang="it-IT" dirty="0">
                <a:latin typeface="Courier"/>
                <a:cs typeface="Courier"/>
              </a:rPr>
              <a:t>      do </a:t>
            </a:r>
            <a:r>
              <a:rPr lang="it-IT" dirty="0" err="1">
                <a:latin typeface="Courier"/>
                <a:cs typeface="Courier"/>
              </a:rPr>
              <a:t>nb</a:t>
            </a:r>
            <a:r>
              <a:rPr lang="it-IT" dirty="0">
                <a:latin typeface="Courier"/>
                <a:cs typeface="Courier"/>
              </a:rPr>
              <a:t> = 1,Atm_block%nblks</a:t>
            </a:r>
          </a:p>
          <a:p>
            <a:r>
              <a:rPr lang="it-IT" dirty="0">
                <a:latin typeface="Courier"/>
                <a:cs typeface="Courier"/>
              </a:rPr>
              <a:t>        call IPD_physics_step1 (</a:t>
            </a:r>
            <a:r>
              <a:rPr lang="it-IT" dirty="0" err="1">
                <a:latin typeface="Courier"/>
                <a:cs typeface="Courier"/>
              </a:rPr>
              <a:t>IPD_Control</a:t>
            </a:r>
            <a:r>
              <a:rPr lang="it-IT" dirty="0">
                <a:latin typeface="Courier"/>
                <a:cs typeface="Courier"/>
              </a:rPr>
              <a:t>, </a:t>
            </a:r>
            <a:r>
              <a:rPr lang="it-IT" dirty="0" err="1">
                <a:latin typeface="Courier"/>
                <a:cs typeface="Courier"/>
              </a:rPr>
              <a:t>IPD_Data</a:t>
            </a:r>
            <a:r>
              <a:rPr lang="it-IT" dirty="0">
                <a:latin typeface="Courier"/>
                <a:cs typeface="Courier"/>
              </a:rPr>
              <a:t>(</a:t>
            </a:r>
            <a:r>
              <a:rPr lang="it-IT" dirty="0" err="1">
                <a:latin typeface="Courier"/>
                <a:cs typeface="Courier"/>
              </a:rPr>
              <a:t>nb</a:t>
            </a:r>
            <a:r>
              <a:rPr lang="it-IT" dirty="0">
                <a:latin typeface="Courier"/>
                <a:cs typeface="Courier"/>
              </a:rPr>
              <a:t>), </a:t>
            </a:r>
            <a:r>
              <a:rPr lang="it-IT" dirty="0" smtClean="0">
                <a:latin typeface="Courier"/>
                <a:cs typeface="Courier"/>
              </a:rPr>
              <a:t>&amp;</a:t>
            </a:r>
          </a:p>
          <a:p>
            <a:r>
              <a:rPr lang="it-IT" dirty="0">
                <a:latin typeface="Courier"/>
                <a:cs typeface="Courier"/>
              </a:rPr>
              <a:t> </a:t>
            </a:r>
            <a:r>
              <a:rPr lang="it-IT" dirty="0" smtClean="0">
                <a:latin typeface="Courier"/>
                <a:cs typeface="Courier"/>
              </a:rPr>
              <a:t>                               </a:t>
            </a:r>
            <a:r>
              <a:rPr lang="it-IT" dirty="0" err="1" smtClean="0">
                <a:latin typeface="Courier"/>
                <a:cs typeface="Courier"/>
              </a:rPr>
              <a:t>IPD_Diag</a:t>
            </a:r>
            <a:r>
              <a:rPr lang="it-IT" dirty="0">
                <a:latin typeface="Courier"/>
                <a:cs typeface="Courier"/>
              </a:rPr>
              <a:t>, </a:t>
            </a:r>
            <a:r>
              <a:rPr lang="it-IT" dirty="0" err="1">
                <a:latin typeface="Courier"/>
                <a:cs typeface="Courier"/>
              </a:rPr>
              <a:t>IPD_Restart</a:t>
            </a:r>
            <a:r>
              <a:rPr lang="it-IT" dirty="0">
                <a:latin typeface="Courier"/>
                <a:cs typeface="Courier"/>
              </a:rPr>
              <a:t>)</a:t>
            </a:r>
          </a:p>
          <a:p>
            <a:r>
              <a:rPr lang="da-DK" dirty="0">
                <a:latin typeface="Courier"/>
                <a:cs typeface="Courier"/>
              </a:rPr>
              <a:t>      </a:t>
            </a:r>
            <a:r>
              <a:rPr lang="da-DK" dirty="0" err="1">
                <a:latin typeface="Courier"/>
                <a:cs typeface="Courier"/>
              </a:rPr>
              <a:t>enddo</a:t>
            </a:r>
            <a:endParaRPr lang="en-US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413650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ym typeface="Wingdings"/>
              </a:rPr>
              <a:t>IPDv4.0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53947" y="1516373"/>
            <a:ext cx="3836107" cy="17715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u="sng" dirty="0" smtClean="0">
                <a:solidFill>
                  <a:srgbClr val="000000"/>
                </a:solidFill>
              </a:rPr>
              <a:t>IPD_typdefs.F90</a:t>
            </a:r>
          </a:p>
          <a:p>
            <a:pPr marL="228600" algn="ctr"/>
            <a:endParaRPr lang="en-US" sz="1200" b="1" i="1" u="sng" dirty="0">
              <a:solidFill>
                <a:srgbClr val="000000"/>
              </a:solidFill>
            </a:endParaRPr>
          </a:p>
          <a:p>
            <a:pPr marL="228600"/>
            <a:r>
              <a:rPr lang="en-US" sz="2400" dirty="0" smtClean="0">
                <a:solidFill>
                  <a:srgbClr val="000000"/>
                </a:solidFill>
              </a:rPr>
              <a:t>     container definitions</a:t>
            </a:r>
          </a:p>
        </p:txBody>
      </p:sp>
      <p:sp>
        <p:nvSpPr>
          <p:cNvPr id="22" name="Slide Number Placeholder 1"/>
          <p:cNvSpPr txBox="1">
            <a:spLocks/>
          </p:cNvSpPr>
          <p:nvPr/>
        </p:nvSpPr>
        <p:spPr>
          <a:xfrm>
            <a:off x="7017142" y="64880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2E0205-E792-D04F-A8DF-26D1D3DF741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221442" y="4061183"/>
            <a:ext cx="4701116" cy="18482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u="sng" dirty="0" smtClean="0">
                <a:solidFill>
                  <a:srgbClr val="000000"/>
                </a:solidFill>
              </a:rPr>
              <a:t>IPD_driver.F90</a:t>
            </a:r>
          </a:p>
          <a:p>
            <a:pPr marL="287338"/>
            <a:endParaRPr lang="en-US" sz="1200" dirty="0">
              <a:solidFill>
                <a:srgbClr val="000000"/>
              </a:solidFill>
            </a:endParaRPr>
          </a:p>
          <a:p>
            <a:pPr marL="169863"/>
            <a:r>
              <a:rPr lang="en-US" sz="2400" dirty="0" smtClean="0">
                <a:solidFill>
                  <a:srgbClr val="000000"/>
                </a:solidFill>
              </a:rPr>
              <a:t>     interface to physics routines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71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GFS physics library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164133"/>
            <a:ext cx="833887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IPD: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IPD_typedefs.F90					IPD_driver.F90</a:t>
            </a:r>
          </a:p>
          <a:p>
            <a:endParaRPr lang="en-US" sz="2800" dirty="0"/>
          </a:p>
          <a:p>
            <a:r>
              <a:rPr lang="en-US" sz="3200" dirty="0" smtClean="0"/>
              <a:t>GFS physics: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GFS_typedefs.F90					GFS_driver.F90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GFS_diagnostics.F90				GFS_restart.F90</a:t>
            </a:r>
          </a:p>
          <a:p>
            <a:endParaRPr lang="en-US" sz="2400" dirty="0" smtClean="0"/>
          </a:p>
          <a:p>
            <a:r>
              <a:rPr lang="en-US" sz="3200" dirty="0" smtClean="0"/>
              <a:t>Modeling System: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&lt;system&gt;_io.F90</a:t>
            </a:r>
          </a:p>
          <a:p>
            <a:endParaRPr lang="en-US" sz="2400" dirty="0"/>
          </a:p>
          <a:p>
            <a:r>
              <a:rPr lang="en-US" sz="3200" dirty="0" err="1" smtClean="0"/>
              <a:t>Init_type</a:t>
            </a:r>
            <a:r>
              <a:rPr lang="en-US" sz="3200" dirty="0" smtClean="0"/>
              <a:t> and call to populate </a:t>
            </a:r>
            <a:r>
              <a:rPr lang="en-US" sz="3200" dirty="0" err="1" smtClean="0"/>
              <a:t>Statein</a:t>
            </a:r>
            <a:r>
              <a:rPr lang="en-US" sz="3200" dirty="0" smtClean="0"/>
              <a:t>:</a:t>
            </a:r>
            <a:endParaRPr lang="en-US" sz="3200" dirty="0"/>
          </a:p>
          <a:p>
            <a:r>
              <a:rPr lang="en-US" sz="2400" dirty="0"/>
              <a:t>	</a:t>
            </a:r>
            <a:r>
              <a:rPr lang="en-US" sz="2400" dirty="0" smtClean="0"/>
              <a:t>may need </a:t>
            </a:r>
            <a:r>
              <a:rPr lang="en-US" sz="2400" dirty="0"/>
              <a:t>to be </a:t>
            </a:r>
            <a:r>
              <a:rPr lang="en-US" sz="2400" dirty="0" smtClean="0"/>
              <a:t>programmed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763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GFS Physics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467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500"/>
              </a:spcAft>
            </a:pPr>
            <a:r>
              <a:rPr lang="en-US" sz="3200" dirty="0" err="1" smtClean="0">
                <a:cs typeface="Symbol" charset="2"/>
              </a:rPr>
              <a:t>gbphys</a:t>
            </a:r>
            <a:r>
              <a:rPr lang="en-US" sz="3200" dirty="0" smtClean="0">
                <a:cs typeface="Symbol" charset="2"/>
              </a:rPr>
              <a:t> </a:t>
            </a:r>
            <a:r>
              <a:rPr lang="en-US" sz="3200" dirty="0" smtClean="0">
                <a:cs typeface="Symbol" charset="2"/>
                <a:sym typeface="Wingdings"/>
              </a:rPr>
              <a:t></a:t>
            </a:r>
            <a:r>
              <a:rPr lang="en-US" sz="3200" dirty="0" smtClean="0">
                <a:cs typeface="Symbol" charset="2"/>
              </a:rPr>
              <a:t> </a:t>
            </a:r>
            <a:r>
              <a:rPr lang="en-US" sz="3200" dirty="0" err="1" smtClean="0">
                <a:cs typeface="Symbol" charset="2"/>
              </a:rPr>
              <a:t>GFS_physics_driver</a:t>
            </a:r>
            <a:endParaRPr lang="en-US" sz="3200" dirty="0" smtClean="0">
              <a:cs typeface="Symbol" charset="2"/>
            </a:endParaRPr>
          </a:p>
          <a:p>
            <a:pPr algn="ctr">
              <a:lnSpc>
                <a:spcPct val="90000"/>
              </a:lnSpc>
              <a:spcAft>
                <a:spcPts val="2500"/>
              </a:spcAft>
            </a:pPr>
            <a:r>
              <a:rPr lang="en-US" sz="3200" dirty="0" smtClean="0">
                <a:cs typeface="Symbol" charset="2"/>
              </a:rPr>
              <a:t>      </a:t>
            </a:r>
            <a:r>
              <a:rPr lang="en-US" sz="3200" dirty="0" err="1" smtClean="0">
                <a:cs typeface="Symbol" charset="2"/>
              </a:rPr>
              <a:t>grrad</a:t>
            </a:r>
            <a:r>
              <a:rPr lang="en-US" sz="3200" dirty="0" smtClean="0">
                <a:cs typeface="Symbol" charset="2"/>
              </a:rPr>
              <a:t> </a:t>
            </a:r>
            <a:r>
              <a:rPr lang="en-US" sz="3200" dirty="0" smtClean="0">
                <a:cs typeface="Symbol" charset="2"/>
                <a:sym typeface="Wingdings"/>
              </a:rPr>
              <a:t></a:t>
            </a:r>
            <a:r>
              <a:rPr lang="en-US" sz="3200" dirty="0" smtClean="0">
                <a:cs typeface="Symbol" charset="2"/>
              </a:rPr>
              <a:t> </a:t>
            </a:r>
            <a:r>
              <a:rPr lang="en-US" sz="3200" dirty="0" err="1" smtClean="0">
                <a:cs typeface="Symbol" charset="2"/>
              </a:rPr>
              <a:t>GFS_radiation_driver</a:t>
            </a:r>
            <a:endParaRPr lang="en-US" sz="32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2500"/>
              </a:spcAft>
            </a:pPr>
            <a:r>
              <a:rPr lang="en-US" sz="3200" dirty="0" smtClean="0">
                <a:cs typeface="Symbol" charset="2"/>
              </a:rPr>
              <a:t>First step in reducing complexity of GFS physics</a:t>
            </a:r>
          </a:p>
          <a:p>
            <a:pPr>
              <a:lnSpc>
                <a:spcPct val="90000"/>
              </a:lnSpc>
              <a:spcAft>
                <a:spcPts val="2500"/>
              </a:spcAft>
            </a:pPr>
            <a:r>
              <a:rPr lang="en-US" sz="3200" dirty="0" smtClean="0">
                <a:cs typeface="Symbol" charset="2"/>
              </a:rPr>
              <a:t>Now accepts IPD argument list and abstracts fields/variables at the scheme/parameterization level</a:t>
            </a:r>
          </a:p>
          <a:p>
            <a:pPr>
              <a:lnSpc>
                <a:spcPct val="90000"/>
              </a:lnSpc>
              <a:spcAft>
                <a:spcPts val="2500"/>
              </a:spcAft>
            </a:pPr>
            <a:r>
              <a:rPr lang="en-US" sz="3200" dirty="0" smtClean="0">
                <a:cs typeface="Symbol" charset="2"/>
              </a:rPr>
              <a:t>Next steps: clean up the logic used to choose active schemes</a:t>
            </a:r>
            <a:r>
              <a:rPr lang="en-US" sz="3200" dirty="0">
                <a:cs typeface="Symbol" charset="2"/>
              </a:rPr>
              <a:t> </a:t>
            </a:r>
            <a:r>
              <a:rPr lang="en-US" sz="3200" dirty="0" smtClean="0">
                <a:cs typeface="Symbol" charset="2"/>
              </a:rPr>
              <a:t>within the physics driver</a:t>
            </a:r>
            <a:endParaRPr lang="en-US" sz="3200" dirty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86092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GFDL</a:t>
            </a:r>
            <a:r>
              <a:rPr lang="en-US" dirty="0" smtClean="0"/>
              <a:t>-</a:t>
            </a:r>
            <a:r>
              <a:rPr lang="en-US" dirty="0" smtClean="0"/>
              <a:t>AM4 physics library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164133"/>
            <a:ext cx="833887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IPD: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IPD_typedefs.F90					IPD_driver.F90</a:t>
            </a:r>
          </a:p>
          <a:p>
            <a:endParaRPr lang="en-US" sz="2800" dirty="0"/>
          </a:p>
          <a:p>
            <a:r>
              <a:rPr lang="en-US" sz="3200" dirty="0" smtClean="0"/>
              <a:t>GFDL-AM4 physics: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GFDL_AM4_typedefs.F90			</a:t>
            </a:r>
            <a:r>
              <a:rPr lang="en-US" sz="2400" dirty="0" smtClean="0"/>
              <a:t>GFDL_AM4_driver.F90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GFDL_AM4_diagnostics.F90		GFDL_AM4_restart.F90</a:t>
            </a:r>
          </a:p>
          <a:p>
            <a:endParaRPr lang="en-US" sz="2400" dirty="0" smtClean="0"/>
          </a:p>
          <a:p>
            <a:r>
              <a:rPr lang="en-US" sz="3200" dirty="0" smtClean="0"/>
              <a:t> Modeling System: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&lt;system&gt;_io.F90</a:t>
            </a:r>
          </a:p>
          <a:p>
            <a:endParaRPr lang="en-US" sz="2400" dirty="0"/>
          </a:p>
          <a:p>
            <a:r>
              <a:rPr lang="en-US" sz="3200" dirty="0" err="1" smtClean="0"/>
              <a:t>Init_type</a:t>
            </a:r>
            <a:r>
              <a:rPr lang="en-US" sz="3200" dirty="0" smtClean="0"/>
              <a:t> and call to populate </a:t>
            </a:r>
            <a:r>
              <a:rPr lang="en-US" sz="3200" dirty="0" err="1" smtClean="0"/>
              <a:t>Statein</a:t>
            </a:r>
            <a:endParaRPr lang="en-US" sz="3200" dirty="0"/>
          </a:p>
          <a:p>
            <a:r>
              <a:rPr lang="en-US" sz="2400" dirty="0"/>
              <a:t>	</a:t>
            </a:r>
            <a:r>
              <a:rPr lang="en-US" sz="2400" dirty="0" smtClean="0"/>
              <a:t>may need </a:t>
            </a:r>
            <a:r>
              <a:rPr lang="en-US" sz="2400" dirty="0"/>
              <a:t>to be </a:t>
            </a:r>
            <a:r>
              <a:rPr lang="en-US" sz="2400" dirty="0" smtClean="0"/>
              <a:t>programmed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4305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CCPP physics library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164133"/>
            <a:ext cx="833887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IPD: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IPD_typedefs.F90					IPD_driver.F90</a:t>
            </a:r>
          </a:p>
          <a:p>
            <a:endParaRPr lang="en-US" sz="2800" dirty="0"/>
          </a:p>
          <a:p>
            <a:r>
              <a:rPr lang="en-US" sz="3200" dirty="0" smtClean="0"/>
              <a:t>CCPP physics: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CCPP_typedefs.F90				CCPP_driver.F90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CCPP_diagnostics.F90				CCPP_restart.F90</a:t>
            </a:r>
          </a:p>
          <a:p>
            <a:endParaRPr lang="en-US" sz="2400" dirty="0" smtClean="0"/>
          </a:p>
          <a:p>
            <a:r>
              <a:rPr lang="en-US" sz="3200" dirty="0" smtClean="0"/>
              <a:t> Modeling System: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&lt;system&gt;_io.F90</a:t>
            </a:r>
          </a:p>
          <a:p>
            <a:endParaRPr lang="en-US" sz="2400" dirty="0"/>
          </a:p>
          <a:p>
            <a:r>
              <a:rPr lang="en-US" sz="3200" dirty="0" err="1" smtClean="0"/>
              <a:t>Init_type</a:t>
            </a:r>
            <a:r>
              <a:rPr lang="en-US" sz="3200" dirty="0"/>
              <a:t> </a:t>
            </a:r>
            <a:r>
              <a:rPr lang="en-US" sz="3200" dirty="0" smtClean="0"/>
              <a:t>and all to populate </a:t>
            </a:r>
            <a:r>
              <a:rPr lang="en-US" sz="3200" dirty="0" err="1" smtClean="0"/>
              <a:t>Statein</a:t>
            </a:r>
            <a:r>
              <a:rPr lang="en-US" sz="3200" dirty="0" smtClean="0"/>
              <a:t>: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may need to be </a:t>
            </a:r>
            <a:r>
              <a:rPr lang="en-US" sz="2400" dirty="0" smtClean="0"/>
              <a:t>programmed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118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IPD_typedefs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3300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>
                <a:cs typeface="Symbol" charset="2"/>
              </a:rPr>
              <a:t>Defines containers to abstract the the specific variables needed by a given physics suite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32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IPD_control_type</a:t>
            </a:r>
            <a:r>
              <a:rPr lang="en-US" sz="2800" dirty="0" smtClean="0">
                <a:cs typeface="Symbol" charset="2"/>
              </a:rPr>
              <a:t>) :: 				</a:t>
            </a:r>
            <a:r>
              <a:rPr lang="en-US" sz="2800" dirty="0" err="1" smtClean="0">
                <a:cs typeface="Symbol" charset="2"/>
              </a:rPr>
              <a:t>IPD_Control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IPD_data_type</a:t>
            </a:r>
            <a:r>
              <a:rPr lang="en-US" sz="2800" dirty="0" smtClean="0">
                <a:cs typeface="Symbol" charset="2"/>
              </a:rPr>
              <a:t>) :: 					</a:t>
            </a:r>
            <a:r>
              <a:rPr lang="en-US" sz="2800" dirty="0" err="1" smtClean="0">
                <a:cs typeface="Symbol" charset="2"/>
              </a:rPr>
              <a:t>IPD_Data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 smtClean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IPD_diag_type</a:t>
            </a:r>
            <a:r>
              <a:rPr lang="en-US" sz="2800" dirty="0" smtClean="0">
                <a:cs typeface="Symbol" charset="2"/>
              </a:rPr>
              <a:t>), </a:t>
            </a:r>
            <a:r>
              <a:rPr lang="en-US" sz="2800" dirty="0" err="1" smtClean="0">
                <a:cs typeface="Symbol" charset="2"/>
              </a:rPr>
              <a:t>allocatable</a:t>
            </a:r>
            <a:r>
              <a:rPr lang="en-US" sz="2800" dirty="0" smtClean="0">
                <a:cs typeface="Symbol" charset="2"/>
              </a:rPr>
              <a:t> :: 	</a:t>
            </a:r>
            <a:r>
              <a:rPr lang="en-US" sz="2800" dirty="0" err="1" smtClean="0">
                <a:cs typeface="Symbol" charset="2"/>
              </a:rPr>
              <a:t>IPD_Diag</a:t>
            </a:r>
            <a:r>
              <a:rPr lang="en-US" sz="2800" dirty="0" smtClean="0">
                <a:cs typeface="Symbol" charset="2"/>
              </a:rPr>
              <a:t>(:)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>
                <a:cs typeface="Symbol" charset="2"/>
              </a:rPr>
              <a:t>type(</a:t>
            </a:r>
            <a:r>
              <a:rPr lang="en-US" sz="2800" dirty="0" err="1" smtClean="0">
                <a:cs typeface="Symbol" charset="2"/>
              </a:rPr>
              <a:t>IPD_restart_type</a:t>
            </a:r>
            <a:r>
              <a:rPr lang="en-US" sz="2800" dirty="0" smtClean="0">
                <a:cs typeface="Symbol" charset="2"/>
              </a:rPr>
              <a:t>) </a:t>
            </a:r>
            <a:r>
              <a:rPr lang="en-US" sz="2800" dirty="0">
                <a:cs typeface="Symbol" charset="2"/>
              </a:rPr>
              <a:t>:: 	</a:t>
            </a:r>
            <a:r>
              <a:rPr lang="en-US" sz="2800" dirty="0" smtClean="0">
                <a:cs typeface="Symbol" charset="2"/>
              </a:rPr>
              <a:t>			</a:t>
            </a:r>
            <a:r>
              <a:rPr lang="en-US" sz="2800" dirty="0" err="1" smtClean="0">
                <a:cs typeface="Symbol" charset="2"/>
              </a:rPr>
              <a:t>IPD_Restart</a:t>
            </a:r>
            <a:endParaRPr lang="en-US" sz="2800" dirty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2016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188877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 type </a:t>
            </a:r>
            <a:r>
              <a:rPr lang="en-US" sz="2000" dirty="0" err="1">
                <a:latin typeface="Courier"/>
                <a:cs typeface="Courier"/>
              </a:rPr>
              <a:t>IPD_data_type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public</a:t>
            </a: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statein_type</a:t>
            </a:r>
            <a:r>
              <a:rPr lang="en-US" sz="2000" dirty="0">
                <a:latin typeface="Courier"/>
                <a:cs typeface="Courier"/>
              </a:rPr>
              <a:t>)  :: </a:t>
            </a:r>
            <a:r>
              <a:rPr lang="en-US" sz="2000" dirty="0" err="1" smtClean="0">
                <a:latin typeface="Courier"/>
                <a:cs typeface="Courier"/>
              </a:rPr>
              <a:t>Statein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stateout_type</a:t>
            </a:r>
            <a:r>
              <a:rPr lang="en-US" sz="2000" dirty="0">
                <a:latin typeface="Courier"/>
                <a:cs typeface="Courier"/>
              </a:rPr>
              <a:t>) :: </a:t>
            </a:r>
            <a:r>
              <a:rPr lang="en-US" sz="2000" dirty="0" err="1" smtClean="0">
                <a:latin typeface="Courier"/>
                <a:cs typeface="Courier"/>
              </a:rPr>
              <a:t>Stateout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sfcprop_type</a:t>
            </a:r>
            <a:r>
              <a:rPr lang="en-US" sz="2000" dirty="0">
                <a:latin typeface="Courier"/>
                <a:cs typeface="Courier"/>
              </a:rPr>
              <a:t>)  :: </a:t>
            </a:r>
            <a:r>
              <a:rPr lang="en-US" sz="2000" dirty="0" err="1" smtClean="0">
                <a:latin typeface="Courier"/>
                <a:cs typeface="Courier"/>
              </a:rPr>
              <a:t>Sfcprop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coupling_type</a:t>
            </a:r>
            <a:r>
              <a:rPr lang="en-US" sz="2000" dirty="0">
                <a:latin typeface="Courier"/>
                <a:cs typeface="Courier"/>
              </a:rPr>
              <a:t>) :: Coupling</a:t>
            </a: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grid_type</a:t>
            </a:r>
            <a:r>
              <a:rPr lang="en-US" sz="2000" dirty="0">
                <a:latin typeface="Courier"/>
                <a:cs typeface="Courier"/>
              </a:rPr>
              <a:t>)     :: Grid</a:t>
            </a: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tbd_type</a:t>
            </a:r>
            <a:r>
              <a:rPr lang="en-US" sz="2000" dirty="0">
                <a:latin typeface="Courier"/>
                <a:cs typeface="Courier"/>
              </a:rPr>
              <a:t>)      :: </a:t>
            </a:r>
            <a:r>
              <a:rPr lang="en-US" sz="2000" dirty="0" err="1" smtClean="0">
                <a:latin typeface="Courier"/>
                <a:cs typeface="Courier"/>
              </a:rPr>
              <a:t>Tbd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cldprop_type</a:t>
            </a:r>
            <a:r>
              <a:rPr lang="en-US" sz="2000" dirty="0">
                <a:latin typeface="Courier"/>
                <a:cs typeface="Courier"/>
              </a:rPr>
              <a:t>)  :: </a:t>
            </a:r>
            <a:r>
              <a:rPr lang="en-US" sz="2000" dirty="0" err="1" smtClean="0">
                <a:latin typeface="Courier"/>
                <a:cs typeface="Courier"/>
              </a:rPr>
              <a:t>Cldprop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radtend_type</a:t>
            </a:r>
            <a:r>
              <a:rPr lang="en-US" sz="2000" dirty="0">
                <a:latin typeface="Courier"/>
                <a:cs typeface="Courier"/>
              </a:rPr>
              <a:t>)  :: </a:t>
            </a:r>
            <a:r>
              <a:rPr lang="en-US" sz="2000" dirty="0" err="1" smtClean="0">
                <a:latin typeface="Courier"/>
                <a:cs typeface="Courier"/>
              </a:rPr>
              <a:t>Radtend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  type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diag_type</a:t>
            </a:r>
            <a:r>
              <a:rPr lang="en-US" sz="2000" dirty="0">
                <a:latin typeface="Courier"/>
                <a:cs typeface="Courier"/>
              </a:rPr>
              <a:t>)     :: </a:t>
            </a:r>
            <a:r>
              <a:rPr lang="en-US" sz="2000" dirty="0" err="1" smtClean="0">
                <a:latin typeface="Courier"/>
                <a:cs typeface="Courier"/>
              </a:rPr>
              <a:t>Intdiag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sz="2000" dirty="0">
                <a:latin typeface="Courier"/>
                <a:cs typeface="Courier"/>
              </a:rPr>
              <a:t>  end type </a:t>
            </a:r>
            <a:r>
              <a:rPr lang="en-US" sz="2000" dirty="0" err="1" smtClean="0">
                <a:latin typeface="Courier"/>
                <a:cs typeface="Courier"/>
              </a:rPr>
              <a:t>IPD_data_type</a:t>
            </a:r>
            <a:endParaRPr lang="en-US" sz="2000" dirty="0" smtClean="0">
              <a:latin typeface="Courier"/>
              <a:cs typeface="Courier"/>
            </a:endParaRPr>
          </a:p>
          <a:p>
            <a:endParaRPr lang="en-US" sz="2000" dirty="0">
              <a:latin typeface="Courier"/>
              <a:cs typeface="Courier"/>
            </a:endParaRPr>
          </a:p>
          <a:p>
            <a:endParaRPr lang="en-US" sz="3200" dirty="0" smtClean="0">
              <a:cs typeface="Courier"/>
            </a:endParaRPr>
          </a:p>
          <a:p>
            <a:r>
              <a:rPr lang="en-US" sz="3200" dirty="0" smtClean="0">
                <a:cs typeface="Courier"/>
              </a:rPr>
              <a:t>Subtypes </a:t>
            </a:r>
            <a:r>
              <a:rPr lang="en-US" sz="3200" dirty="0" smtClean="0">
                <a:cs typeface="Courier"/>
              </a:rPr>
              <a:t>defined by the specific physics library</a:t>
            </a:r>
            <a:endParaRPr lang="en-US" sz="3200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6306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 Restart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3990" y="1328872"/>
            <a:ext cx="8686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type </a:t>
            </a:r>
            <a:r>
              <a:rPr lang="en-US" dirty="0" err="1">
                <a:latin typeface="Courier"/>
                <a:cs typeface="Courier"/>
              </a:rPr>
              <a:t>IPD_restart_type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public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integer           :: </a:t>
            </a:r>
            <a:r>
              <a:rPr lang="en-US" dirty="0" smtClean="0">
                <a:latin typeface="Courier"/>
                <a:cs typeface="Courier"/>
              </a:rPr>
              <a:t>num2d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integer          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smtClean="0">
                <a:latin typeface="Courier"/>
                <a:cs typeface="Courier"/>
              </a:rPr>
              <a:t>num3d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</a:t>
            </a:r>
            <a:r>
              <a:rPr lang="en-US" dirty="0" smtClean="0">
                <a:latin typeface="Courier"/>
                <a:cs typeface="Courier"/>
              </a:rPr>
              <a:t>), </a:t>
            </a:r>
            <a:r>
              <a:rPr lang="en-US" dirty="0" err="1" smtClean="0">
                <a:latin typeface="Courier"/>
                <a:cs typeface="Courier"/>
              </a:rPr>
              <a:t>allocatable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:: name2d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: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smtClean="0">
                <a:latin typeface="Courier"/>
                <a:cs typeface="Courier"/>
              </a:rPr>
              <a:t>32), </a:t>
            </a:r>
            <a:r>
              <a:rPr lang="en-US" dirty="0" err="1" smtClean="0">
                <a:latin typeface="Courier"/>
                <a:cs typeface="Courier"/>
              </a:rPr>
              <a:t>allocatable</a:t>
            </a:r>
            <a:r>
              <a:rPr lang="en-US" dirty="0" smtClean="0">
                <a:latin typeface="Courier"/>
                <a:cs typeface="Courier"/>
              </a:rPr>
              <a:t> :</a:t>
            </a:r>
            <a:r>
              <a:rPr lang="en-US" dirty="0">
                <a:latin typeface="Courier"/>
                <a:cs typeface="Courier"/>
              </a:rPr>
              <a:t>: name3d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>
                <a:latin typeface="Courier"/>
                <a:cs typeface="Courier"/>
              </a:rPr>
              <a:t>: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 smtClean="0">
                <a:latin typeface="Courier"/>
                <a:cs typeface="Courier"/>
              </a:rPr>
              <a:t>    type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var_subtype</a:t>
            </a:r>
            <a:r>
              <a:rPr lang="en-US" dirty="0">
                <a:latin typeface="Courier"/>
                <a:cs typeface="Courier"/>
              </a:rPr>
              <a:t>), </a:t>
            </a:r>
            <a:r>
              <a:rPr lang="en-US" dirty="0" err="1">
                <a:latin typeface="Courier"/>
                <a:cs typeface="Courier"/>
              </a:rPr>
              <a:t>allocatable</a:t>
            </a:r>
            <a:r>
              <a:rPr lang="en-US" dirty="0">
                <a:latin typeface="Courier"/>
                <a:cs typeface="Courier"/>
              </a:rPr>
              <a:t> :: data(:</a:t>
            </a:r>
            <a:r>
              <a:rPr lang="en-US" dirty="0" smtClean="0">
                <a:latin typeface="Courier"/>
                <a:cs typeface="Courier"/>
              </a:rPr>
              <a:t>,:)</a:t>
            </a:r>
          </a:p>
          <a:p>
            <a:r>
              <a:rPr lang="en-US" dirty="0" smtClean="0">
                <a:latin typeface="Courier"/>
                <a:cs typeface="Courier"/>
              </a:rPr>
              <a:t> end type </a:t>
            </a:r>
            <a:r>
              <a:rPr lang="en-US" dirty="0" err="1" smtClean="0">
                <a:latin typeface="Courier"/>
                <a:cs typeface="Courier"/>
              </a:rPr>
              <a:t>IPD_restart_type</a:t>
            </a:r>
            <a:endParaRPr lang="en-US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type </a:t>
            </a:r>
            <a:r>
              <a:rPr lang="en-US" dirty="0" err="1">
                <a:latin typeface="Courier"/>
                <a:cs typeface="Courier"/>
              </a:rPr>
              <a:t>var_subtype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real</a:t>
            </a:r>
            <a:r>
              <a:rPr lang="en-US" dirty="0">
                <a:latin typeface="Courier"/>
                <a:cs typeface="Courier"/>
              </a:rPr>
              <a:t>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), pointer :: fld2d</a:t>
            </a:r>
            <a:r>
              <a:rPr lang="en-US" dirty="0" smtClean="0">
                <a:latin typeface="Courier"/>
                <a:cs typeface="Courier"/>
              </a:rPr>
              <a:t>(:)   =</a:t>
            </a:r>
            <a:r>
              <a:rPr lang="en-US" dirty="0">
                <a:latin typeface="Courier"/>
                <a:cs typeface="Courier"/>
              </a:rPr>
              <a:t>&gt; null()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real</a:t>
            </a:r>
            <a:r>
              <a:rPr lang="en-US" dirty="0">
                <a:latin typeface="Courier"/>
                <a:cs typeface="Courier"/>
              </a:rPr>
              <a:t>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), pointer :: </a:t>
            </a:r>
            <a:r>
              <a:rPr lang="en-US" dirty="0" smtClean="0">
                <a:latin typeface="Courier"/>
                <a:cs typeface="Courier"/>
              </a:rPr>
              <a:t>fld23(:,:) =</a:t>
            </a:r>
            <a:r>
              <a:rPr lang="en-US" dirty="0">
                <a:latin typeface="Courier"/>
                <a:cs typeface="Courier"/>
              </a:rPr>
              <a:t>&gt; null(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end type </a:t>
            </a:r>
            <a:r>
              <a:rPr lang="en-US" dirty="0" err="1" smtClean="0">
                <a:latin typeface="Courier"/>
                <a:cs typeface="Courier"/>
              </a:rPr>
              <a:t>var_subtype</a:t>
            </a:r>
            <a:endParaRPr lang="en-US" dirty="0">
              <a:latin typeface="Courier"/>
              <a:cs typeface="Courier"/>
            </a:endParaRPr>
          </a:p>
          <a:p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04592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 </a:t>
            </a:r>
            <a:r>
              <a:rPr lang="en-US" dirty="0" err="1" smtClean="0"/>
              <a:t>Diag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0233" y="1090557"/>
            <a:ext cx="8647447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 type </a:t>
            </a:r>
            <a:r>
              <a:rPr lang="en-US" dirty="0" err="1">
                <a:latin typeface="Courier"/>
                <a:cs typeface="Courier"/>
              </a:rPr>
              <a:t>IPD_diag_type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public</a:t>
            </a:r>
          </a:p>
          <a:p>
            <a:r>
              <a:rPr lang="en-US" dirty="0">
                <a:latin typeface="Courier"/>
                <a:cs typeface="Courier"/>
              </a:rPr>
              <a:t>    character(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name 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err="1" smtClean="0">
                <a:latin typeface="Courier"/>
                <a:cs typeface="Courier"/>
              </a:rPr>
              <a:t>output_name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err="1" smtClean="0">
                <a:latin typeface="Courier"/>
                <a:cs typeface="Courier"/>
              </a:rPr>
              <a:t>mod_name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  character(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err="1" smtClean="0">
                <a:latin typeface="Courier"/>
                <a:cs typeface="Courier"/>
              </a:rPr>
              <a:t>file_name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=128)    :: </a:t>
            </a:r>
            <a:r>
              <a:rPr lang="en-US" dirty="0" err="1">
                <a:latin typeface="Courier"/>
                <a:cs typeface="Courier"/>
              </a:rPr>
              <a:t>desc</a:t>
            </a:r>
            <a:r>
              <a:rPr lang="en-US" dirty="0">
                <a:latin typeface="Courier"/>
                <a:cs typeface="Courier"/>
              </a:rPr>
              <a:t> 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smtClean="0">
                <a:latin typeface="Courier"/>
                <a:cs typeface="Courier"/>
              </a:rPr>
              <a:t>unit</a:t>
            </a:r>
          </a:p>
          <a:p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>
                <a:latin typeface="Courier"/>
                <a:cs typeface="Courier"/>
              </a:rPr>
              <a:t>character(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err="1" smtClean="0">
                <a:latin typeface="Courier"/>
                <a:cs typeface="Courier"/>
              </a:rPr>
              <a:t>type_stat_proc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character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len</a:t>
            </a:r>
            <a:r>
              <a:rPr lang="en-US" dirty="0">
                <a:latin typeface="Courier"/>
                <a:cs typeface="Courier"/>
              </a:rPr>
              <a:t>=32)     :: </a:t>
            </a:r>
            <a:r>
              <a:rPr lang="en-US" dirty="0" err="1" smtClean="0">
                <a:latin typeface="Courier"/>
                <a:cs typeface="Courier"/>
              </a:rPr>
              <a:t>level_type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   integer               </a:t>
            </a:r>
            <a:r>
              <a:rPr lang="en-US" dirty="0">
                <a:latin typeface="Courier"/>
                <a:cs typeface="Courier"/>
              </a:rPr>
              <a:t>:: </a:t>
            </a:r>
            <a:r>
              <a:rPr lang="en-US" dirty="0" smtClean="0">
                <a:latin typeface="Courier"/>
                <a:cs typeface="Courier"/>
              </a:rPr>
              <a:t>level</a:t>
            </a: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real</a:t>
            </a:r>
            <a:r>
              <a:rPr lang="en-US" dirty="0">
                <a:latin typeface="Courier"/>
                <a:cs typeface="Courier"/>
              </a:rPr>
              <a:t>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  :: </a:t>
            </a:r>
            <a:r>
              <a:rPr lang="en-US" dirty="0" err="1" smtClean="0">
                <a:latin typeface="Courier"/>
                <a:cs typeface="Courier"/>
              </a:rPr>
              <a:t>cnvfac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real</a:t>
            </a:r>
            <a:r>
              <a:rPr lang="en-US" dirty="0">
                <a:latin typeface="Courier"/>
                <a:cs typeface="Courier"/>
              </a:rPr>
              <a:t>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  :: </a:t>
            </a:r>
            <a:r>
              <a:rPr lang="en-US" dirty="0" err="1" smtClean="0">
                <a:latin typeface="Courier"/>
                <a:cs typeface="Courier"/>
              </a:rPr>
              <a:t>zhour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real</a:t>
            </a:r>
            <a:r>
              <a:rPr lang="en-US" dirty="0">
                <a:latin typeface="Courier"/>
                <a:cs typeface="Courier"/>
              </a:rPr>
              <a:t>(kind=</a:t>
            </a:r>
            <a:r>
              <a:rPr lang="en-US" dirty="0" err="1">
                <a:latin typeface="Courier"/>
                <a:cs typeface="Courier"/>
              </a:rPr>
              <a:t>kind_phys</a:t>
            </a:r>
            <a:r>
              <a:rPr lang="en-US" dirty="0">
                <a:latin typeface="Courier"/>
                <a:cs typeface="Courier"/>
              </a:rPr>
              <a:t>)  :</a:t>
            </a:r>
            <a:r>
              <a:rPr lang="en-US" dirty="0" smtClean="0">
                <a:latin typeface="Courier"/>
                <a:cs typeface="Courier"/>
              </a:rPr>
              <a:t>: </a:t>
            </a:r>
            <a:r>
              <a:rPr lang="en-US" dirty="0" err="1" smtClean="0">
                <a:latin typeface="Courier"/>
                <a:cs typeface="Courier"/>
              </a:rPr>
              <a:t>fcst_hour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type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var_subtype</a:t>
            </a:r>
            <a:r>
              <a:rPr lang="en-US" dirty="0">
                <a:latin typeface="Courier"/>
                <a:cs typeface="Courier"/>
              </a:rPr>
              <a:t>), </a:t>
            </a:r>
            <a:r>
              <a:rPr lang="en-US" dirty="0" err="1">
                <a:latin typeface="Courier"/>
                <a:cs typeface="Courier"/>
              </a:rPr>
              <a:t>allocatable</a:t>
            </a:r>
            <a:r>
              <a:rPr lang="en-US" dirty="0">
                <a:latin typeface="Courier"/>
                <a:cs typeface="Courier"/>
              </a:rPr>
              <a:t> :: data</a:t>
            </a:r>
            <a:r>
              <a:rPr lang="en-US" dirty="0" smtClean="0">
                <a:latin typeface="Courier"/>
                <a:cs typeface="Courier"/>
              </a:rPr>
              <a:t>(:)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 end </a:t>
            </a:r>
            <a:r>
              <a:rPr lang="en-US" dirty="0">
                <a:latin typeface="Courier"/>
                <a:cs typeface="Courier"/>
              </a:rPr>
              <a:t>type </a:t>
            </a:r>
            <a:r>
              <a:rPr lang="en-US" dirty="0" err="1">
                <a:latin typeface="Courier"/>
                <a:cs typeface="Courier"/>
              </a:rPr>
              <a:t>IPD_diag_type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704592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 Calls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210350"/>
            <a:ext cx="8229601" cy="4668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/>
              <a:t>Call </a:t>
            </a:r>
            <a:r>
              <a:rPr lang="en-US" sz="3200" dirty="0" err="1" smtClean="0"/>
              <a:t>IPD_initialize</a:t>
            </a:r>
            <a:r>
              <a:rPr lang="en-US" sz="3200" dirty="0" smtClean="0"/>
              <a:t> 	</a:t>
            </a:r>
            <a:r>
              <a:rPr lang="en-US" sz="2400" dirty="0" smtClean="0"/>
              <a:t>(</a:t>
            </a:r>
            <a:r>
              <a:rPr lang="en-US" sz="2400" dirty="0" err="1"/>
              <a:t>IPD_Control</a:t>
            </a:r>
            <a:r>
              <a:rPr lang="en-US" sz="2400" dirty="0"/>
              <a:t>, </a:t>
            </a:r>
            <a:r>
              <a:rPr lang="en-US" sz="2400" dirty="0" err="1"/>
              <a:t>IPD_Data</a:t>
            </a:r>
            <a:r>
              <a:rPr lang="en-US" sz="2400" dirty="0"/>
              <a:t>, </a:t>
            </a:r>
            <a:r>
              <a:rPr lang="en-US" sz="2400" dirty="0" err="1"/>
              <a:t>IPD_Diag</a:t>
            </a:r>
            <a:r>
              <a:rPr lang="en-US" sz="2400" dirty="0" smtClean="0"/>
              <a:t>,\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</a:t>
            </a:r>
            <a:r>
              <a:rPr lang="en-US" sz="2400" dirty="0" smtClean="0"/>
              <a:t>				</a:t>
            </a:r>
            <a:r>
              <a:rPr lang="en-US" sz="2400" dirty="0"/>
              <a:t>	</a:t>
            </a:r>
            <a:r>
              <a:rPr lang="en-US" sz="2400" dirty="0" smtClean="0"/>
              <a:t>	 </a:t>
            </a:r>
            <a:r>
              <a:rPr lang="en-US" sz="2400" dirty="0" err="1" smtClean="0"/>
              <a:t>IPD_Restart</a:t>
            </a:r>
            <a:r>
              <a:rPr lang="en-US" sz="2400" dirty="0" smtClean="0"/>
              <a:t>, </a:t>
            </a:r>
            <a:r>
              <a:rPr lang="en-US" sz="2400" dirty="0" err="1" smtClean="0"/>
              <a:t>Init_parm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24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>
                <a:cs typeface="Symbol" charset="2"/>
              </a:rPr>
              <a:t>call IPD_&lt;stage&gt;  	</a:t>
            </a:r>
            <a:r>
              <a:rPr lang="en-US" sz="2400" dirty="0" smtClean="0"/>
              <a:t>(</a:t>
            </a:r>
            <a:r>
              <a:rPr lang="en-US" sz="2400" dirty="0" err="1"/>
              <a:t>IPD_Control</a:t>
            </a:r>
            <a:r>
              <a:rPr lang="en-US" sz="2400" dirty="0"/>
              <a:t>, </a:t>
            </a:r>
            <a:r>
              <a:rPr lang="en-US" sz="2400" dirty="0" err="1"/>
              <a:t>IPD_Data</a:t>
            </a:r>
            <a:r>
              <a:rPr lang="en-US" sz="2400" dirty="0"/>
              <a:t>, </a:t>
            </a:r>
            <a:r>
              <a:rPr lang="en-US" sz="2400" dirty="0" err="1"/>
              <a:t>IPD_Diag</a:t>
            </a:r>
            <a:r>
              <a:rPr lang="en-US" sz="2400" dirty="0"/>
              <a:t>,\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400" dirty="0"/>
              <a:t>					</a:t>
            </a:r>
            <a:r>
              <a:rPr lang="en-US" sz="2400" dirty="0" smtClean="0"/>
              <a:t>		 </a:t>
            </a:r>
            <a:r>
              <a:rPr lang="en-US" sz="2400" dirty="0" err="1" smtClean="0"/>
              <a:t>IPD_Restart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24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>
                <a:cs typeface="Symbol" charset="2"/>
              </a:rPr>
              <a:t>where stage is: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>
                <a:cs typeface="Symbol" charset="2"/>
              </a:rPr>
              <a:t>	</a:t>
            </a:r>
            <a:r>
              <a:rPr lang="en-US" sz="2800" dirty="0" smtClean="0">
                <a:cs typeface="Symbol" charset="2"/>
              </a:rPr>
              <a:t>	</a:t>
            </a:r>
            <a:r>
              <a:rPr lang="en-US" sz="2800" dirty="0" err="1" smtClean="0">
                <a:cs typeface="Symbol" charset="2"/>
              </a:rPr>
              <a:t>setup_step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>
                <a:cs typeface="Symbol" charset="2"/>
              </a:rPr>
              <a:t>	</a:t>
            </a:r>
            <a:r>
              <a:rPr lang="en-US" sz="2800" dirty="0" smtClean="0">
                <a:cs typeface="Symbol" charset="2"/>
              </a:rPr>
              <a:t>	</a:t>
            </a:r>
            <a:r>
              <a:rPr lang="en-US" sz="2800" dirty="0" err="1" smtClean="0">
                <a:cs typeface="Symbol" charset="2"/>
              </a:rPr>
              <a:t>radiation_step</a:t>
            </a:r>
            <a:r>
              <a:rPr lang="en-US" sz="2800" dirty="0" smtClean="0">
                <a:cs typeface="Symbol" charset="2"/>
              </a:rPr>
              <a:t>[N]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800" dirty="0">
                <a:cs typeface="Symbol" charset="2"/>
              </a:rPr>
              <a:t>	</a:t>
            </a:r>
            <a:r>
              <a:rPr lang="en-US" sz="2800" dirty="0" smtClean="0">
                <a:cs typeface="Symbol" charset="2"/>
              </a:rPr>
              <a:t>	</a:t>
            </a:r>
            <a:r>
              <a:rPr lang="en-US" sz="2800" dirty="0" err="1" smtClean="0">
                <a:cs typeface="Symbol" charset="2"/>
              </a:rPr>
              <a:t>physics_step</a:t>
            </a:r>
            <a:r>
              <a:rPr lang="en-US" sz="2800" dirty="0" smtClean="0">
                <a:cs typeface="Symbol" charset="2"/>
              </a:rPr>
              <a:t>[</a:t>
            </a:r>
            <a:r>
              <a:rPr lang="en-US" sz="2800" dirty="0" smtClean="0">
                <a:cs typeface="Symbol" charset="2"/>
              </a:rPr>
              <a:t>N]</a:t>
            </a:r>
            <a:endParaRPr lang="en-US" sz="2800" dirty="0" smtClean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800" dirty="0" smtClean="0">
              <a:cs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201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Using IPD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4309" y="999374"/>
            <a:ext cx="8573912" cy="5932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Courier"/>
                <a:cs typeface="Courier"/>
              </a:rPr>
              <a:t>Integration </a:t>
            </a:r>
            <a:r>
              <a:rPr lang="it-IT" sz="2000" dirty="0" err="1" smtClean="0">
                <a:latin typeface="Courier"/>
                <a:cs typeface="Courier"/>
              </a:rPr>
              <a:t>Loop</a:t>
            </a:r>
            <a:r>
              <a:rPr lang="it-IT" sz="2000" dirty="0" smtClean="0">
                <a:latin typeface="Courier"/>
                <a:cs typeface="Courier"/>
              </a:rPr>
              <a:t>:</a:t>
            </a:r>
          </a:p>
          <a:p>
            <a:endParaRPr lang="it-IT" sz="800" dirty="0" smtClean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it-IT" sz="2000" dirty="0" smtClean="0">
                <a:latin typeface="Courier"/>
                <a:cs typeface="Courier"/>
              </a:rPr>
              <a:t>	call </a:t>
            </a:r>
            <a:r>
              <a:rPr lang="it-IT" sz="2000" dirty="0" err="1" smtClean="0">
                <a:latin typeface="Courier"/>
                <a:cs typeface="Courier"/>
              </a:rPr>
              <a:t>atmos_dynamics</a:t>
            </a:r>
            <a:r>
              <a:rPr lang="it-IT" sz="2000" dirty="0" smtClean="0">
                <a:latin typeface="Courier"/>
                <a:cs typeface="Courier"/>
              </a:rPr>
              <a:t>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  <a:endParaRPr lang="it-IT" sz="2000" dirty="0" smtClean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it-IT" sz="2000" dirty="0" smtClean="0">
                <a:latin typeface="Courier"/>
                <a:cs typeface="Courier"/>
              </a:rPr>
              <a:t>	call </a:t>
            </a:r>
            <a:r>
              <a:rPr lang="it-IT" sz="2000" dirty="0" err="1" smtClean="0">
                <a:latin typeface="Courier"/>
                <a:cs typeface="Courier"/>
              </a:rPr>
              <a:t>populate_state</a:t>
            </a:r>
            <a:r>
              <a:rPr lang="it-IT" sz="2000" dirty="0" smtClean="0">
                <a:latin typeface="Courier"/>
                <a:cs typeface="Courier"/>
              </a:rPr>
              <a:t>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 smtClean="0">
                <a:latin typeface="Courier"/>
                <a:cs typeface="Courier"/>
              </a:rPr>
              <a:t>IPD_Data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  <a:endParaRPr lang="it-IT" sz="2000" dirty="0">
              <a:latin typeface="Courier"/>
              <a:cs typeface="Courier"/>
            </a:endParaRPr>
          </a:p>
          <a:p>
            <a:r>
              <a:rPr lang="it-IT" sz="2000" dirty="0" smtClean="0">
                <a:latin typeface="Courier"/>
                <a:cs typeface="Courier"/>
              </a:rPr>
              <a:t>	call </a:t>
            </a:r>
            <a:r>
              <a:rPr lang="it-IT" sz="2000" dirty="0" err="1" smtClean="0">
                <a:latin typeface="Courier"/>
                <a:cs typeface="Courier"/>
              </a:rPr>
              <a:t>IPD_setup_step</a:t>
            </a:r>
            <a:r>
              <a:rPr lang="it-IT" sz="2000" dirty="0">
                <a:latin typeface="Courier"/>
                <a:cs typeface="Courier"/>
              </a:rPr>
              <a:t>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 smtClean="0">
                <a:latin typeface="Courier"/>
                <a:cs typeface="Courier"/>
              </a:rPr>
              <a:t>IPD_Control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>
                <a:latin typeface="Courier"/>
                <a:cs typeface="Courier"/>
              </a:rPr>
              <a:t>IPD_Data</a:t>
            </a:r>
            <a:r>
              <a:rPr lang="it-IT" sz="1600" dirty="0" smtClean="0">
                <a:latin typeface="Courier"/>
                <a:cs typeface="Courier"/>
              </a:rPr>
              <a:t>, </a:t>
            </a:r>
            <a:r>
              <a:rPr lang="it-IT" sz="1600" dirty="0" err="1" smtClean="0">
                <a:latin typeface="Courier"/>
                <a:cs typeface="Courier"/>
              </a:rPr>
              <a:t>IPD_Diag</a:t>
            </a:r>
            <a:r>
              <a:rPr lang="it-IT" sz="1600" dirty="0" smtClean="0">
                <a:latin typeface="Courier"/>
                <a:cs typeface="Courier"/>
              </a:rPr>
              <a:t>,  &amp; </a:t>
            </a:r>
          </a:p>
          <a:p>
            <a:pPr>
              <a:spcAft>
                <a:spcPts val="1500"/>
              </a:spcAft>
            </a:pPr>
            <a:r>
              <a:rPr lang="it-IT" sz="1600" dirty="0">
                <a:latin typeface="Courier"/>
                <a:cs typeface="Courier"/>
              </a:rPr>
              <a:t>	</a:t>
            </a:r>
            <a:r>
              <a:rPr lang="it-IT" sz="1600" dirty="0" smtClean="0">
                <a:latin typeface="Courier"/>
                <a:cs typeface="Courier"/>
              </a:rPr>
              <a:t>						   </a:t>
            </a:r>
            <a:r>
              <a:rPr lang="it-IT" sz="1600" dirty="0" err="1" smtClean="0">
                <a:latin typeface="Courier"/>
                <a:cs typeface="Courier"/>
              </a:rPr>
              <a:t>IPD_Restart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  <a:endParaRPr lang="it-IT" sz="2000" dirty="0">
              <a:latin typeface="Courier"/>
              <a:cs typeface="Courier"/>
            </a:endParaRPr>
          </a:p>
          <a:p>
            <a:r>
              <a:rPr lang="it-IT" sz="2000" dirty="0" smtClean="0">
                <a:latin typeface="Courier"/>
                <a:cs typeface="Courier"/>
              </a:rPr>
              <a:t>	call IPD_radiation_step1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>
                <a:latin typeface="Courier"/>
                <a:cs typeface="Courier"/>
              </a:rPr>
              <a:t>IPD_Control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>
                <a:latin typeface="Courier"/>
                <a:cs typeface="Courier"/>
              </a:rPr>
              <a:t>IPD_Data</a:t>
            </a:r>
            <a:r>
              <a:rPr lang="it-IT" sz="1600" dirty="0" smtClean="0">
                <a:latin typeface="Courier"/>
                <a:cs typeface="Courier"/>
              </a:rPr>
              <a:t>, </a:t>
            </a:r>
            <a:r>
              <a:rPr lang="it-IT" sz="1600" dirty="0" smtClean="0">
                <a:latin typeface="Courier"/>
                <a:cs typeface="Courier"/>
              </a:rPr>
              <a:t>&amp;</a:t>
            </a:r>
            <a:endParaRPr lang="it-IT" sz="1600" dirty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it-IT" sz="1600" dirty="0">
                <a:latin typeface="Courier"/>
                <a:cs typeface="Courier"/>
              </a:rPr>
              <a:t>	</a:t>
            </a:r>
            <a:r>
              <a:rPr lang="it-IT" sz="1600" dirty="0" smtClean="0">
                <a:latin typeface="Courier"/>
                <a:cs typeface="Courier"/>
              </a:rPr>
              <a:t>	                     		  </a:t>
            </a:r>
            <a:r>
              <a:rPr lang="it-IT" sz="1600" dirty="0" err="1" smtClean="0">
                <a:latin typeface="Courier"/>
                <a:cs typeface="Courier"/>
              </a:rPr>
              <a:t>IPD_Diag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>
                <a:latin typeface="Courier"/>
                <a:cs typeface="Courier"/>
              </a:rPr>
              <a:t>IPD_Restart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  <a:endParaRPr lang="it-IT" sz="2000" dirty="0" smtClean="0">
              <a:latin typeface="Courier"/>
              <a:cs typeface="Courier"/>
            </a:endParaRPr>
          </a:p>
          <a:p>
            <a:r>
              <a:rPr lang="it-IT" sz="2000" dirty="0" smtClean="0">
                <a:latin typeface="Courier"/>
                <a:cs typeface="Courier"/>
              </a:rPr>
              <a:t>	call </a:t>
            </a:r>
            <a:r>
              <a:rPr lang="it-IT" sz="2000" dirty="0">
                <a:latin typeface="Courier"/>
                <a:cs typeface="Courier"/>
              </a:rPr>
              <a:t>IPD_physics_step1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>
                <a:latin typeface="Courier"/>
                <a:cs typeface="Courier"/>
              </a:rPr>
              <a:t>IPD_Control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 smtClean="0">
                <a:latin typeface="Courier"/>
                <a:cs typeface="Courier"/>
              </a:rPr>
              <a:t>IPD_Data</a:t>
            </a:r>
            <a:r>
              <a:rPr lang="it-IT" sz="1600" dirty="0" smtClean="0">
                <a:latin typeface="Courier"/>
                <a:cs typeface="Courier"/>
              </a:rPr>
              <a:t>,  &amp;</a:t>
            </a:r>
          </a:p>
          <a:p>
            <a:pPr>
              <a:spcAft>
                <a:spcPts val="1500"/>
              </a:spcAft>
            </a:pPr>
            <a:r>
              <a:rPr lang="it-IT" sz="1600" dirty="0">
                <a:latin typeface="Courier"/>
                <a:cs typeface="Courier"/>
              </a:rPr>
              <a:t> </a:t>
            </a:r>
            <a:r>
              <a:rPr lang="it-IT" sz="1600" dirty="0" smtClean="0">
                <a:latin typeface="Courier"/>
                <a:cs typeface="Courier"/>
              </a:rPr>
              <a:t>   </a:t>
            </a:r>
            <a:r>
              <a:rPr lang="it-IT" sz="1600" dirty="0" smtClean="0">
                <a:latin typeface="Courier"/>
                <a:cs typeface="Courier"/>
              </a:rPr>
              <a:t>	                    	   </a:t>
            </a:r>
            <a:r>
              <a:rPr lang="it-IT" sz="1600" dirty="0" err="1" smtClean="0">
                <a:latin typeface="Courier"/>
                <a:cs typeface="Courier"/>
              </a:rPr>
              <a:t>IPD_Diag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 smtClean="0">
                <a:latin typeface="Courier"/>
                <a:cs typeface="Courier"/>
              </a:rPr>
              <a:t>IPD_Restart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  <a:endParaRPr lang="it-IT" sz="2000" dirty="0">
              <a:latin typeface="Courier"/>
              <a:cs typeface="Courier"/>
            </a:endParaRPr>
          </a:p>
          <a:p>
            <a:r>
              <a:rPr lang="it-IT" sz="2000" dirty="0" smtClean="0">
                <a:latin typeface="Courier"/>
                <a:cs typeface="Courier"/>
              </a:rPr>
              <a:t>	call </a:t>
            </a:r>
            <a:r>
              <a:rPr lang="it-IT" sz="2000" dirty="0" smtClean="0">
                <a:latin typeface="Courier"/>
                <a:cs typeface="Courier"/>
              </a:rPr>
              <a:t>IPD_physics_step2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>
                <a:latin typeface="Courier"/>
                <a:cs typeface="Courier"/>
              </a:rPr>
              <a:t>IPD_Control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>
                <a:latin typeface="Courier"/>
                <a:cs typeface="Courier"/>
              </a:rPr>
              <a:t>IPD_Data</a:t>
            </a:r>
            <a:r>
              <a:rPr lang="it-IT" sz="1600" dirty="0">
                <a:latin typeface="Courier"/>
                <a:cs typeface="Courier"/>
              </a:rPr>
              <a:t>,  &amp;</a:t>
            </a:r>
          </a:p>
          <a:p>
            <a:pPr>
              <a:spcAft>
                <a:spcPts val="1500"/>
              </a:spcAft>
            </a:pPr>
            <a:r>
              <a:rPr lang="it-IT" sz="1600" dirty="0">
                <a:latin typeface="Courier"/>
                <a:cs typeface="Courier"/>
              </a:rPr>
              <a:t>    </a:t>
            </a:r>
            <a:r>
              <a:rPr lang="it-IT" sz="1600" dirty="0" smtClean="0">
                <a:latin typeface="Courier"/>
                <a:cs typeface="Courier"/>
              </a:rPr>
              <a:t>	                    	   </a:t>
            </a:r>
            <a:r>
              <a:rPr lang="it-IT" sz="1600" dirty="0" err="1" smtClean="0">
                <a:latin typeface="Courier"/>
                <a:cs typeface="Courier"/>
              </a:rPr>
              <a:t>IPD_Diag</a:t>
            </a:r>
            <a:r>
              <a:rPr lang="it-IT" sz="1600" dirty="0">
                <a:latin typeface="Courier"/>
                <a:cs typeface="Courier"/>
              </a:rPr>
              <a:t>, </a:t>
            </a:r>
            <a:r>
              <a:rPr lang="it-IT" sz="1600" dirty="0" err="1">
                <a:latin typeface="Courier"/>
                <a:cs typeface="Courier"/>
              </a:rPr>
              <a:t>IPD_Restart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  <a:endParaRPr lang="it-IT" sz="2000" dirty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it-IT" sz="2000" dirty="0" smtClean="0">
                <a:latin typeface="Courier"/>
                <a:cs typeface="Courier"/>
              </a:rPr>
              <a:t>	call </a:t>
            </a:r>
            <a:r>
              <a:rPr lang="it-IT" sz="2000" dirty="0" err="1" smtClean="0">
                <a:latin typeface="Courier"/>
                <a:cs typeface="Courier"/>
              </a:rPr>
              <a:t>update_prognostic_state</a:t>
            </a:r>
            <a:r>
              <a:rPr lang="it-IT" sz="2000" dirty="0" smtClean="0">
                <a:latin typeface="Courier"/>
                <a:cs typeface="Courier"/>
              </a:rPr>
              <a:t> </a:t>
            </a:r>
            <a:r>
              <a:rPr lang="it-IT" sz="1600" dirty="0" smtClean="0">
                <a:latin typeface="Courier"/>
                <a:cs typeface="Courier"/>
              </a:rPr>
              <a:t>(</a:t>
            </a:r>
            <a:r>
              <a:rPr lang="it-IT" sz="1600" dirty="0" err="1" smtClean="0">
                <a:latin typeface="Courier"/>
                <a:cs typeface="Courier"/>
              </a:rPr>
              <a:t>IPD_Data</a:t>
            </a:r>
            <a:r>
              <a:rPr lang="it-IT" sz="1600" dirty="0" smtClean="0">
                <a:latin typeface="Courier"/>
                <a:cs typeface="Courier"/>
              </a:rPr>
              <a:t>)</a:t>
            </a:r>
            <a:endParaRPr lang="en-US" sz="2000" dirty="0" smtClean="0">
              <a:latin typeface="Courier"/>
              <a:cs typeface="Courier"/>
            </a:endParaRPr>
          </a:p>
          <a:p>
            <a:r>
              <a:rPr lang="en-US" sz="2000" dirty="0" smtClean="0">
                <a:latin typeface="Courier"/>
                <a:cs typeface="Courier"/>
              </a:rPr>
              <a:t>	call </a:t>
            </a:r>
            <a:r>
              <a:rPr lang="en-US" sz="2000" dirty="0" err="1" smtClean="0">
                <a:latin typeface="Courier"/>
                <a:cs typeface="Courier"/>
              </a:rPr>
              <a:t>output_diagnostics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IPD_Diag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endParaRPr lang="en-US" sz="800" dirty="0" smtClean="0">
              <a:latin typeface="Courier"/>
              <a:cs typeface="Courier"/>
            </a:endParaRPr>
          </a:p>
          <a:p>
            <a:pPr>
              <a:spcAft>
                <a:spcPts val="1500"/>
              </a:spcAft>
            </a:pPr>
            <a:r>
              <a:rPr lang="en-US" sz="2000" dirty="0" smtClean="0">
                <a:latin typeface="Courier"/>
                <a:cs typeface="Courier"/>
              </a:rPr>
              <a:t>End Integration Loop</a:t>
            </a:r>
            <a:endParaRPr lang="en-US" sz="20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30286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IPD Layer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1125684"/>
            <a:ext cx="8229601" cy="5484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/>
              <a:t>c</a:t>
            </a:r>
            <a:r>
              <a:rPr lang="en-US" sz="3200" dirty="0" smtClean="0"/>
              <a:t>all initialize </a:t>
            </a:r>
            <a:r>
              <a:rPr lang="en-US" sz="3200" dirty="0" smtClean="0"/>
              <a:t>	</a:t>
            </a:r>
            <a:r>
              <a:rPr lang="en-US" sz="2000" dirty="0" smtClean="0"/>
              <a:t>(</a:t>
            </a:r>
            <a:r>
              <a:rPr lang="en-US" sz="2000" dirty="0" err="1"/>
              <a:t>IPD_Control</a:t>
            </a:r>
            <a:r>
              <a:rPr lang="en-US" sz="2000" dirty="0"/>
              <a:t>, </a:t>
            </a:r>
            <a:r>
              <a:rPr lang="en-US" sz="2000" dirty="0" smtClean="0"/>
              <a:t>             	</a:t>
            </a:r>
            <a:r>
              <a:rPr lang="en-US" sz="2000" dirty="0" err="1" smtClean="0"/>
              <a:t>IPD_Data%Statein</a:t>
            </a:r>
            <a:r>
              <a:rPr lang="en-US" sz="2000" dirty="0" smtClean="0"/>
              <a:t>, &amp;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000" dirty="0"/>
              <a:t> </a:t>
            </a:r>
            <a:r>
              <a:rPr lang="en-US" sz="2000" dirty="0" smtClean="0"/>
              <a:t>     					 </a:t>
            </a:r>
            <a:r>
              <a:rPr lang="en-US" sz="2000" dirty="0" err="1" smtClean="0"/>
              <a:t>IPD_Data%Stateout</a:t>
            </a:r>
            <a:r>
              <a:rPr lang="en-US" sz="2000" dirty="0" smtClean="0"/>
              <a:t>,	</a:t>
            </a:r>
            <a:r>
              <a:rPr lang="en-US" sz="2000" dirty="0" err="1" smtClean="0"/>
              <a:t>IPD_Data%Sfcprop</a:t>
            </a:r>
            <a:r>
              <a:rPr lang="en-US" sz="2000" dirty="0" smtClean="0"/>
              <a:t>,&amp;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000" dirty="0"/>
              <a:t>	</a:t>
            </a:r>
            <a:r>
              <a:rPr lang="en-US" sz="2000" dirty="0" smtClean="0"/>
              <a:t>				 </a:t>
            </a:r>
            <a:r>
              <a:rPr lang="en-US" sz="2000" dirty="0" err="1" smtClean="0"/>
              <a:t>IPD_Data%Coupling</a:t>
            </a:r>
            <a:r>
              <a:rPr lang="en-US" sz="2000" dirty="0" smtClean="0"/>
              <a:t>,	</a:t>
            </a:r>
            <a:r>
              <a:rPr lang="en-US" sz="2000" dirty="0" err="1" smtClean="0"/>
              <a:t>IPD_Data%Grid</a:t>
            </a:r>
            <a:r>
              <a:rPr lang="en-US" sz="2000" dirty="0" smtClean="0"/>
              <a:t>, 	  &amp;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000" dirty="0"/>
              <a:t>	</a:t>
            </a:r>
            <a:r>
              <a:rPr lang="en-US" sz="2000" dirty="0" smtClean="0"/>
              <a:t>				 </a:t>
            </a:r>
            <a:r>
              <a:rPr lang="en-US" sz="2000" dirty="0" err="1" smtClean="0"/>
              <a:t>IPD_data%Tbd</a:t>
            </a:r>
            <a:r>
              <a:rPr lang="en-US" sz="2000" dirty="0" smtClean="0"/>
              <a:t>,         	</a:t>
            </a:r>
            <a:r>
              <a:rPr lang="en-US" sz="2000" dirty="0" err="1" smtClean="0"/>
              <a:t>IPD_Data%Cldprop</a:t>
            </a:r>
            <a:r>
              <a:rPr lang="en-US" sz="2000" dirty="0" smtClean="0"/>
              <a:t>,&amp;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000" dirty="0"/>
              <a:t>	</a:t>
            </a:r>
            <a:r>
              <a:rPr lang="en-US" sz="2000" dirty="0" smtClean="0"/>
              <a:t>				 </a:t>
            </a:r>
            <a:r>
              <a:rPr lang="en-US" sz="2000" dirty="0" err="1" smtClean="0"/>
              <a:t>IPD_Data%Radtend</a:t>
            </a:r>
            <a:r>
              <a:rPr lang="en-US" sz="2000" dirty="0" smtClean="0"/>
              <a:t>,	</a:t>
            </a:r>
            <a:r>
              <a:rPr lang="en-US" sz="2000" dirty="0" err="1" smtClean="0"/>
              <a:t>IPD_Data%IntDiag</a:t>
            </a:r>
            <a:r>
              <a:rPr lang="en-US" sz="2000" dirty="0" smtClean="0"/>
              <a:t>, &amp;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000" dirty="0"/>
              <a:t>	</a:t>
            </a:r>
            <a:r>
              <a:rPr lang="en-US" sz="2000" dirty="0" smtClean="0"/>
              <a:t>				 </a:t>
            </a:r>
            <a:r>
              <a:rPr lang="en-US" sz="2000" dirty="0" err="1" smtClean="0"/>
              <a:t>IPD_Diag</a:t>
            </a:r>
            <a:r>
              <a:rPr lang="en-US" sz="2000" dirty="0" smtClean="0"/>
              <a:t>,		</a:t>
            </a:r>
            <a:r>
              <a:rPr lang="en-US" sz="2000" dirty="0" err="1" smtClean="0"/>
              <a:t>IPD_Restart</a:t>
            </a:r>
            <a:r>
              <a:rPr lang="en-US" sz="2000" dirty="0" smtClean="0"/>
              <a:t>,	     </a:t>
            </a:r>
            <a:r>
              <a:rPr lang="en-US" sz="2000" dirty="0" err="1" smtClean="0"/>
              <a:t>Init_parm</a:t>
            </a:r>
            <a:r>
              <a:rPr lang="en-US" sz="2000" dirty="0" smtClean="0"/>
              <a:t>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1000" dirty="0">
              <a:cs typeface="Symbol" charset="2"/>
            </a:endParaRP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>
                <a:cs typeface="Symbol" charset="2"/>
              </a:rPr>
              <a:t>call </a:t>
            </a:r>
            <a:r>
              <a:rPr lang="en-US" sz="3200" dirty="0" smtClean="0">
                <a:cs typeface="Symbol" charset="2"/>
              </a:rPr>
              <a:t>&lt;</a:t>
            </a:r>
            <a:r>
              <a:rPr lang="en-US" sz="3200" dirty="0" smtClean="0">
                <a:cs typeface="Symbol" charset="2"/>
              </a:rPr>
              <a:t>stage&gt;  </a:t>
            </a:r>
            <a:r>
              <a:rPr lang="en-US" sz="3200" dirty="0" smtClean="0">
                <a:cs typeface="Symbol" charset="2"/>
              </a:rPr>
              <a:t>	</a:t>
            </a:r>
            <a:r>
              <a:rPr lang="en-US" sz="2000" dirty="0" smtClean="0"/>
              <a:t>(</a:t>
            </a:r>
            <a:r>
              <a:rPr lang="en-US" sz="2000" dirty="0" err="1"/>
              <a:t>IPD_Control</a:t>
            </a:r>
            <a:r>
              <a:rPr lang="en-US" sz="2000" dirty="0"/>
              <a:t>,              	</a:t>
            </a:r>
            <a:r>
              <a:rPr lang="en-US" sz="2000" dirty="0" err="1"/>
              <a:t>IPD_Data%Statein</a:t>
            </a:r>
            <a:r>
              <a:rPr lang="en-US" sz="2000" dirty="0" smtClean="0"/>
              <a:t>, &amp;</a:t>
            </a:r>
            <a:endParaRPr lang="en-US" sz="20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000" dirty="0"/>
              <a:t>      					 </a:t>
            </a:r>
            <a:r>
              <a:rPr lang="en-US" sz="2000" dirty="0" err="1"/>
              <a:t>IPD_Data%Stateout</a:t>
            </a:r>
            <a:r>
              <a:rPr lang="en-US" sz="2000" dirty="0"/>
              <a:t>,	</a:t>
            </a:r>
            <a:r>
              <a:rPr lang="en-US" sz="2000" dirty="0" err="1"/>
              <a:t>IPD_Data%Sfcprop</a:t>
            </a:r>
            <a:r>
              <a:rPr lang="en-US" sz="2000" dirty="0"/>
              <a:t>,&amp;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000" dirty="0"/>
              <a:t>					 </a:t>
            </a:r>
            <a:r>
              <a:rPr lang="en-US" sz="2000" dirty="0" err="1"/>
              <a:t>IPD_Data%Coupling</a:t>
            </a:r>
            <a:r>
              <a:rPr lang="en-US" sz="2000" dirty="0"/>
              <a:t>,	</a:t>
            </a:r>
            <a:r>
              <a:rPr lang="en-US" sz="2000" dirty="0" err="1"/>
              <a:t>IPD_Data%Grid</a:t>
            </a:r>
            <a:r>
              <a:rPr lang="en-US" sz="2000" dirty="0" smtClean="0"/>
              <a:t>,	  &amp;</a:t>
            </a:r>
            <a:endParaRPr lang="en-US" sz="20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000" dirty="0"/>
              <a:t>					 </a:t>
            </a:r>
            <a:r>
              <a:rPr lang="en-US" sz="2000" dirty="0" err="1"/>
              <a:t>IPD_data%Tbd</a:t>
            </a:r>
            <a:r>
              <a:rPr lang="en-US" sz="2000" dirty="0"/>
              <a:t>,         	</a:t>
            </a:r>
            <a:r>
              <a:rPr lang="en-US" sz="2000" dirty="0" err="1"/>
              <a:t>IPD_Data%Cldprop</a:t>
            </a:r>
            <a:r>
              <a:rPr lang="en-US" sz="2000" dirty="0"/>
              <a:t>,&amp;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000" dirty="0"/>
              <a:t>					 </a:t>
            </a:r>
            <a:r>
              <a:rPr lang="en-US" sz="2000" dirty="0" err="1"/>
              <a:t>IPD_Data%Radtend</a:t>
            </a:r>
            <a:r>
              <a:rPr lang="en-US" sz="2000" dirty="0"/>
              <a:t>,	</a:t>
            </a:r>
            <a:r>
              <a:rPr lang="en-US" sz="2000" dirty="0" err="1"/>
              <a:t>IPD_Data%</a:t>
            </a:r>
            <a:r>
              <a:rPr lang="en-US" sz="2000" dirty="0" err="1" smtClean="0"/>
              <a:t>IntDiag</a:t>
            </a:r>
            <a:r>
              <a:rPr lang="en-US" sz="2000" dirty="0" smtClean="0"/>
              <a:t>)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endParaRPr lang="en-US" sz="1000" dirty="0"/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3200" dirty="0" smtClean="0"/>
              <a:t>Where stage is</a:t>
            </a:r>
            <a:r>
              <a:rPr lang="en-US" sz="2000" dirty="0" smtClean="0"/>
              <a:t>:  	</a:t>
            </a:r>
            <a:r>
              <a:rPr lang="en-US" sz="2400" dirty="0" err="1" smtClean="0"/>
              <a:t>time_vary_step</a:t>
            </a:r>
            <a:r>
              <a:rPr lang="en-US" sz="2400" dirty="0" smtClean="0"/>
              <a:t>, radiation_step1, </a:t>
            </a:r>
          </a:p>
          <a:p>
            <a:pPr>
              <a:lnSpc>
                <a:spcPct val="90000"/>
              </a:lnSpc>
              <a:spcAft>
                <a:spcPts val="500"/>
              </a:spcAft>
            </a:pPr>
            <a:r>
              <a:rPr lang="en-US" sz="2000" dirty="0"/>
              <a:t>	</a:t>
            </a:r>
            <a:r>
              <a:rPr lang="en-US" sz="2000" dirty="0" smtClean="0"/>
              <a:t>					</a:t>
            </a:r>
            <a:r>
              <a:rPr lang="en-US" sz="2400" dirty="0" smtClean="0"/>
              <a:t>physics_step1, physics_step2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2202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11746</TotalTime>
  <Words>1226</Words>
  <Application>Microsoft Macintosh PowerPoint</Application>
  <PresentationFormat>On-screen Show (4:3)</PresentationFormat>
  <Paragraphs>299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Geophysical Fluid Dynamics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Rusty</cp:lastModifiedBy>
  <cp:revision>311</cp:revision>
  <dcterms:created xsi:type="dcterms:W3CDTF">2012-05-14T17:15:32Z</dcterms:created>
  <dcterms:modified xsi:type="dcterms:W3CDTF">2017-03-10T20:34:04Z</dcterms:modified>
</cp:coreProperties>
</file>