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256" r:id="rId2"/>
    <p:sldId id="446" r:id="rId3"/>
    <p:sldId id="420" r:id="rId4"/>
    <p:sldId id="278" r:id="rId5"/>
    <p:sldId id="414" r:id="rId6"/>
    <p:sldId id="422" r:id="rId7"/>
    <p:sldId id="389" r:id="rId8"/>
    <p:sldId id="390" r:id="rId9"/>
    <p:sldId id="424" r:id="rId10"/>
    <p:sldId id="391" r:id="rId11"/>
    <p:sldId id="392" r:id="rId12"/>
    <p:sldId id="427" r:id="rId13"/>
    <p:sldId id="428" r:id="rId14"/>
    <p:sldId id="429" r:id="rId15"/>
    <p:sldId id="430" r:id="rId16"/>
    <p:sldId id="444" r:id="rId17"/>
    <p:sldId id="433" r:id="rId18"/>
    <p:sldId id="432" r:id="rId19"/>
    <p:sldId id="434" r:id="rId20"/>
    <p:sldId id="447" r:id="rId21"/>
    <p:sldId id="435" r:id="rId22"/>
    <p:sldId id="439" r:id="rId23"/>
    <p:sldId id="440" r:id="rId24"/>
    <p:sldId id="441" r:id="rId25"/>
    <p:sldId id="442" r:id="rId26"/>
    <p:sldId id="450" r:id="rId27"/>
    <p:sldId id="443" r:id="rId28"/>
    <p:sldId id="445" r:id="rId29"/>
    <p:sldId id="448" r:id="rId30"/>
    <p:sldId id="423" r:id="rId31"/>
    <p:sldId id="426" r:id="rId32"/>
    <p:sldId id="379" r:id="rId33"/>
    <p:sldId id="410" r:id="rId34"/>
  </p:sldIdLst>
  <p:sldSz cx="9144000" cy="6858000" type="screen4x3"/>
  <p:notesSz cx="69850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4186" autoAdjust="0"/>
  </p:normalViewPr>
  <p:slideViewPr>
    <p:cSldViewPr>
      <p:cViewPr varScale="1">
        <p:scale>
          <a:sx n="76" d="100"/>
          <a:sy n="76" d="100"/>
        </p:scale>
        <p:origin x="1422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CE30EF-3A97-4D19-9813-542684BE1C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6A6A86-CB87-4536-9F10-B1EC18A3F2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DDFA9E04-A2CD-41AB-A9C3-DA13B882321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690C7-8499-4B5D-8775-2EE85244881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DE18BF-408E-4FBC-A46F-9855D5FA41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1129BEC1-BD98-41DE-9B8A-2012BE580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0187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E747BC5-7E11-41D2-9F03-AF0C5C5F06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eaLnBrk="1" hangingPunct="1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2328D1-842B-49B2-B224-1A59981FA3D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eaLnBrk="1" hangingPunct="1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B02D12C-6F6A-41EB-AE4E-76D6454958E6}" type="datetimeFigureOut">
              <a:rPr lang="en-US"/>
              <a:pPr>
                <a:defRPr/>
              </a:pPr>
              <a:t>11/10/2021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05F9092-5533-48B9-8627-DB638F3D0C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03350" y="1160463"/>
            <a:ext cx="4178300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1F05E29-BEDE-4CBD-95D4-485E11810B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9D1872-B6FC-41C3-8712-82C3FCE19C1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eaLnBrk="1" hangingPunct="1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00945-614F-41A8-B6F4-B1EB3E5888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5D9BDBE-482D-4A4E-B4BC-1754F76DA8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83593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D9BDBE-482D-4A4E-B4BC-1754F76DA802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5500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10090-654A-4CFE-8454-A3B119B9C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EAD00-E52E-41C7-8186-D0A39B703743}" type="datetimeFigureOut">
              <a:rPr lang="en-US"/>
              <a:pPr>
                <a:defRPr/>
              </a:pPr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47830-D271-46DB-BD6E-CC82A2022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28543-064F-46BD-A146-45C6BFEC2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A63BA-7CF6-4534-89CB-AC1AB3A843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731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97B6B-029C-49F6-9951-2B89E2E93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A86D0-5241-46B9-9FFF-FBF4007EEBA0}" type="datetimeFigureOut">
              <a:rPr lang="en-US"/>
              <a:pPr>
                <a:defRPr/>
              </a:pPr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15D29-FE92-476D-863B-EA0D415D1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9A300-AC40-4157-B33E-4AA603B7B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65FF0-109C-469F-BB29-B87752325D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3156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885DF-A1B2-4E2F-92F5-7C61C83C2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2CF8E-88B2-4F51-A379-C10F64562FC6}" type="datetimeFigureOut">
              <a:rPr lang="en-US"/>
              <a:pPr>
                <a:defRPr/>
              </a:pPr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64094-0F2D-404A-99F3-07F226365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AF032-A593-4F49-AE50-4BD04D1DA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C31A4-4994-44B9-8DCF-7A7B204560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28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8B3E3-CE5F-4248-BE43-ABB99C152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EDB33-D0E8-4F29-ACC6-8A27CD71F3F0}" type="datetimeFigureOut">
              <a:rPr lang="en-US"/>
              <a:pPr>
                <a:defRPr/>
              </a:pPr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3DA6-6629-4631-801D-6A106525C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2CFB4-876B-4CAF-AF9E-A4C6D62DB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2310D-8A3C-400B-9D80-6F75DBA491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5005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C7710-0A1F-4274-B23B-AFDDF7842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BC341-7E81-4EF4-8288-392C3C7DF3CB}" type="datetimeFigureOut">
              <a:rPr lang="en-US"/>
              <a:pPr>
                <a:defRPr/>
              </a:pPr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6E7CF-6DAC-496A-A2C1-7D71606B8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BDFCBD-30E6-40E4-AD23-3C2E3B0A7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4DD71-2E9F-4C39-8009-6A9359EC80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121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177102-19FB-4EC6-A861-97B284AA5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8126B-B342-419B-B521-E5EABB057513}" type="datetimeFigureOut">
              <a:rPr lang="en-US"/>
              <a:pPr>
                <a:defRPr/>
              </a:pPr>
              <a:t>11/10/2021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1AD5798-AA9D-416C-9778-95DF36CDE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A233217-4B87-456A-8CB6-FE81C7A46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77B40-B677-4297-9D22-8395087322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3865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4CE6E61-2685-4433-A725-C1F300F73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1E156-AE5E-4CF1-947F-9988F5519D85}" type="datetimeFigureOut">
              <a:rPr lang="en-US"/>
              <a:pPr>
                <a:defRPr/>
              </a:pPr>
              <a:t>11/10/2021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52A5F74-2A35-4F85-86F8-60DB2308F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A0F76C1-AA80-4BBE-8761-226E50186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66393-0791-43AF-A8AE-D890A1591F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9209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537C85A-0435-446D-9F58-8C216C679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63280-89CF-46A3-9F92-297E0AA6D64F}" type="datetimeFigureOut">
              <a:rPr lang="en-US"/>
              <a:pPr>
                <a:defRPr/>
              </a:pPr>
              <a:t>11/10/2021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CA4D7AC-A7C6-4E7E-B009-AF62EBF74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7931F9A-4DA2-447F-AAEC-704DF068A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1A709-CC48-42FA-9B09-7D90AF63DE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9209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E26241A-06EF-4CAE-9356-E905BF86A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9D92F-020C-45CC-A43F-42C8C451BCEC}" type="datetimeFigureOut">
              <a:rPr lang="en-US"/>
              <a:pPr>
                <a:defRPr/>
              </a:pPr>
              <a:t>11/10/2021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AAF564D-427D-4088-A262-3FDAA8958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2E2FB03-E89E-4CA1-AE1D-7D48F5AC8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225D6-2035-4C27-BE40-51FE040F69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697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63CB235-0F8A-455C-916E-137AF8C0C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59576-4DCD-4553-B488-7EF8634E7A37}" type="datetimeFigureOut">
              <a:rPr lang="en-US"/>
              <a:pPr>
                <a:defRPr/>
              </a:pPr>
              <a:t>11/10/2021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5D048A1-6BC2-401F-B178-D00424F6B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6869D22-27B2-4C7F-B168-537A1A140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01BC7-6A1D-4AF7-8257-72E825A4A1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3041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EB8D652-FD88-4C8D-AEFF-F927CAF4D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62287-22B6-4854-8657-9168AE7BAFE7}" type="datetimeFigureOut">
              <a:rPr lang="en-US"/>
              <a:pPr>
                <a:defRPr/>
              </a:pPr>
              <a:t>11/10/2021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8B7EEC8-A7EE-4837-9FC9-5905996A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2CA1574-A923-4305-A54A-980BD487A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2E06A-E69B-4F38-ABAF-1BE1FB157B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6112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27071CC-62CB-4A96-88D2-D0C3C06F0C9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087F866-BC07-4DD5-A3C0-F076BE8D78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8E377-9894-448F-B6DF-CECB5D981C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BF1E76F-3136-4FB6-9830-CE01F6D564AC}" type="datetimeFigureOut">
              <a:rPr lang="en-US"/>
              <a:pPr>
                <a:defRPr/>
              </a:pPr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CD33D-2F72-4045-B178-F66AD477E9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2AD99-F40A-45F0-B147-82AB0DE07E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44339BA-03DB-462F-813E-DACBD1C40D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0932A115-6CE7-4579-A36B-1D0F4F4787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z="3200" b="1" dirty="0"/>
              <a:t>The </a:t>
            </a:r>
            <a:r>
              <a:rPr lang="en-US" altLang="en-US" sz="3200" b="1" dirty="0" smtClean="0"/>
              <a:t>2 July 2020 Anomalous Severe </a:t>
            </a:r>
            <a:r>
              <a:rPr lang="en-US" altLang="en-US" sz="3200" b="1" dirty="0"/>
              <a:t>Weather Event across </a:t>
            </a:r>
            <a:r>
              <a:rPr lang="en-US" altLang="en-US" sz="3200" b="1" dirty="0" smtClean="0"/>
              <a:t>eastern </a:t>
            </a:r>
            <a:r>
              <a:rPr lang="en-US" altLang="en-US" sz="3200" b="1" dirty="0"/>
              <a:t>New York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F2B88-DBE7-4AA0-A038-5059ADC0C5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4038600"/>
            <a:ext cx="7391400" cy="17526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</a:rPr>
              <a:t>Thomas A. </a:t>
            </a:r>
            <a:r>
              <a:rPr lang="en-US" b="1" dirty="0" smtClean="0">
                <a:solidFill>
                  <a:srgbClr val="FF0000"/>
                </a:solidFill>
              </a:rPr>
              <a:t>Wasula and Daniel B. Thompson</a:t>
            </a:r>
            <a:endParaRPr lang="en-US" b="1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</a:rPr>
              <a:t>NOAA/NWS Albany, NY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</a:rPr>
              <a:t>NROW XXII </a:t>
            </a:r>
            <a:endParaRPr lang="en-US" b="1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</a:rPr>
              <a:t>November </a:t>
            </a:r>
            <a:r>
              <a:rPr lang="en-US" b="1" dirty="0">
                <a:solidFill>
                  <a:srgbClr val="FF0000"/>
                </a:solidFill>
              </a:rPr>
              <a:t>9</a:t>
            </a:r>
            <a:r>
              <a:rPr lang="en-US" b="1" dirty="0" smtClean="0">
                <a:solidFill>
                  <a:srgbClr val="FF0000"/>
                </a:solidFill>
              </a:rPr>
              <a:t>-10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smtClean="0">
                <a:solidFill>
                  <a:srgbClr val="FF0000"/>
                </a:solidFill>
              </a:rPr>
              <a:t>2021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076" name="Picture 2" descr="G:\nwslogo.gif">
            <a:extLst>
              <a:ext uri="{FF2B5EF4-FFF2-40B4-BE49-F238E27FC236}">
                <a16:creationId xmlns:a16="http://schemas.microsoft.com/office/drawing/2014/main" id="{271A359A-81C9-4CA9-B812-C31FFD6FC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16563"/>
            <a:ext cx="11430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3" descr="G:\noaa.gif">
            <a:extLst>
              <a:ext uri="{FF2B5EF4-FFF2-40B4-BE49-F238E27FC236}">
                <a16:creationId xmlns:a16="http://schemas.microsoft.com/office/drawing/2014/main" id="{0C5E58F1-47F0-4B17-B8A3-F399252A1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530850"/>
            <a:ext cx="114300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/>
          <a:stretch/>
        </p:blipFill>
        <p:spPr>
          <a:xfrm>
            <a:off x="3886200" y="2398403"/>
            <a:ext cx="4895165" cy="370392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12D82C-BD79-413E-88F0-32F691056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28600"/>
            <a:ext cx="68580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b="1" dirty="0" smtClean="0">
                <a:cs typeface="Times" pitchFamily="18" charset="0"/>
              </a:rPr>
              <a:t>1800 &amp; 2100 </a:t>
            </a:r>
            <a:r>
              <a:rPr lang="en-US" sz="3600" b="1" dirty="0">
                <a:cs typeface="Times" pitchFamily="18" charset="0"/>
              </a:rPr>
              <a:t>UTC </a:t>
            </a:r>
            <a:r>
              <a:rPr lang="en-US" sz="3600" b="1" dirty="0" smtClean="0">
                <a:cs typeface="Times" pitchFamily="18" charset="0"/>
              </a:rPr>
              <a:t>2 JUL 2020</a:t>
            </a:r>
            <a:r>
              <a:rPr lang="en-US" sz="3600" b="1" dirty="0">
                <a:cs typeface="Times" pitchFamily="18" charset="0"/>
              </a:rPr>
              <a:t/>
            </a:r>
            <a:br>
              <a:rPr lang="en-US" sz="3600" b="1" dirty="0">
                <a:cs typeface="Times" pitchFamily="18" charset="0"/>
              </a:rPr>
            </a:br>
            <a:r>
              <a:rPr lang="en-US" sz="3600" b="1" dirty="0">
                <a:cs typeface="Times" pitchFamily="18" charset="0"/>
              </a:rPr>
              <a:t>WPC Surface </a:t>
            </a:r>
            <a:r>
              <a:rPr lang="en-US" sz="3600" b="1" dirty="0" smtClean="0">
                <a:cs typeface="Times" pitchFamily="18" charset="0"/>
              </a:rPr>
              <a:t>Maps </a:t>
            </a:r>
            <a:endParaRPr lang="en-US" sz="3600" b="1" dirty="0">
              <a:cs typeface="Times" pitchFamily="18" charset="0"/>
            </a:endParaRPr>
          </a:p>
        </p:txBody>
      </p:sp>
      <p:sp>
        <p:nvSpPr>
          <p:cNvPr id="27652" name="TextBox 3">
            <a:extLst>
              <a:ext uri="{FF2B5EF4-FFF2-40B4-BE49-F238E27FC236}">
                <a16:creationId xmlns:a16="http://schemas.microsoft.com/office/drawing/2014/main" id="{738ADE04-7AE9-49FE-839C-4A6FDFC92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1600200"/>
            <a:ext cx="3505200" cy="92333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/>
              <a:t>Sfc</a:t>
            </a:r>
            <a:r>
              <a:rPr lang="en-US" altLang="en-US" sz="1800" dirty="0"/>
              <a:t> dewpoints in the mid </a:t>
            </a:r>
            <a:r>
              <a:rPr lang="en-US" altLang="en-US" sz="1800" dirty="0" smtClean="0"/>
              <a:t>to upper 60’s with cold front to north.  Temps warmed into the lower 90s.</a:t>
            </a:r>
            <a:endParaRPr lang="en-US" altLang="en-US" sz="1800" dirty="0"/>
          </a:p>
        </p:txBody>
      </p:sp>
      <p:pic>
        <p:nvPicPr>
          <p:cNvPr id="27654" name="Picture 2" descr="G:\nwslogo.gif">
            <a:extLst>
              <a:ext uri="{FF2B5EF4-FFF2-40B4-BE49-F238E27FC236}">
                <a16:creationId xmlns:a16="http://schemas.microsoft.com/office/drawing/2014/main" id="{C7622920-0AE2-47AF-9C81-CE0018A33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80919"/>
            <a:ext cx="571500" cy="56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3" descr="G:\noaa.gif">
            <a:extLst>
              <a:ext uri="{FF2B5EF4-FFF2-40B4-BE49-F238E27FC236}">
                <a16:creationId xmlns:a16="http://schemas.microsoft.com/office/drawing/2014/main" id="{729AF09C-74A6-4F6A-8A87-9629469C9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048031"/>
            <a:ext cx="627965" cy="630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71600"/>
            <a:ext cx="3858163" cy="26102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278276" y="4065697"/>
            <a:ext cx="1676400" cy="369332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1800 UTC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10200" y="6178431"/>
            <a:ext cx="1676400" cy="369332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2100 UTC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581" y="863321"/>
            <a:ext cx="7158038" cy="5010627"/>
          </a:xfrm>
          <a:prstGeom prst="rect">
            <a:avLst/>
          </a:prstGeom>
        </p:spPr>
      </p:pic>
      <p:sp>
        <p:nvSpPr>
          <p:cNvPr id="28674" name="Title 1">
            <a:extLst>
              <a:ext uri="{FF2B5EF4-FFF2-40B4-BE49-F238E27FC236}">
                <a16:creationId xmlns:a16="http://schemas.microsoft.com/office/drawing/2014/main" id="{4223DBB7-CB0F-455D-9256-1AE5A1D4C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1066800"/>
          </a:xfrm>
        </p:spPr>
        <p:txBody>
          <a:bodyPr/>
          <a:lstStyle/>
          <a:p>
            <a:r>
              <a:rPr lang="en-US" altLang="en-US" sz="3200" b="1" dirty="0">
                <a:cs typeface="Times" panose="02020603050405020304" pitchFamily="18" charset="0"/>
              </a:rPr>
              <a:t>1200 UTC </a:t>
            </a:r>
            <a:r>
              <a:rPr lang="en-US" altLang="en-US" sz="3200" b="1" dirty="0" smtClean="0">
                <a:cs typeface="Times" panose="02020603050405020304" pitchFamily="18" charset="0"/>
              </a:rPr>
              <a:t>2 JUL 2020 </a:t>
            </a:r>
            <a:r>
              <a:rPr lang="en-US" altLang="en-US" sz="3200" b="1" dirty="0">
                <a:cs typeface="Times" panose="02020603050405020304" pitchFamily="18" charset="0"/>
              </a:rPr>
              <a:t>KALB Sounding</a:t>
            </a:r>
          </a:p>
        </p:txBody>
      </p:sp>
      <p:sp>
        <p:nvSpPr>
          <p:cNvPr id="28677" name="TextBox 2">
            <a:extLst>
              <a:ext uri="{FF2B5EF4-FFF2-40B4-BE49-F238E27FC236}">
                <a16:creationId xmlns:a16="http://schemas.microsoft.com/office/drawing/2014/main" id="{55E66DBC-295B-4183-8BD8-D591D8E18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7435" y="1521975"/>
            <a:ext cx="3429000" cy="2092881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dirty="0">
                <a:cs typeface="Times" panose="02020603050405020304" pitchFamily="18" charset="0"/>
              </a:rPr>
              <a:t> </a:t>
            </a:r>
            <a:r>
              <a:rPr lang="en-US" altLang="en-US" sz="1600" dirty="0" smtClean="0">
                <a:cs typeface="Times" panose="02020603050405020304" pitchFamily="18" charset="0"/>
              </a:rPr>
              <a:t>FCST CAPE </a:t>
            </a:r>
            <a:r>
              <a:rPr lang="en-US" altLang="en-US" sz="1600" dirty="0">
                <a:cs typeface="Times" panose="02020603050405020304" pitchFamily="18" charset="0"/>
              </a:rPr>
              <a:t>= </a:t>
            </a:r>
            <a:r>
              <a:rPr lang="en-US" altLang="en-US" sz="1600" dirty="0" smtClean="0">
                <a:cs typeface="Times" panose="02020603050405020304" pitchFamily="18" charset="0"/>
              </a:rPr>
              <a:t>583 </a:t>
            </a:r>
            <a:r>
              <a:rPr lang="en-US" altLang="en-US" sz="1600" dirty="0">
                <a:cs typeface="Times" panose="02020603050405020304" pitchFamily="18" charset="0"/>
              </a:rPr>
              <a:t>J kg </a:t>
            </a:r>
            <a:r>
              <a:rPr lang="en-US" altLang="en-US" sz="1600" baseline="30000" dirty="0">
                <a:cs typeface="Times" panose="02020603050405020304" pitchFamily="18" charset="0"/>
              </a:rPr>
              <a:t>-1</a:t>
            </a:r>
            <a:r>
              <a:rPr lang="en-US" altLang="en-US" sz="1600" dirty="0">
                <a:cs typeface="Times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altLang="en-US" sz="1600" dirty="0">
                <a:cs typeface="Times" panose="02020603050405020304" pitchFamily="18" charset="0"/>
              </a:rPr>
              <a:t> 700-500 </a:t>
            </a:r>
            <a:r>
              <a:rPr lang="en-US" altLang="en-US" sz="1600" dirty="0" err="1">
                <a:cs typeface="Times" panose="02020603050405020304" pitchFamily="18" charset="0"/>
              </a:rPr>
              <a:t>hPa</a:t>
            </a:r>
            <a:r>
              <a:rPr lang="en-US" altLang="en-US" sz="1600" dirty="0">
                <a:cs typeface="Times" panose="02020603050405020304" pitchFamily="18" charset="0"/>
              </a:rPr>
              <a:t> lapse rate: </a:t>
            </a:r>
            <a:r>
              <a:rPr lang="en-US" altLang="en-US" sz="1600" dirty="0" smtClean="0">
                <a:cs typeface="Times" panose="02020603050405020304" pitchFamily="18" charset="0"/>
              </a:rPr>
              <a:t>5.8°C </a:t>
            </a:r>
            <a:r>
              <a:rPr lang="en-US" altLang="en-US" sz="1600" dirty="0">
                <a:cs typeface="Times" panose="02020603050405020304" pitchFamily="18" charset="0"/>
              </a:rPr>
              <a:t>km</a:t>
            </a:r>
            <a:r>
              <a:rPr lang="en-US" altLang="en-US" sz="1600" baseline="30000" dirty="0">
                <a:cs typeface="Times" panose="02020603050405020304" pitchFamily="18" charset="0"/>
              </a:rPr>
              <a:t>-1</a:t>
            </a:r>
            <a:endParaRPr lang="en-US" altLang="en-US" sz="1600" dirty="0">
              <a:cs typeface="Times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 sz="1600" dirty="0">
                <a:cs typeface="Times" panose="02020603050405020304" pitchFamily="18" charset="0"/>
              </a:rPr>
              <a:t> 0-6 km bulk shear = </a:t>
            </a:r>
            <a:r>
              <a:rPr lang="en-US" altLang="en-US" sz="1600" dirty="0" smtClean="0">
                <a:cs typeface="Times" panose="02020603050405020304" pitchFamily="18" charset="0"/>
              </a:rPr>
              <a:t>MSG</a:t>
            </a:r>
            <a:endParaRPr lang="en-US" altLang="en-US" sz="1600" dirty="0">
              <a:cs typeface="Times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 sz="1600" dirty="0">
                <a:cs typeface="Times" panose="02020603050405020304" pitchFamily="18" charset="0"/>
              </a:rPr>
              <a:t> </a:t>
            </a:r>
            <a:r>
              <a:rPr lang="en-US" altLang="en-US" sz="1600" dirty="0" smtClean="0">
                <a:cs typeface="Times" panose="02020603050405020304" pitchFamily="18" charset="0"/>
              </a:rPr>
              <a:t>DCAPE </a:t>
            </a:r>
            <a:r>
              <a:rPr lang="en-US" altLang="en-US" sz="1600" dirty="0">
                <a:cs typeface="Times" panose="02020603050405020304" pitchFamily="18" charset="0"/>
              </a:rPr>
              <a:t>= </a:t>
            </a:r>
            <a:r>
              <a:rPr lang="en-US" altLang="en-US" sz="1600" dirty="0" smtClean="0">
                <a:cs typeface="Times" panose="02020603050405020304" pitchFamily="18" charset="0"/>
              </a:rPr>
              <a:t>616 </a:t>
            </a:r>
            <a:r>
              <a:rPr lang="en-US" altLang="en-US" sz="1600" dirty="0">
                <a:cs typeface="Times" panose="02020603050405020304" pitchFamily="18" charset="0"/>
              </a:rPr>
              <a:t> J kg </a:t>
            </a:r>
            <a:r>
              <a:rPr lang="en-US" altLang="en-US" sz="1600" baseline="30000" dirty="0">
                <a:cs typeface="Times" panose="02020603050405020304" pitchFamily="18" charset="0"/>
              </a:rPr>
              <a:t>-1</a:t>
            </a:r>
            <a:r>
              <a:rPr lang="en-US" altLang="en-US" sz="1600" dirty="0">
                <a:cs typeface="Times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altLang="en-US" sz="1600" dirty="0">
                <a:cs typeface="Times" panose="02020603050405020304" pitchFamily="18" charset="0"/>
              </a:rPr>
              <a:t> Wet Bulb-Zero Height = </a:t>
            </a:r>
            <a:r>
              <a:rPr lang="en-US" altLang="en-US" sz="1600" dirty="0" smtClean="0">
                <a:cs typeface="Times" panose="02020603050405020304" pitchFamily="18" charset="0"/>
              </a:rPr>
              <a:t>10.4 </a:t>
            </a:r>
            <a:r>
              <a:rPr lang="en-US" altLang="en-US" sz="1600" dirty="0" err="1">
                <a:cs typeface="Times" panose="02020603050405020304" pitchFamily="18" charset="0"/>
              </a:rPr>
              <a:t>kft</a:t>
            </a:r>
            <a:r>
              <a:rPr lang="en-US" altLang="en-US" sz="1600" dirty="0">
                <a:cs typeface="Times" panose="02020603050405020304" pitchFamily="18" charset="0"/>
              </a:rPr>
              <a:t> AGL</a:t>
            </a:r>
          </a:p>
          <a:p>
            <a:pPr>
              <a:spcBef>
                <a:spcPct val="0"/>
              </a:spcBef>
            </a:pPr>
            <a:r>
              <a:rPr lang="en-US" altLang="en-US" sz="1600" dirty="0">
                <a:cs typeface="Times" panose="02020603050405020304" pitchFamily="18" charset="0"/>
              </a:rPr>
              <a:t> Freezing Level Height = </a:t>
            </a:r>
            <a:r>
              <a:rPr lang="en-US" altLang="en-US" sz="1600" dirty="0" smtClean="0">
                <a:cs typeface="Times" panose="02020603050405020304" pitchFamily="18" charset="0"/>
              </a:rPr>
              <a:t>11.4 </a:t>
            </a:r>
            <a:r>
              <a:rPr lang="en-US" altLang="en-US" sz="1600" dirty="0" err="1">
                <a:cs typeface="Times" panose="02020603050405020304" pitchFamily="18" charset="0"/>
              </a:rPr>
              <a:t>kft</a:t>
            </a:r>
            <a:r>
              <a:rPr lang="en-US" altLang="en-US" sz="1600" dirty="0">
                <a:cs typeface="Times" panose="02020603050405020304" pitchFamily="18" charset="0"/>
              </a:rPr>
              <a:t> AGL</a:t>
            </a:r>
          </a:p>
          <a:p>
            <a:pPr>
              <a:spcBef>
                <a:spcPct val="0"/>
              </a:spcBef>
            </a:pPr>
            <a:r>
              <a:rPr lang="en-US" altLang="en-US" sz="1600" dirty="0">
                <a:cs typeface="Times" panose="02020603050405020304" pitchFamily="18" charset="0"/>
              </a:rPr>
              <a:t> </a:t>
            </a:r>
            <a:r>
              <a:rPr lang="en-US" altLang="en-US" sz="1600" dirty="0" err="1">
                <a:cs typeface="Times" panose="02020603050405020304" pitchFamily="18" charset="0"/>
              </a:rPr>
              <a:t>Precipitable</a:t>
            </a:r>
            <a:r>
              <a:rPr lang="en-US" altLang="en-US" sz="1600" dirty="0">
                <a:cs typeface="Times" panose="02020603050405020304" pitchFamily="18" charset="0"/>
              </a:rPr>
              <a:t> Water = </a:t>
            </a:r>
            <a:r>
              <a:rPr lang="en-US" altLang="en-US" sz="1600" dirty="0" smtClean="0">
                <a:cs typeface="Times" panose="02020603050405020304" pitchFamily="18" charset="0"/>
              </a:rPr>
              <a:t>1.25”</a:t>
            </a:r>
          </a:p>
          <a:p>
            <a:pPr>
              <a:spcBef>
                <a:spcPct val="0"/>
              </a:spcBef>
            </a:pPr>
            <a:r>
              <a:rPr lang="en-US" altLang="en-US" sz="1600" baseline="30000" dirty="0">
                <a:cs typeface="Times" panose="02020603050405020304" pitchFamily="18" charset="0"/>
              </a:rPr>
              <a:t> </a:t>
            </a:r>
            <a:r>
              <a:rPr lang="en-US" altLang="en-US" sz="1600" dirty="0" smtClean="0">
                <a:cs typeface="Times" panose="02020603050405020304" pitchFamily="18" charset="0"/>
              </a:rPr>
              <a:t>Convective Temp = 86°F</a:t>
            </a:r>
            <a:endParaRPr lang="en-US" altLang="en-US" sz="1600" baseline="30000" dirty="0">
              <a:cs typeface="Times" panose="02020603050405020304" pitchFamily="18" charset="0"/>
            </a:endParaRPr>
          </a:p>
        </p:txBody>
      </p:sp>
      <p:pic>
        <p:nvPicPr>
          <p:cNvPr id="28678" name="Picture 2" descr="G:\nwslogo.gif">
            <a:extLst>
              <a:ext uri="{FF2B5EF4-FFF2-40B4-BE49-F238E27FC236}">
                <a16:creationId xmlns:a16="http://schemas.microsoft.com/office/drawing/2014/main" id="{335DF7EB-6561-4C41-88A9-C98C0D417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5510213"/>
            <a:ext cx="11430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3" descr="G:\noaa.gif">
            <a:extLst>
              <a:ext uri="{FF2B5EF4-FFF2-40B4-BE49-F238E27FC236}">
                <a16:creationId xmlns:a16="http://schemas.microsoft.com/office/drawing/2014/main" id="{76BC322A-D951-400B-ADDE-BE0D36861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63" y="5549900"/>
            <a:ext cx="114300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G:\nwslogo.gif">
            <a:extLst>
              <a:ext uri="{FF2B5EF4-FFF2-40B4-BE49-F238E27FC236}">
                <a16:creationId xmlns:a16="http://schemas.microsoft.com/office/drawing/2014/main" id="{FF6D3680-76D7-4B72-BD84-B842E073C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43613"/>
            <a:ext cx="609600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G:\noaa.gif">
            <a:extLst>
              <a:ext uri="{FF2B5EF4-FFF2-40B4-BE49-F238E27FC236}">
                <a16:creationId xmlns:a16="http://schemas.microsoft.com/office/drawing/2014/main" id="{549AD794-6F47-4092-8EFE-6B2613C11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067425"/>
            <a:ext cx="6096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46124" y="6032282"/>
            <a:ext cx="4114800" cy="646331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Boo!!! No winds on sounding!  Maybe a bad sign of what was to come…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60103-5771-4494-B19B-4FFA3C3AD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" y="457200"/>
            <a:ext cx="8991600" cy="1143000"/>
          </a:xfrm>
        </p:spPr>
        <p:txBody>
          <a:bodyPr/>
          <a:lstStyle/>
          <a:p>
            <a:r>
              <a:rPr lang="en-US" sz="2800" b="1" dirty="0"/>
              <a:t>1800 UTC </a:t>
            </a:r>
            <a:r>
              <a:rPr lang="en-US" sz="2800" b="1" dirty="0" smtClean="0"/>
              <a:t>2 JUL 2020 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SPC RAP </a:t>
            </a:r>
            <a:r>
              <a:rPr lang="en-US" sz="2800" b="1" dirty="0" err="1"/>
              <a:t>Mesoanalysis</a:t>
            </a:r>
            <a:r>
              <a:rPr lang="en-US" sz="2800" b="1" dirty="0"/>
              <a:t>:</a:t>
            </a:r>
            <a:br>
              <a:rPr lang="en-US" sz="2800" b="1" dirty="0"/>
            </a:br>
            <a:r>
              <a:rPr lang="en-US" sz="2800" b="1" dirty="0"/>
              <a:t> </a:t>
            </a:r>
            <a:r>
              <a:rPr lang="en-US" sz="2800" b="1" dirty="0" smtClean="0"/>
              <a:t>Effective Bulk Shear </a:t>
            </a:r>
            <a:r>
              <a:rPr lang="en-US" sz="2800" b="1" dirty="0"/>
              <a:t>(</a:t>
            </a:r>
            <a:r>
              <a:rPr lang="en-US" sz="2800" b="1" dirty="0" err="1"/>
              <a:t>kts</a:t>
            </a:r>
            <a:r>
              <a:rPr lang="en-US" sz="2800" b="1" dirty="0"/>
              <a:t>) and SBCAPE/SBCIN (J kg</a:t>
            </a:r>
            <a:r>
              <a:rPr lang="en-US" sz="2800" b="1" baseline="30000" dirty="0"/>
              <a:t>-1</a:t>
            </a:r>
            <a:r>
              <a:rPr lang="en-US" sz="2800" b="1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8FAA6D-1B68-46B5-AAE2-328B2BCDC231}"/>
              </a:ext>
            </a:extLst>
          </p:cNvPr>
          <p:cNvSpPr txBox="1"/>
          <p:nvPr/>
        </p:nvSpPr>
        <p:spPr>
          <a:xfrm>
            <a:off x="426720" y="5715119"/>
            <a:ext cx="365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0-6 km </a:t>
            </a:r>
            <a:r>
              <a:rPr lang="en-US" b="1" dirty="0" smtClean="0"/>
              <a:t>Effective Bulk </a:t>
            </a:r>
            <a:r>
              <a:rPr lang="en-US" b="1" dirty="0"/>
              <a:t>Shear (knots)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4A9A9D-0D65-45C5-AE28-5301E5F33109}"/>
              </a:ext>
            </a:extLst>
          </p:cNvPr>
          <p:cNvSpPr txBox="1"/>
          <p:nvPr/>
        </p:nvSpPr>
        <p:spPr>
          <a:xfrm>
            <a:off x="4541520" y="5715119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SBCAPE/SBCIN (J kg</a:t>
            </a:r>
            <a:r>
              <a:rPr lang="en-US" b="1" baseline="30000" dirty="0"/>
              <a:t>-1</a:t>
            </a:r>
            <a:r>
              <a:rPr lang="en-US" b="1" dirty="0"/>
              <a:t>)</a:t>
            </a:r>
          </a:p>
        </p:txBody>
      </p:sp>
      <p:pic>
        <p:nvPicPr>
          <p:cNvPr id="9" name="Picture 2" descr="G:\nwslogo.gif">
            <a:extLst>
              <a:ext uri="{FF2B5EF4-FFF2-40B4-BE49-F238E27FC236}">
                <a16:creationId xmlns:a16="http://schemas.microsoft.com/office/drawing/2014/main" id="{D42C6AAC-3880-4D3D-9C91-C5263412B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6076632"/>
            <a:ext cx="609600" cy="601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G:\noaa.gif">
            <a:extLst>
              <a:ext uri="{FF2B5EF4-FFF2-40B4-BE49-F238E27FC236}">
                <a16:creationId xmlns:a16="http://schemas.microsoft.com/office/drawing/2014/main" id="{E09AB0BF-A036-4DB7-B086-B62AB8FA3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066471"/>
            <a:ext cx="609601" cy="612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6A4E1A-F7A0-4DCE-A316-B00BFE0DC57A}"/>
              </a:ext>
            </a:extLst>
          </p:cNvPr>
          <p:cNvSpPr txBox="1"/>
          <p:nvPr/>
        </p:nvSpPr>
        <p:spPr>
          <a:xfrm>
            <a:off x="1143000" y="6099135"/>
            <a:ext cx="6172200" cy="36933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Notable </a:t>
            </a:r>
            <a:r>
              <a:rPr lang="en-US" dirty="0"/>
              <a:t>deep </a:t>
            </a:r>
            <a:r>
              <a:rPr lang="en-US" dirty="0" smtClean="0"/>
              <a:t>shear 30-35 knots, and SBCAPE’s </a:t>
            </a:r>
            <a:r>
              <a:rPr lang="en-US" dirty="0"/>
              <a:t>1000-2000 J kg</a:t>
            </a:r>
            <a:r>
              <a:rPr lang="en-US" baseline="30000" dirty="0"/>
              <a:t>-1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6"/>
          <a:stretch/>
        </p:blipFill>
        <p:spPr>
          <a:xfrm>
            <a:off x="138667" y="2389800"/>
            <a:ext cx="4071371" cy="313330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726" y="2359521"/>
            <a:ext cx="4209138" cy="31938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3477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3E6E4-14C6-40CE-90AA-BFDCDA711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81" y="293151"/>
            <a:ext cx="8357919" cy="1143000"/>
          </a:xfrm>
        </p:spPr>
        <p:txBody>
          <a:bodyPr/>
          <a:lstStyle/>
          <a:p>
            <a:r>
              <a:rPr lang="en-US" sz="3000" b="1" dirty="0"/>
              <a:t>1800 UTC </a:t>
            </a:r>
            <a:r>
              <a:rPr lang="en-US" sz="3000" b="1" dirty="0" smtClean="0"/>
              <a:t>2 JUL 2020 </a:t>
            </a:r>
            <a:r>
              <a:rPr lang="en-US" sz="3000" b="1" dirty="0"/>
              <a:t/>
            </a:r>
            <a:br>
              <a:rPr lang="en-US" sz="3000" b="1" dirty="0"/>
            </a:br>
            <a:r>
              <a:rPr lang="en-US" sz="2800" b="1" dirty="0"/>
              <a:t>SPC RAP </a:t>
            </a:r>
            <a:r>
              <a:rPr lang="en-US" sz="2800" b="1" dirty="0" err="1"/>
              <a:t>Mesoanalysis</a:t>
            </a:r>
            <a:r>
              <a:rPr lang="en-US" sz="2800" b="1" dirty="0"/>
              <a:t>:</a:t>
            </a:r>
            <a:br>
              <a:rPr lang="en-US" sz="2800" b="1" dirty="0"/>
            </a:br>
            <a:r>
              <a:rPr lang="en-US" sz="3000" b="1" dirty="0"/>
              <a:t> </a:t>
            </a:r>
            <a:r>
              <a:rPr lang="en-US" sz="2800" b="1" dirty="0" smtClean="0"/>
              <a:t>1000-700 </a:t>
            </a:r>
            <a:r>
              <a:rPr lang="en-US" sz="2800" b="1" dirty="0" err="1"/>
              <a:t>hPa</a:t>
            </a:r>
            <a:r>
              <a:rPr lang="en-US" sz="2800" b="1" dirty="0"/>
              <a:t> Lapse Rates (</a:t>
            </a:r>
            <a:r>
              <a:rPr lang="en-US" sz="2800" b="1" dirty="0">
                <a:cs typeface="Times New Roman" panose="02020603050405020304" pitchFamily="18" charset="0"/>
              </a:rPr>
              <a:t>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km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b="1" dirty="0"/>
              <a:t> &amp; DCAPE (J kg</a:t>
            </a:r>
            <a:r>
              <a:rPr lang="en-US" sz="2800" b="1" baseline="30000" dirty="0"/>
              <a:t>-1</a:t>
            </a:r>
            <a:r>
              <a:rPr lang="en-US" sz="2800" b="1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F1CD54-653A-4F06-9592-C32A259EE8E4}"/>
              </a:ext>
            </a:extLst>
          </p:cNvPr>
          <p:cNvSpPr txBox="1"/>
          <p:nvPr/>
        </p:nvSpPr>
        <p:spPr>
          <a:xfrm>
            <a:off x="701040" y="5000842"/>
            <a:ext cx="365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1000-700 </a:t>
            </a:r>
            <a:r>
              <a:rPr lang="en-US" b="1" dirty="0" err="1"/>
              <a:t>hPa</a:t>
            </a:r>
            <a:r>
              <a:rPr lang="en-US" b="1" dirty="0"/>
              <a:t> Lapse Rates (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⁰C km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b="1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688FF1-2AAC-4005-AA32-383B7D4490F2}"/>
              </a:ext>
            </a:extLst>
          </p:cNvPr>
          <p:cNvSpPr txBox="1"/>
          <p:nvPr/>
        </p:nvSpPr>
        <p:spPr>
          <a:xfrm>
            <a:off x="4815840" y="5000842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DBCAPE (J kg</a:t>
            </a:r>
            <a:r>
              <a:rPr lang="en-US" b="1" baseline="30000" dirty="0"/>
              <a:t>-1</a:t>
            </a:r>
            <a:r>
              <a:rPr lang="en-US" b="1" dirty="0"/>
              <a:t>)</a:t>
            </a:r>
          </a:p>
        </p:txBody>
      </p:sp>
      <p:pic>
        <p:nvPicPr>
          <p:cNvPr id="11" name="Picture 2" descr="G:\nwslogo.gif">
            <a:extLst>
              <a:ext uri="{FF2B5EF4-FFF2-40B4-BE49-F238E27FC236}">
                <a16:creationId xmlns:a16="http://schemas.microsoft.com/office/drawing/2014/main" id="{BC97B7DC-4F02-4EBB-8D20-1321BFA27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81" y="5943599"/>
            <a:ext cx="744317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G:\noaa.gif">
            <a:extLst>
              <a:ext uri="{FF2B5EF4-FFF2-40B4-BE49-F238E27FC236}">
                <a16:creationId xmlns:a16="http://schemas.microsoft.com/office/drawing/2014/main" id="{A5FCE8A7-72C5-4BDC-A5E2-B56433845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931194"/>
            <a:ext cx="744317" cy="74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9ECAF7-AE93-41A4-9733-F5106FD35F75}"/>
              </a:ext>
            </a:extLst>
          </p:cNvPr>
          <p:cNvSpPr txBox="1"/>
          <p:nvPr/>
        </p:nvSpPr>
        <p:spPr>
          <a:xfrm>
            <a:off x="2514600" y="5608028"/>
            <a:ext cx="4419600" cy="646331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dirty="0" smtClean="0"/>
              <a:t>low-level </a:t>
            </a:r>
            <a:r>
              <a:rPr lang="en-US" dirty="0"/>
              <a:t>lapse rates </a:t>
            </a:r>
            <a:r>
              <a:rPr lang="en-US" dirty="0" smtClean="0"/>
              <a:t>steepened, as </a:t>
            </a:r>
            <a:r>
              <a:rPr lang="en-US" dirty="0"/>
              <a:t>the DCAPE is increasing to 800-1000+ J kg</a:t>
            </a:r>
            <a:r>
              <a:rPr lang="en-US" baseline="30000" dirty="0"/>
              <a:t>-1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81" y="1800460"/>
            <a:ext cx="4201077" cy="316923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783701"/>
            <a:ext cx="4191000" cy="316301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0427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8BCE8-3E2D-44DF-A9A7-0F50E39D3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/>
              <a:t>1800 </a:t>
            </a:r>
            <a:r>
              <a:rPr lang="en-US" sz="2800" b="1" dirty="0"/>
              <a:t>UTC </a:t>
            </a:r>
            <a:r>
              <a:rPr lang="en-US" sz="2800" b="1" dirty="0" smtClean="0"/>
              <a:t>2 JUL 2020 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SPC RAP </a:t>
            </a:r>
            <a:r>
              <a:rPr lang="en-US" sz="2800" b="1" dirty="0" err="1"/>
              <a:t>Mesoanalysis</a:t>
            </a:r>
            <a:r>
              <a:rPr lang="en-US" sz="2800" b="1" dirty="0"/>
              <a:t>:</a:t>
            </a:r>
            <a:br>
              <a:rPr lang="en-US" sz="2800" b="1" dirty="0"/>
            </a:br>
            <a:r>
              <a:rPr lang="en-US" sz="2800" b="1" dirty="0"/>
              <a:t> </a:t>
            </a:r>
            <a:r>
              <a:rPr lang="en-US" sz="2800" b="1" dirty="0" smtClean="0"/>
              <a:t>0-6 km </a:t>
            </a:r>
            <a:r>
              <a:rPr lang="en-US" sz="2800" b="1" dirty="0"/>
              <a:t>Bulk Shear (</a:t>
            </a:r>
            <a:r>
              <a:rPr lang="en-US" sz="2800" b="1" dirty="0" err="1"/>
              <a:t>kts</a:t>
            </a:r>
            <a:r>
              <a:rPr lang="en-US" sz="2800" b="1" dirty="0"/>
              <a:t>) and </a:t>
            </a:r>
            <a:r>
              <a:rPr lang="en-US" sz="2800" b="1" dirty="0" smtClean="0"/>
              <a:t>MLCAPE/MLCIN </a:t>
            </a:r>
            <a:r>
              <a:rPr lang="en-US" sz="2800" b="1" dirty="0"/>
              <a:t>(J kg</a:t>
            </a:r>
            <a:r>
              <a:rPr lang="en-US" sz="2800" b="1" baseline="30000" dirty="0"/>
              <a:t>-1</a:t>
            </a:r>
            <a:r>
              <a:rPr lang="en-US" sz="2800" b="1" dirty="0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C3D571-C1DE-431D-90BF-A8628804C867}"/>
              </a:ext>
            </a:extLst>
          </p:cNvPr>
          <p:cNvSpPr txBox="1"/>
          <p:nvPr/>
        </p:nvSpPr>
        <p:spPr>
          <a:xfrm>
            <a:off x="651565" y="5420193"/>
            <a:ext cx="365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0-6 km </a:t>
            </a:r>
            <a:r>
              <a:rPr lang="en-US" b="1" dirty="0" smtClean="0"/>
              <a:t>Bulk </a:t>
            </a:r>
            <a:r>
              <a:rPr lang="en-US" b="1" dirty="0"/>
              <a:t>Shear (knots)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B67462-DF29-4C71-9C84-2C8B020ECF63}"/>
              </a:ext>
            </a:extLst>
          </p:cNvPr>
          <p:cNvSpPr txBox="1"/>
          <p:nvPr/>
        </p:nvSpPr>
        <p:spPr>
          <a:xfrm>
            <a:off x="4602480" y="5420193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MLCAPE/MLCIN </a:t>
            </a:r>
            <a:r>
              <a:rPr lang="en-US" b="1" dirty="0"/>
              <a:t>(J kg</a:t>
            </a:r>
            <a:r>
              <a:rPr lang="en-US" b="1" baseline="30000" dirty="0"/>
              <a:t>-1</a:t>
            </a:r>
            <a:r>
              <a:rPr lang="en-US" b="1" dirty="0"/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007EA4-F615-47F5-8E71-B73E288B4211}"/>
              </a:ext>
            </a:extLst>
          </p:cNvPr>
          <p:cNvSpPr txBox="1"/>
          <p:nvPr/>
        </p:nvSpPr>
        <p:spPr>
          <a:xfrm>
            <a:off x="651565" y="5823140"/>
            <a:ext cx="7696200" cy="36933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Deep shear </a:t>
            </a:r>
            <a:r>
              <a:rPr lang="en-US" dirty="0" smtClean="0"/>
              <a:t>30-35 </a:t>
            </a:r>
            <a:r>
              <a:rPr lang="en-US" dirty="0" err="1"/>
              <a:t>kts</a:t>
            </a:r>
            <a:r>
              <a:rPr lang="en-US" dirty="0"/>
              <a:t> for possible multi-cells, but </a:t>
            </a:r>
            <a:r>
              <a:rPr lang="en-US" dirty="0" smtClean="0"/>
              <a:t>MLCAPE’s ~ 1000 </a:t>
            </a:r>
            <a:r>
              <a:rPr lang="en-US" dirty="0"/>
              <a:t>J kg</a:t>
            </a:r>
            <a:r>
              <a:rPr lang="en-US" baseline="30000" dirty="0"/>
              <a:t>-1</a:t>
            </a:r>
          </a:p>
        </p:txBody>
      </p:sp>
      <p:pic>
        <p:nvPicPr>
          <p:cNvPr id="18" name="Picture 2" descr="G:\nwslogo.gif">
            <a:extLst>
              <a:ext uri="{FF2B5EF4-FFF2-40B4-BE49-F238E27FC236}">
                <a16:creationId xmlns:a16="http://schemas.microsoft.com/office/drawing/2014/main" id="{3892E291-0218-4426-921A-C1E413C15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82" y="6192472"/>
            <a:ext cx="492294" cy="48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G:\noaa.gif">
            <a:extLst>
              <a:ext uri="{FF2B5EF4-FFF2-40B4-BE49-F238E27FC236}">
                <a16:creationId xmlns:a16="http://schemas.microsoft.com/office/drawing/2014/main" id="{80393DF0-99D0-4606-BD68-AE2199D62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84268"/>
            <a:ext cx="492293" cy="494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480" y="1944127"/>
            <a:ext cx="4422644" cy="33155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7" y="1981052"/>
            <a:ext cx="4476908" cy="327783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168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B1C6E-865F-433E-AF97-6DA2ABD16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2100 UTC </a:t>
            </a:r>
            <a:r>
              <a:rPr lang="en-US" sz="2800" b="1" dirty="0" smtClean="0"/>
              <a:t>2 JUL 2020 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SPC RAP </a:t>
            </a:r>
            <a:r>
              <a:rPr lang="en-US" sz="2800" b="1" dirty="0" err="1" smtClean="0"/>
              <a:t>Meso</a:t>
            </a:r>
            <a:r>
              <a:rPr lang="en-US" sz="2800" b="1" dirty="0" smtClean="0"/>
              <a:t>-analysis</a:t>
            </a:r>
            <a:r>
              <a:rPr lang="en-US" sz="2800" b="1" dirty="0"/>
              <a:t>:</a:t>
            </a:r>
            <a:br>
              <a:rPr lang="en-US" sz="2800" b="1" dirty="0"/>
            </a:br>
            <a:r>
              <a:rPr lang="en-US" sz="2800" b="1" dirty="0"/>
              <a:t> </a:t>
            </a:r>
            <a:r>
              <a:rPr lang="en-US" sz="2800" b="1" dirty="0" smtClean="0"/>
              <a:t>1000-700 </a:t>
            </a:r>
            <a:r>
              <a:rPr lang="en-US" sz="2800" b="1" dirty="0" err="1"/>
              <a:t>hPa</a:t>
            </a:r>
            <a:r>
              <a:rPr lang="en-US" sz="2800" b="1" dirty="0"/>
              <a:t> Lapse Rates (</a:t>
            </a:r>
            <a:r>
              <a:rPr lang="en-US" sz="2800" b="1" dirty="0">
                <a:cs typeface="Times New Roman" panose="02020603050405020304" pitchFamily="18" charset="0"/>
              </a:rPr>
              <a:t>⁰C km</a:t>
            </a:r>
            <a:r>
              <a:rPr lang="en-US" sz="2800" b="1" baseline="30000" dirty="0">
                <a:cs typeface="Times New Roman" panose="02020603050405020304" pitchFamily="18" charset="0"/>
              </a:rPr>
              <a:t>-1</a:t>
            </a:r>
            <a:r>
              <a:rPr lang="en-US" sz="2800" b="1" dirty="0">
                <a:cs typeface="Times New Roman" panose="02020603050405020304" pitchFamily="18" charset="0"/>
              </a:rPr>
              <a:t>)</a:t>
            </a:r>
            <a:r>
              <a:rPr lang="en-US" sz="2800" b="1" dirty="0"/>
              <a:t> &amp; DCAPE (J kg</a:t>
            </a:r>
            <a:r>
              <a:rPr lang="en-US" sz="2800" b="1" baseline="30000" dirty="0"/>
              <a:t>-1</a:t>
            </a:r>
            <a:r>
              <a:rPr lang="en-US" sz="2800" b="1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06048E-5A9E-4405-9F4A-4D5855BD9A78}"/>
              </a:ext>
            </a:extLst>
          </p:cNvPr>
          <p:cNvSpPr txBox="1"/>
          <p:nvPr/>
        </p:nvSpPr>
        <p:spPr>
          <a:xfrm>
            <a:off x="701040" y="5000842"/>
            <a:ext cx="365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1000-700 </a:t>
            </a:r>
            <a:r>
              <a:rPr lang="en-US" b="1" dirty="0" err="1"/>
              <a:t>hPa</a:t>
            </a:r>
            <a:r>
              <a:rPr lang="en-US" b="1" dirty="0"/>
              <a:t> Lapse Rates (</a:t>
            </a:r>
            <a:r>
              <a:rPr lang="en-US" b="1" dirty="0">
                <a:latin typeface="+mn-lt"/>
                <a:cs typeface="Times New Roman" panose="02020603050405020304" pitchFamily="18" charset="0"/>
              </a:rPr>
              <a:t>⁰C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b="1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D33E85-4D1F-4EC0-87B5-A6F71C417A75}"/>
              </a:ext>
            </a:extLst>
          </p:cNvPr>
          <p:cNvSpPr txBox="1"/>
          <p:nvPr/>
        </p:nvSpPr>
        <p:spPr>
          <a:xfrm>
            <a:off x="4815840" y="5000842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DCAPE </a:t>
            </a:r>
            <a:r>
              <a:rPr lang="en-US" b="1" dirty="0"/>
              <a:t>(J kg</a:t>
            </a:r>
            <a:r>
              <a:rPr lang="en-US" b="1" baseline="30000" dirty="0"/>
              <a:t>-1</a:t>
            </a:r>
            <a:r>
              <a:rPr lang="en-US" b="1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8CA0C8-4E1C-4D95-9E10-D9B1E292D871}"/>
              </a:ext>
            </a:extLst>
          </p:cNvPr>
          <p:cNvSpPr txBox="1"/>
          <p:nvPr/>
        </p:nvSpPr>
        <p:spPr>
          <a:xfrm>
            <a:off x="1178648" y="5387747"/>
            <a:ext cx="6362700" cy="927641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Steep low-level </a:t>
            </a:r>
            <a:r>
              <a:rPr lang="en-US" dirty="0"/>
              <a:t>lapse </a:t>
            </a:r>
            <a:r>
              <a:rPr lang="en-US" dirty="0" smtClean="0"/>
              <a:t>rates and DCAPE </a:t>
            </a:r>
            <a:r>
              <a:rPr lang="en-US" dirty="0"/>
              <a:t>in the </a:t>
            </a:r>
            <a:r>
              <a:rPr lang="en-US" dirty="0" smtClean="0"/>
              <a:t>700-1100</a:t>
            </a:r>
            <a:r>
              <a:rPr lang="en-US" dirty="0"/>
              <a:t>+ J kg</a:t>
            </a:r>
            <a:r>
              <a:rPr lang="en-US" baseline="30000" dirty="0"/>
              <a:t>-1 </a:t>
            </a:r>
            <a:r>
              <a:rPr lang="en-US" dirty="0" smtClean="0"/>
              <a:t> range, so concern </a:t>
            </a:r>
            <a:r>
              <a:rPr lang="en-US" dirty="0"/>
              <a:t>for wet microbursts with convection </a:t>
            </a:r>
            <a:r>
              <a:rPr lang="en-US" b="1" dirty="0"/>
              <a:t>that</a:t>
            </a:r>
            <a:r>
              <a:rPr lang="en-US" dirty="0"/>
              <a:t> forms (strong downdrafts)</a:t>
            </a:r>
          </a:p>
        </p:txBody>
      </p:sp>
      <p:pic>
        <p:nvPicPr>
          <p:cNvPr id="13" name="Picture 2" descr="G:\nwslogo.gif">
            <a:extLst>
              <a:ext uri="{FF2B5EF4-FFF2-40B4-BE49-F238E27FC236}">
                <a16:creationId xmlns:a16="http://schemas.microsoft.com/office/drawing/2014/main" id="{9289E622-58C7-4B2C-9CDF-CC297E7AE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81" y="5943599"/>
            <a:ext cx="744317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G:\noaa.gif">
            <a:extLst>
              <a:ext uri="{FF2B5EF4-FFF2-40B4-BE49-F238E27FC236}">
                <a16:creationId xmlns:a16="http://schemas.microsoft.com/office/drawing/2014/main" id="{522B03FB-916A-4929-889B-EE2F5EFCF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931194"/>
            <a:ext cx="744317" cy="74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042" y="1788555"/>
            <a:ext cx="4271162" cy="31687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81" y="1792781"/>
            <a:ext cx="4180599" cy="316030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1825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533" y="224450"/>
            <a:ext cx="8229600" cy="1143000"/>
          </a:xfrm>
        </p:spPr>
        <p:txBody>
          <a:bodyPr/>
          <a:lstStyle/>
          <a:p>
            <a:r>
              <a:rPr lang="en-US" b="1" dirty="0" smtClean="0"/>
              <a:t>1800 </a:t>
            </a:r>
            <a:r>
              <a:rPr lang="en-US" b="1" dirty="0"/>
              <a:t>UTC NAM KALB </a:t>
            </a:r>
            <a:r>
              <a:rPr lang="en-US" b="1" dirty="0" smtClean="0"/>
              <a:t>20Z </a:t>
            </a:r>
            <a:r>
              <a:rPr lang="en-US" b="1" dirty="0"/>
              <a:t>Forecast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8" t="514" r="495" b="-514"/>
          <a:stretch/>
        </p:blipFill>
        <p:spPr>
          <a:xfrm>
            <a:off x="533400" y="1066800"/>
            <a:ext cx="8265607" cy="53725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0" y="1066800"/>
            <a:ext cx="3235238" cy="46735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1216" y="5105400"/>
            <a:ext cx="3083984" cy="147732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SBCAPE</a:t>
            </a:r>
            <a:r>
              <a:rPr lang="en-US" dirty="0"/>
              <a:t> = </a:t>
            </a:r>
            <a:r>
              <a:rPr lang="en-US" dirty="0" smtClean="0"/>
              <a:t>494 </a:t>
            </a:r>
            <a:r>
              <a:rPr lang="en-US" dirty="0"/>
              <a:t>J </a:t>
            </a:r>
            <a:r>
              <a:rPr lang="en-US" dirty="0" smtClean="0"/>
              <a:t>kg</a:t>
            </a:r>
            <a:r>
              <a:rPr lang="en-US" baseline="30000" dirty="0" smtClean="0"/>
              <a:t>-1 </a:t>
            </a:r>
          </a:p>
          <a:p>
            <a:r>
              <a:rPr lang="en-US" dirty="0" smtClean="0"/>
              <a:t>(18ZF00 = 1978 J kg</a:t>
            </a:r>
            <a:r>
              <a:rPr lang="en-US" baseline="30000" dirty="0" smtClean="0"/>
              <a:t>-1</a:t>
            </a:r>
            <a:r>
              <a:rPr lang="en-US" dirty="0"/>
              <a:t> </a:t>
            </a:r>
            <a:r>
              <a:rPr lang="en-US" dirty="0" smtClean="0"/>
              <a:t>with a dew point about 68°F)</a:t>
            </a:r>
            <a:endParaRPr lang="en-US" dirty="0"/>
          </a:p>
          <a:p>
            <a:r>
              <a:rPr lang="en-US" b="1" dirty="0"/>
              <a:t>0-6 km bulk shear </a:t>
            </a:r>
            <a:r>
              <a:rPr lang="en-US" dirty="0"/>
              <a:t>= </a:t>
            </a:r>
            <a:r>
              <a:rPr lang="en-US" dirty="0" smtClean="0"/>
              <a:t>~35 knots</a:t>
            </a:r>
            <a:endParaRPr lang="en-US" dirty="0"/>
          </a:p>
          <a:p>
            <a:r>
              <a:rPr lang="en-US" b="1" dirty="0"/>
              <a:t>WBZ </a:t>
            </a:r>
            <a:r>
              <a:rPr lang="en-US" b="1" dirty="0" smtClean="0"/>
              <a:t>Height</a:t>
            </a:r>
            <a:r>
              <a:rPr lang="en-US" dirty="0" smtClean="0"/>
              <a:t>= 11.4 </a:t>
            </a:r>
            <a:r>
              <a:rPr lang="en-US" dirty="0" err="1"/>
              <a:t>kft</a:t>
            </a:r>
            <a:r>
              <a:rPr lang="en-US" dirty="0"/>
              <a:t> AGL</a:t>
            </a:r>
          </a:p>
        </p:txBody>
      </p:sp>
    </p:spTree>
    <p:extLst>
      <p:ext uri="{BB962C8B-B14F-4D97-AF65-F5344CB8AC3E}">
        <p14:creationId xmlns:p14="http://schemas.microsoft.com/office/powerpoint/2010/main" val="77351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17" y="1387821"/>
            <a:ext cx="8267700" cy="47125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E3E2B487-6D94-4A80-96D4-0C10061A1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"/>
            <a:ext cx="8229600" cy="1143000"/>
          </a:xfrm>
        </p:spPr>
        <p:txBody>
          <a:bodyPr/>
          <a:lstStyle/>
          <a:p>
            <a:r>
              <a:rPr lang="en-US" sz="2700" b="1" dirty="0" smtClean="0"/>
              <a:t>1900-2330 </a:t>
            </a:r>
            <a:r>
              <a:rPr lang="en-US" sz="2700" b="1" dirty="0"/>
              <a:t>UTC NYS </a:t>
            </a:r>
            <a:r>
              <a:rPr lang="en-US" sz="2700" b="1" dirty="0" err="1"/>
              <a:t>Mesonet</a:t>
            </a:r>
            <a:r>
              <a:rPr lang="en-US" sz="2700" b="1" dirty="0"/>
              <a:t> 3-hr Strongest Gusts(mph), </a:t>
            </a:r>
            <a:r>
              <a:rPr lang="en-US" sz="2700" b="1" dirty="0" smtClean="0"/>
              <a:t>with </a:t>
            </a:r>
            <a:r>
              <a:rPr lang="en-US" sz="2700" b="1" dirty="0"/>
              <a:t>current Radar Overlaid (dBZ), and Wind Vectors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AEE5A67-7621-43AD-97BD-61A5F52DA2CD}"/>
              </a:ext>
            </a:extLst>
          </p:cNvPr>
          <p:cNvSpPr txBox="1"/>
          <p:nvPr/>
        </p:nvSpPr>
        <p:spPr>
          <a:xfrm>
            <a:off x="5250180" y="5991378"/>
            <a:ext cx="3657600" cy="36933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Credit: NYS </a:t>
            </a:r>
            <a:r>
              <a:rPr lang="en-US" dirty="0" err="1"/>
              <a:t>Mesonet</a:t>
            </a:r>
            <a:r>
              <a:rPr lang="en-US" dirty="0"/>
              <a:t> at </a:t>
            </a:r>
            <a:r>
              <a:rPr lang="en-US" dirty="0" err="1"/>
              <a:t>UAlbany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F02F935-6FC5-4447-8287-8EA12EF41FAE}"/>
              </a:ext>
            </a:extLst>
          </p:cNvPr>
          <p:cNvSpPr txBox="1"/>
          <p:nvPr/>
        </p:nvSpPr>
        <p:spPr>
          <a:xfrm>
            <a:off x="876300" y="1048306"/>
            <a:ext cx="7391400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Note: Other 3-hr variables contoured and shaded listed on lower left </a:t>
            </a:r>
          </a:p>
        </p:txBody>
      </p:sp>
      <p:pic>
        <p:nvPicPr>
          <p:cNvPr id="34" name="Picture 2" descr="G:\nwslogo.gif">
            <a:extLst>
              <a:ext uri="{FF2B5EF4-FFF2-40B4-BE49-F238E27FC236}">
                <a16:creationId xmlns:a16="http://schemas.microsoft.com/office/drawing/2014/main" id="{0DBD5C6B-6C1E-4611-A0F1-05868164D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82" y="6401402"/>
            <a:ext cx="280718" cy="27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 descr="G:\noaa.gif">
            <a:extLst>
              <a:ext uri="{FF2B5EF4-FFF2-40B4-BE49-F238E27FC236}">
                <a16:creationId xmlns:a16="http://schemas.microsoft.com/office/drawing/2014/main" id="{BD293819-7DDE-4D03-8822-A519E11A6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294" y="6460846"/>
            <a:ext cx="280719" cy="28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304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7" y="1639215"/>
            <a:ext cx="7772400" cy="443269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1C772E-5699-4872-ABB2-C4F876110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5626"/>
            <a:ext cx="8229600" cy="1143000"/>
          </a:xfrm>
        </p:spPr>
        <p:txBody>
          <a:bodyPr/>
          <a:lstStyle/>
          <a:p>
            <a:r>
              <a:rPr lang="en-US" sz="2800" dirty="0" smtClean="0"/>
              <a:t>2230 </a:t>
            </a:r>
            <a:r>
              <a:rPr lang="en-US" sz="2800" dirty="0"/>
              <a:t>UTC NYS </a:t>
            </a:r>
            <a:r>
              <a:rPr lang="en-US" sz="2800" dirty="0" err="1"/>
              <a:t>Mesonet</a:t>
            </a:r>
            <a:r>
              <a:rPr lang="en-US" sz="2800" dirty="0"/>
              <a:t> 3-hr Strongest Gusts(mph),  with current Radar Overlaid (dBZ), and Wind Vectors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D3B23E-24BE-4D95-88B1-0E5812D4F60D}"/>
              </a:ext>
            </a:extLst>
          </p:cNvPr>
          <p:cNvSpPr txBox="1"/>
          <p:nvPr/>
        </p:nvSpPr>
        <p:spPr>
          <a:xfrm>
            <a:off x="5150580" y="6060389"/>
            <a:ext cx="3657600" cy="36933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Credit: NYS </a:t>
            </a:r>
            <a:r>
              <a:rPr lang="en-US" dirty="0" err="1"/>
              <a:t>Mesonet</a:t>
            </a:r>
            <a:r>
              <a:rPr lang="en-US" dirty="0"/>
              <a:t> at </a:t>
            </a:r>
            <a:r>
              <a:rPr lang="en-US" dirty="0" err="1"/>
              <a:t>UAlbany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FC039A-8EB5-4DFF-9654-20A60F2C0F86}"/>
              </a:ext>
            </a:extLst>
          </p:cNvPr>
          <p:cNvSpPr txBox="1"/>
          <p:nvPr/>
        </p:nvSpPr>
        <p:spPr>
          <a:xfrm>
            <a:off x="990600" y="1219200"/>
            <a:ext cx="7391400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Note: Other 3-hr variables contoured and shaded list on lower left 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B799DAE-0BE3-4534-835D-A94B81AE4742}"/>
              </a:ext>
            </a:extLst>
          </p:cNvPr>
          <p:cNvSpPr/>
          <p:nvPr/>
        </p:nvSpPr>
        <p:spPr>
          <a:xfrm rot="12701584">
            <a:off x="7006152" y="4259478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G:\nwslogo.gif">
            <a:extLst>
              <a:ext uri="{FF2B5EF4-FFF2-40B4-BE49-F238E27FC236}">
                <a16:creationId xmlns:a16="http://schemas.microsoft.com/office/drawing/2014/main" id="{ADAAE306-08B7-42EF-B0D0-9919702FF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82" y="6401402"/>
            <a:ext cx="280718" cy="27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G:\noaa.gif">
            <a:extLst>
              <a:ext uri="{FF2B5EF4-FFF2-40B4-BE49-F238E27FC236}">
                <a16:creationId xmlns:a16="http://schemas.microsoft.com/office/drawing/2014/main" id="{793B02D5-F0AB-4ED1-91BE-CBC0DC447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294" y="6460846"/>
            <a:ext cx="280719" cy="28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786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9B88E-D031-4396-A87B-163B647B5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1900-2300 </a:t>
            </a:r>
            <a:r>
              <a:rPr lang="en-US" sz="2800" dirty="0"/>
              <a:t>UTC NYS </a:t>
            </a:r>
            <a:r>
              <a:rPr lang="en-US" sz="2800" dirty="0" err="1"/>
              <a:t>Mesonet</a:t>
            </a:r>
            <a:r>
              <a:rPr lang="en-US" sz="2800" dirty="0"/>
              <a:t> Surface Divergence/Convergence (10</a:t>
            </a:r>
            <a:r>
              <a:rPr lang="en-US" sz="2800" baseline="30000" dirty="0"/>
              <a:t>-5</a:t>
            </a:r>
            <a:r>
              <a:rPr lang="en-US" sz="2800" dirty="0"/>
              <a:t> S</a:t>
            </a:r>
            <a:r>
              <a:rPr lang="en-US" sz="2800" baseline="30000" dirty="0"/>
              <a:t>-1</a:t>
            </a:r>
            <a:r>
              <a:rPr lang="en-US" sz="2800" dirty="0"/>
              <a:t>) &amp; </a:t>
            </a:r>
            <a:br>
              <a:rPr lang="en-US" sz="2800" dirty="0"/>
            </a:br>
            <a:r>
              <a:rPr lang="en-US" sz="2800" dirty="0"/>
              <a:t>3-hr Pressure Change (</a:t>
            </a:r>
            <a:r>
              <a:rPr lang="en-US" sz="2800" dirty="0" err="1"/>
              <a:t>hPa</a:t>
            </a:r>
            <a:r>
              <a:rPr lang="en-US" sz="2800" dirty="0"/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9988C8-1763-4B07-BFF3-CCFA3E830FE2}"/>
              </a:ext>
            </a:extLst>
          </p:cNvPr>
          <p:cNvSpPr txBox="1"/>
          <p:nvPr/>
        </p:nvSpPr>
        <p:spPr>
          <a:xfrm>
            <a:off x="876300" y="6036231"/>
            <a:ext cx="3657600" cy="36933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Credit: NYS </a:t>
            </a:r>
            <a:r>
              <a:rPr lang="en-US" dirty="0" err="1"/>
              <a:t>Mesonet</a:t>
            </a:r>
            <a:r>
              <a:rPr lang="en-US" dirty="0"/>
              <a:t> at </a:t>
            </a:r>
            <a:r>
              <a:rPr lang="en-US" dirty="0" err="1"/>
              <a:t>UAlbany</a:t>
            </a:r>
            <a:endParaRPr lang="en-US" dirty="0"/>
          </a:p>
        </p:txBody>
      </p:sp>
      <p:pic>
        <p:nvPicPr>
          <p:cNvPr id="6" name="Picture 2" descr="G:\nwslogo.gif">
            <a:extLst>
              <a:ext uri="{FF2B5EF4-FFF2-40B4-BE49-F238E27FC236}">
                <a16:creationId xmlns:a16="http://schemas.microsoft.com/office/drawing/2014/main" id="{DCF52755-89BC-4A9B-92A9-4EE890214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82" y="6326154"/>
            <a:ext cx="356918" cy="35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G:\noaa.gif">
            <a:extLst>
              <a:ext uri="{FF2B5EF4-FFF2-40B4-BE49-F238E27FC236}">
                <a16:creationId xmlns:a16="http://schemas.microsoft.com/office/drawing/2014/main" id="{C8F88C67-DF75-4F22-9D77-82D9DB8F2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294" y="6384330"/>
            <a:ext cx="356919" cy="35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49" y="1635939"/>
            <a:ext cx="6938151" cy="433634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9235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World: Me and my Kids</a:t>
            </a:r>
            <a:endParaRPr lang="en-US" dirty="0"/>
          </a:p>
        </p:txBody>
      </p:sp>
      <p:pic>
        <p:nvPicPr>
          <p:cNvPr id="1026" name="Picture 2" descr="https://lh3.googleusercontent.com/4Lm8CCANZiOLWi1oDbeUA0pQmqb1ce2o2t6yTgLUXYQCob7s15tLYvi1kXXXuDWBGb2hpJUA3fQ0Q7ugX5E1Y64UuSc8AQOkkA7807ZWkEUt_u1WxDWXxK7Q2Wm_YSraKESvXN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9966"/>
            <a:ext cx="5943599" cy="459413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:\nwslogo.gif">
            <a:extLst>
              <a:ext uri="{FF2B5EF4-FFF2-40B4-BE49-F238E27FC236}">
                <a16:creationId xmlns:a16="http://schemas.microsoft.com/office/drawing/2014/main" id="{D4B3C5C8-DB63-4535-BD65-9A4CFEFEC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43295"/>
            <a:ext cx="609600" cy="601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G:\noaa.gif">
            <a:extLst>
              <a:ext uri="{FF2B5EF4-FFF2-40B4-BE49-F238E27FC236}">
                <a16:creationId xmlns:a16="http://schemas.microsoft.com/office/drawing/2014/main" id="{CCCE3B93-8C0A-49CB-84D4-26F788FA9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066473"/>
            <a:ext cx="609600" cy="612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600" y="6066473"/>
            <a:ext cx="6705599" cy="338554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AUG 2019: Steps of the Jefferson Memorial looking towards the White House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3308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JUL 2020 Kinderhook </a:t>
            </a:r>
            <a:r>
              <a:rPr lang="en-US" dirty="0" err="1" smtClean="0"/>
              <a:t>Meteogram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143000"/>
            <a:ext cx="5562600" cy="5562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2" descr="G:\nwslogo.gif">
            <a:extLst>
              <a:ext uri="{FF2B5EF4-FFF2-40B4-BE49-F238E27FC236}">
                <a16:creationId xmlns:a16="http://schemas.microsoft.com/office/drawing/2014/main" id="{9289E622-58C7-4B2C-9CDF-CC297E7AE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81" y="5943599"/>
            <a:ext cx="744317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G:\noaa.gif">
            <a:extLst>
              <a:ext uri="{FF2B5EF4-FFF2-40B4-BE49-F238E27FC236}">
                <a16:creationId xmlns:a16="http://schemas.microsoft.com/office/drawing/2014/main" id="{522B03FB-916A-4929-889B-EE2F5EFCF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931194"/>
            <a:ext cx="744317" cy="74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32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30119-30B9-4897-B53D-644F4B541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1901 </a:t>
            </a:r>
            <a:r>
              <a:rPr lang="en-US" sz="3600" b="1" dirty="0"/>
              <a:t>UTC – </a:t>
            </a:r>
            <a:r>
              <a:rPr lang="en-US" sz="3600" b="1" dirty="0" smtClean="0"/>
              <a:t>2301 </a:t>
            </a:r>
            <a:r>
              <a:rPr lang="en-US" sz="3600" b="1" dirty="0"/>
              <a:t>UTC </a:t>
            </a:r>
            <a:r>
              <a:rPr lang="en-US" sz="3600" b="1" dirty="0" smtClean="0"/>
              <a:t>2 JUL 2020 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>0.5</a:t>
            </a:r>
            <a:r>
              <a:rPr lang="en-US" sz="3600" b="1" dirty="0">
                <a:cs typeface="Times New Roman" panose="02020603050405020304" pitchFamily="18" charset="0"/>
              </a:rPr>
              <a:t>⁰ KENX Base Reflectivity (dBZ) Loop</a:t>
            </a:r>
            <a:r>
              <a:rPr lang="en-US" sz="4000" dirty="0">
                <a:cs typeface="Times New Roman" panose="02020603050405020304" pitchFamily="18" charset="0"/>
              </a:rPr>
              <a:t>  </a:t>
            </a:r>
            <a:endParaRPr lang="en-US" sz="4000" dirty="0"/>
          </a:p>
        </p:txBody>
      </p:sp>
      <p:pic>
        <p:nvPicPr>
          <p:cNvPr id="5" name="Picture 2" descr="G:\nwslogo.gif">
            <a:extLst>
              <a:ext uri="{FF2B5EF4-FFF2-40B4-BE49-F238E27FC236}">
                <a16:creationId xmlns:a16="http://schemas.microsoft.com/office/drawing/2014/main" id="{BDB6F00D-26F7-4BB4-8692-A8FE68CAC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76455"/>
            <a:ext cx="656079" cy="64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G:\noaa.gif">
            <a:extLst>
              <a:ext uri="{FF2B5EF4-FFF2-40B4-BE49-F238E27FC236}">
                <a16:creationId xmlns:a16="http://schemas.microsoft.com/office/drawing/2014/main" id="{17DB946D-4731-4EEA-9E85-D1FF88667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721" y="6065520"/>
            <a:ext cx="656079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35" y="1417638"/>
            <a:ext cx="7924800" cy="439826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023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83274"/>
            <a:ext cx="7620000" cy="42326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B38103-1C87-479E-AB18-57A1C23C7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2109 </a:t>
            </a:r>
            <a:r>
              <a:rPr lang="en-US" sz="4000" b="1" dirty="0"/>
              <a:t>UTC 0.5</a:t>
            </a:r>
            <a:r>
              <a:rPr lang="en-US" sz="4000" b="1" dirty="0">
                <a:cs typeface="Times New Roman" panose="02020603050405020304" pitchFamily="18" charset="0"/>
              </a:rPr>
              <a:t>⁰ </a:t>
            </a:r>
            <a:r>
              <a:rPr lang="en-US" sz="4000" b="1" dirty="0"/>
              <a:t>KENX Base REF (dBZ)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66350D-FBF2-48FD-8A76-02ADF5FC9349}"/>
              </a:ext>
            </a:extLst>
          </p:cNvPr>
          <p:cNvSpPr txBox="1"/>
          <p:nvPr/>
        </p:nvSpPr>
        <p:spPr>
          <a:xfrm>
            <a:off x="3077721" y="5181600"/>
            <a:ext cx="4800600" cy="147732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This was the first of </a:t>
            </a:r>
            <a:r>
              <a:rPr lang="en-US" dirty="0" smtClean="0"/>
              <a:t>5 </a:t>
            </a:r>
            <a:r>
              <a:rPr lang="en-US" dirty="0"/>
              <a:t>warnings issued due to a cluster of multi-cells orienting into a </a:t>
            </a:r>
            <a:r>
              <a:rPr lang="en-US" dirty="0" smtClean="0"/>
              <a:t>mini line over the Capital Region and eastern Mohawk Valley. Some wind damage was  occurring to the north.  </a:t>
            </a:r>
            <a:endParaRPr lang="en-US" dirty="0"/>
          </a:p>
        </p:txBody>
      </p:sp>
      <p:pic>
        <p:nvPicPr>
          <p:cNvPr id="6" name="Picture 2" descr="G:\nwslogo.gif">
            <a:extLst>
              <a:ext uri="{FF2B5EF4-FFF2-40B4-BE49-F238E27FC236}">
                <a16:creationId xmlns:a16="http://schemas.microsoft.com/office/drawing/2014/main" id="{BDB6F00D-26F7-4BB4-8692-A8FE68CAC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76455"/>
            <a:ext cx="656079" cy="64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G:\noaa.gif">
            <a:extLst>
              <a:ext uri="{FF2B5EF4-FFF2-40B4-BE49-F238E27FC236}">
                <a16:creationId xmlns:a16="http://schemas.microsoft.com/office/drawing/2014/main" id="{17DB946D-4731-4EEA-9E85-D1FF88667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721" y="6065520"/>
            <a:ext cx="656079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065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67"/>
          <a:stretch/>
        </p:blipFill>
        <p:spPr>
          <a:xfrm>
            <a:off x="168783" y="1395156"/>
            <a:ext cx="4202320" cy="43568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0FBD55-C73C-4A2B-913B-9B46A80AB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" y="324802"/>
            <a:ext cx="8686800" cy="1143000"/>
          </a:xfrm>
        </p:spPr>
        <p:txBody>
          <a:bodyPr/>
          <a:lstStyle/>
          <a:p>
            <a:r>
              <a:rPr lang="en-US" sz="3600" b="1" dirty="0" smtClean="0"/>
              <a:t>2111 </a:t>
            </a:r>
            <a:r>
              <a:rPr lang="en-US" sz="3600" b="1" dirty="0"/>
              <a:t>UTC 0.5</a:t>
            </a:r>
            <a:r>
              <a:rPr lang="en-US" sz="3600" b="1" dirty="0">
                <a:cs typeface="Times New Roman" panose="02020603050405020304" pitchFamily="18" charset="0"/>
              </a:rPr>
              <a:t>⁰ KENX Base Ref (dBZ) &amp; Reflectivity Cross-section (dBZ)</a:t>
            </a:r>
            <a:r>
              <a:rPr lang="en-US" sz="3600" b="1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D88E54-36D5-4A6C-8AB7-91F95204E54C}"/>
              </a:ext>
            </a:extLst>
          </p:cNvPr>
          <p:cNvSpPr txBox="1"/>
          <p:nvPr/>
        </p:nvSpPr>
        <p:spPr>
          <a:xfrm>
            <a:off x="1938384" y="5679396"/>
            <a:ext cx="5910215" cy="120032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Tall updraft with thunderstorm allowed </a:t>
            </a:r>
            <a:r>
              <a:rPr lang="en-US" dirty="0" smtClean="0"/>
              <a:t>50 </a:t>
            </a:r>
            <a:r>
              <a:rPr lang="en-US" dirty="0"/>
              <a:t>dBZ reflectivity core to reach 32 </a:t>
            </a:r>
            <a:r>
              <a:rPr lang="en-US" dirty="0" err="1"/>
              <a:t>kft</a:t>
            </a:r>
            <a:r>
              <a:rPr lang="en-US" dirty="0"/>
              <a:t> AGL </a:t>
            </a:r>
            <a:r>
              <a:rPr lang="en-US" dirty="0" smtClean="0"/>
              <a:t>(no </a:t>
            </a:r>
            <a:r>
              <a:rPr lang="en-US" dirty="0"/>
              <a:t>hail </a:t>
            </a:r>
            <a:r>
              <a:rPr lang="en-US" dirty="0" smtClean="0"/>
              <a:t>reported). There were multiple reports with </a:t>
            </a:r>
            <a:r>
              <a:rPr lang="en-US" dirty="0"/>
              <a:t>tree/trees reported down </a:t>
            </a:r>
            <a:r>
              <a:rPr lang="en-US" dirty="0" smtClean="0"/>
              <a:t>in the next 15-30 minutes east/southeast of Troy. </a:t>
            </a:r>
            <a:endParaRPr lang="en-US" dirty="0"/>
          </a:p>
        </p:txBody>
      </p:sp>
      <p:pic>
        <p:nvPicPr>
          <p:cNvPr id="8" name="Picture 2" descr="G:\nwslogo.gif">
            <a:extLst>
              <a:ext uri="{FF2B5EF4-FFF2-40B4-BE49-F238E27FC236}">
                <a16:creationId xmlns:a16="http://schemas.microsoft.com/office/drawing/2014/main" id="{D478DE7B-1C43-4213-8BE4-E653121CE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76455"/>
            <a:ext cx="656079" cy="64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G:\noaa.gif">
            <a:extLst>
              <a:ext uri="{FF2B5EF4-FFF2-40B4-BE49-F238E27FC236}">
                <a16:creationId xmlns:a16="http://schemas.microsoft.com/office/drawing/2014/main" id="{964167DE-0215-4427-AB16-376059C5E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721" y="6065520"/>
            <a:ext cx="656079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335B40F-1332-4B79-B1D4-80E14B654E04}"/>
              </a:ext>
            </a:extLst>
          </p:cNvPr>
          <p:cNvCxnSpPr>
            <a:cxnSpLocks/>
          </p:cNvCxnSpPr>
          <p:nvPr/>
        </p:nvCxnSpPr>
        <p:spPr>
          <a:xfrm flipV="1">
            <a:off x="4019739" y="3990871"/>
            <a:ext cx="1841851" cy="16002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269943" y="3254563"/>
            <a:ext cx="794440" cy="63807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0" t="32132" r="14167"/>
          <a:stretch/>
        </p:blipFill>
        <p:spPr>
          <a:xfrm>
            <a:off x="4265610" y="1605971"/>
            <a:ext cx="4564089" cy="389173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5" name="Oval 14"/>
          <p:cNvSpPr/>
          <p:nvPr/>
        </p:nvSpPr>
        <p:spPr>
          <a:xfrm rot="19230356">
            <a:off x="2794297" y="3806424"/>
            <a:ext cx="1020861" cy="34907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3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665807"/>
            <a:ext cx="5616033" cy="365828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8EF62C-F404-484D-B9F8-B7B7DD6C5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2111 </a:t>
            </a:r>
            <a:r>
              <a:rPr lang="en-US" b="1" dirty="0"/>
              <a:t>UTC 0.5</a:t>
            </a:r>
            <a:r>
              <a:rPr lang="en-US" b="1" dirty="0">
                <a:cs typeface="Times New Roman" panose="02020603050405020304" pitchFamily="18" charset="0"/>
              </a:rPr>
              <a:t>⁰ KENX K</a:t>
            </a:r>
            <a:r>
              <a:rPr lang="en-US" b="1" baseline="-25000" dirty="0">
                <a:cs typeface="Times New Roman" panose="02020603050405020304" pitchFamily="18" charset="0"/>
              </a:rPr>
              <a:t>DP</a:t>
            </a:r>
            <a:r>
              <a:rPr lang="en-US" b="1" dirty="0">
                <a:cs typeface="Times New Roman" panose="02020603050405020304" pitchFamily="18" charset="0"/>
              </a:rPr>
              <a:t> (⁰/km) </a:t>
            </a:r>
            <a:br>
              <a:rPr lang="en-US" b="1" dirty="0">
                <a:cs typeface="Times New Roman" panose="02020603050405020304" pitchFamily="18" charset="0"/>
              </a:rPr>
            </a:br>
            <a:r>
              <a:rPr lang="en-US" b="1" dirty="0">
                <a:cs typeface="Times New Roman" panose="02020603050405020304" pitchFamily="18" charset="0"/>
              </a:rPr>
              <a:t>&amp;  Cross-section</a:t>
            </a:r>
            <a:endParaRPr lang="en-US" b="1" dirty="0"/>
          </a:p>
        </p:txBody>
      </p:sp>
      <p:pic>
        <p:nvPicPr>
          <p:cNvPr id="5" name="Picture 2" descr="G:\nwslogo.gif">
            <a:extLst>
              <a:ext uri="{FF2B5EF4-FFF2-40B4-BE49-F238E27FC236}">
                <a16:creationId xmlns:a16="http://schemas.microsoft.com/office/drawing/2014/main" id="{E5C7A2B6-FD94-47CD-92CB-CBD5F6160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76455"/>
            <a:ext cx="656079" cy="64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G:\noaa.gif">
            <a:extLst>
              <a:ext uri="{FF2B5EF4-FFF2-40B4-BE49-F238E27FC236}">
                <a16:creationId xmlns:a16="http://schemas.microsoft.com/office/drawing/2014/main" id="{93A7C735-54F7-4082-B238-879169F39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721" y="6065520"/>
            <a:ext cx="656079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81B1CCB-1D01-4860-AC22-B724726DD612}"/>
              </a:ext>
            </a:extLst>
          </p:cNvPr>
          <p:cNvSpPr/>
          <p:nvPr/>
        </p:nvSpPr>
        <p:spPr>
          <a:xfrm>
            <a:off x="4781550" y="3996339"/>
            <a:ext cx="1524000" cy="92333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77000" y="4575050"/>
            <a:ext cx="990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K</a:t>
            </a:r>
            <a:r>
              <a:rPr lang="en-US" sz="1400" baseline="-25000" dirty="0"/>
              <a:t>DP</a:t>
            </a:r>
            <a:r>
              <a:rPr lang="en-US" sz="1400" dirty="0"/>
              <a:t> values </a:t>
            </a:r>
            <a:r>
              <a:rPr lang="en-US" sz="1400" dirty="0" smtClean="0"/>
              <a:t>5-7°/</a:t>
            </a:r>
            <a:r>
              <a:rPr lang="en-US" sz="1400" dirty="0"/>
              <a:t>km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00"/>
          <a:stretch/>
        </p:blipFill>
        <p:spPr>
          <a:xfrm>
            <a:off x="138377" y="1513334"/>
            <a:ext cx="3443023" cy="39252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289F82-04B2-49B6-B3B1-81C9A37E0F7C}"/>
              </a:ext>
            </a:extLst>
          </p:cNvPr>
          <p:cNvSpPr txBox="1"/>
          <p:nvPr/>
        </p:nvSpPr>
        <p:spPr>
          <a:xfrm>
            <a:off x="960879" y="5337791"/>
            <a:ext cx="6865950" cy="147732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K</a:t>
            </a:r>
            <a:r>
              <a:rPr lang="en-US" baseline="-25000" dirty="0"/>
              <a:t>DP</a:t>
            </a:r>
            <a:r>
              <a:rPr lang="en-US" dirty="0"/>
              <a:t> (Specific differential phase) indicates the liquid water content based on the size and/or concentration of the hydrometeors, and elevated values above the </a:t>
            </a:r>
            <a:r>
              <a:rPr lang="en-US" dirty="0" smtClean="0"/>
              <a:t>FZL (~</a:t>
            </a:r>
            <a:r>
              <a:rPr lang="en-US" dirty="0" smtClean="0"/>
              <a:t>11.4 </a:t>
            </a:r>
            <a:r>
              <a:rPr lang="en-US" dirty="0" err="1" smtClean="0"/>
              <a:t>kft</a:t>
            </a:r>
            <a:r>
              <a:rPr lang="en-US" dirty="0" smtClean="0"/>
              <a:t> AGL), </a:t>
            </a:r>
            <a:r>
              <a:rPr lang="en-US" dirty="0"/>
              <a:t>such as a column of K</a:t>
            </a:r>
            <a:r>
              <a:rPr lang="en-US" baseline="-25000" dirty="0"/>
              <a:t>DP</a:t>
            </a:r>
            <a:r>
              <a:rPr lang="en-US" dirty="0"/>
              <a:t> potentially indicates a wet </a:t>
            </a:r>
            <a:r>
              <a:rPr lang="en-US" dirty="0" smtClean="0"/>
              <a:t>microburst (</a:t>
            </a:r>
            <a:r>
              <a:rPr lang="en-US" dirty="0" err="1" smtClean="0"/>
              <a:t>Frugis</a:t>
            </a:r>
            <a:r>
              <a:rPr lang="en-US" dirty="0" smtClean="0"/>
              <a:t> 2020). Wind damage came in 10 minutes later.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41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7773277" cy="42399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2124 </a:t>
            </a:r>
            <a:r>
              <a:rPr lang="en-US" b="1" dirty="0"/>
              <a:t>UTC 0.5°KENX REF (</a:t>
            </a:r>
            <a:r>
              <a:rPr lang="en-US" b="1" dirty="0" err="1"/>
              <a:t>dBZ</a:t>
            </a:r>
            <a:r>
              <a:rPr lang="en-US" b="1" dirty="0"/>
              <a:t>)&amp; K</a:t>
            </a:r>
            <a:r>
              <a:rPr lang="en-US" b="1" baseline="-25000" dirty="0"/>
              <a:t>DP</a:t>
            </a:r>
            <a:r>
              <a:rPr lang="en-US" b="1" dirty="0"/>
              <a:t>(°/km) Cross-section</a:t>
            </a:r>
          </a:p>
        </p:txBody>
      </p:sp>
      <p:sp>
        <p:nvSpPr>
          <p:cNvPr id="5" name="Oval 4"/>
          <p:cNvSpPr/>
          <p:nvPr/>
        </p:nvSpPr>
        <p:spPr>
          <a:xfrm>
            <a:off x="5105400" y="4191000"/>
            <a:ext cx="914400" cy="5334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G:\nwslogo.gif">
            <a:extLst>
              <a:ext uri="{FF2B5EF4-FFF2-40B4-BE49-F238E27FC236}">
                <a16:creationId xmlns:a16="http://schemas.microsoft.com/office/drawing/2014/main" id="{E5C7A2B6-FD94-47CD-92CB-CBD5F6160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76455"/>
            <a:ext cx="656079" cy="64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G:\noaa.gif">
            <a:extLst>
              <a:ext uri="{FF2B5EF4-FFF2-40B4-BE49-F238E27FC236}">
                <a16:creationId xmlns:a16="http://schemas.microsoft.com/office/drawing/2014/main" id="{93A7C735-54F7-4082-B238-879169F39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721" y="6065520"/>
            <a:ext cx="656079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19200" y="5562600"/>
            <a:ext cx="6477000" cy="92333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This severe thunderstorm </a:t>
            </a:r>
            <a:r>
              <a:rPr lang="en-US" dirty="0" smtClean="0"/>
              <a:t>was just northeast of Troy and the </a:t>
            </a:r>
            <a:r>
              <a:rPr lang="en-US" dirty="0"/>
              <a:t>K</a:t>
            </a:r>
            <a:r>
              <a:rPr lang="en-US" baseline="-25000" dirty="0"/>
              <a:t>DP</a:t>
            </a:r>
            <a:r>
              <a:rPr lang="en-US" dirty="0"/>
              <a:t> column </a:t>
            </a:r>
            <a:r>
              <a:rPr lang="en-US" dirty="0" smtClean="0"/>
              <a:t>continued to reach 11.5 </a:t>
            </a:r>
            <a:r>
              <a:rPr lang="en-US" dirty="0" err="1"/>
              <a:t>kft</a:t>
            </a:r>
            <a:r>
              <a:rPr lang="en-US" dirty="0"/>
              <a:t> (FZL ~ </a:t>
            </a:r>
            <a:r>
              <a:rPr lang="en-US" dirty="0" smtClean="0"/>
              <a:t>11 </a:t>
            </a:r>
            <a:r>
              <a:rPr lang="en-US" dirty="0" err="1" smtClean="0"/>
              <a:t>kft</a:t>
            </a:r>
            <a:r>
              <a:rPr lang="en-US" dirty="0" smtClean="0"/>
              <a:t> </a:t>
            </a:r>
            <a:r>
              <a:rPr lang="en-US" dirty="0"/>
              <a:t>AGL) and then descends with trees </a:t>
            </a:r>
            <a:r>
              <a:rPr lang="en-US" dirty="0" smtClean="0"/>
              <a:t>reported down in Brunswick &amp; </a:t>
            </a:r>
            <a:r>
              <a:rPr lang="en-US" dirty="0" err="1" smtClean="0"/>
              <a:t>Poestenkill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67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804" y="304800"/>
            <a:ext cx="8686800" cy="1143000"/>
          </a:xfrm>
        </p:spPr>
        <p:txBody>
          <a:bodyPr/>
          <a:lstStyle/>
          <a:p>
            <a:r>
              <a:rPr lang="en-US" sz="3200" b="1" dirty="0" smtClean="0"/>
              <a:t>2137 UTC </a:t>
            </a:r>
            <a:r>
              <a:rPr lang="en-US" sz="3200" b="1" dirty="0"/>
              <a:t>0.5</a:t>
            </a:r>
            <a:r>
              <a:rPr lang="en-US" sz="3200" b="1" dirty="0">
                <a:cs typeface="Times New Roman" panose="02020603050405020304" pitchFamily="18" charset="0"/>
              </a:rPr>
              <a:t>⁰ KENX Base Ref (</a:t>
            </a:r>
            <a:r>
              <a:rPr lang="en-US" sz="3200" b="1" dirty="0" err="1">
                <a:cs typeface="Times New Roman" panose="02020603050405020304" pitchFamily="18" charset="0"/>
              </a:rPr>
              <a:t>dBZ</a:t>
            </a:r>
            <a:r>
              <a:rPr lang="en-US" sz="3200" b="1" dirty="0" smtClean="0">
                <a:cs typeface="Times New Roman" panose="02020603050405020304" pitchFamily="18" charset="0"/>
              </a:rPr>
              <a:t>) and ZDR (dB)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04" y="1219200"/>
            <a:ext cx="8458200" cy="468089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5" name="Picture 2" descr="G:\nwslogo.gif">
            <a:extLst>
              <a:ext uri="{FF2B5EF4-FFF2-40B4-BE49-F238E27FC236}">
                <a16:creationId xmlns:a16="http://schemas.microsoft.com/office/drawing/2014/main" id="{E5C7A2B6-FD94-47CD-92CB-CBD5F6160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76455"/>
            <a:ext cx="656079" cy="64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G:\noaa.gif">
            <a:extLst>
              <a:ext uri="{FF2B5EF4-FFF2-40B4-BE49-F238E27FC236}">
                <a16:creationId xmlns:a16="http://schemas.microsoft.com/office/drawing/2014/main" id="{93A7C735-54F7-4082-B238-879169F39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721" y="6065520"/>
            <a:ext cx="656079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 rot="20522923">
            <a:off x="2344701" y="3369146"/>
            <a:ext cx="1447800" cy="6096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20522923">
            <a:off x="6201626" y="3359513"/>
            <a:ext cx="1946411" cy="6096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3444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32" y="1124261"/>
            <a:ext cx="8077200" cy="44771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/>
              <a:t>2154 </a:t>
            </a:r>
            <a:r>
              <a:rPr lang="en-US" sz="2800" b="1" dirty="0"/>
              <a:t>UTC 0.5° </a:t>
            </a:r>
            <a:r>
              <a:rPr lang="en-US" sz="2800" b="1" dirty="0" smtClean="0"/>
              <a:t>KENX </a:t>
            </a:r>
            <a:r>
              <a:rPr lang="en-US" sz="2800" b="1" dirty="0"/>
              <a:t>Velocity (</a:t>
            </a:r>
            <a:r>
              <a:rPr lang="en-US" sz="2800" b="1" dirty="0" err="1"/>
              <a:t>kts</a:t>
            </a:r>
            <a:r>
              <a:rPr lang="en-US" sz="2800" b="1" dirty="0" smtClean="0"/>
              <a:t>) and Base Ref (</a:t>
            </a:r>
            <a:r>
              <a:rPr lang="en-US" sz="2800" b="1" dirty="0" err="1" smtClean="0"/>
              <a:t>dBZ</a:t>
            </a:r>
            <a:r>
              <a:rPr lang="en-US" sz="2800" b="1" dirty="0" smtClean="0"/>
              <a:t>)</a:t>
            </a:r>
            <a:endParaRPr lang="en-US" sz="2800" b="1" dirty="0"/>
          </a:p>
        </p:txBody>
      </p:sp>
      <p:sp>
        <p:nvSpPr>
          <p:cNvPr id="6" name="Oval 5"/>
          <p:cNvSpPr/>
          <p:nvPr/>
        </p:nvSpPr>
        <p:spPr>
          <a:xfrm>
            <a:off x="5181600" y="5719818"/>
            <a:ext cx="1524000" cy="4572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51411" y="4785615"/>
            <a:ext cx="3381268" cy="203132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Severe convection expanded westward along the outflow </a:t>
            </a:r>
            <a:r>
              <a:rPr lang="en-US" dirty="0"/>
              <a:t>boundary </a:t>
            </a:r>
            <a:r>
              <a:rPr lang="en-US" dirty="0" smtClean="0"/>
              <a:t>with a distinct </a:t>
            </a:r>
            <a:r>
              <a:rPr lang="en-US" dirty="0"/>
              <a:t>velocity and reflectivity </a:t>
            </a:r>
            <a:r>
              <a:rPr lang="en-US" dirty="0" smtClean="0"/>
              <a:t>max west of the </a:t>
            </a:r>
            <a:r>
              <a:rPr lang="en-US" dirty="0"/>
              <a:t>Capital </a:t>
            </a:r>
            <a:r>
              <a:rPr lang="en-US" dirty="0" smtClean="0"/>
              <a:t>District. </a:t>
            </a:r>
            <a:r>
              <a:rPr lang="en-US" dirty="0"/>
              <a:t>Max velocity </a:t>
            </a:r>
            <a:r>
              <a:rPr lang="en-US" dirty="0" smtClean="0"/>
              <a:t>47 </a:t>
            </a:r>
            <a:r>
              <a:rPr lang="en-US" dirty="0"/>
              <a:t>knots at </a:t>
            </a:r>
            <a:r>
              <a:rPr lang="en-US" dirty="0" smtClean="0"/>
              <a:t>~ 2000 </a:t>
            </a:r>
            <a:r>
              <a:rPr lang="en-US" dirty="0" err="1"/>
              <a:t>ft</a:t>
            </a:r>
            <a:r>
              <a:rPr lang="en-US" dirty="0"/>
              <a:t> AGL west of </a:t>
            </a:r>
            <a:r>
              <a:rPr lang="en-US" dirty="0" smtClean="0"/>
              <a:t>Voorheesville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2316875" y="3012898"/>
            <a:ext cx="1213692" cy="293552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283958" y="5747491"/>
            <a:ext cx="3657600" cy="92333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 few wind </a:t>
            </a:r>
            <a:r>
              <a:rPr lang="en-US" dirty="0"/>
              <a:t>damage reports would come in </a:t>
            </a:r>
            <a:r>
              <a:rPr lang="en-US" dirty="0" smtClean="0"/>
              <a:t>a few minutes later near Berne, NY close to the KENX RDA</a:t>
            </a:r>
            <a:endParaRPr lang="en-US" dirty="0"/>
          </a:p>
        </p:txBody>
      </p:sp>
      <p:pic>
        <p:nvPicPr>
          <p:cNvPr id="15" name="Picture 2" descr="G:\nwslogo.gif">
            <a:extLst>
              <a:ext uri="{FF2B5EF4-FFF2-40B4-BE49-F238E27FC236}">
                <a16:creationId xmlns:a16="http://schemas.microsoft.com/office/drawing/2014/main" id="{E5C7A2B6-FD94-47CD-92CB-CBD5F6160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40" y="6442964"/>
            <a:ext cx="379671" cy="3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G:\noaa.gif">
            <a:extLst>
              <a:ext uri="{FF2B5EF4-FFF2-40B4-BE49-F238E27FC236}">
                <a16:creationId xmlns:a16="http://schemas.microsoft.com/office/drawing/2014/main" id="{93A7C735-54F7-4082-B238-879169F39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661" y="6436637"/>
            <a:ext cx="379671" cy="38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053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1200 UTC 2 Jul 2020 </a:t>
            </a:r>
            <a:br>
              <a:rPr lang="en-US" sz="3600" b="1" dirty="0" smtClean="0"/>
            </a:br>
            <a:r>
              <a:rPr lang="en-US" sz="3600" b="1" dirty="0" smtClean="0"/>
              <a:t>HREF HRRR vs NAM Nest </a:t>
            </a:r>
            <a:br>
              <a:rPr lang="en-US" sz="3600" b="1" dirty="0" smtClean="0"/>
            </a:br>
            <a:r>
              <a:rPr lang="en-US" sz="3600" b="1" dirty="0" smtClean="0"/>
              <a:t>16-00 UTC Composite Reflectivity (</a:t>
            </a:r>
            <a:r>
              <a:rPr lang="en-US" sz="3600" b="1" dirty="0" err="1" smtClean="0"/>
              <a:t>dBZ</a:t>
            </a:r>
            <a:r>
              <a:rPr lang="en-US" sz="3600" b="1" dirty="0"/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1646238"/>
            <a:ext cx="4477699" cy="346275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916" y="1610803"/>
            <a:ext cx="4480560" cy="346496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2" descr="G:\nwslogo.gif">
            <a:extLst>
              <a:ext uri="{FF2B5EF4-FFF2-40B4-BE49-F238E27FC236}">
                <a16:creationId xmlns:a16="http://schemas.microsoft.com/office/drawing/2014/main" id="{B6D250A3-58DA-4971-8AB4-722BC1C47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549901"/>
            <a:ext cx="11430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G:\noaa.gif">
            <a:extLst>
              <a:ext uri="{FF2B5EF4-FFF2-40B4-BE49-F238E27FC236}">
                <a16:creationId xmlns:a16="http://schemas.microsoft.com/office/drawing/2014/main" id="{508D8395-C3AD-4C45-A84E-AAE88F4A8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530850"/>
            <a:ext cx="114300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00200" y="5257800"/>
            <a:ext cx="2057400" cy="3810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HRRR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38800" y="5190068"/>
            <a:ext cx="2057400" cy="3810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NAM Nest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00400" y="5867400"/>
            <a:ext cx="3962400" cy="369332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1630 UTC SPC Day 1 Outlook overlaid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44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nwslogo.gif">
            <a:extLst>
              <a:ext uri="{FF2B5EF4-FFF2-40B4-BE49-F238E27FC236}">
                <a16:creationId xmlns:a16="http://schemas.microsoft.com/office/drawing/2014/main" id="{B6D250A3-58DA-4971-8AB4-722BC1C47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549901"/>
            <a:ext cx="11430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G:\noaa.gif">
            <a:extLst>
              <a:ext uri="{FF2B5EF4-FFF2-40B4-BE49-F238E27FC236}">
                <a16:creationId xmlns:a16="http://schemas.microsoft.com/office/drawing/2014/main" id="{508D8395-C3AD-4C45-A84E-AAE88F4A8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530850"/>
            <a:ext cx="114300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0200" y="5257800"/>
            <a:ext cx="2057400" cy="3810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HRW NSSL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38800" y="5190068"/>
            <a:ext cx="2057400" cy="3810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HRW ARW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00400" y="5867400"/>
            <a:ext cx="3962400" cy="369332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1630 UTC SPC Day 1 Outlook overlaid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1200 UTC 2 Jul 2020 </a:t>
            </a:r>
            <a:br>
              <a:rPr lang="en-US" sz="3600" b="1" dirty="0" smtClean="0"/>
            </a:br>
            <a:r>
              <a:rPr lang="en-US" sz="3600" b="1" dirty="0" smtClean="0"/>
              <a:t>HRW NSSL vs HRW ARW </a:t>
            </a:r>
            <a:br>
              <a:rPr lang="en-US" sz="3600" b="1" dirty="0" smtClean="0"/>
            </a:br>
            <a:r>
              <a:rPr lang="en-US" sz="3600" b="1" dirty="0" smtClean="0"/>
              <a:t>16-00 UTC Composite Reflectivity (</a:t>
            </a:r>
            <a:r>
              <a:rPr lang="en-US" sz="3600" b="1" dirty="0" err="1" smtClean="0"/>
              <a:t>dBZ</a:t>
            </a:r>
            <a:r>
              <a:rPr lang="en-US" sz="3600" b="1" dirty="0"/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970"/>
            <a:ext cx="4480560" cy="346496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183" y="1695559"/>
            <a:ext cx="4495800" cy="3476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3953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CA7A8-EE1A-4261-A6BF-7A261FCB6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7870"/>
            <a:ext cx="8229600" cy="1143000"/>
          </a:xfrm>
        </p:spPr>
        <p:txBody>
          <a:bodyPr/>
          <a:lstStyle/>
          <a:p>
            <a:r>
              <a:rPr lang="en-US" b="1" dirty="0"/>
              <a:t>2</a:t>
            </a:r>
            <a:r>
              <a:rPr lang="en-US" b="1" dirty="0" smtClean="0"/>
              <a:t> JUL 2020: </a:t>
            </a:r>
            <a:r>
              <a:rPr lang="en-US" b="1" dirty="0"/>
              <a:t>1300 and </a:t>
            </a:r>
            <a:r>
              <a:rPr lang="en-US" b="1" dirty="0" smtClean="0"/>
              <a:t>2000 </a:t>
            </a:r>
            <a:r>
              <a:rPr lang="en-US" b="1" dirty="0"/>
              <a:t>UTC SPC Day 1 Convective Outlooks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D85BB6-8BCB-452C-8DC8-8FECB652D52A}"/>
              </a:ext>
            </a:extLst>
          </p:cNvPr>
          <p:cNvSpPr txBox="1"/>
          <p:nvPr/>
        </p:nvSpPr>
        <p:spPr>
          <a:xfrm>
            <a:off x="762000" y="4701998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1300 UTC Day 1 Outlook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ED348D-E3D0-40AD-932A-10724136F32E}"/>
              </a:ext>
            </a:extLst>
          </p:cNvPr>
          <p:cNvSpPr txBox="1"/>
          <p:nvPr/>
        </p:nvSpPr>
        <p:spPr>
          <a:xfrm>
            <a:off x="5212080" y="6140111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2000 </a:t>
            </a:r>
            <a:r>
              <a:rPr lang="en-US" b="1" dirty="0"/>
              <a:t>UTC Day 1 Outlook</a:t>
            </a:r>
          </a:p>
        </p:txBody>
      </p:sp>
      <p:pic>
        <p:nvPicPr>
          <p:cNvPr id="9" name="Picture 2" descr="G:\nwslogo.gif">
            <a:extLst>
              <a:ext uri="{FF2B5EF4-FFF2-40B4-BE49-F238E27FC236}">
                <a16:creationId xmlns:a16="http://schemas.microsoft.com/office/drawing/2014/main" id="{D4B3C5C8-DB63-4535-BD65-9A4CFEFEC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43295"/>
            <a:ext cx="609600" cy="601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G:\noaa.gif">
            <a:extLst>
              <a:ext uri="{FF2B5EF4-FFF2-40B4-BE49-F238E27FC236}">
                <a16:creationId xmlns:a16="http://schemas.microsoft.com/office/drawing/2014/main" id="{CCCE3B93-8C0A-49CB-84D4-26F788FA9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066473"/>
            <a:ext cx="609600" cy="612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55569"/>
            <a:ext cx="3886200" cy="264643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854" y="2863051"/>
            <a:ext cx="4563838" cy="310789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66A868-E8B7-4C1F-81F9-508A37A5BBDA}"/>
              </a:ext>
            </a:extLst>
          </p:cNvPr>
          <p:cNvSpPr txBox="1"/>
          <p:nvPr/>
        </p:nvSpPr>
        <p:spPr>
          <a:xfrm>
            <a:off x="4191000" y="4840816"/>
            <a:ext cx="2743200" cy="646331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30 </a:t>
            </a:r>
            <a:r>
              <a:rPr lang="en-US" dirty="0"/>
              <a:t>wind damage reports in the ALY forecast area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C197079-A280-41D8-B04B-28D1FEA8D891}"/>
              </a:ext>
            </a:extLst>
          </p:cNvPr>
          <p:cNvSpPr/>
          <p:nvPr/>
        </p:nvSpPr>
        <p:spPr>
          <a:xfrm>
            <a:off x="7666892" y="3194653"/>
            <a:ext cx="1066800" cy="9144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1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50D91-2298-4B3A-A86F-8F1458E01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2400"/>
            <a:ext cx="8229600" cy="1143000"/>
          </a:xfrm>
        </p:spPr>
        <p:txBody>
          <a:bodyPr/>
          <a:lstStyle/>
          <a:p>
            <a:r>
              <a:rPr lang="en-US" sz="4000" b="1" dirty="0"/>
              <a:t>Strong Wind Gust at my </a:t>
            </a:r>
            <a:r>
              <a:rPr lang="en-US" sz="4000" b="1" dirty="0" smtClean="0"/>
              <a:t>Home…Again</a:t>
            </a:r>
            <a:endParaRPr lang="en-US" sz="4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962C43-931B-45B9-BD26-4E3C780992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5775" y="1804987"/>
            <a:ext cx="5461000" cy="40957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2" descr="G:\nwslogo.gif">
            <a:extLst>
              <a:ext uri="{FF2B5EF4-FFF2-40B4-BE49-F238E27FC236}">
                <a16:creationId xmlns:a16="http://schemas.microsoft.com/office/drawing/2014/main" id="{B6D250A3-58DA-4971-8AB4-722BC1C47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549901"/>
            <a:ext cx="11430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G:\noaa.gif">
            <a:extLst>
              <a:ext uri="{FF2B5EF4-FFF2-40B4-BE49-F238E27FC236}">
                <a16:creationId xmlns:a16="http://schemas.microsoft.com/office/drawing/2014/main" id="{508D8395-C3AD-4C45-A84E-AAE88F4A8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530850"/>
            <a:ext cx="114300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53C04089-8B77-4113-B9A9-38E5877C60F0}"/>
              </a:ext>
            </a:extLst>
          </p:cNvPr>
          <p:cNvSpPr/>
          <p:nvPr/>
        </p:nvSpPr>
        <p:spPr>
          <a:xfrm>
            <a:off x="1676400" y="3657600"/>
            <a:ext cx="1600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6305" y="3347474"/>
            <a:ext cx="1506868" cy="120032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The Emperor </a:t>
            </a:r>
            <a:r>
              <a:rPr lang="en-US" dirty="0"/>
              <a:t>did not do this with a force push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466" y="4424926"/>
            <a:ext cx="1300719" cy="122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9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r>
              <a:rPr lang="en-US" sz="3600" b="1" dirty="0" smtClean="0"/>
              <a:t>2 JUL 2020 vs 4 </a:t>
            </a:r>
            <a:r>
              <a:rPr lang="en-US" sz="3600" b="1" dirty="0"/>
              <a:t>AUG 2018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1800 </a:t>
            </a:r>
            <a:r>
              <a:rPr lang="en-US" sz="3600" b="1" dirty="0"/>
              <a:t>UTC – 0000 UTC Damage Reports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447800"/>
            <a:ext cx="4379372" cy="500862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Picture 2" descr="G:\nwslogo.gif">
            <a:extLst>
              <a:ext uri="{FF2B5EF4-FFF2-40B4-BE49-F238E27FC236}">
                <a16:creationId xmlns:a16="http://schemas.microsoft.com/office/drawing/2014/main" id="{FF6D3680-76D7-4B72-BD84-B842E073C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43613"/>
            <a:ext cx="609600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G:\noaa.gif">
            <a:extLst>
              <a:ext uri="{FF2B5EF4-FFF2-40B4-BE49-F238E27FC236}">
                <a16:creationId xmlns:a16="http://schemas.microsoft.com/office/drawing/2014/main" id="{549AD794-6F47-4092-8EFE-6B2613C11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067425"/>
            <a:ext cx="6096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447799"/>
            <a:ext cx="3482821" cy="500862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514600" y="5902431"/>
            <a:ext cx="1295400" cy="36933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2 JUL 2020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15000" y="5902431"/>
            <a:ext cx="1376502" cy="36933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4 AUG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8754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330D1DDE-9DA8-4F2E-B611-5558C6B3C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Summary</a:t>
            </a:r>
          </a:p>
        </p:txBody>
      </p:sp>
      <p:sp>
        <p:nvSpPr>
          <p:cNvPr id="44035" name="Content Placeholder 2">
            <a:extLst>
              <a:ext uri="{FF2B5EF4-FFF2-40B4-BE49-F238E27FC236}">
                <a16:creationId xmlns:a16="http://schemas.microsoft.com/office/drawing/2014/main" id="{1E750450-6750-42B3-A220-43FCAAE24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838" y="1186657"/>
            <a:ext cx="8208962" cy="5162550"/>
          </a:xfrm>
        </p:spPr>
        <p:txBody>
          <a:bodyPr/>
          <a:lstStyle/>
          <a:p>
            <a:r>
              <a:rPr lang="en-US" altLang="en-US" sz="2300" dirty="0"/>
              <a:t>Low predictability and localized high impact severe weather event </a:t>
            </a:r>
            <a:r>
              <a:rPr lang="en-US" altLang="en-US" sz="2300" dirty="0" smtClean="0"/>
              <a:t>(30 </a:t>
            </a:r>
            <a:r>
              <a:rPr lang="en-US" altLang="en-US" sz="2300" dirty="0"/>
              <a:t>wind damage reports in ALY area)</a:t>
            </a:r>
          </a:p>
          <a:p>
            <a:r>
              <a:rPr lang="en-US" altLang="en-US" sz="2300" dirty="0"/>
              <a:t>M</a:t>
            </a:r>
            <a:r>
              <a:rPr lang="en-US" altLang="en-US" sz="2300" dirty="0" smtClean="0"/>
              <a:t>oderate </a:t>
            </a:r>
            <a:r>
              <a:rPr lang="en-US" altLang="en-US" sz="2300" dirty="0"/>
              <a:t>shear </a:t>
            </a:r>
            <a:r>
              <a:rPr lang="en-US" altLang="en-US" sz="2300" dirty="0" smtClean="0"/>
              <a:t>(30-</a:t>
            </a:r>
            <a:r>
              <a:rPr lang="en-US" altLang="en-US" sz="2300" dirty="0"/>
              <a:t>3</a:t>
            </a:r>
            <a:r>
              <a:rPr lang="en-US" altLang="en-US" sz="2300" dirty="0" smtClean="0"/>
              <a:t>5 </a:t>
            </a:r>
            <a:r>
              <a:rPr lang="en-US" altLang="en-US" sz="2300" dirty="0" err="1"/>
              <a:t>kts</a:t>
            </a:r>
            <a:r>
              <a:rPr lang="en-US" altLang="en-US" sz="2300" dirty="0"/>
              <a:t>) and moderate instability pre-convective </a:t>
            </a:r>
            <a:r>
              <a:rPr lang="en-US" altLang="en-US" sz="2300" dirty="0" smtClean="0"/>
              <a:t>environment with north/northwest flow aloft</a:t>
            </a:r>
            <a:endParaRPr lang="en-US" altLang="en-US" sz="2300" dirty="0"/>
          </a:p>
          <a:p>
            <a:r>
              <a:rPr lang="en-US" altLang="en-US" sz="2300" dirty="0"/>
              <a:t>DCAPE values were impressive in the </a:t>
            </a:r>
            <a:r>
              <a:rPr lang="en-US" altLang="en-US" sz="2300" dirty="0" smtClean="0"/>
              <a:t>800-1100+ </a:t>
            </a:r>
            <a:r>
              <a:rPr lang="en-US" altLang="en-US" sz="2300" dirty="0"/>
              <a:t>J kg</a:t>
            </a:r>
            <a:r>
              <a:rPr lang="en-US" altLang="en-US" sz="2300" baseline="30000" dirty="0"/>
              <a:t>-1</a:t>
            </a:r>
            <a:r>
              <a:rPr lang="en-US" altLang="en-US" sz="2300" dirty="0"/>
              <a:t> </a:t>
            </a:r>
            <a:r>
              <a:rPr lang="en-US" altLang="en-US" sz="2300" dirty="0" smtClean="0"/>
              <a:t>range with very steep low-level lapse rates </a:t>
            </a:r>
            <a:r>
              <a:rPr lang="en-US" altLang="en-US" sz="2300" dirty="0" smtClean="0"/>
              <a:t>(inverted-V signature)</a:t>
            </a:r>
            <a:endParaRPr lang="en-US" altLang="en-US" sz="2300" dirty="0">
              <a:cs typeface="Times" panose="02020603050405020304" pitchFamily="18" charset="0"/>
            </a:endParaRPr>
          </a:p>
          <a:p>
            <a:r>
              <a:rPr lang="en-US" altLang="en-US" sz="2300" dirty="0">
                <a:cs typeface="Times" panose="02020603050405020304" pitchFamily="18" charset="0"/>
              </a:rPr>
              <a:t>Dual Pol K</a:t>
            </a:r>
            <a:r>
              <a:rPr lang="en-US" altLang="en-US" sz="2300" baseline="-25000" dirty="0">
                <a:cs typeface="Times" panose="02020603050405020304" pitchFamily="18" charset="0"/>
              </a:rPr>
              <a:t>DP</a:t>
            </a:r>
            <a:r>
              <a:rPr lang="en-US" altLang="en-US" sz="2300" dirty="0">
                <a:cs typeface="Times" panose="02020603050405020304" pitchFamily="18" charset="0"/>
              </a:rPr>
              <a:t> descending columns helped assess damaging winds</a:t>
            </a:r>
          </a:p>
          <a:p>
            <a:r>
              <a:rPr lang="en-US" altLang="en-US" sz="2300" dirty="0">
                <a:cs typeface="Times" panose="02020603050405020304" pitchFamily="18" charset="0"/>
              </a:rPr>
              <a:t>Impressive outflow boundary/gust front moved through Capital Region with </a:t>
            </a:r>
            <a:r>
              <a:rPr lang="en-US" altLang="en-US" sz="2300" dirty="0" smtClean="0">
                <a:cs typeface="Times" panose="02020603050405020304" pitchFamily="18" charset="0"/>
              </a:rPr>
              <a:t>damage (51 mph gust at Kinderhook in NYS </a:t>
            </a:r>
            <a:r>
              <a:rPr lang="en-US" altLang="en-US" sz="2300" dirty="0" err="1" smtClean="0">
                <a:cs typeface="Times" panose="02020603050405020304" pitchFamily="18" charset="0"/>
              </a:rPr>
              <a:t>Mesonet</a:t>
            </a:r>
            <a:r>
              <a:rPr lang="en-US" altLang="en-US" sz="2300" dirty="0" smtClean="0">
                <a:cs typeface="Times" panose="02020603050405020304" pitchFamily="18" charset="0"/>
              </a:rPr>
              <a:t>). Cold pool helped sustain convection down Hudson River Valley. </a:t>
            </a:r>
            <a:endParaRPr lang="en-US" altLang="en-US" sz="2300" dirty="0">
              <a:cs typeface="Times" panose="02020603050405020304" pitchFamily="18" charset="0"/>
            </a:endParaRPr>
          </a:p>
          <a:p>
            <a:r>
              <a:rPr lang="en-US" altLang="en-US" sz="2300" dirty="0" smtClean="0">
                <a:cs typeface="Times" panose="02020603050405020304" pitchFamily="18" charset="0"/>
              </a:rPr>
              <a:t>1200 UTC 3-km </a:t>
            </a:r>
            <a:r>
              <a:rPr lang="en-US" altLang="en-US" sz="2300" dirty="0">
                <a:cs typeface="Times" panose="02020603050405020304" pitchFamily="18" charset="0"/>
              </a:rPr>
              <a:t>HRRR </a:t>
            </a:r>
            <a:r>
              <a:rPr lang="en-US" altLang="en-US" sz="2300" dirty="0" smtClean="0">
                <a:cs typeface="Times" panose="02020603050405020304" pitchFamily="18" charset="0"/>
              </a:rPr>
              <a:t>run did poorly with convection with the 3-km HRW NSSL and NAM Nest doing somewhat better </a:t>
            </a:r>
            <a:endParaRPr lang="en-US" altLang="en-US" sz="2300" dirty="0">
              <a:cs typeface="Times" panose="02020603050405020304" pitchFamily="18" charset="0"/>
            </a:endParaRPr>
          </a:p>
          <a:p>
            <a:pPr marL="0" indent="0">
              <a:buNone/>
            </a:pPr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  <p:pic>
        <p:nvPicPr>
          <p:cNvPr id="44036" name="Picture 2" descr="G:\nwslogo.gif">
            <a:extLst>
              <a:ext uri="{FF2B5EF4-FFF2-40B4-BE49-F238E27FC236}">
                <a16:creationId xmlns:a16="http://schemas.microsoft.com/office/drawing/2014/main" id="{D89FC705-A773-49BB-B1EE-12ECE44EB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18225"/>
            <a:ext cx="5334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3" descr="G:\noaa.gif">
            <a:extLst>
              <a:ext uri="{FF2B5EF4-FFF2-40B4-BE49-F238E27FC236}">
                <a16:creationId xmlns:a16="http://schemas.microsoft.com/office/drawing/2014/main" id="{FD459D5D-8943-4624-826B-D45CE58AA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43625"/>
            <a:ext cx="5334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>
            <a:extLst>
              <a:ext uri="{FF2B5EF4-FFF2-40B4-BE49-F238E27FC236}">
                <a16:creationId xmlns:a16="http://schemas.microsoft.com/office/drawing/2014/main" id="{A9D2FCA2-68CA-477C-BC38-FB6F2B3E4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/>
              <a:t>Future Work</a:t>
            </a:r>
            <a:endParaRPr lang="en-US" altLang="en-US" b="1" dirty="0"/>
          </a:p>
        </p:txBody>
      </p:sp>
      <p:sp>
        <p:nvSpPr>
          <p:cNvPr id="45059" name="Content Placeholder 2">
            <a:extLst>
              <a:ext uri="{FF2B5EF4-FFF2-40B4-BE49-F238E27FC236}">
                <a16:creationId xmlns:a16="http://schemas.microsoft.com/office/drawing/2014/main" id="{4A93B0BB-E86C-4BA3-962A-7FDA54096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dirty="0" smtClean="0"/>
              <a:t>Examine more north/northwest flow severe weather cases  ( 4 AUG  2018 and 2 JUL 2020 are two examples) and stratify convective parameters and understand pre-convective environment</a:t>
            </a:r>
            <a:endParaRPr lang="en-US" altLang="en-US" sz="2800" dirty="0">
              <a:solidFill>
                <a:srgbClr val="0070C0"/>
              </a:solidFill>
            </a:endParaRPr>
          </a:p>
          <a:p>
            <a:r>
              <a:rPr lang="en-US" altLang="en-US" sz="2800" dirty="0" smtClean="0"/>
              <a:t>Continue to study role of outflows boundaries in local complex terrain</a:t>
            </a:r>
          </a:p>
          <a:p>
            <a:r>
              <a:rPr lang="en-US" altLang="en-US" sz="2800" dirty="0" smtClean="0"/>
              <a:t>Possible CSTAR VIII project</a:t>
            </a:r>
          </a:p>
          <a:p>
            <a:endParaRPr lang="en-US" altLang="en-US" sz="2800" dirty="0"/>
          </a:p>
        </p:txBody>
      </p:sp>
      <p:pic>
        <p:nvPicPr>
          <p:cNvPr id="45060" name="Picture 2" descr="G:\nwslogo.gif">
            <a:extLst>
              <a:ext uri="{FF2B5EF4-FFF2-40B4-BE49-F238E27FC236}">
                <a16:creationId xmlns:a16="http://schemas.microsoft.com/office/drawing/2014/main" id="{313D32C8-C976-4A70-8B6B-0E88247A2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18225"/>
            <a:ext cx="5334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3" descr="G:\noaa.gif">
            <a:extLst>
              <a:ext uri="{FF2B5EF4-FFF2-40B4-BE49-F238E27FC236}">
                <a16:creationId xmlns:a16="http://schemas.microsoft.com/office/drawing/2014/main" id="{085FE10C-E19A-4EF2-9AE2-A626058C1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43625"/>
            <a:ext cx="5334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81CCB3C7-69F7-40BB-A615-806CFBAEC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/>
              <a:t>Motivation</a:t>
            </a:r>
          </a:p>
        </p:txBody>
      </p:sp>
      <p:sp>
        <p:nvSpPr>
          <p:cNvPr id="3075" name="Content Placeholder 2">
            <a:extLst>
              <a:ext uri="{FF2B5EF4-FFF2-40B4-BE49-F238E27FC236}">
                <a16:creationId xmlns:a16="http://schemas.microsoft.com/office/drawing/2014/main" id="{C53EBB56-3952-4B30-803E-9D105DD05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38" y="1371600"/>
            <a:ext cx="8229600" cy="4525963"/>
          </a:xfrm>
        </p:spPr>
        <p:txBody>
          <a:bodyPr/>
          <a:lstStyle/>
          <a:p>
            <a:pPr defTabSz="4387850">
              <a:spcBef>
                <a:spcPct val="50000"/>
              </a:spcBef>
              <a:buFont typeface="Arial" charset="0"/>
              <a:buChar char="•"/>
              <a:defRPr/>
            </a:pPr>
            <a:r>
              <a:rPr lang="en-US" sz="2400" dirty="0"/>
              <a:t>What caused the severe weather in a concentrated </a:t>
            </a:r>
            <a:r>
              <a:rPr lang="en-US" sz="2400" dirty="0" smtClean="0"/>
              <a:t>area down the Hudson River Valley? </a:t>
            </a:r>
          </a:p>
          <a:p>
            <a:pPr defTabSz="4387850">
              <a:spcBef>
                <a:spcPct val="50000"/>
              </a:spcBef>
              <a:buFont typeface="Arial" charset="0"/>
              <a:buChar char="•"/>
              <a:defRPr/>
            </a:pPr>
            <a:r>
              <a:rPr lang="en-US" sz="2400" dirty="0" smtClean="0"/>
              <a:t>This </a:t>
            </a:r>
            <a:r>
              <a:rPr lang="en-US" sz="2400" dirty="0"/>
              <a:t>was </a:t>
            </a:r>
            <a:r>
              <a:rPr lang="en-US" sz="2400" dirty="0" smtClean="0"/>
              <a:t>an anomalous, </a:t>
            </a:r>
            <a:r>
              <a:rPr lang="en-US" sz="2400" dirty="0"/>
              <a:t>low </a:t>
            </a:r>
            <a:r>
              <a:rPr lang="en-US" sz="2400" dirty="0" smtClean="0"/>
              <a:t>predictability (General  Thunderstorm forecast most of the area), </a:t>
            </a:r>
            <a:r>
              <a:rPr lang="en-US" sz="2400" dirty="0"/>
              <a:t>localized high impact </a:t>
            </a:r>
            <a:r>
              <a:rPr lang="en-US" sz="2400" dirty="0" smtClean="0"/>
              <a:t>event</a:t>
            </a:r>
            <a:endParaRPr lang="en-US" sz="2400" dirty="0"/>
          </a:p>
          <a:p>
            <a:pPr defTabSz="4387850">
              <a:spcBef>
                <a:spcPct val="50000"/>
              </a:spcBef>
              <a:buFont typeface="Arial" charset="0"/>
              <a:buChar char="•"/>
              <a:defRPr/>
            </a:pPr>
            <a:r>
              <a:rPr lang="en-US" sz="2400" dirty="0"/>
              <a:t>CSTAR </a:t>
            </a:r>
            <a:r>
              <a:rPr lang="en-US" sz="2400" dirty="0" smtClean="0"/>
              <a:t>VII </a:t>
            </a:r>
            <a:r>
              <a:rPr lang="en-US" sz="2400" dirty="0"/>
              <a:t>Project (</a:t>
            </a:r>
            <a:r>
              <a:rPr lang="en-US" sz="2400" dirty="0" smtClean="0"/>
              <a:t>2019-2022) </a:t>
            </a:r>
            <a:r>
              <a:rPr lang="en-US" sz="2400" dirty="0"/>
              <a:t>with SUNY at Albany </a:t>
            </a:r>
            <a:r>
              <a:rPr lang="en-US" sz="2400" dirty="0" smtClean="0"/>
              <a:t>continues  </a:t>
            </a:r>
            <a:r>
              <a:rPr lang="en-US" sz="2400" dirty="0"/>
              <a:t>examining a variety of severe weather topics and cases including: the use of the NYS </a:t>
            </a:r>
            <a:r>
              <a:rPr lang="en-US" sz="2400" dirty="0" err="1"/>
              <a:t>Mesonet</a:t>
            </a:r>
            <a:r>
              <a:rPr lang="en-US" sz="2400" dirty="0"/>
              <a:t>, role of complex terrain, </a:t>
            </a:r>
            <a:r>
              <a:rPr lang="en-US" sz="2400" dirty="0" smtClean="0"/>
              <a:t>improving tornado warning guidance &amp; using new advances with dual polarization data</a:t>
            </a:r>
            <a:endParaRPr lang="en-US" sz="2400" dirty="0"/>
          </a:p>
          <a:p>
            <a:pPr marL="400050" lvl="1" indent="0" algn="ctr" defTabSz="4387850">
              <a:spcBef>
                <a:spcPct val="50000"/>
              </a:spcBef>
              <a:buFont typeface="Arial" charset="0"/>
              <a:buNone/>
              <a:defRPr/>
            </a:pPr>
            <a:r>
              <a:rPr lang="en-US" sz="2400" dirty="0">
                <a:solidFill>
                  <a:srgbClr val="7030A0"/>
                </a:solidFill>
              </a:rPr>
              <a:t>    </a:t>
            </a:r>
          </a:p>
          <a:p>
            <a:pPr marL="400050" lvl="1" indent="0" algn="ctr" defTabSz="4387850">
              <a:spcBef>
                <a:spcPct val="50000"/>
              </a:spcBef>
              <a:buFont typeface="Arial" charset="0"/>
              <a:buNone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CSTAR </a:t>
            </a:r>
            <a:r>
              <a:rPr lang="en-US" sz="2400" dirty="0">
                <a:solidFill>
                  <a:srgbClr val="FF0000"/>
                </a:solidFill>
              </a:rPr>
              <a:t>Grant #: </a:t>
            </a:r>
            <a:r>
              <a:rPr lang="en-US" sz="2400" dirty="0" smtClean="0">
                <a:solidFill>
                  <a:srgbClr val="FF0000"/>
                </a:solidFill>
              </a:rPr>
              <a:t>NA19NWS4680006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100" name="Picture 2" descr="G:\nwslogo.gif">
            <a:extLst>
              <a:ext uri="{FF2B5EF4-FFF2-40B4-BE49-F238E27FC236}">
                <a16:creationId xmlns:a16="http://schemas.microsoft.com/office/drawing/2014/main" id="{A91176DF-1CA9-41EF-9D2C-58147CDAB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667375"/>
            <a:ext cx="9906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3" descr="G:\noaa.gif">
            <a:extLst>
              <a:ext uri="{FF2B5EF4-FFF2-40B4-BE49-F238E27FC236}">
                <a16:creationId xmlns:a16="http://schemas.microsoft.com/office/drawing/2014/main" id="{0C46ECDB-CB69-45E7-93F7-AEB63BF98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27700"/>
            <a:ext cx="91440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E3CEF317-C958-4CA0-B185-F1413224F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Outline</a:t>
            </a:r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8551FA2D-BF64-4B46-8FF4-F854636DC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Brief Synoptic Overview</a:t>
            </a:r>
          </a:p>
          <a:p>
            <a:r>
              <a:rPr lang="en-US" altLang="en-US" dirty="0"/>
              <a:t>SPC RAP </a:t>
            </a:r>
            <a:r>
              <a:rPr lang="en-US" altLang="en-US" dirty="0" err="1"/>
              <a:t>Mesoanalysis</a:t>
            </a:r>
            <a:r>
              <a:rPr lang="en-US" altLang="en-US" dirty="0"/>
              <a:t> </a:t>
            </a:r>
          </a:p>
          <a:p>
            <a:r>
              <a:rPr lang="en-US" altLang="en-US" dirty="0"/>
              <a:t>NYS </a:t>
            </a:r>
            <a:r>
              <a:rPr lang="en-US" altLang="en-US" dirty="0" err="1"/>
              <a:t>Mesonet</a:t>
            </a:r>
            <a:r>
              <a:rPr lang="en-US" altLang="en-US" dirty="0"/>
              <a:t> analysis</a:t>
            </a:r>
          </a:p>
          <a:p>
            <a:r>
              <a:rPr lang="en-US" altLang="en-US" dirty="0"/>
              <a:t>KENX storm-scale radar analysis with application of Dual-Pol K</a:t>
            </a:r>
            <a:r>
              <a:rPr lang="en-US" altLang="en-US" baseline="-25000" dirty="0"/>
              <a:t>DP</a:t>
            </a:r>
            <a:r>
              <a:rPr lang="en-US" altLang="en-US" dirty="0"/>
              <a:t> descending columns (wet microbursts/wind damage)</a:t>
            </a:r>
          </a:p>
          <a:p>
            <a:r>
              <a:rPr lang="en-US" altLang="en-US" dirty="0" smtClean="0"/>
              <a:t>HREF CAMS </a:t>
            </a:r>
            <a:r>
              <a:rPr lang="en-US" altLang="en-US" dirty="0"/>
              <a:t>performance (</a:t>
            </a:r>
            <a:r>
              <a:rPr lang="en-US" altLang="en-US" dirty="0" smtClean="0"/>
              <a:t>12Z </a:t>
            </a:r>
            <a:r>
              <a:rPr lang="en-US" altLang="en-US" dirty="0"/>
              <a:t>runs)</a:t>
            </a:r>
          </a:p>
          <a:p>
            <a:endParaRPr lang="en-US" altLang="en-US" dirty="0"/>
          </a:p>
        </p:txBody>
      </p:sp>
      <p:pic>
        <p:nvPicPr>
          <p:cNvPr id="11268" name="Picture 2" descr="G:\nwslogo.gif">
            <a:extLst>
              <a:ext uri="{FF2B5EF4-FFF2-40B4-BE49-F238E27FC236}">
                <a16:creationId xmlns:a16="http://schemas.microsoft.com/office/drawing/2014/main" id="{FA42AE36-42DA-4DC9-BB95-B0E211850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16563"/>
            <a:ext cx="11430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3" descr="G:\noaa.gif">
            <a:extLst>
              <a:ext uri="{FF2B5EF4-FFF2-40B4-BE49-F238E27FC236}">
                <a16:creationId xmlns:a16="http://schemas.microsoft.com/office/drawing/2014/main" id="{9615B773-B505-4FFA-8EC1-8D1633FB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530850"/>
            <a:ext cx="114300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A1581-4C3B-480C-8427-E9956A03D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NWS at Albany Forecast Area</a:t>
            </a:r>
          </a:p>
        </p:txBody>
      </p:sp>
      <p:pic>
        <p:nvPicPr>
          <p:cNvPr id="3" name="Picture 4" descr="Figure 3">
            <a:extLst>
              <a:ext uri="{FF2B5EF4-FFF2-40B4-BE49-F238E27FC236}">
                <a16:creationId xmlns:a16="http://schemas.microsoft.com/office/drawing/2014/main" id="{23B8C1FD-6E4B-4B19-8AC4-8B42752AD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36" y="1143000"/>
            <a:ext cx="8126412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G:\nwslogo.gif">
            <a:extLst>
              <a:ext uri="{FF2B5EF4-FFF2-40B4-BE49-F238E27FC236}">
                <a16:creationId xmlns:a16="http://schemas.microsoft.com/office/drawing/2014/main" id="{6CAA401B-A7E4-4128-AD46-D58F0AE91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818188"/>
            <a:ext cx="838200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G:\noaa.gif">
            <a:extLst>
              <a:ext uri="{FF2B5EF4-FFF2-40B4-BE49-F238E27FC236}">
                <a16:creationId xmlns:a16="http://schemas.microsoft.com/office/drawing/2014/main" id="{4B774640-9EA5-4484-98F0-DF32D7DA4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837238"/>
            <a:ext cx="8382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0FD015D-FF31-4284-9B5D-276DA244B876}"/>
              </a:ext>
            </a:extLst>
          </p:cNvPr>
          <p:cNvSpPr/>
          <p:nvPr/>
        </p:nvSpPr>
        <p:spPr>
          <a:xfrm>
            <a:off x="1981200" y="1888285"/>
            <a:ext cx="1143000" cy="35814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29400" y="1905000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KGFL</a:t>
            </a:r>
          </a:p>
        </p:txBody>
      </p:sp>
    </p:spTree>
    <p:extLst>
      <p:ext uri="{BB962C8B-B14F-4D97-AF65-F5344CB8AC3E}">
        <p14:creationId xmlns:p14="http://schemas.microsoft.com/office/powerpoint/2010/main" val="322333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270" y="1334293"/>
            <a:ext cx="6400800" cy="4800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5602" name="Title 1">
            <a:extLst>
              <a:ext uri="{FF2B5EF4-FFF2-40B4-BE49-F238E27FC236}">
                <a16:creationId xmlns:a16="http://schemas.microsoft.com/office/drawing/2014/main" id="{36C0C596-73BA-4819-A608-7DD09A5AE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04800"/>
            <a:ext cx="6511925" cy="1143000"/>
          </a:xfrm>
        </p:spPr>
        <p:txBody>
          <a:bodyPr/>
          <a:lstStyle/>
          <a:p>
            <a:r>
              <a:rPr lang="en-US" altLang="en-US" sz="2800" b="1" dirty="0"/>
              <a:t>1200 UTC </a:t>
            </a:r>
            <a:r>
              <a:rPr lang="en-US" altLang="en-US" sz="2800" b="1" dirty="0" smtClean="0"/>
              <a:t>2 JUL 2020 </a:t>
            </a:r>
            <a:r>
              <a:rPr lang="en-US" altLang="en-US" sz="2800" b="1" dirty="0"/>
              <a:t/>
            </a:r>
            <a:br>
              <a:rPr lang="en-US" altLang="en-US" sz="2800" b="1" dirty="0"/>
            </a:br>
            <a:r>
              <a:rPr lang="en-US" altLang="en-US" sz="2800" b="1" dirty="0"/>
              <a:t>500 </a:t>
            </a:r>
            <a:r>
              <a:rPr lang="en-US" altLang="en-US" sz="2800" b="1" dirty="0" err="1"/>
              <a:t>hPa</a:t>
            </a:r>
            <a:r>
              <a:rPr lang="en-US" altLang="en-US" sz="2800" b="1" dirty="0"/>
              <a:t> Heights, </a:t>
            </a:r>
            <a:r>
              <a:rPr lang="en-US" altLang="en-US" sz="2800" b="1" dirty="0" err="1"/>
              <a:t>Isotachs</a:t>
            </a:r>
            <a:r>
              <a:rPr lang="en-US" altLang="en-US" sz="2800" b="1" dirty="0"/>
              <a:t>, and Temps</a:t>
            </a:r>
          </a:p>
        </p:txBody>
      </p:sp>
      <p:sp>
        <p:nvSpPr>
          <p:cNvPr id="25604" name="TextBox 3">
            <a:extLst>
              <a:ext uri="{FF2B5EF4-FFF2-40B4-BE49-F238E27FC236}">
                <a16:creationId xmlns:a16="http://schemas.microsoft.com/office/drawing/2014/main" id="{B76ED5A9-2F41-4494-A852-FF048A5BF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6134893"/>
            <a:ext cx="2133600" cy="369888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www.spc.noaa.gov</a:t>
            </a:r>
          </a:p>
        </p:txBody>
      </p:sp>
      <p:sp>
        <p:nvSpPr>
          <p:cNvPr id="25605" name="TextBox 1">
            <a:extLst>
              <a:ext uri="{FF2B5EF4-FFF2-40B4-BE49-F238E27FC236}">
                <a16:creationId xmlns:a16="http://schemas.microsoft.com/office/drawing/2014/main" id="{ED9A64D3-51B4-4ECE-8BCA-45D724CC0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657600"/>
            <a:ext cx="3124200" cy="92333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500 </a:t>
            </a:r>
            <a:r>
              <a:rPr lang="en-US" altLang="en-US" sz="1800" dirty="0" err="1"/>
              <a:t>hPa</a:t>
            </a:r>
            <a:r>
              <a:rPr lang="en-US" altLang="en-US" sz="1800" dirty="0"/>
              <a:t> </a:t>
            </a:r>
            <a:r>
              <a:rPr lang="en-US" altLang="en-US" sz="1800" dirty="0" smtClean="0"/>
              <a:t>trough axis down stream </a:t>
            </a:r>
            <a:r>
              <a:rPr lang="en-US" altLang="en-US" sz="1800" dirty="0"/>
              <a:t>of </a:t>
            </a:r>
            <a:r>
              <a:rPr lang="en-US" altLang="en-US" sz="1800" dirty="0" smtClean="0"/>
              <a:t> the Albany </a:t>
            </a:r>
            <a:r>
              <a:rPr lang="en-US" altLang="en-US" sz="1800" dirty="0"/>
              <a:t>forecast </a:t>
            </a:r>
            <a:r>
              <a:rPr lang="en-US" altLang="en-US" sz="1800" dirty="0" smtClean="0"/>
              <a:t>area over eastern New England</a:t>
            </a:r>
            <a:endParaRPr lang="en-US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17935"/>
            <a:ext cx="6355292" cy="47664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6626" name="Title 1">
            <a:extLst>
              <a:ext uri="{FF2B5EF4-FFF2-40B4-BE49-F238E27FC236}">
                <a16:creationId xmlns:a16="http://schemas.microsoft.com/office/drawing/2014/main" id="{FF9136B3-A6B1-40D8-AA1C-070D91B9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 dirty="0"/>
              <a:t>1200 UTC </a:t>
            </a:r>
            <a:r>
              <a:rPr lang="en-US" altLang="en-US" sz="2800" b="1" dirty="0" smtClean="0"/>
              <a:t>2 JUL 2020 </a:t>
            </a:r>
            <a:r>
              <a:rPr lang="en-US" altLang="en-US" sz="2800" b="1" dirty="0"/>
              <a:t/>
            </a:r>
            <a:br>
              <a:rPr lang="en-US" altLang="en-US" sz="2800" b="1" dirty="0"/>
            </a:br>
            <a:r>
              <a:rPr lang="en-US" altLang="en-US" sz="2800" b="1" dirty="0"/>
              <a:t>250 </a:t>
            </a:r>
            <a:r>
              <a:rPr lang="en-US" altLang="en-US" sz="2800" b="1" dirty="0" err="1"/>
              <a:t>hPa</a:t>
            </a:r>
            <a:r>
              <a:rPr lang="en-US" altLang="en-US" sz="2800" b="1" dirty="0"/>
              <a:t> Upper Air </a:t>
            </a:r>
            <a:r>
              <a:rPr lang="en-US" altLang="en-US" sz="2800" b="1" dirty="0" err="1"/>
              <a:t>Obs</a:t>
            </a:r>
            <a:r>
              <a:rPr lang="en-US" altLang="en-US" sz="2800" b="1" dirty="0"/>
              <a:t> &amp; </a:t>
            </a:r>
            <a:r>
              <a:rPr lang="en-US" altLang="en-US" sz="2800" b="1" dirty="0" err="1"/>
              <a:t>Isotachs</a:t>
            </a:r>
            <a:r>
              <a:rPr lang="en-US" altLang="en-US" sz="2800" b="1" dirty="0"/>
              <a:t> (</a:t>
            </a:r>
            <a:r>
              <a:rPr lang="en-US" altLang="en-US" sz="2800" b="1" dirty="0" err="1"/>
              <a:t>kts</a:t>
            </a:r>
            <a:r>
              <a:rPr lang="en-US" altLang="en-US" sz="2800" b="1" dirty="0"/>
              <a:t>)</a:t>
            </a:r>
            <a:endParaRPr lang="en-US" altLang="en-US" sz="2800" dirty="0"/>
          </a:p>
        </p:txBody>
      </p:sp>
      <p:sp>
        <p:nvSpPr>
          <p:cNvPr id="26628" name="TextBox 3">
            <a:extLst>
              <a:ext uri="{FF2B5EF4-FFF2-40B4-BE49-F238E27FC236}">
                <a16:creationId xmlns:a16="http://schemas.microsoft.com/office/drawing/2014/main" id="{8E65D7B2-B541-488B-AA85-955F6E71D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57006"/>
            <a:ext cx="2133600" cy="369888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www.spc.noaa.gov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9BDA8A-289F-47EA-AE55-258DE105EDC7}"/>
              </a:ext>
            </a:extLst>
          </p:cNvPr>
          <p:cNvSpPr txBox="1"/>
          <p:nvPr/>
        </p:nvSpPr>
        <p:spPr>
          <a:xfrm>
            <a:off x="5867400" y="3810000"/>
            <a:ext cx="3124200" cy="92333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Modest jet streak of </a:t>
            </a:r>
            <a:r>
              <a:rPr lang="en-US" dirty="0" smtClean="0"/>
              <a:t>75-80 </a:t>
            </a:r>
            <a:r>
              <a:rPr lang="en-US" dirty="0" err="1"/>
              <a:t>kts</a:t>
            </a:r>
            <a:r>
              <a:rPr lang="en-US" dirty="0"/>
              <a:t> </a:t>
            </a:r>
            <a:r>
              <a:rPr lang="en-US" dirty="0" smtClean="0"/>
              <a:t>over southern NY and New England.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EADB5-B8D3-41DA-AB34-D75CCA57C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/>
          <a:lstStyle/>
          <a:p>
            <a:r>
              <a:rPr lang="en-US" sz="3000" b="1" dirty="0"/>
              <a:t>1200 UTC: </a:t>
            </a:r>
            <a:r>
              <a:rPr lang="en-US" sz="3000" b="1" dirty="0" smtClean="0"/>
              <a:t>2 JUL 2020 </a:t>
            </a:r>
            <a:r>
              <a:rPr lang="en-US" sz="3000" b="1" dirty="0"/>
              <a:t>HREF’s Forecast </a:t>
            </a:r>
            <a:br>
              <a:rPr lang="en-US" sz="3000" b="1" dirty="0"/>
            </a:br>
            <a:r>
              <a:rPr lang="en-US" sz="3000" b="1" dirty="0"/>
              <a:t>1800 UTC 850 </a:t>
            </a:r>
            <a:r>
              <a:rPr lang="en-US" sz="3000" b="1" dirty="0" err="1"/>
              <a:t>hPa</a:t>
            </a:r>
            <a:r>
              <a:rPr lang="en-US" sz="3000" b="1" dirty="0"/>
              <a:t> Mean Winds (</a:t>
            </a:r>
            <a:r>
              <a:rPr lang="en-US" sz="3000" b="1" dirty="0" err="1"/>
              <a:t>kts</a:t>
            </a:r>
            <a:r>
              <a:rPr lang="en-US" sz="3000" b="1" dirty="0"/>
              <a:t>)&amp; Heights (dam)</a:t>
            </a:r>
          </a:p>
        </p:txBody>
      </p:sp>
      <p:pic>
        <p:nvPicPr>
          <p:cNvPr id="7" name="Picture 2" descr="G:\nwslogo.gif">
            <a:extLst>
              <a:ext uri="{FF2B5EF4-FFF2-40B4-BE49-F238E27FC236}">
                <a16:creationId xmlns:a16="http://schemas.microsoft.com/office/drawing/2014/main" id="{F781A795-84A2-4ED5-8D53-64435D480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16571"/>
            <a:ext cx="569156" cy="562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G:\noaa.gif">
            <a:extLst>
              <a:ext uri="{FF2B5EF4-FFF2-40B4-BE49-F238E27FC236}">
                <a16:creationId xmlns:a16="http://schemas.microsoft.com/office/drawing/2014/main" id="{15F8881A-1A97-4A54-A084-2F3A8E22E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295" y="6064203"/>
            <a:ext cx="569155" cy="571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20" y="1295400"/>
            <a:ext cx="6656611" cy="52609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9773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6071</TotalTime>
  <Words>1352</Words>
  <Application>Microsoft Office PowerPoint</Application>
  <PresentationFormat>On-screen Show (4:3)</PresentationFormat>
  <Paragraphs>116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Times</vt:lpstr>
      <vt:lpstr>Times New Roman</vt:lpstr>
      <vt:lpstr>Office Theme</vt:lpstr>
      <vt:lpstr>The 2 July 2020 Anomalous Severe Weather Event across eastern New York</vt:lpstr>
      <vt:lpstr>Virtual World: Me and my Kids</vt:lpstr>
      <vt:lpstr>2 JUL 2020: 1300 and 2000 UTC SPC Day 1 Convective Outlooks</vt:lpstr>
      <vt:lpstr>Motivation</vt:lpstr>
      <vt:lpstr>Outline</vt:lpstr>
      <vt:lpstr>NWS at Albany Forecast Area</vt:lpstr>
      <vt:lpstr>1200 UTC 2 JUL 2020  500 hPa Heights, Isotachs, and Temps</vt:lpstr>
      <vt:lpstr>1200 UTC 2 JUL 2020  250 hPa Upper Air Obs &amp; Isotachs (kts)</vt:lpstr>
      <vt:lpstr>1200 UTC: 2 JUL 2020 HREF’s Forecast  1800 UTC 850 hPa Mean Winds (kts)&amp; Heights (dam)</vt:lpstr>
      <vt:lpstr>1800 &amp; 2100 UTC 2 JUL 2020 WPC Surface Maps </vt:lpstr>
      <vt:lpstr>1200 UTC 2 JUL 2020 KALB Sounding</vt:lpstr>
      <vt:lpstr>1800 UTC 2 JUL 2020  SPC RAP Mesoanalysis:  Effective Bulk Shear (kts) and SBCAPE/SBCIN (J kg-1)</vt:lpstr>
      <vt:lpstr>1800 UTC 2 JUL 2020  SPC RAP Mesoanalysis:  1000-700 hPa Lapse Rates (⁰C km-1) &amp; DCAPE (J kg-1)</vt:lpstr>
      <vt:lpstr>1800 UTC 2 JUL 2020  SPC RAP Mesoanalysis:  0-6 km Bulk Shear (kts) and MLCAPE/MLCIN (J kg-1)</vt:lpstr>
      <vt:lpstr>2100 UTC 2 JUL 2020  SPC RAP Meso-analysis:  1000-700 hPa Lapse Rates (⁰C km-1) &amp; DCAPE (J kg-1)</vt:lpstr>
      <vt:lpstr>1800 UTC NAM KALB 20Z Forecast</vt:lpstr>
      <vt:lpstr>1900-2330 UTC NYS Mesonet 3-hr Strongest Gusts(mph), with current Radar Overlaid (dBZ), and Wind Vectors</vt:lpstr>
      <vt:lpstr>2230 UTC NYS Mesonet 3-hr Strongest Gusts(mph),  with current Radar Overlaid (dBZ), and Wind Vectors</vt:lpstr>
      <vt:lpstr>1900-2300 UTC NYS Mesonet Surface Divergence/Convergence (10-5 S-1) &amp;  3-hr Pressure Change (hPa)</vt:lpstr>
      <vt:lpstr>2 JUL 2020 Kinderhook Meteogram</vt:lpstr>
      <vt:lpstr>1901 UTC – 2301 UTC 2 JUL 2020  0.5⁰ KENX Base Reflectivity (dBZ) Loop  </vt:lpstr>
      <vt:lpstr>2109 UTC 0.5⁰ KENX Base REF (dBZ)</vt:lpstr>
      <vt:lpstr>2111 UTC 0.5⁰ KENX Base Ref (dBZ) &amp; Reflectivity Cross-section (dBZ) </vt:lpstr>
      <vt:lpstr>2111 UTC 0.5⁰ KENX KDP (⁰/km)  &amp;  Cross-section</vt:lpstr>
      <vt:lpstr>2124 UTC 0.5°KENX REF (dBZ)&amp; KDP(°/km) Cross-section</vt:lpstr>
      <vt:lpstr>2137 UTC 0.5⁰ KENX Base Ref (dBZ) and ZDR (dB) </vt:lpstr>
      <vt:lpstr>2154 UTC 0.5° KENX Velocity (kts) and Base Ref (dBZ)</vt:lpstr>
      <vt:lpstr>1200 UTC 2 Jul 2020  HREF HRRR vs NAM Nest  16-00 UTC Composite Reflectivity (dBZ)</vt:lpstr>
      <vt:lpstr>1200 UTC 2 Jul 2020  HRW NSSL vs HRW ARW  16-00 UTC Composite Reflectivity (dBZ)</vt:lpstr>
      <vt:lpstr>Strong Wind Gust at my Home…Again</vt:lpstr>
      <vt:lpstr>2 JUL 2020 vs 4 AUG 2018  1800 UTC – 0000 UTC Damage Reports</vt:lpstr>
      <vt:lpstr>Summary</vt:lpstr>
      <vt:lpstr>Future Work</vt:lpstr>
    </vt:vector>
  </TitlesOfParts>
  <Company>National Weather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Local Recent Examples of</dc:title>
  <dc:creator>brian.frugis</dc:creator>
  <cp:lastModifiedBy>tom wasula</cp:lastModifiedBy>
  <cp:revision>395</cp:revision>
  <cp:lastPrinted>2018-03-10T03:40:12Z</cp:lastPrinted>
  <dcterms:created xsi:type="dcterms:W3CDTF">2012-04-25T13:55:09Z</dcterms:created>
  <dcterms:modified xsi:type="dcterms:W3CDTF">2021-11-10T17:15:18Z</dcterms:modified>
</cp:coreProperties>
</file>