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Eb/TzbpuAjCB+UA+YAXdCZMDi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96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1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17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5069840" y="-1798321"/>
            <a:ext cx="347472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 rot="5400000">
            <a:off x="290775" y="1624087"/>
            <a:ext cx="5238339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5204311" y="-40640"/>
            <a:ext cx="4894729" cy="643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1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1523999" y="731519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193536" y="731520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1541929" y="1400327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6196403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4"/>
          </p:nvPr>
        </p:nvSpPr>
        <p:spPr>
          <a:xfrm>
            <a:off x="6193367" y="1399032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124688" y="731520"/>
            <a:ext cx="5356113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2"/>
          </p:nvPr>
        </p:nvSpPr>
        <p:spPr>
          <a:xfrm>
            <a:off x="1434354" y="3497802"/>
            <a:ext cx="4518213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25"/>
          <p:cNvSpPr>
            <a:spLocks noGrp="1"/>
          </p:cNvSpPr>
          <p:nvPr>
            <p:ph type="pic" idx="2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1170516" y="1010486"/>
            <a:ext cx="4925485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6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16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1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lab.ncep.noaa.gov/redmine/projects/nwsscp/wiki/Gazpacho" TargetMode="Externa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vlab.ncep.noaa.gov/redmine/projects/nwsscp/wiki/Gazpacho" TargetMode="Externa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1540626" y="5113436"/>
            <a:ext cx="9224356" cy="174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Joe Villani, Mike Evans &amp; Vasil Koleci</a:t>
            </a:r>
            <a:endParaRPr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NOAA/NWS Weather Forecast Office, Albany, NY</a:t>
            </a:r>
            <a:endParaRPr/>
          </a:p>
          <a:p>
            <a:pPr marL="0" lvl="0" indent="0" algn="ctr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Charles (Danny) Gant</a:t>
            </a:r>
            <a:endParaRPr/>
          </a:p>
          <a:p>
            <a:pPr marL="0" lvl="0" indent="0" algn="ctr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NOAA/NWS Weather Forecast Office, Morristown, TN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79" y="1"/>
            <a:ext cx="10016837" cy="180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SzPts val="3584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 Appraisal: Evaluating the accuracy of forecaster and model predictions of</a:t>
            </a:r>
            <a:b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snowfall in eastern New York and western New England using a GIS application</a:t>
            </a:r>
            <a:b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" name="Google Shape;102;p1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94" y="13328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4171" y="133280"/>
            <a:ext cx="850392" cy="8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225" y="1803861"/>
            <a:ext cx="3888309" cy="31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0534" y="1803310"/>
            <a:ext cx="3846062" cy="31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8489" y="1803310"/>
            <a:ext cx="3830935" cy="318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Results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5" name="Google Shape;185;p9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2630" y="840331"/>
            <a:ext cx="4288236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6040" y="840331"/>
            <a:ext cx="4314327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0" y="974775"/>
            <a:ext cx="3267600" cy="3170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Observed snowfall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composites show greater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disparity in snowfall at higher vs. low elevations for events &gt; median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Snowfall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uniform across elevations for events &lt; median.</a:t>
            </a: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3393080" y="4570976"/>
            <a:ext cx="42882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Observed snowfall composite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&gt;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7745590" y="4570976"/>
            <a:ext cx="4281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Observed snowfall composite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4374300" y="5772370"/>
            <a:ext cx="754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Substantial correlation values were found between elevation ratio and several environmental parameters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7">
            <a:alphaModFix/>
          </a:blip>
          <a:srcRect l="1" r="1899" b="3719"/>
          <a:stretch/>
        </p:blipFill>
        <p:spPr>
          <a:xfrm>
            <a:off x="141174" y="4416834"/>
            <a:ext cx="2675390" cy="2314995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9"/>
          <p:cNvSpPr/>
          <p:nvPr/>
        </p:nvSpPr>
        <p:spPr>
          <a:xfrm>
            <a:off x="3023713" y="5911988"/>
            <a:ext cx="1233962" cy="428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Results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10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7855" y="1137221"/>
            <a:ext cx="4417863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/>
          <p:nvPr/>
        </p:nvSpPr>
        <p:spPr>
          <a:xfrm>
            <a:off x="0" y="1019175"/>
            <a:ext cx="3105300" cy="53347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HRRR and NAMNest exhibited similar spatial patterns of snowfall forecast error.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 shown for 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Elevation Ratio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snowfall under-forecast bias was most pronounced at higher elevations, especially over southern Vermont, in environments characterized by large elevation ratios, instability and </a:t>
            </a:r>
            <a:r>
              <a:rPr lang="en-US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stronger 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winds.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3197706" y="4933307"/>
            <a:ext cx="4417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HRRR snowfall forecast error </a:t>
            </a: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7615569" y="4933307"/>
            <a:ext cx="45764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NAMNest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snowfall forecast error </a:t>
            </a: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Google Shape;21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7746" y="1137221"/>
            <a:ext cx="4428392" cy="379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Results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2" name="Google Shape;212;p11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7794" y="1133140"/>
            <a:ext cx="4412632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0" y="1019175"/>
            <a:ext cx="3105300" cy="53347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HRRR and NAMNest exhibited similar spatial patterns of snowfall forecast error.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 shown for </a:t>
            </a: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Elevation Ratio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snowfall under-forecast bias was </a:t>
            </a:r>
            <a:r>
              <a:rPr lang="en-US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uniform in coverage and magnitude, 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environments characterized by </a:t>
            </a:r>
            <a:r>
              <a:rPr lang="en-US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small 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elevation ratios, </a:t>
            </a:r>
            <a:r>
              <a:rPr lang="en-US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stable conditions 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en-US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lighter 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winds.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3173884" y="4933300"/>
            <a:ext cx="446081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HRRR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snowfall forecast error </a:t>
            </a: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7634700" y="4934138"/>
            <a:ext cx="455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NAMNest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snowfall forecast error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Google Shape;20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3884" y="1132974"/>
            <a:ext cx="4475326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Results: Seasonal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p12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5151" y="1164809"/>
            <a:ext cx="4477160" cy="38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6840" y="1176649"/>
            <a:ext cx="4480631" cy="3795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/>
          <p:nvPr/>
        </p:nvSpPr>
        <p:spPr>
          <a:xfrm>
            <a:off x="0" y="1168375"/>
            <a:ext cx="3031800" cy="568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more pronounced   orographic signal evident for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spring/fall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events, particularly over the southern Green mountains of Vermont and also the eastern Catskills.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Both NAMNest and HRRR displayed similar results, with lowest forecast bias over the southern Green Mountains.</a:t>
            </a:r>
            <a:endParaRPr dirty="0"/>
          </a:p>
        </p:txBody>
      </p:sp>
      <p:sp>
        <p:nvSpPr>
          <p:cNvPr id="229" name="Google Shape;229;p12"/>
          <p:cNvSpPr/>
          <p:nvPr/>
        </p:nvSpPr>
        <p:spPr>
          <a:xfrm>
            <a:off x="3031800" y="4929450"/>
            <a:ext cx="45416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NAMNest snowfall bias (Oct/Nov/Mar/Apr)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7650312" y="4929450"/>
            <a:ext cx="4477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HRRR snowfall bias (Oct/Nov/Mar/Apr)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3990975" y="3486150"/>
            <a:ext cx="695325" cy="828175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5629274" y="2454291"/>
            <a:ext cx="828675" cy="855633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8545157" y="3571875"/>
            <a:ext cx="695325" cy="828175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10125075" y="2454291"/>
            <a:ext cx="838200" cy="855632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1123950" y="73152"/>
            <a:ext cx="997000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Results: Bias Composites</a:t>
            </a:r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 (all events)</a:t>
            </a: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0" name="Google Shape;240;p13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/>
          <p:nvPr/>
        </p:nvSpPr>
        <p:spPr>
          <a:xfrm>
            <a:off x="565887" y="1167675"/>
            <a:ext cx="1137846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NDFD forecasts had some positive and negative forecast bias generally going from west to east across the area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NAMNest and HRRR forecasts had a decidedly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negative composite forecast bias</a:t>
            </a:r>
            <a:endParaRPr dirty="0"/>
          </a:p>
          <a:p>
            <a:pPr marL="342900" marR="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25" y="2798891"/>
            <a:ext cx="4048125" cy="331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2750" y="2798891"/>
            <a:ext cx="3972406" cy="330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2274" y="2798891"/>
            <a:ext cx="3988093" cy="330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1123950" y="73152"/>
            <a:ext cx="997000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Conclusions</a:t>
            </a: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1" name="Google Shape;251;p14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564000" y="914400"/>
            <a:ext cx="110640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Primary finding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little evidence for difference in forecast snowfall bias for high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elevation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ratio cases vs. low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elevation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ratio cases.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However, tendency for HRRR and NAMNest to under-forecast snowfall can be seen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composite maps.  </a:t>
            </a: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Greatest snowfall under-forecast area over southern Vermont (Green Mountains):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Especially in NW flow and when the environment was warmer and more unstable, and the flow was less blocked, than the median for the storms in this study. </a:t>
            </a: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tendency for under-forecasting was more noticeable for southern Vermont than in other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similarly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mountainous areas such as the Catskills and southern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Adirondacks.</a:t>
            </a:r>
            <a:endParaRPr dirty="0" smtClean="0"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lvl="7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GAZPACHO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 a useful research tool. NWS offices can download via VLAB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https://vlab.ncep.noaa.gov/redmine/projects/nwsscp/wiki/Gazpacho</a:t>
            </a:r>
            <a:endParaRPr sz="1800" b="1" i="0" u="none" strike="noStrike" cap="none" dirty="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1125284" y="2875037"/>
            <a:ext cx="10104691" cy="79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Questions/Comments?</a:t>
            </a: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9" name="Google Shape;259;p15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2697955" y="5824876"/>
            <a:ext cx="65817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Joe.Villani@noaa.gov</a:t>
            </a:r>
            <a:endParaRPr sz="2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2" name="Google Shape;262;p15" descr="File:Blue question mark.jp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3760290"/>
            <a:ext cx="182403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3;p14"/>
          <p:cNvSpPr txBox="1"/>
          <p:nvPr/>
        </p:nvSpPr>
        <p:spPr>
          <a:xfrm>
            <a:off x="591171" y="1158949"/>
            <a:ext cx="11064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University at Albany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students Chris Genz, Jamin Marino and 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Luke LeBel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helping to 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collect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analyze data for this study.</a:t>
            </a:r>
            <a:endParaRPr sz="200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50;p14"/>
          <p:cNvSpPr txBox="1">
            <a:spLocks/>
          </p:cNvSpPr>
          <p:nvPr/>
        </p:nvSpPr>
        <p:spPr>
          <a:xfrm>
            <a:off x="1125284" y="112776"/>
            <a:ext cx="998086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608"/>
              <a:buFont typeface="Georgia"/>
              <a:buNone/>
            </a:pPr>
            <a:r>
              <a:rPr lang="en-US" sz="3600" dirty="0" smtClean="0">
                <a:latin typeface="Verdana"/>
                <a:ea typeface="Verdana"/>
                <a:cs typeface="Verdana"/>
                <a:sym typeface="Verdana"/>
              </a:rPr>
              <a:t>Acknowledgements</a:t>
            </a:r>
            <a:endParaRPr lang="en-US" sz="36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Motivation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2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0" y="1047750"/>
            <a:ext cx="7437300" cy="55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NWS Forecasts and high-resolution models reflect lots of detail on the impact of terrain on snowfall; but how good are these detailed forecasts?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Determine relationships between environmental parameters and the impact of topography on snowfall.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 accuracy of the impact of terrain on snowfall forecasts from NWS Albany, high-resolution (3 km) models HRRR and NAMNest across eastern New York and western New England.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Stratify observed snowfall analyses and forecast error maps by environmental parameters such as </a:t>
            </a:r>
            <a:r>
              <a:rPr lang="en-US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low-level wind </a:t>
            </a:r>
            <a:r>
              <a:rPr lang="en-US" sz="2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direction &amp; speed</a:t>
            </a:r>
            <a:r>
              <a:rPr lang="en-US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surface temperature, flow blocking, 950-850mb lapse rate, and elevation ratio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2000" dirty="0">
                <a:solidFill>
                  <a:schemeClr val="dk1"/>
                </a:solidFill>
              </a:rPr>
              <a:t>snowfall &gt; 1000 feet divided by snowfall &lt; 1000 feet)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8425" y="1169425"/>
            <a:ext cx="4531949" cy="383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3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Froude Number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3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1" y="914400"/>
            <a:ext cx="6012943" cy="601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Froude Number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is an estimation of whether the flow can make it over a mountain barrier and is a ratio of the wind perpendicular to the barrier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vs.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atmospheric stability.</a:t>
            </a:r>
            <a:endParaRPr dirty="0"/>
          </a:p>
          <a:p>
            <a:pPr marL="800100" marR="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the Froude Number is low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(&lt; 1)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it is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subcritical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blocked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Air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make it over the mountain and precipitation will back up behind the barrier. 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Froude Number is high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(&gt; 1)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it is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supercritical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unblocked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The air will flow freely over the mountains and deposit the heaviest precipitation on the leeward side. 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Froude Number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near 1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 considered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critical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and the heaviest precipitation will likely fall along the barrier.</a:t>
            </a: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1536" y="1098423"/>
            <a:ext cx="6240463" cy="468034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6124575" y="5772150"/>
            <a:ext cx="5838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Image courtesy of NWS Burlington, VT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8425" y="2800350"/>
            <a:ext cx="1821942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2581276" y="0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 dirty="0" smtClean="0">
                <a:latin typeface="Verdana"/>
                <a:ea typeface="Verdana"/>
                <a:cs typeface="Verdana"/>
                <a:sym typeface="Verdana"/>
              </a:rPr>
              <a:t>Geography/Topography</a:t>
            </a: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2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51" y="655618"/>
            <a:ext cx="7563409" cy="6126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Methodology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4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0" y="964834"/>
            <a:ext cx="121920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Model snowfall forecasts were determined from </a:t>
            </a:r>
            <a:r>
              <a:rPr lang="en-US" sz="19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Positive Snow Depth Change</a:t>
            </a:r>
            <a:r>
              <a:rPr lang="en-US" sz="19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from the </a:t>
            </a:r>
            <a:r>
              <a:rPr lang="en-US" sz="1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HRRR</a:t>
            </a:r>
            <a:r>
              <a:rPr lang="en-US" sz="1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-US" sz="1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NAMNest</a:t>
            </a:r>
            <a:r>
              <a:rPr lang="en-US" sz="1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Archived NDFD (National Digital Forecast Database) used for NWS Albany forecast snowfall.</a:t>
            </a:r>
            <a:endParaRPr sz="1300" dirty="0"/>
          </a:p>
          <a:p>
            <a:pPr marL="342900" marR="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GAZPACHO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(Gridded Automated Zonal Precipitation &amp; Compete Hi-Res Output) utilized for snowfall analyses and forecast error plots:</a:t>
            </a:r>
            <a:endParaRPr sz="1300" dirty="0"/>
          </a:p>
          <a:p>
            <a:pPr marL="800100" marR="0" lvl="1" indent="-3365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0" u="sng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https://vlab.ncep.noaa.gov/redmine/projects/nwsscp/wiki/Gazpacho</a:t>
            </a:r>
            <a:endParaRPr sz="1700" b="1" i="0" u="none" strike="noStrike" cap="none" dirty="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37 events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were strategically selected from the </a:t>
            </a:r>
            <a:r>
              <a:rPr lang="en-US" sz="17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2017-2020 </a:t>
            </a:r>
            <a:r>
              <a:rPr lang="en-US" sz="1700" b="1" i="0" u="none" strike="noStrike" cap="none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winters</a:t>
            </a:r>
            <a:r>
              <a:rPr lang="en-US" sz="1700" i="0" u="none" strike="noStrike" cap="none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 dirty="0"/>
          </a:p>
          <a:p>
            <a:pPr marL="342900" marR="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Environmental parameters were calculated from 00 hour RAP soundings using BUFKIT every 3 hours through the duration of each event.</a:t>
            </a:r>
            <a:endParaRPr sz="1300" dirty="0"/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Parameters were then time-averaged and entered into a spreadsheet:</a:t>
            </a: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3092" y="4381154"/>
            <a:ext cx="7805816" cy="247684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Methodology</a:t>
            </a: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0" name="Google Shape;140;p5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0" y="966787"/>
            <a:ext cx="12192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Median values for each parameter were 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determined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then each event was binned into values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&gt;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median.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Maps of Observed Snowfall and Forecast Error from NDFD(below), HRRR &amp; NAMNest(next slide) were created for each parameter.</a:t>
            </a:r>
            <a:endParaRPr dirty="0"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804" y="2496503"/>
            <a:ext cx="4968621" cy="384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8850" y="2496503"/>
            <a:ext cx="4972050" cy="3844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717805" y="6337856"/>
            <a:ext cx="4968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Observed Snowfall 1-3 December 2019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038850" y="6337856"/>
            <a:ext cx="4968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NDFD Forecast Error 1-3 December 2019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Methodology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2" name="Google Shape;152;p6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1247" y="1164892"/>
            <a:ext cx="5305828" cy="40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290" y="1164892"/>
            <a:ext cx="5320160" cy="40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308712" y="5253042"/>
            <a:ext cx="4968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NAMNest Forecast Error 1-3 December 2019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5828006" y="5253042"/>
            <a:ext cx="4968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HRRR Forecast Error 1-3 December 2019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Methodology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p7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565887" y="1038225"/>
            <a:ext cx="1137846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Elevation ratio computed within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predetermined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areas centered over the location of an Automated Surface Observing System (ASOS) location that received the most snowfall from each event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[either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Albany, NY (ALB), Glens Falls, NY (GFL) or Poughkeepsie, NY (POU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)].</a:t>
            </a:r>
            <a:endParaRPr dirty="0"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85489"/>
            <a:ext cx="4045085" cy="382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5086" y="2485489"/>
            <a:ext cx="4066172" cy="382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11258" y="2485489"/>
            <a:ext cx="4006535" cy="3820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title"/>
          </p:nvPr>
        </p:nvSpPr>
        <p:spPr>
          <a:xfrm>
            <a:off x="2571751" y="73152"/>
            <a:ext cx="65125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Results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4" name="Google Shape;174;p8" descr="G:\nwslog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74" y="76200"/>
            <a:ext cx="849426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descr="G:\noa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9975" y="73152"/>
            <a:ext cx="850392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/>
        </p:nvSpPr>
        <p:spPr>
          <a:xfrm>
            <a:off x="565887" y="910944"/>
            <a:ext cx="11378462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Mean forecast bias from NDFD, HRRR and NAMNest bias varied from event to event.</a:t>
            </a:r>
            <a:endParaRPr dirty="0"/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HRRR and NAMNest biases were consistently negative.</a:t>
            </a:r>
            <a:endParaRPr dirty="0"/>
          </a:p>
          <a:p>
            <a:pPr marL="800100" marR="0" lvl="1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Likely partially due to using 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Positive Snow Depth Change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instead of 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Snowfall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(which assumes 10:1 snow to liquid ratio). Correspondence with Environmental Modeling Center, suggested to use 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Positive Snow Depth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better model snowfall representation.</a:t>
            </a:r>
            <a:endParaRPr dirty="0"/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Mean bias did not vary much with elevation ratios &gt; or &lt; the median</a:t>
            </a:r>
            <a:endParaRPr dirty="0"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44" y="3235809"/>
            <a:ext cx="4137629" cy="346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9373" y="3235809"/>
            <a:ext cx="4169538" cy="346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7">
            <a:alphaModFix/>
          </a:blip>
          <a:srcRect r="16183"/>
          <a:stretch/>
        </p:blipFill>
        <p:spPr>
          <a:xfrm>
            <a:off x="8378910" y="3235809"/>
            <a:ext cx="3755939" cy="346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1010</Words>
  <Application>Microsoft Office PowerPoint</Application>
  <PresentationFormat>Widescreen</PresentationFormat>
  <Paragraphs>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Georgia</vt:lpstr>
      <vt:lpstr>Trebuchet MS</vt:lpstr>
      <vt:lpstr>Verdana</vt:lpstr>
      <vt:lpstr>Slipstream</vt:lpstr>
      <vt:lpstr>Final Appraisal: Evaluating the accuracy of forecaster and model predictions of snowfall in eastern New York and western New England using a GIS application </vt:lpstr>
      <vt:lpstr>Motivation</vt:lpstr>
      <vt:lpstr>Froude Number</vt:lpstr>
      <vt:lpstr>Geography/Topography</vt:lpstr>
      <vt:lpstr>Methodology</vt:lpstr>
      <vt:lpstr>Methodology</vt:lpstr>
      <vt:lpstr>Methodology</vt:lpstr>
      <vt:lpstr>Methodology</vt:lpstr>
      <vt:lpstr>Results</vt:lpstr>
      <vt:lpstr>Results</vt:lpstr>
      <vt:lpstr>Results</vt:lpstr>
      <vt:lpstr>Results</vt:lpstr>
      <vt:lpstr>Results: Seasonal</vt:lpstr>
      <vt:lpstr>Results: Bias Composites (all events)</vt:lpstr>
      <vt:lpstr>Conclusions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Appraisal: Evaluating the accuracy of forecaster and model predictions of snowfall in eastern New York and western New England using a GIS application </dc:title>
  <dc:creator>joe villani</dc:creator>
  <cp:lastModifiedBy>joe villani</cp:lastModifiedBy>
  <cp:revision>19</cp:revision>
  <dcterms:created xsi:type="dcterms:W3CDTF">2021-06-26T17:34:01Z</dcterms:created>
  <dcterms:modified xsi:type="dcterms:W3CDTF">2021-11-08T02:58:46Z</dcterms:modified>
</cp:coreProperties>
</file>