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  <p:sldMasterId id="2147483686" r:id="rId5"/>
    <p:sldMasterId id="214748368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5143500" cx="9144000"/>
  <p:notesSz cx="7102475" cy="9388475"/>
  <p:embeddedFontLst>
    <p:embeddedFont>
      <p:font typeface="Arial Narrow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ArialNarrow-regular.fntdata"/><Relationship Id="rId25" Type="http://schemas.openxmlformats.org/officeDocument/2006/relationships/slide" Target="slides/slide18.xml"/><Relationship Id="rId28" Type="http://schemas.openxmlformats.org/officeDocument/2006/relationships/font" Target="fonts/ArialNarrow-italic.fntdata"/><Relationship Id="rId27" Type="http://schemas.openxmlformats.org/officeDocument/2006/relationships/font" Target="fonts/ArialNarrow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ArialNarrow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23863" y="704850"/>
            <a:ext cx="6256337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94200" lIns="94200" spcFirstLastPara="1" rIns="94200" wrap="square" tIns="94200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:notes"/>
          <p:cNvSpPr/>
          <p:nvPr>
            <p:ph idx="2" type="sldImg"/>
          </p:nvPr>
        </p:nvSpPr>
        <p:spPr>
          <a:xfrm>
            <a:off x="411163" y="698500"/>
            <a:ext cx="6197600" cy="34877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:notes"/>
          <p:cNvSpPr txBox="1"/>
          <p:nvPr>
            <p:ph idx="1" type="body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93225" lIns="93225" spcFirstLastPara="1" rIns="93225" wrap="square" tIns="93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2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6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6:notes"/>
          <p:cNvSpPr/>
          <p:nvPr>
            <p:ph idx="2" type="sldImg"/>
          </p:nvPr>
        </p:nvSpPr>
        <p:spPr>
          <a:xfrm>
            <a:off x="423863" y="704850"/>
            <a:ext cx="6256337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7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7:notes"/>
          <p:cNvSpPr/>
          <p:nvPr>
            <p:ph idx="2" type="sldImg"/>
          </p:nvPr>
        </p:nvSpPr>
        <p:spPr>
          <a:xfrm>
            <a:off x="423863" y="704850"/>
            <a:ext cx="6256337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:notes"/>
          <p:cNvSpPr/>
          <p:nvPr>
            <p:ph idx="2" type="sldImg"/>
          </p:nvPr>
        </p:nvSpPr>
        <p:spPr>
          <a:xfrm>
            <a:off x="422275" y="704850"/>
            <a:ext cx="6257925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24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:notes"/>
          <p:cNvSpPr/>
          <p:nvPr>
            <p:ph idx="2" type="sldImg"/>
          </p:nvPr>
        </p:nvSpPr>
        <p:spPr>
          <a:xfrm>
            <a:off x="422275" y="704850"/>
            <a:ext cx="6257925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25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1:notes"/>
          <p:cNvSpPr/>
          <p:nvPr>
            <p:ph idx="2" type="sldImg"/>
          </p:nvPr>
        </p:nvSpPr>
        <p:spPr>
          <a:xfrm>
            <a:off x="423863" y="704850"/>
            <a:ext cx="6256337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f3223f2f94_0_161:notes"/>
          <p:cNvSpPr/>
          <p:nvPr>
            <p:ph idx="2" type="sldImg"/>
          </p:nvPr>
        </p:nvSpPr>
        <p:spPr>
          <a:xfrm>
            <a:off x="394893" y="704136"/>
            <a:ext cx="6313200" cy="352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f3223f2f94_0_161:notes"/>
          <p:cNvSpPr txBox="1"/>
          <p:nvPr>
            <p:ph idx="1" type="body"/>
          </p:nvPr>
        </p:nvSpPr>
        <p:spPr>
          <a:xfrm>
            <a:off x="710247" y="4459526"/>
            <a:ext cx="5682000" cy="4224900"/>
          </a:xfrm>
          <a:prstGeom prst="rect">
            <a:avLst/>
          </a:prstGeom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f3223f2f94_0_171:notes"/>
          <p:cNvSpPr/>
          <p:nvPr>
            <p:ph idx="2" type="sldImg"/>
          </p:nvPr>
        </p:nvSpPr>
        <p:spPr>
          <a:xfrm>
            <a:off x="394893" y="704136"/>
            <a:ext cx="6313200" cy="352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f3223f2f94_0_171:notes"/>
          <p:cNvSpPr txBox="1"/>
          <p:nvPr>
            <p:ph idx="1" type="body"/>
          </p:nvPr>
        </p:nvSpPr>
        <p:spPr>
          <a:xfrm>
            <a:off x="710247" y="4459526"/>
            <a:ext cx="5682000" cy="4224900"/>
          </a:xfrm>
          <a:prstGeom prst="rect">
            <a:avLst/>
          </a:prstGeom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3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3:notes"/>
          <p:cNvSpPr/>
          <p:nvPr>
            <p:ph idx="2" type="sldImg"/>
          </p:nvPr>
        </p:nvSpPr>
        <p:spPr>
          <a:xfrm>
            <a:off x="423863" y="704850"/>
            <a:ext cx="6256337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00ac3f2915_0_0:notes"/>
          <p:cNvSpPr/>
          <p:nvPr>
            <p:ph idx="2" type="sldImg"/>
          </p:nvPr>
        </p:nvSpPr>
        <p:spPr>
          <a:xfrm>
            <a:off x="411163" y="698500"/>
            <a:ext cx="6197700" cy="3487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100ac3f2915_0_0:notes"/>
          <p:cNvSpPr txBox="1"/>
          <p:nvPr>
            <p:ph idx="1" type="body"/>
          </p:nvPr>
        </p:nvSpPr>
        <p:spPr>
          <a:xfrm>
            <a:off x="701993" y="4420315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225" lIns="93225" spcFirstLastPara="1" rIns="93225" wrap="square" tIns="93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2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:notes"/>
          <p:cNvSpPr/>
          <p:nvPr>
            <p:ph idx="2" type="sldImg"/>
          </p:nvPr>
        </p:nvSpPr>
        <p:spPr>
          <a:xfrm>
            <a:off x="423863" y="704850"/>
            <a:ext cx="6256337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:notes"/>
          <p:cNvSpPr/>
          <p:nvPr>
            <p:ph idx="2" type="sldImg"/>
          </p:nvPr>
        </p:nvSpPr>
        <p:spPr>
          <a:xfrm>
            <a:off x="450850" y="715963"/>
            <a:ext cx="6357938" cy="3576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8:notes"/>
          <p:cNvSpPr txBox="1"/>
          <p:nvPr>
            <p:ph idx="1" type="body"/>
          </p:nvPr>
        </p:nvSpPr>
        <p:spPr>
          <a:xfrm>
            <a:off x="726362" y="4534182"/>
            <a:ext cx="5807588" cy="4294248"/>
          </a:xfrm>
          <a:prstGeom prst="rect">
            <a:avLst/>
          </a:prstGeom>
          <a:noFill/>
          <a:ln>
            <a:noFill/>
          </a:ln>
        </p:spPr>
        <p:txBody>
          <a:bodyPr anchorCtr="0" anchor="t" bIns="47725" lIns="95475" spcFirstLastPara="1" rIns="95475" wrap="square" tIns="47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4" name="Google Shape;234;p18:notes"/>
          <p:cNvSpPr txBox="1"/>
          <p:nvPr>
            <p:ph idx="12" type="sldNum"/>
          </p:nvPr>
        </p:nvSpPr>
        <p:spPr>
          <a:xfrm>
            <a:off x="4111107" y="9065093"/>
            <a:ext cx="3147562" cy="478228"/>
          </a:xfrm>
          <a:prstGeom prst="rect">
            <a:avLst/>
          </a:prstGeom>
          <a:noFill/>
          <a:ln>
            <a:noFill/>
          </a:ln>
        </p:spPr>
        <p:txBody>
          <a:bodyPr anchorCtr="0" anchor="b" bIns="47725" lIns="95475" spcFirstLastPara="1" rIns="95475" wrap="square" tIns="477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:notes"/>
          <p:cNvSpPr/>
          <p:nvPr>
            <p:ph idx="2" type="sldImg"/>
          </p:nvPr>
        </p:nvSpPr>
        <p:spPr>
          <a:xfrm>
            <a:off x="423863" y="704850"/>
            <a:ext cx="6254750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9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0:notes"/>
          <p:cNvSpPr/>
          <p:nvPr>
            <p:ph idx="2" type="sldImg"/>
          </p:nvPr>
        </p:nvSpPr>
        <p:spPr>
          <a:xfrm>
            <a:off x="450850" y="715963"/>
            <a:ext cx="6357938" cy="3576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20:notes"/>
          <p:cNvSpPr txBox="1"/>
          <p:nvPr>
            <p:ph idx="12" type="sldNum"/>
          </p:nvPr>
        </p:nvSpPr>
        <p:spPr>
          <a:xfrm>
            <a:off x="4111107" y="9065092"/>
            <a:ext cx="3147645" cy="478356"/>
          </a:xfrm>
          <a:prstGeom prst="rect">
            <a:avLst/>
          </a:prstGeom>
          <a:noFill/>
          <a:ln>
            <a:noFill/>
          </a:ln>
        </p:spPr>
        <p:txBody>
          <a:bodyPr anchorCtr="0" anchor="b" bIns="47725" lIns="95475" spcFirstLastPara="1" rIns="95475" wrap="square" tIns="477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0:notes"/>
          <p:cNvSpPr txBox="1"/>
          <p:nvPr>
            <p:ph idx="1" type="body"/>
          </p:nvPr>
        </p:nvSpPr>
        <p:spPr>
          <a:xfrm>
            <a:off x="726362" y="4534182"/>
            <a:ext cx="5807501" cy="4294118"/>
          </a:xfrm>
          <a:prstGeom prst="rect">
            <a:avLst/>
          </a:prstGeom>
          <a:noFill/>
          <a:ln>
            <a:noFill/>
          </a:ln>
        </p:spPr>
        <p:txBody>
          <a:bodyPr anchorCtr="0" anchor="t" bIns="47725" lIns="95475" spcFirstLastPara="1" rIns="95475" wrap="square" tIns="47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f3223f2f94_0_78:notes"/>
          <p:cNvSpPr/>
          <p:nvPr>
            <p:ph idx="2" type="sldImg"/>
          </p:nvPr>
        </p:nvSpPr>
        <p:spPr>
          <a:xfrm>
            <a:off x="422275" y="704850"/>
            <a:ext cx="62580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f3223f2f94_0_78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f3223f2f94_0_87:notes"/>
          <p:cNvSpPr/>
          <p:nvPr>
            <p:ph idx="2" type="sldImg"/>
          </p:nvPr>
        </p:nvSpPr>
        <p:spPr>
          <a:xfrm>
            <a:off x="422275" y="704850"/>
            <a:ext cx="62580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f3223f2f94_0_87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/>
          <p:nvPr>
            <p:ph idx="2" type="sldImg"/>
          </p:nvPr>
        </p:nvSpPr>
        <p:spPr>
          <a:xfrm>
            <a:off x="423863" y="704850"/>
            <a:ext cx="6256337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3:notes"/>
          <p:cNvSpPr txBox="1"/>
          <p:nvPr>
            <p:ph idx="1" type="body"/>
          </p:nvPr>
        </p:nvSpPr>
        <p:spPr>
          <a:xfrm>
            <a:off x="710247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:notes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5:notes"/>
          <p:cNvSpPr/>
          <p:nvPr>
            <p:ph idx="2" type="sldImg"/>
          </p:nvPr>
        </p:nvSpPr>
        <p:spPr>
          <a:xfrm>
            <a:off x="423863" y="704850"/>
            <a:ext cx="6256337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 Layout 2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605088" y="1179441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/>
          <p:nvPr/>
        </p:nvSpPr>
        <p:spPr>
          <a:xfrm>
            <a:off x="0" y="-40312"/>
            <a:ext cx="9144000" cy="983400"/>
          </a:xfrm>
          <a:prstGeom prst="rect">
            <a:avLst/>
          </a:prstGeom>
          <a:solidFill>
            <a:srgbClr val="30313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275" y="16125"/>
            <a:ext cx="838444" cy="83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4704" y="22976"/>
            <a:ext cx="906892" cy="83844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/>
        </p:nvSpPr>
        <p:spPr>
          <a:xfrm>
            <a:off x="932719" y="16125"/>
            <a:ext cx="7235943" cy="8384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WEATHER SERVICE 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Protecting Lives and Property for Over 150 Years</a:t>
            </a:r>
            <a:endParaRPr b="0" i="1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" name="Google Shape;21;p2"/>
          <p:cNvCxnSpPr/>
          <p:nvPr/>
        </p:nvCxnSpPr>
        <p:spPr>
          <a:xfrm>
            <a:off x="-12600" y="967426"/>
            <a:ext cx="9169200" cy="0"/>
          </a:xfrm>
          <a:prstGeom prst="straightConnector1">
            <a:avLst/>
          </a:prstGeom>
          <a:noFill/>
          <a:ln cap="flat" cmpd="sng" w="38100">
            <a:solidFill>
              <a:srgbClr val="59AFD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2"/>
          <p:cNvSpPr/>
          <p:nvPr/>
        </p:nvSpPr>
        <p:spPr>
          <a:xfrm>
            <a:off x="0" y="4601700"/>
            <a:ext cx="9144000" cy="541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469900" y="971550"/>
            <a:ext cx="8305800" cy="3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ctrTitle"/>
          </p:nvPr>
        </p:nvSpPr>
        <p:spPr>
          <a:xfrm>
            <a:off x="685800" y="1597845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 b="0" i="0" sz="44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4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Left">
  <p:cSld name="1 Column, Tall Pic Lef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p17"/>
          <p:cNvSpPr/>
          <p:nvPr>
            <p:ph idx="2" type="pic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457200" y="1485900"/>
            <a:ext cx="4038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2072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1776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148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332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332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332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332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332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332"/>
            </a:lvl9pPr>
          </a:lstStyle>
          <a:p/>
        </p:txBody>
      </p:sp>
      <p:sp>
        <p:nvSpPr>
          <p:cNvPr id="95" name="Google Shape;95;p18"/>
          <p:cNvSpPr txBox="1"/>
          <p:nvPr>
            <p:ph idx="2" type="body"/>
          </p:nvPr>
        </p:nvSpPr>
        <p:spPr>
          <a:xfrm>
            <a:off x="4648200" y="1485900"/>
            <a:ext cx="4038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2072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1776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148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332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332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332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332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332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332"/>
            </a:lvl9pPr>
          </a:lstStyle>
          <a:p/>
        </p:txBody>
      </p:sp>
      <p:sp>
        <p:nvSpPr>
          <p:cNvPr id="96" name="Google Shape;96;p1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1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Top">
  <p:cSld name="1 Column, Wide Pic Top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>
            <p:ph idx="2" type="pic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Bottom">
  <p:cSld name="1 Column, Wide Pic Bottom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/>
          <p:nvPr>
            <p:ph idx="2" type="pic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0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2 Pic">
  <p:cSld name="2 Column, 2 Pic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9" name="Google Shape;109;p21"/>
          <p:cNvSpPr/>
          <p:nvPr>
            <p:ph idx="2" type="pic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0" name="Google Shape;110;p21"/>
          <p:cNvSpPr/>
          <p:nvPr>
            <p:ph idx="3" type="pic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1"/>
          <p:cNvSpPr txBox="1"/>
          <p:nvPr>
            <p:ph idx="4" type="body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Only">
  <p:cSld name="title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1066800" y="457200"/>
            <a:ext cx="7010400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type="ctrTitle"/>
          </p:nvPr>
        </p:nvSpPr>
        <p:spPr>
          <a:xfrm>
            <a:off x="1066800" y="57150"/>
            <a:ext cx="70104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2"/>
          <p:cNvSpPr txBox="1"/>
          <p:nvPr>
            <p:ph idx="2" type="body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2"/>
          <p:cNvSpPr txBox="1"/>
          <p:nvPr>
            <p:ph idx="3" type="body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, 3 Pic">
  <p:cSld name="3 Column, 3 Pic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0" name="Google Shape;120;p23"/>
          <p:cNvSpPr/>
          <p:nvPr>
            <p:ph idx="2" type="pic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1" name="Google Shape;121;p23"/>
          <p:cNvSpPr/>
          <p:nvPr>
            <p:ph idx="3" type="pic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2" name="Google Shape;122;p23"/>
          <p:cNvSpPr/>
          <p:nvPr>
            <p:ph idx="4" type="pic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3"/>
          <p:cNvSpPr txBox="1"/>
          <p:nvPr>
            <p:ph idx="5" type="body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3"/>
          <p:cNvSpPr txBox="1"/>
          <p:nvPr>
            <p:ph idx="6" type="body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486838" y="1576510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889089" y="-19632"/>
            <a:ext cx="82023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" type="body"/>
          </p:nvPr>
        </p:nvSpPr>
        <p:spPr>
          <a:xfrm>
            <a:off x="3429000" y="1152475"/>
            <a:ext cx="540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40"/>
              </a:spcBef>
              <a:spcAft>
                <a:spcPts val="0"/>
              </a:spcAft>
              <a:buSzPts val="3000"/>
              <a:buChar char="•"/>
              <a:defRPr/>
            </a:lvl1pPr>
            <a:lvl2pPr indent="-406400" lvl="1" marL="914400" rtl="0"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indent="-342900" lvl="4" marL="2286000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30200" lvl="5" marL="2743200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605088" y="922463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45" name="Google Shape;145;p27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7"/>
          <p:cNvSpPr txBox="1"/>
          <p:nvPr/>
        </p:nvSpPr>
        <p:spPr>
          <a:xfrm>
            <a:off x="963039" y="4787630"/>
            <a:ext cx="3469532" cy="356681"/>
          </a:xfrm>
          <a:prstGeom prst="rect">
            <a:avLst/>
          </a:prstGeom>
          <a:solidFill>
            <a:srgbClr val="30313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 txBox="1"/>
          <p:nvPr/>
        </p:nvSpPr>
        <p:spPr>
          <a:xfrm>
            <a:off x="904673" y="4691300"/>
            <a:ext cx="317445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NATIONAL WEATHER SERVICE</a:t>
            </a:r>
            <a:br>
              <a:rPr b="1" i="0" lang="en-US" sz="1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i="1" lang="en-US" sz="1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Protecting Lives and Property for over 150 years</a:t>
            </a:r>
            <a:endParaRPr b="1" i="0" sz="1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Left">
  <p:cSld name="1 Column, Tall Pic Lef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/>
          <p:nvPr>
            <p:ph idx="2" type="pic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8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 Layout 2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type="title"/>
          </p:nvPr>
        </p:nvSpPr>
        <p:spPr>
          <a:xfrm>
            <a:off x="605088" y="1179441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9"/>
          <p:cNvSpPr/>
          <p:nvPr/>
        </p:nvSpPr>
        <p:spPr>
          <a:xfrm>
            <a:off x="0" y="-40312"/>
            <a:ext cx="9144000" cy="983400"/>
          </a:xfrm>
          <a:prstGeom prst="rect">
            <a:avLst/>
          </a:prstGeom>
          <a:solidFill>
            <a:srgbClr val="30313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275" y="16125"/>
            <a:ext cx="838444" cy="83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7109" y="22976"/>
            <a:ext cx="838444" cy="83844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/>
          <p:nvPr/>
        </p:nvSpPr>
        <p:spPr>
          <a:xfrm>
            <a:off x="1041463" y="80450"/>
            <a:ext cx="70869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WEATHER SERVICE 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Protecting Lives and Property for Over 150 Years</a:t>
            </a:r>
            <a:endParaRPr b="0" i="1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" name="Google Shape;158;p29"/>
          <p:cNvCxnSpPr/>
          <p:nvPr/>
        </p:nvCxnSpPr>
        <p:spPr>
          <a:xfrm>
            <a:off x="-12600" y="967426"/>
            <a:ext cx="9169200" cy="0"/>
          </a:xfrm>
          <a:prstGeom prst="straightConnector1">
            <a:avLst/>
          </a:prstGeom>
          <a:noFill/>
          <a:ln cap="flat" cmpd="sng" w="38100">
            <a:solidFill>
              <a:srgbClr val="59AFD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9" name="Google Shape;159;p29"/>
          <p:cNvSpPr/>
          <p:nvPr/>
        </p:nvSpPr>
        <p:spPr>
          <a:xfrm>
            <a:off x="0" y="4601700"/>
            <a:ext cx="9144000" cy="541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Only">
  <p:cSld name="titleOnl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/>
          <p:nvPr>
            <p:ph idx="1" type="subTitle"/>
          </p:nvPr>
        </p:nvSpPr>
        <p:spPr>
          <a:xfrm>
            <a:off x="1066800" y="457200"/>
            <a:ext cx="7010400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Arial"/>
              <a:buNone/>
              <a:defRPr b="0" i="0" sz="22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0"/>
          <p:cNvSpPr txBox="1"/>
          <p:nvPr>
            <p:ph type="ctrTitle"/>
          </p:nvPr>
        </p:nvSpPr>
        <p:spPr>
          <a:xfrm>
            <a:off x="1066800" y="57150"/>
            <a:ext cx="70104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Top">
  <p:cSld name="1 Column, Wide Pic Top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/>
          <p:nvPr>
            <p:ph idx="2" type="pic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5" name="Google Shape;165;p31"/>
          <p:cNvSpPr txBox="1"/>
          <p:nvPr>
            <p:ph idx="1" type="body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31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Bottom">
  <p:cSld name="1 Column, Wide Pic Bottom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/>
          <p:nvPr>
            <p:ph idx="2" type="pic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9" name="Google Shape;169;p32"/>
          <p:cNvSpPr txBox="1"/>
          <p:nvPr>
            <p:ph idx="1" type="body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32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1" name="Google Shape;171;p32"/>
          <p:cNvSpPr txBox="1"/>
          <p:nvPr/>
        </p:nvSpPr>
        <p:spPr>
          <a:xfrm>
            <a:off x="946825" y="4746211"/>
            <a:ext cx="3287949" cy="395591"/>
          </a:xfrm>
          <a:prstGeom prst="rect">
            <a:avLst/>
          </a:prstGeom>
          <a:solidFill>
            <a:srgbClr val="30313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2"/>
          <p:cNvSpPr txBox="1"/>
          <p:nvPr/>
        </p:nvSpPr>
        <p:spPr>
          <a:xfrm>
            <a:off x="946825" y="4670512"/>
            <a:ext cx="317445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NATIONAL WEATHER SERVICE</a:t>
            </a:r>
            <a:br>
              <a:rPr b="1" i="0" lang="en-US" sz="1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i="1" lang="en-US" sz="1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Protecting Lives and Property for over 150 years</a:t>
            </a:r>
            <a:endParaRPr b="1" i="0" sz="1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2 Pic">
  <p:cSld name="2 Column, 2 Pic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5" name="Google Shape;175;p33"/>
          <p:cNvSpPr/>
          <p:nvPr>
            <p:ph idx="2" type="pic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6" name="Google Shape;176;p33"/>
          <p:cNvSpPr/>
          <p:nvPr>
            <p:ph idx="3" type="pic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7" name="Google Shape;177;p33"/>
          <p:cNvSpPr txBox="1"/>
          <p:nvPr>
            <p:ph idx="1" type="body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3"/>
          <p:cNvSpPr txBox="1"/>
          <p:nvPr>
            <p:ph idx="4" type="body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1" name="Google Shape;181;p34"/>
          <p:cNvSpPr txBox="1"/>
          <p:nvPr>
            <p:ph idx="1" type="body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34"/>
          <p:cNvSpPr txBox="1"/>
          <p:nvPr>
            <p:ph idx="2" type="body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34"/>
          <p:cNvSpPr txBox="1"/>
          <p:nvPr>
            <p:ph idx="3" type="body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, 3 Pic">
  <p:cSld name="3 Column, 3 Pic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6" name="Google Shape;186;p35"/>
          <p:cNvSpPr/>
          <p:nvPr>
            <p:ph idx="2" type="pic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7" name="Google Shape;187;p35"/>
          <p:cNvSpPr/>
          <p:nvPr>
            <p:ph idx="3" type="pic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8" name="Google Shape;188;p35"/>
          <p:cNvSpPr/>
          <p:nvPr>
            <p:ph idx="4" type="pic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9" name="Google Shape;189;p35"/>
          <p:cNvSpPr txBox="1"/>
          <p:nvPr>
            <p:ph idx="1" type="body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35"/>
          <p:cNvSpPr txBox="1"/>
          <p:nvPr>
            <p:ph idx="5" type="body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5"/>
          <p:cNvSpPr txBox="1"/>
          <p:nvPr>
            <p:ph idx="6" type="body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 Layout 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/>
          <p:nvPr>
            <p:ph type="title"/>
          </p:nvPr>
        </p:nvSpPr>
        <p:spPr>
          <a:xfrm>
            <a:off x="486838" y="1576510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b="0" i="0" sz="44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6" name="Google Shape;196;p3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37"/>
          <p:cNvSpPr txBox="1"/>
          <p:nvPr/>
        </p:nvSpPr>
        <p:spPr>
          <a:xfrm>
            <a:off x="966280" y="4780235"/>
            <a:ext cx="3125822" cy="363166"/>
          </a:xfrm>
          <a:prstGeom prst="rect">
            <a:avLst/>
          </a:prstGeom>
          <a:solidFill>
            <a:srgbClr val="30313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7"/>
          <p:cNvSpPr txBox="1"/>
          <p:nvPr/>
        </p:nvSpPr>
        <p:spPr>
          <a:xfrm>
            <a:off x="966280" y="4691299"/>
            <a:ext cx="317445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NATIONAL WEATHER SERVICE</a:t>
            </a:r>
            <a:br>
              <a:rPr b="1" i="0" lang="en-US" sz="1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i="1" lang="en-US" sz="1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Protecting Lives and Property for over 150 years</a:t>
            </a:r>
            <a:endParaRPr b="1" i="0" sz="1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02" name="Google Shape;202;p3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03" name="Google Shape;20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" name="Google Shape;204;p38"/>
          <p:cNvSpPr txBox="1"/>
          <p:nvPr/>
        </p:nvSpPr>
        <p:spPr>
          <a:xfrm>
            <a:off x="930613" y="4747909"/>
            <a:ext cx="3255524" cy="395591"/>
          </a:xfrm>
          <a:prstGeom prst="rect">
            <a:avLst/>
          </a:prstGeom>
          <a:solidFill>
            <a:srgbClr val="30313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8"/>
          <p:cNvSpPr txBox="1"/>
          <p:nvPr/>
        </p:nvSpPr>
        <p:spPr>
          <a:xfrm>
            <a:off x="971145" y="4686512"/>
            <a:ext cx="317445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NATIONAL WEATHER SERVICE</a:t>
            </a:r>
            <a:br>
              <a:rPr b="1" i="0" lang="en-US" sz="1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i="1" lang="en-US" sz="1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Protecting Lives and Property for over 150 years</a:t>
            </a:r>
            <a:endParaRPr b="1" i="0" sz="1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8" name="Google Shape;208;p3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09" name="Google Shape;20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/>
          <p:nvPr>
            <p:ph idx="1" type="body"/>
          </p:nvPr>
        </p:nvSpPr>
        <p:spPr>
          <a:xfrm>
            <a:off x="469900" y="971550"/>
            <a:ext cx="8305800" cy="3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40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Top">
  <p:cSld name="1 Column, Wide Pic Top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>
            <p:ph idx="2" type="pic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Bottom">
  <p:cSld name="1 Column, Wide Pic Bottom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>
            <p:ph idx="2" type="pic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2 Pic">
  <p:cSld name="2 Column, 2 Pic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7"/>
          <p:cNvSpPr/>
          <p:nvPr>
            <p:ph idx="2" type="pic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7"/>
          <p:cNvSpPr/>
          <p:nvPr>
            <p:ph idx="3" type="pic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4" type="body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Google Shape;45;p8"/>
          <p:cNvSpPr txBox="1"/>
          <p:nvPr>
            <p:ph idx="1" type="body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2" type="body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3" type="body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, 3 Pic">
  <p:cSld name="3 Column, 3 Pic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9"/>
          <p:cNvSpPr/>
          <p:nvPr>
            <p:ph idx="2" type="pic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" name="Google Shape;51;p9"/>
          <p:cNvSpPr/>
          <p:nvPr>
            <p:ph idx="3" type="pic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9"/>
          <p:cNvSpPr/>
          <p:nvPr>
            <p:ph idx="4" type="pic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9"/>
          <p:cNvSpPr txBox="1"/>
          <p:nvPr>
            <p:ph idx="1" type="body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5" type="body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6" type="body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 Layout 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type="title"/>
          </p:nvPr>
        </p:nvSpPr>
        <p:spPr>
          <a:xfrm>
            <a:off x="486838" y="1576510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hyperlink" Target="https://www.commerce.gov/" TargetMode="External"/><Relationship Id="rId2" Type="http://schemas.openxmlformats.org/officeDocument/2006/relationships/image" Target="../media/image8.png"/><Relationship Id="rId3" Type="http://schemas.openxmlformats.org/officeDocument/2006/relationships/hyperlink" Target="http://www.noaa.gov/" TargetMode="External"/><Relationship Id="rId4" Type="http://schemas.openxmlformats.org/officeDocument/2006/relationships/image" Target="../media/image4.png"/><Relationship Id="rId9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" Type="http://schemas.openxmlformats.org/officeDocument/2006/relationships/hyperlink" Target="https://www.commerce.gov/" TargetMode="External"/><Relationship Id="rId2" Type="http://schemas.openxmlformats.org/officeDocument/2006/relationships/image" Target="../media/image7.png"/><Relationship Id="rId3" Type="http://schemas.openxmlformats.org/officeDocument/2006/relationships/hyperlink" Target="http://www.noaa.gov/" TargetMode="External"/><Relationship Id="rId4" Type="http://schemas.openxmlformats.org/officeDocument/2006/relationships/image" Target="../media/image11.png"/><Relationship Id="rId9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18" Type="http://schemas.openxmlformats.org/officeDocument/2006/relationships/theme" Target="../theme/theme4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" Type="http://schemas.openxmlformats.org/officeDocument/2006/relationships/hyperlink" Target="https://www.commerce.gov/" TargetMode="External"/><Relationship Id="rId2" Type="http://schemas.openxmlformats.org/officeDocument/2006/relationships/image" Target="../media/image3.png"/><Relationship Id="rId3" Type="http://schemas.openxmlformats.org/officeDocument/2006/relationships/hyperlink" Target="http://www.noaa.gov/" TargetMode="External"/><Relationship Id="rId4" Type="http://schemas.openxmlformats.org/officeDocument/2006/relationships/image" Target="../media/image9.png"/><Relationship Id="rId9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4724400"/>
            <a:ext cx="9144000" cy="419100"/>
          </a:xfrm>
          <a:prstGeom prst="rect">
            <a:avLst/>
          </a:prstGeom>
          <a:solidFill>
            <a:srgbClr val="3031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13E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303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05088" y="922463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" name="Google Shape;9;p1">
            <a:hlinkClick r:id="rId1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5447" y="4759449"/>
            <a:ext cx="352081" cy="35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75" y="4755104"/>
            <a:ext cx="352074" cy="3520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6480335" y="4913775"/>
            <a:ext cx="22695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876242" y="4653510"/>
            <a:ext cx="399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Protecting Lives and Property for 150 Years</a:t>
            </a:r>
            <a:endParaRPr b="0" i="1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13;p1"/>
          <p:cNvCxnSpPr/>
          <p:nvPr/>
        </p:nvCxnSpPr>
        <p:spPr>
          <a:xfrm>
            <a:off x="-10750" y="4712569"/>
            <a:ext cx="9169200" cy="0"/>
          </a:xfrm>
          <a:prstGeom prst="straightConnector1">
            <a:avLst/>
          </a:prstGeom>
          <a:noFill/>
          <a:ln cap="flat" cmpd="sng" w="28575">
            <a:solidFill>
              <a:srgbClr val="59AFD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" name="Google Shape;14;p1"/>
          <p:cNvSpPr txBox="1"/>
          <p:nvPr/>
        </p:nvSpPr>
        <p:spPr>
          <a:xfrm>
            <a:off x="5764848" y="4869600"/>
            <a:ext cx="2891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//</a:t>
            </a:r>
            <a:endParaRPr b="1" i="0" sz="13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/>
        </p:nvSpPr>
        <p:spPr>
          <a:xfrm>
            <a:off x="960497" y="4884674"/>
            <a:ext cx="3174642" cy="261610"/>
          </a:xfrm>
          <a:prstGeom prst="rect">
            <a:avLst/>
          </a:prstGeom>
          <a:solidFill>
            <a:srgbClr val="30313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Protecting Lives and Property for over 150 years</a:t>
            </a:r>
            <a:endParaRPr b="0" i="1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2"/>
          <p:cNvSpPr/>
          <p:nvPr/>
        </p:nvSpPr>
        <p:spPr>
          <a:xfrm>
            <a:off x="0" y="4724400"/>
            <a:ext cx="9144000" cy="419100"/>
          </a:xfrm>
          <a:prstGeom prst="rect">
            <a:avLst/>
          </a:prstGeom>
          <a:solidFill>
            <a:srgbClr val="3031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2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13E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303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2"/>
          <p:cNvSpPr txBox="1"/>
          <p:nvPr>
            <p:ph idx="1" type="body"/>
          </p:nvPr>
        </p:nvSpPr>
        <p:spPr>
          <a:xfrm>
            <a:off x="605088" y="922463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4" name="Google Shape;64;p12">
            <a:hlinkClick r:id="rId1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5446" y="4759448"/>
            <a:ext cx="352081" cy="35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75" y="4755104"/>
            <a:ext cx="352074" cy="35204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/>
          <p:nvPr/>
        </p:nvSpPr>
        <p:spPr>
          <a:xfrm>
            <a:off x="6480335" y="4913775"/>
            <a:ext cx="22695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7" name="Google Shape;67;p12"/>
          <p:cNvSpPr txBox="1"/>
          <p:nvPr/>
        </p:nvSpPr>
        <p:spPr>
          <a:xfrm>
            <a:off x="960497" y="4637363"/>
            <a:ext cx="399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Protecting Lives and Property for over 150 Years</a:t>
            </a:r>
            <a:endParaRPr b="0" i="1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" name="Google Shape;68;p12"/>
          <p:cNvCxnSpPr/>
          <p:nvPr/>
        </p:nvCxnSpPr>
        <p:spPr>
          <a:xfrm>
            <a:off x="-10750" y="4712569"/>
            <a:ext cx="9169200" cy="0"/>
          </a:xfrm>
          <a:prstGeom prst="straightConnector1">
            <a:avLst/>
          </a:prstGeom>
          <a:noFill/>
          <a:ln cap="flat" cmpd="sng" w="28575">
            <a:solidFill>
              <a:srgbClr val="59AFD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12"/>
          <p:cNvSpPr txBox="1"/>
          <p:nvPr/>
        </p:nvSpPr>
        <p:spPr>
          <a:xfrm>
            <a:off x="5764848" y="4869600"/>
            <a:ext cx="2891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//</a:t>
            </a:r>
            <a:endParaRPr b="1" i="0" sz="13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0" name="Google Shape;70;p12"/>
          <p:cNvSpPr txBox="1"/>
          <p:nvPr/>
        </p:nvSpPr>
        <p:spPr>
          <a:xfrm>
            <a:off x="6043200" y="4712575"/>
            <a:ext cx="2606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http://weather.gov/nerfc</a:t>
            </a:r>
            <a:endParaRPr b="1" i="0" sz="13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/>
          <p:nvPr/>
        </p:nvSpPr>
        <p:spPr>
          <a:xfrm>
            <a:off x="0" y="4724400"/>
            <a:ext cx="9144000" cy="419100"/>
          </a:xfrm>
          <a:prstGeom prst="rect">
            <a:avLst/>
          </a:prstGeom>
          <a:solidFill>
            <a:srgbClr val="3031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6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13E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303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26"/>
          <p:cNvSpPr txBox="1"/>
          <p:nvPr>
            <p:ph idx="1" type="body"/>
          </p:nvPr>
        </p:nvSpPr>
        <p:spPr>
          <a:xfrm>
            <a:off x="605088" y="922463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" name="Google Shape;136;p26">
            <a:hlinkClick r:id="rId1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5447" y="4759449"/>
            <a:ext cx="352081" cy="35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75" y="4755104"/>
            <a:ext cx="352074" cy="35204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/>
        </p:nvSpPr>
        <p:spPr>
          <a:xfrm>
            <a:off x="6480335" y="4913775"/>
            <a:ext cx="22695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876242" y="4653510"/>
            <a:ext cx="399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Protecting Lives and Property for 150 Years</a:t>
            </a:r>
            <a:endParaRPr b="0" i="1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26"/>
          <p:cNvCxnSpPr/>
          <p:nvPr/>
        </p:nvCxnSpPr>
        <p:spPr>
          <a:xfrm>
            <a:off x="-10750" y="4712569"/>
            <a:ext cx="9169200" cy="0"/>
          </a:xfrm>
          <a:prstGeom prst="straightConnector1">
            <a:avLst/>
          </a:prstGeom>
          <a:noFill/>
          <a:ln cap="flat" cmpd="sng" w="28575">
            <a:solidFill>
              <a:srgbClr val="59AFD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1" name="Google Shape;141;p26"/>
          <p:cNvSpPr txBox="1"/>
          <p:nvPr/>
        </p:nvSpPr>
        <p:spPr>
          <a:xfrm>
            <a:off x="5764848" y="4869600"/>
            <a:ext cx="2891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//</a:t>
            </a:r>
            <a:endParaRPr b="1" i="0" sz="13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6043200" y="4712575"/>
            <a:ext cx="2606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http://weather.gov/nerfc</a:t>
            </a:r>
            <a:endParaRPr b="1" i="0" sz="13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Relationship Id="rId4" Type="http://schemas.openxmlformats.org/officeDocument/2006/relationships/image" Target="../media/image44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hyperlink" Target="https://nwc.geocollaborate.com/dashboard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/>
          <p:nvPr>
            <p:ph type="title"/>
          </p:nvPr>
        </p:nvSpPr>
        <p:spPr>
          <a:xfrm>
            <a:off x="0" y="947248"/>
            <a:ext cx="9144000" cy="10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0200" lIns="90200" spcFirstLastPara="1" rIns="90200" wrap="square" tIns="902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200">
                <a:solidFill>
                  <a:srgbClr val="333333"/>
                </a:solidFill>
              </a:rPr>
              <a:t>Findings and Recommendations from Two Tabletop Exercises in Support of the Implementation of Near Real-Time Forecast Flood Inundation Mapping Services in the Northeast U.S. </a:t>
            </a:r>
            <a:endParaRPr sz="3000">
              <a:solidFill>
                <a:srgbClr val="181D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1"/>
          <p:cNvSpPr txBox="1"/>
          <p:nvPr/>
        </p:nvSpPr>
        <p:spPr>
          <a:xfrm>
            <a:off x="2450617" y="2016249"/>
            <a:ext cx="40146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0200" lIns="90200" spcFirstLastPara="1" rIns="90200" wrap="square" tIns="902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A2390"/>
                </a:solidFill>
                <a:latin typeface="Arial"/>
                <a:ea typeface="Arial"/>
                <a:cs typeface="Arial"/>
                <a:sym typeface="Arial"/>
              </a:rPr>
              <a:t>David R. Vallee</a:t>
            </a:r>
            <a:br>
              <a:rPr b="1" i="0" lang="en-US" sz="1300" u="none" cap="none" strike="noStrike">
                <a:solidFill>
                  <a:srgbClr val="0A239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300" u="none" cap="none" strike="noStrike">
                <a:solidFill>
                  <a:srgbClr val="0A2390"/>
                </a:solidFill>
                <a:latin typeface="Arial"/>
                <a:ea typeface="Arial"/>
                <a:cs typeface="Arial"/>
                <a:sym typeface="Arial"/>
              </a:rPr>
              <a:t>Hydrologist-in-Charge</a:t>
            </a:r>
            <a:br>
              <a:rPr b="1" i="0" lang="en-US" sz="1300" u="none" cap="none" strike="noStrike">
                <a:solidFill>
                  <a:srgbClr val="0A239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300" u="none" cap="none" strike="noStrike">
                <a:solidFill>
                  <a:srgbClr val="0A2390"/>
                </a:solidFill>
                <a:latin typeface="Arial"/>
                <a:ea typeface="Arial"/>
                <a:cs typeface="Arial"/>
                <a:sym typeface="Arial"/>
              </a:rPr>
              <a:t>NOAA/NWS Northeast River Forecast Center</a:t>
            </a:r>
            <a:endParaRPr b="1" i="0" sz="1300" u="none" cap="none" strike="noStrike">
              <a:solidFill>
                <a:srgbClr val="0A23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3672"/>
            <a:ext cx="4537881" cy="204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2175" y="2763672"/>
            <a:ext cx="4501825" cy="204112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1" name="Google Shape;221;p41"/>
          <p:cNvSpPr txBox="1"/>
          <p:nvPr/>
        </p:nvSpPr>
        <p:spPr>
          <a:xfrm>
            <a:off x="4642175" y="4804800"/>
            <a:ext cx="4501825" cy="338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732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of our new experimental flood inundation forecast service, based on NERFC and National Water Model streamflow forecasts for March 30th, 2010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1"/>
          <p:cNvSpPr txBox="1"/>
          <p:nvPr/>
        </p:nvSpPr>
        <p:spPr>
          <a:xfrm>
            <a:off x="0" y="4804800"/>
            <a:ext cx="4537881" cy="338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732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of our new experimental flood inundation forecast service, based on NERFC and National Water Model streamflow forecasts for August 27</a:t>
            </a:r>
            <a:r>
              <a:rPr b="0" baseline="3000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2011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59" y="3977559"/>
            <a:ext cx="1054234" cy="827242"/>
          </a:xfrm>
          <a:prstGeom prst="ellipse">
            <a:avLst/>
          </a:prstGeom>
          <a:noFill/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descr="https://lh3.googleusercontent.com/ErW7ymk2bl60nLU9CMWIKi2E8XBdukO3mdtr5xAyxwRN_R7yZWmDgBlVzOxwlx_8rmu_YQgdVju_IiJwwdxUXQCPHeEyeScC41XsCu4O0aK9p15Weq5_g2EwQpourHfk7gW-WWT9iQE" id="224" name="Google Shape;224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07225" y="3923490"/>
            <a:ext cx="1132616" cy="809759"/>
          </a:xfrm>
          <a:prstGeom prst="ellipse">
            <a:avLst/>
          </a:prstGeom>
          <a:noFill/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0"/>
          <p:cNvSpPr txBox="1"/>
          <p:nvPr/>
        </p:nvSpPr>
        <p:spPr>
          <a:xfrm>
            <a:off x="1" y="2"/>
            <a:ext cx="37330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THIS IS WHAT WE ARE GOING TO PROVIDE TODAY!</a:t>
            </a:r>
            <a:endParaRPr/>
          </a:p>
        </p:txBody>
      </p:sp>
      <p:sp>
        <p:nvSpPr>
          <p:cNvPr id="318" name="Google Shape;318;p50"/>
          <p:cNvSpPr txBox="1"/>
          <p:nvPr/>
        </p:nvSpPr>
        <p:spPr>
          <a:xfrm>
            <a:off x="5097545" y="1"/>
            <a:ext cx="251931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PAWTUXET RIVER BASIN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2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1"/>
          <p:cNvPicPr preferRelativeResize="0"/>
          <p:nvPr/>
        </p:nvPicPr>
        <p:blipFill rotWithShape="1">
          <a:blip r:embed="rId4">
            <a:alphaModFix/>
          </a:blip>
          <a:srcRect b="4341" l="0" r="0" t="0"/>
          <a:stretch/>
        </p:blipFill>
        <p:spPr>
          <a:xfrm>
            <a:off x="5207378" y="207515"/>
            <a:ext cx="1673193" cy="96833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cxnSp>
        <p:nvCxnSpPr>
          <p:cNvPr id="325" name="Google Shape;325;p51"/>
          <p:cNvCxnSpPr/>
          <p:nvPr/>
        </p:nvCxnSpPr>
        <p:spPr>
          <a:xfrm>
            <a:off x="6880572" y="706502"/>
            <a:ext cx="857962" cy="387737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26" name="Google Shape;326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9" y="1567987"/>
            <a:ext cx="1799566" cy="101456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cxnSp>
        <p:nvCxnSpPr>
          <p:cNvPr id="327" name="Google Shape;327;p51"/>
          <p:cNvCxnSpPr>
            <a:stCxn id="326" idx="2"/>
          </p:cNvCxnSpPr>
          <p:nvPr/>
        </p:nvCxnSpPr>
        <p:spPr>
          <a:xfrm flipH="1">
            <a:off x="808162" y="2582547"/>
            <a:ext cx="93900" cy="17946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28" name="Google Shape;328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38534" y="2220914"/>
            <a:ext cx="1405467" cy="107565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cxnSp>
        <p:nvCxnSpPr>
          <p:cNvPr id="329" name="Google Shape;329;p51"/>
          <p:cNvCxnSpPr/>
          <p:nvPr/>
        </p:nvCxnSpPr>
        <p:spPr>
          <a:xfrm rot="10800000">
            <a:off x="7160491" y="2579148"/>
            <a:ext cx="578043" cy="34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30" name="Google Shape;330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01071" y="4145162"/>
            <a:ext cx="1602393" cy="98213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cxnSp>
        <p:nvCxnSpPr>
          <p:cNvPr id="331" name="Google Shape;331;p51"/>
          <p:cNvCxnSpPr/>
          <p:nvPr/>
        </p:nvCxnSpPr>
        <p:spPr>
          <a:xfrm rot="10800000">
            <a:off x="4062905" y="4303869"/>
            <a:ext cx="638170" cy="734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32" name="Google Shape;332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83802" y="913269"/>
            <a:ext cx="1859600" cy="101456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cxnSp>
        <p:nvCxnSpPr>
          <p:cNvPr id="333" name="Google Shape;333;p51"/>
          <p:cNvCxnSpPr/>
          <p:nvPr/>
        </p:nvCxnSpPr>
        <p:spPr>
          <a:xfrm>
            <a:off x="3764034" y="1927829"/>
            <a:ext cx="462361" cy="719949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34" name="Google Shape;334;p51"/>
          <p:cNvPicPr preferRelativeResize="0"/>
          <p:nvPr/>
        </p:nvPicPr>
        <p:blipFill rotWithShape="1">
          <a:blip r:embed="rId9">
            <a:alphaModFix/>
          </a:blip>
          <a:srcRect b="25597" l="0" r="0" t="0"/>
          <a:stretch/>
        </p:blipFill>
        <p:spPr>
          <a:xfrm>
            <a:off x="6623127" y="3514211"/>
            <a:ext cx="1767835" cy="116980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cxnSp>
        <p:nvCxnSpPr>
          <p:cNvPr id="335" name="Google Shape;335;p51"/>
          <p:cNvCxnSpPr/>
          <p:nvPr/>
        </p:nvCxnSpPr>
        <p:spPr>
          <a:xfrm flipH="1">
            <a:off x="5019596" y="3701878"/>
            <a:ext cx="1603530" cy="106596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6" name="Google Shape;336;p51"/>
          <p:cNvSpPr txBox="1"/>
          <p:nvPr/>
        </p:nvSpPr>
        <p:spPr>
          <a:xfrm>
            <a:off x="-5563" y="-27303"/>
            <a:ext cx="395290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How will you use our forecasts of inundation to prepare?</a:t>
            </a:r>
            <a:endParaRPr/>
          </a:p>
        </p:txBody>
      </p:sp>
      <p:pic>
        <p:nvPicPr>
          <p:cNvPr id="337" name="Google Shape;337;p5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61120" y="2647777"/>
            <a:ext cx="1859600" cy="107565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cxnSp>
        <p:nvCxnSpPr>
          <p:cNvPr id="338" name="Google Shape;338;p51"/>
          <p:cNvCxnSpPr>
            <a:stCxn id="337" idx="3"/>
          </p:cNvCxnSpPr>
          <p:nvPr/>
        </p:nvCxnSpPr>
        <p:spPr>
          <a:xfrm flipH="1" rot="10800000">
            <a:off x="3420720" y="3117805"/>
            <a:ext cx="365400" cy="678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39" name="Google Shape;339;p51"/>
          <p:cNvPicPr preferRelativeResize="0"/>
          <p:nvPr/>
        </p:nvPicPr>
        <p:blipFill rotWithShape="1">
          <a:blip r:embed="rId11">
            <a:alphaModFix/>
          </a:blip>
          <a:srcRect b="16336" l="0" r="0" t="0"/>
          <a:stretch/>
        </p:blipFill>
        <p:spPr>
          <a:xfrm>
            <a:off x="4917608" y="1420069"/>
            <a:ext cx="1673193" cy="96833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cxnSp>
        <p:nvCxnSpPr>
          <p:cNvPr id="340" name="Google Shape;340;p51"/>
          <p:cNvCxnSpPr>
            <a:stCxn id="339" idx="2"/>
          </p:cNvCxnSpPr>
          <p:nvPr/>
        </p:nvCxnSpPr>
        <p:spPr>
          <a:xfrm flipH="1">
            <a:off x="5502204" y="2388405"/>
            <a:ext cx="252000" cy="7293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2"/>
          <p:cNvSpPr txBox="1"/>
          <p:nvPr>
            <p:ph type="title"/>
          </p:nvPr>
        </p:nvSpPr>
        <p:spPr>
          <a:xfrm>
            <a:off x="28075" y="76200"/>
            <a:ext cx="91158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600"/>
              <a:t>Tabletop Exercises: Key Findings &amp; Recommendations</a:t>
            </a:r>
            <a:endParaRPr sz="2600"/>
          </a:p>
        </p:txBody>
      </p:sp>
      <p:sp>
        <p:nvSpPr>
          <p:cNvPr id="346" name="Google Shape;346;p52"/>
          <p:cNvSpPr txBox="1"/>
          <p:nvPr>
            <p:ph idx="1" type="body"/>
          </p:nvPr>
        </p:nvSpPr>
        <p:spPr>
          <a:xfrm>
            <a:off x="127814" y="459682"/>
            <a:ext cx="4444186" cy="417763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1300">
                <a:solidFill>
                  <a:srgbClr val="0A4595"/>
                </a:solidFill>
              </a:rPr>
              <a:t>1. Traditional NWS methods for communicating flood information (e.g. WFO and RFC briefings) were successfully exercised, augmented with the disclosure of Flood Inundation Mapping services</a:t>
            </a:r>
            <a:br>
              <a:rPr lang="en-US" sz="1400">
                <a:solidFill>
                  <a:srgbClr val="0A4595"/>
                </a:solidFill>
              </a:rPr>
            </a:br>
            <a:r>
              <a:rPr lang="en-US" sz="1400">
                <a:solidFill>
                  <a:srgbClr val="0A4595"/>
                </a:solidFill>
              </a:rPr>
              <a:t>     </a:t>
            </a:r>
            <a:r>
              <a:rPr b="1" lang="en-US" sz="1400">
                <a:solidFill>
                  <a:srgbClr val="C00000"/>
                </a:solidFill>
              </a:rPr>
              <a:t>- </a:t>
            </a:r>
            <a:r>
              <a:rPr b="1" lang="en-US" sz="1200">
                <a:solidFill>
                  <a:srgbClr val="C00000"/>
                </a:solidFill>
              </a:rPr>
              <a:t>Partners found this to be a powerful combination to  </a:t>
            </a:r>
            <a:br>
              <a:rPr b="1" lang="en-US" sz="1200">
                <a:solidFill>
                  <a:srgbClr val="C00000"/>
                </a:solidFill>
              </a:rPr>
            </a:br>
            <a:r>
              <a:rPr b="1" lang="en-US" sz="1200">
                <a:solidFill>
                  <a:srgbClr val="C00000"/>
                </a:solidFill>
              </a:rPr>
              <a:t>      help them understand the magnitude of the</a:t>
            </a:r>
            <a:br>
              <a:rPr b="1" lang="en-US" sz="1200">
                <a:solidFill>
                  <a:srgbClr val="C00000"/>
                </a:solidFill>
              </a:rPr>
            </a:br>
            <a:r>
              <a:rPr b="1" lang="en-US" sz="1200">
                <a:solidFill>
                  <a:srgbClr val="C00000"/>
                </a:solidFill>
              </a:rPr>
              <a:t>      impending situation and to properly interpret the FIM</a:t>
            </a:r>
            <a:br>
              <a:rPr b="1" lang="en-US" sz="1200">
                <a:solidFill>
                  <a:srgbClr val="C00000"/>
                </a:solidFill>
              </a:rPr>
            </a:br>
            <a:r>
              <a:rPr b="1" lang="en-US" sz="1200">
                <a:solidFill>
                  <a:srgbClr val="C00000"/>
                </a:solidFill>
              </a:rPr>
              <a:t>      services </a:t>
            </a:r>
            <a:br>
              <a:rPr b="1" lang="en-US" sz="1200">
                <a:solidFill>
                  <a:srgbClr val="C00000"/>
                </a:solidFill>
              </a:rPr>
            </a:br>
            <a:r>
              <a:rPr b="1" lang="en-US" sz="1200">
                <a:solidFill>
                  <a:srgbClr val="C00000"/>
                </a:solidFill>
              </a:rPr>
              <a:t>      - T</a:t>
            </a:r>
            <a:r>
              <a:rPr b="1" i="0" lang="en-US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he majority of participants indicated that the best </a:t>
            </a:r>
            <a:br>
              <a:rPr b="1" i="0" lang="en-US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way to receive these inundation services was through</a:t>
            </a:r>
            <a:br>
              <a:rPr b="1" i="0" lang="en-US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web based services briefed by a professional</a:t>
            </a:r>
            <a:br>
              <a:rPr b="1" i="0" lang="en-US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forecaster</a:t>
            </a:r>
            <a:br>
              <a:rPr b="1" i="0" lang="en-US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11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0" lang="en-US" sz="13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2. The capabilities provided by these FIM services</a:t>
            </a:r>
            <a:r>
              <a:rPr lang="en-US" sz="1300">
                <a:solidFill>
                  <a:schemeClr val="accent2"/>
                </a:solidFill>
              </a:rPr>
              <a:t> would be </a:t>
            </a:r>
            <a:r>
              <a:rPr i="0" lang="en-US" sz="13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 “</a:t>
            </a:r>
            <a:r>
              <a:rPr b="1" i="0" lang="en-US" sz="13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game changer” </a:t>
            </a:r>
            <a:r>
              <a:rPr i="0" lang="en-US" sz="13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to the emergency management community</a:t>
            </a:r>
            <a:endParaRPr sz="13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800"/>
              <a:buNone/>
            </a:pPr>
            <a:r>
              <a:rPr b="0" i="0" lang="en-US" sz="13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3. GeoCollaborate demonstrated </a:t>
            </a:r>
            <a:r>
              <a:rPr b="1" i="0" lang="en-US" sz="13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capabilities necessary for NWS forecasters to effectively deliver IDSS to core partners during flood events.</a:t>
            </a:r>
            <a:br>
              <a:rPr lang="en-US" sz="13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b="0" sz="13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2"/>
          <p:cNvSpPr txBox="1"/>
          <p:nvPr/>
        </p:nvSpPr>
        <p:spPr>
          <a:xfrm>
            <a:off x="4645068" y="459682"/>
            <a:ext cx="4444186" cy="4177632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</a:pPr>
            <a:r>
              <a:rPr b="0" i="0" lang="en-US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4. Partners indicated that the capabilities presented by the GeoCollaborate application allow for the </a:t>
            </a:r>
            <a:r>
              <a:rPr b="1" i="0" lang="en-US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creation of a common operating picture across organizations</a:t>
            </a:r>
            <a:br>
              <a:rPr b="1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By having such services available on a mobile device,</a:t>
            </a:r>
            <a:br>
              <a:rPr b="0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it increases the ability of local EMA to </a:t>
            </a:r>
            <a:r>
              <a:rPr b="1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effectively</a:t>
            </a:r>
            <a:br>
              <a:rPr b="1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warn their constituents of potential severity of the</a:t>
            </a:r>
            <a:br>
              <a:rPr b="1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impending flood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</a:pPr>
            <a:r>
              <a:rPr b="0" i="0" lang="en-US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5. Many participants indicated that these services would be most useful </a:t>
            </a:r>
            <a:r>
              <a:rPr b="1" i="0" lang="en-US" sz="13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 staging and planning activities in the 1 to 3 day timeframe</a:t>
            </a:r>
            <a:br>
              <a:rPr b="1" i="0" lang="en-US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- Improve their ability to preposition resources, secure</a:t>
            </a:r>
            <a:br>
              <a:rPr b="1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critical infrastructure, and for recommending</a:t>
            </a:r>
            <a:br>
              <a:rPr b="1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evacuations and proper evacuation routes</a:t>
            </a:r>
            <a:br>
              <a:rPr b="1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i="0" lang="en-US" sz="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NY </a:t>
            </a:r>
            <a:r>
              <a:rPr b="1" i="0" lang="en-US" sz="1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County EM: </a:t>
            </a:r>
            <a: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“Had I had this tool in 2011, we would have</a:t>
            </a:r>
            <a:b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had a larger evacuation area established earlier, would have</a:t>
            </a:r>
            <a:b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moved emergency assets out of the flood zone, pre-positioned</a:t>
            </a:r>
            <a:b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support resources and been able to provide better information</a:t>
            </a:r>
            <a:b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to the residents of the affected area.”  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</a:pPr>
            <a:r>
              <a:rPr b="1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-</a:t>
            </a:r>
            <a:r>
              <a:rPr b="1" i="0" lang="en-US" sz="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RI </a:t>
            </a:r>
            <a:r>
              <a:rPr b="1" i="0" lang="en-US" sz="1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Local EM: </a:t>
            </a:r>
            <a:r>
              <a:rPr b="0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forecast inundation would make the </a:t>
            </a:r>
            <a:b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primary shelters (Middle and High School) unreachable, so</a:t>
            </a:r>
            <a:b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12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alternate shelters would need to be arranged”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</a:pP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3"/>
          <p:cNvSpPr txBox="1"/>
          <p:nvPr>
            <p:ph type="title"/>
          </p:nvPr>
        </p:nvSpPr>
        <p:spPr>
          <a:xfrm>
            <a:off x="0" y="252625"/>
            <a:ext cx="9144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600"/>
              <a:t>Tabletop Exercises: Key Findings &amp; Recommendations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800"/>
          </a:p>
        </p:txBody>
      </p:sp>
      <p:sp>
        <p:nvSpPr>
          <p:cNvPr id="353" name="Google Shape;353;p53"/>
          <p:cNvSpPr txBox="1"/>
          <p:nvPr>
            <p:ph idx="1" type="body"/>
          </p:nvPr>
        </p:nvSpPr>
        <p:spPr>
          <a:xfrm>
            <a:off x="127814" y="732638"/>
            <a:ext cx="4444186" cy="3678223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0" lang="en-US" sz="13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6. Partners stated the need for additional supporting FIM services including:</a:t>
            </a:r>
            <a:br>
              <a:rPr b="0" i="0" lang="en-US" sz="13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3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- </a:t>
            </a:r>
            <a:r>
              <a:rPr b="1" i="0" lang="en-US" sz="1300" u="none" strike="noStrike">
                <a:solidFill>
                  <a:srgbClr val="C00000"/>
                </a:solidFill>
              </a:rPr>
              <a:t>Depth and velocity</a:t>
            </a:r>
            <a:br>
              <a:rPr b="1" i="0" lang="en-US" sz="1300" u="none" strike="noStrike">
                <a:solidFill>
                  <a:srgbClr val="C00000"/>
                </a:solidFill>
              </a:rPr>
            </a:br>
            <a:r>
              <a:rPr b="1" i="0" lang="en-US" sz="1300" u="none" strike="noStrike">
                <a:solidFill>
                  <a:srgbClr val="C00000"/>
                </a:solidFill>
              </a:rPr>
              <a:t>     - Confidence and reliability information</a:t>
            </a:r>
            <a:br>
              <a:rPr b="1" i="0" lang="en-US" sz="1300" u="none" strike="noStrike">
                <a:solidFill>
                  <a:srgbClr val="C00000"/>
                </a:solidFill>
              </a:rPr>
            </a:br>
            <a: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3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T</a:t>
            </a:r>
            <a: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ime to return to within bank</a:t>
            </a:r>
            <a:b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- Descriptive metadata associated with each layer</a:t>
            </a:r>
            <a:b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- Rate of rise information</a:t>
            </a:r>
            <a:b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- A means to distinguish differences between FIM and </a:t>
            </a:r>
            <a:b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 current conditions and between forecasts </a:t>
            </a:r>
            <a:b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- The addition of recent or historical reference FIMs</a:t>
            </a:r>
            <a:b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- The addition of an annotation for direction of flow</a:t>
            </a:r>
            <a:b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 along river reaches</a:t>
            </a:r>
            <a:b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3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- Training and reference information on the services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800"/>
              <a:buNone/>
            </a:pPr>
            <a:r>
              <a:t/>
            </a:r>
            <a:endParaRPr b="0" sz="13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3"/>
          <p:cNvSpPr txBox="1"/>
          <p:nvPr/>
        </p:nvSpPr>
        <p:spPr>
          <a:xfrm>
            <a:off x="4645068" y="732638"/>
            <a:ext cx="4444186" cy="3678223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</a:pPr>
            <a:r>
              <a:rPr b="1" i="0" lang="en-US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7. Participants had generally positive comments regarding the accuracy of the inundation services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7336F"/>
              </a:buClr>
              <a:buSzPts val="2800"/>
              <a:buFont typeface="Arial"/>
              <a:buNone/>
            </a:pPr>
            <a:r>
              <a:rPr b="1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- </a:t>
            </a: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Some discrepancies were noted between forecast</a:t>
            </a: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   inundation extents and those areas that were actually</a:t>
            </a: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   inundated during both the 2010 and 2011 events </a:t>
            </a: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- These are being investigated for future refinement of the</a:t>
            </a: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   techniques</a:t>
            </a: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   * Some are a function of the underlying DEM</a:t>
            </a: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   * Some are related to the use of synthetic rating curves</a:t>
            </a: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   * Missing areas of inundation are a function of the </a:t>
            </a: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     reach definition (river segment vs. water body)</a:t>
            </a:r>
            <a:b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4"/>
          <p:cNvSpPr txBox="1"/>
          <p:nvPr>
            <p:ph type="title"/>
          </p:nvPr>
        </p:nvSpPr>
        <p:spPr>
          <a:xfrm>
            <a:off x="0" y="0"/>
            <a:ext cx="9144000" cy="4339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Prototype Example from Ida:</a:t>
            </a:r>
            <a:endParaRPr/>
          </a:p>
        </p:txBody>
      </p:sp>
      <p:pic>
        <p:nvPicPr>
          <p:cNvPr id="360" name="Google Shape;36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54350"/>
            <a:ext cx="9143999" cy="4155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Google Shape;361;p54"/>
          <p:cNvCxnSpPr/>
          <p:nvPr/>
        </p:nvCxnSpPr>
        <p:spPr>
          <a:xfrm flipH="1" rot="10800000">
            <a:off x="1027616" y="2150848"/>
            <a:ext cx="273300" cy="3474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2" name="Google Shape;362;p54"/>
          <p:cNvSpPr txBox="1"/>
          <p:nvPr/>
        </p:nvSpPr>
        <p:spPr>
          <a:xfrm>
            <a:off x="158875" y="2372400"/>
            <a:ext cx="1777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</a:rPr>
              <a:t>The Yantic River at Yantic, CT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5"/>
          <p:cNvSpPr txBox="1"/>
          <p:nvPr>
            <p:ph idx="1" type="body"/>
          </p:nvPr>
        </p:nvSpPr>
        <p:spPr>
          <a:xfrm>
            <a:off x="89550" y="636350"/>
            <a:ext cx="8964900" cy="35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Times New Roman"/>
              <a:buChar char="•"/>
            </a:pPr>
            <a:r>
              <a:rPr lang="en-US" sz="2200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Gives a picture to the forecasts produced by the River Forecast Center</a:t>
            </a:r>
            <a:endParaRPr sz="2200"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Times New Roman"/>
              <a:buChar char="•"/>
            </a:pPr>
            <a:r>
              <a:rPr lang="en-US" sz="2200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picture really </a:t>
            </a:r>
            <a:r>
              <a:rPr lang="en-US" sz="2200" u="sng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lang="en-US" sz="2200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worth a thousand words!</a:t>
            </a:r>
            <a:endParaRPr sz="2200"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8" name="Google Shape;36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8325"/>
            <a:ext cx="6622177" cy="312469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5"/>
          <p:cNvSpPr txBox="1"/>
          <p:nvPr>
            <p:ph idx="1" type="body"/>
          </p:nvPr>
        </p:nvSpPr>
        <p:spPr>
          <a:xfrm>
            <a:off x="6704438" y="1240650"/>
            <a:ext cx="2352300" cy="31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E4E79"/>
                </a:solidFill>
              </a:rPr>
              <a:t>Image at left is the RFC FIM from Ida on the Yantic River (noon, September 1st, 2021) -- note the inundation extent</a:t>
            </a:r>
            <a:endParaRPr sz="1600">
              <a:solidFill>
                <a:srgbClr val="1E4E79"/>
              </a:solidFill>
            </a:endParaRPr>
          </a:p>
        </p:txBody>
      </p:sp>
      <p:cxnSp>
        <p:nvCxnSpPr>
          <p:cNvPr id="370" name="Google Shape;370;p55"/>
          <p:cNvCxnSpPr/>
          <p:nvPr/>
        </p:nvCxnSpPr>
        <p:spPr>
          <a:xfrm rot="10800000">
            <a:off x="268875" y="1924450"/>
            <a:ext cx="49500" cy="827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1" name="Google Shape;371;p55"/>
          <p:cNvSpPr txBox="1"/>
          <p:nvPr>
            <p:ph idx="1" type="body"/>
          </p:nvPr>
        </p:nvSpPr>
        <p:spPr>
          <a:xfrm>
            <a:off x="137125" y="2787525"/>
            <a:ext cx="1157700" cy="6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00"/>
                </a:solidFill>
              </a:rPr>
              <a:t>Gage Location</a:t>
            </a:r>
            <a:endParaRPr sz="1600">
              <a:solidFill>
                <a:srgbClr val="FFFF00"/>
              </a:solidFill>
            </a:endParaRPr>
          </a:p>
        </p:txBody>
      </p:sp>
      <p:pic>
        <p:nvPicPr>
          <p:cNvPr id="372" name="Google Shape;37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692" y="2786470"/>
            <a:ext cx="2421626" cy="187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5"/>
          <p:cNvSpPr txBox="1"/>
          <p:nvPr>
            <p:ph type="title"/>
          </p:nvPr>
        </p:nvSpPr>
        <p:spPr>
          <a:xfrm>
            <a:off x="0" y="0"/>
            <a:ext cx="9144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Prototype </a:t>
            </a:r>
            <a:r>
              <a:rPr lang="en-US"/>
              <a:t>Example from Ida: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6"/>
          <p:cNvSpPr txBox="1"/>
          <p:nvPr>
            <p:ph idx="1" type="body"/>
          </p:nvPr>
        </p:nvSpPr>
        <p:spPr>
          <a:xfrm>
            <a:off x="0" y="437575"/>
            <a:ext cx="6463800" cy="5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accurate were the forecast and maps?</a:t>
            </a:r>
            <a:endParaRPr sz="2600"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p56"/>
          <p:cNvSpPr txBox="1"/>
          <p:nvPr>
            <p:ph idx="1" type="body"/>
          </p:nvPr>
        </p:nvSpPr>
        <p:spPr>
          <a:xfrm>
            <a:off x="5256825" y="2872500"/>
            <a:ext cx="3834600" cy="19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E4E79"/>
                </a:solidFill>
              </a:rPr>
              <a:t>River ended up ~¾ foot higher than forecast</a:t>
            </a:r>
            <a:endParaRPr sz="1600">
              <a:solidFill>
                <a:srgbClr val="1E4E79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E4E79"/>
                </a:solidFill>
              </a:rPr>
              <a:t>Maps look a little overdone, at least based on this picture, but </a:t>
            </a:r>
            <a:r>
              <a:rPr lang="en-US" sz="1600" u="sng">
                <a:solidFill>
                  <a:srgbClr val="1E4E79"/>
                </a:solidFill>
              </a:rPr>
              <a:t>not too bad!</a:t>
            </a:r>
            <a:br>
              <a:rPr lang="en-US" sz="1600" u="sng">
                <a:solidFill>
                  <a:srgbClr val="1E4E79"/>
                </a:solidFill>
              </a:rPr>
            </a:br>
            <a:r>
              <a:rPr lang="en-US" sz="1600">
                <a:solidFill>
                  <a:srgbClr val="1E4E79"/>
                </a:solidFill>
              </a:rPr>
              <a:t>The hair salon across the parking lot from Domino’s had water inside it</a:t>
            </a:r>
            <a:endParaRPr sz="1600">
              <a:solidFill>
                <a:srgbClr val="1E4E79"/>
              </a:solidFill>
            </a:endParaRPr>
          </a:p>
        </p:txBody>
      </p:sp>
      <p:pic>
        <p:nvPicPr>
          <p:cNvPr id="380" name="Google Shape;38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2371" y="995724"/>
            <a:ext cx="2421629" cy="18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6"/>
          <p:cNvPicPr preferRelativeResize="0"/>
          <p:nvPr/>
        </p:nvPicPr>
        <p:blipFill rotWithShape="1">
          <a:blip r:embed="rId4">
            <a:alphaModFix/>
          </a:blip>
          <a:srcRect b="9692" l="0" r="0" t="12763"/>
          <a:stretch/>
        </p:blipFill>
        <p:spPr>
          <a:xfrm>
            <a:off x="0" y="995875"/>
            <a:ext cx="4463250" cy="36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0363" y="995733"/>
            <a:ext cx="2421626" cy="187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56"/>
          <p:cNvCxnSpPr/>
          <p:nvPr/>
        </p:nvCxnSpPr>
        <p:spPr>
          <a:xfrm flipH="1" rot="10800000">
            <a:off x="1220925" y="2077375"/>
            <a:ext cx="405000" cy="585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4" name="Google Shape;384;p56"/>
          <p:cNvSpPr txBox="1"/>
          <p:nvPr>
            <p:ph idx="1" type="body"/>
          </p:nvPr>
        </p:nvSpPr>
        <p:spPr>
          <a:xfrm>
            <a:off x="245575" y="2519800"/>
            <a:ext cx="1157700" cy="9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00"/>
                </a:solidFill>
              </a:rPr>
              <a:t>Domino’s Parking Lot</a:t>
            </a:r>
            <a:endParaRPr sz="1600">
              <a:solidFill>
                <a:srgbClr val="FFFF00"/>
              </a:solidFill>
            </a:endParaRPr>
          </a:p>
        </p:txBody>
      </p:sp>
      <p:pic>
        <p:nvPicPr>
          <p:cNvPr id="385" name="Google Shape;38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0875" y="2757599"/>
            <a:ext cx="2590655" cy="19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6"/>
          <p:cNvSpPr txBox="1"/>
          <p:nvPr>
            <p:ph idx="1" type="body"/>
          </p:nvPr>
        </p:nvSpPr>
        <p:spPr>
          <a:xfrm>
            <a:off x="2667075" y="4455600"/>
            <a:ext cx="2590800" cy="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SzPts val="275"/>
              <a:buNone/>
            </a:pPr>
            <a:r>
              <a:rPr lang="en-US" sz="800">
                <a:solidFill>
                  <a:srgbClr val="FFFF00"/>
                </a:solidFill>
              </a:rPr>
              <a:t>Photo credit: Trevor Ballantyne / Norwich Bulletin</a:t>
            </a:r>
            <a:endParaRPr sz="800">
              <a:solidFill>
                <a:srgbClr val="FFFF00"/>
              </a:solidFill>
            </a:endParaRPr>
          </a:p>
        </p:txBody>
      </p:sp>
      <p:cxnSp>
        <p:nvCxnSpPr>
          <p:cNvPr id="387" name="Google Shape;387;p56"/>
          <p:cNvCxnSpPr/>
          <p:nvPr/>
        </p:nvCxnSpPr>
        <p:spPr>
          <a:xfrm>
            <a:off x="1246900" y="2636700"/>
            <a:ext cx="1519500" cy="324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8" name="Google Shape;388;p56"/>
          <p:cNvSpPr txBox="1"/>
          <p:nvPr>
            <p:ph type="title"/>
          </p:nvPr>
        </p:nvSpPr>
        <p:spPr>
          <a:xfrm>
            <a:off x="0" y="0"/>
            <a:ext cx="9144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Prototype</a:t>
            </a:r>
            <a:r>
              <a:rPr lang="en-US"/>
              <a:t> Example from Ida: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7"/>
          <p:cNvSpPr txBox="1"/>
          <p:nvPr>
            <p:ph type="title"/>
          </p:nvPr>
        </p:nvSpPr>
        <p:spPr>
          <a:xfrm>
            <a:off x="0" y="0"/>
            <a:ext cx="44757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800"/>
              <a:t>Our pathway forward…</a:t>
            </a:r>
            <a:endParaRPr/>
          </a:p>
        </p:txBody>
      </p:sp>
      <p:sp>
        <p:nvSpPr>
          <p:cNvPr id="394" name="Google Shape;394;p57"/>
          <p:cNvSpPr txBox="1"/>
          <p:nvPr>
            <p:ph idx="1" type="body"/>
          </p:nvPr>
        </p:nvSpPr>
        <p:spPr>
          <a:xfrm>
            <a:off x="0" y="525375"/>
            <a:ext cx="42513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360"/>
              </a:spcBef>
              <a:spcAft>
                <a:spcPts val="0"/>
              </a:spcAft>
              <a:buSzPts val="1700"/>
              <a:buChar char="•"/>
            </a:pPr>
            <a:r>
              <a:rPr lang="en-US" sz="1500"/>
              <a:t>Over the next year - NWS will be working on several efforts:</a:t>
            </a:r>
            <a:endParaRPr sz="1500"/>
          </a:p>
          <a:p>
            <a:pPr indent="-31115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/>
              <a:t>Developing a Concept of Operations for the delivery of services </a:t>
            </a:r>
            <a:endParaRPr sz="1300"/>
          </a:p>
          <a:p>
            <a:pPr indent="-31115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/>
              <a:t>Improving QA/QC of FIM through real-time and post event validation</a:t>
            </a:r>
            <a:endParaRPr sz="1300"/>
          </a:p>
          <a:p>
            <a:pPr indent="-31115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/>
              <a:t>Continuing to refine the HAND methodology (version 4 soon)</a:t>
            </a:r>
            <a:endParaRPr sz="1300"/>
          </a:p>
          <a:p>
            <a:pPr indent="-311150" lvl="0" marL="457200" rtl="0" algn="l">
              <a:spcBef>
                <a:spcPts val="36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Develop robust validation tools and techniques</a:t>
            </a:r>
            <a:endParaRPr sz="1300"/>
          </a:p>
          <a:p>
            <a:pPr indent="-31115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/>
              <a:t>Real-time and post-event</a:t>
            </a:r>
            <a:endParaRPr sz="1300"/>
          </a:p>
          <a:p>
            <a:pPr indent="-311150" lvl="0" marL="457200" rtl="0" algn="l">
              <a:spcBef>
                <a:spcPts val="36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Provide training our forecasters and our partners</a:t>
            </a:r>
            <a:endParaRPr sz="1300"/>
          </a:p>
          <a:p>
            <a:pPr indent="-311150" lvl="0" marL="457200" rtl="0" algn="l">
              <a:spcBef>
                <a:spcPts val="36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Formulate the pathway to dissemination as a full suite of services</a:t>
            </a:r>
            <a:endParaRPr sz="1300"/>
          </a:p>
          <a:p>
            <a:pPr indent="-311150" lvl="0" marL="457200" rtl="0" algn="l">
              <a:spcBef>
                <a:spcPts val="360"/>
              </a:spcBef>
              <a:spcAft>
                <a:spcPts val="0"/>
              </a:spcAft>
              <a:buSzPts val="1300"/>
              <a:buChar char="•"/>
            </a:pPr>
            <a:r>
              <a:rPr b="1" i="1" lang="en-US" sz="1300"/>
              <a:t>*All of this is </a:t>
            </a:r>
            <a:r>
              <a:rPr b="1" i="1" lang="en-US" sz="1300"/>
              <a:t>contingent</a:t>
            </a:r>
            <a:r>
              <a:rPr b="1" i="1" lang="en-US" sz="1300"/>
              <a:t> upon the passage of the Presidential budget</a:t>
            </a:r>
            <a:endParaRPr b="1" i="1" sz="1300"/>
          </a:p>
        </p:txBody>
      </p:sp>
      <p:pic>
        <p:nvPicPr>
          <p:cNvPr id="395" name="Google Shape;39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4180" y="0"/>
            <a:ext cx="4829820" cy="283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8244" y="2763826"/>
            <a:ext cx="4805756" cy="1911302"/>
          </a:xfrm>
          <a:prstGeom prst="rect">
            <a:avLst/>
          </a:prstGeom>
          <a:solidFill>
            <a:srgbClr val="0A23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7" name="Google Shape;397;p57"/>
          <p:cNvSpPr txBox="1"/>
          <p:nvPr/>
        </p:nvSpPr>
        <p:spPr>
          <a:xfrm>
            <a:off x="4425331" y="2681753"/>
            <a:ext cx="4631581" cy="20774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Replace and Route: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Water Model: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Texas and Atlantic Coast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Infrastructure: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NWC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 Configurations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5-Day Maximum (RnR)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Nowcast (NWM)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3, 5 and 10-Day Maximum (NWM)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8"/>
          <p:cNvSpPr txBox="1"/>
          <p:nvPr>
            <p:ph type="title"/>
          </p:nvPr>
        </p:nvSpPr>
        <p:spPr>
          <a:xfrm>
            <a:off x="0" y="947248"/>
            <a:ext cx="91440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0200" lIns="90200" spcFirstLastPara="1" rIns="90200" wrap="square" tIns="902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200">
                <a:solidFill>
                  <a:srgbClr val="333333"/>
                </a:solidFill>
              </a:rPr>
              <a:t>Findings and Recommendations from Two Tabletop Exercises in Support of the Implementation of Near Real-Time Forecast Flood Inundation Mapping Services in the Northeast U.S. </a:t>
            </a:r>
            <a:endParaRPr sz="3000">
              <a:solidFill>
                <a:srgbClr val="181D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8"/>
          <p:cNvSpPr txBox="1"/>
          <p:nvPr/>
        </p:nvSpPr>
        <p:spPr>
          <a:xfrm>
            <a:off x="2450617" y="2016249"/>
            <a:ext cx="40146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0200" lIns="90200" spcFirstLastPara="1" rIns="90200" wrap="square" tIns="902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A2390"/>
                </a:solidFill>
                <a:latin typeface="Arial"/>
                <a:ea typeface="Arial"/>
                <a:cs typeface="Arial"/>
                <a:sym typeface="Arial"/>
              </a:rPr>
              <a:t>David R. Vallee</a:t>
            </a:r>
            <a:br>
              <a:rPr b="1" i="0" lang="en-US" sz="1300" u="none" cap="none" strike="noStrike">
                <a:solidFill>
                  <a:srgbClr val="0A239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300" u="none" cap="none" strike="noStrike">
                <a:solidFill>
                  <a:srgbClr val="0A2390"/>
                </a:solidFill>
                <a:latin typeface="Arial"/>
                <a:ea typeface="Arial"/>
                <a:cs typeface="Arial"/>
                <a:sym typeface="Arial"/>
              </a:rPr>
              <a:t>Hydrologist-in-Charge</a:t>
            </a:r>
            <a:br>
              <a:rPr b="1" i="0" lang="en-US" sz="1300" u="none" cap="none" strike="noStrike">
                <a:solidFill>
                  <a:srgbClr val="0A239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300" u="none" cap="none" strike="noStrike">
                <a:solidFill>
                  <a:srgbClr val="0A2390"/>
                </a:solidFill>
                <a:latin typeface="Arial"/>
                <a:ea typeface="Arial"/>
                <a:cs typeface="Arial"/>
                <a:sym typeface="Arial"/>
              </a:rPr>
              <a:t>NOAA/NWS Northeast River Forecast Center</a:t>
            </a:r>
            <a:endParaRPr b="1" i="0" sz="1300" u="none" cap="none" strike="noStrike">
              <a:solidFill>
                <a:srgbClr val="0A23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3672"/>
            <a:ext cx="4537880" cy="204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2175" y="2763672"/>
            <a:ext cx="4501825" cy="204112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6" name="Google Shape;406;p58"/>
          <p:cNvSpPr txBox="1"/>
          <p:nvPr/>
        </p:nvSpPr>
        <p:spPr>
          <a:xfrm>
            <a:off x="4642175" y="4804800"/>
            <a:ext cx="4501800" cy="338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732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of our new experimental flood inundation forecast service, based on NERFC and National Water Model streamflow forecasts for March 30th, 2010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8"/>
          <p:cNvSpPr txBox="1"/>
          <p:nvPr/>
        </p:nvSpPr>
        <p:spPr>
          <a:xfrm>
            <a:off x="0" y="4804800"/>
            <a:ext cx="4537800" cy="338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732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of our new experimental flood inundation forecast service, based on NERFC and National Water Model streamflow forecasts for August 27</a:t>
            </a:r>
            <a:r>
              <a:rPr b="0" baseline="3000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2011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59" y="3977559"/>
            <a:ext cx="1054200" cy="827100"/>
          </a:xfrm>
          <a:prstGeom prst="ellipse">
            <a:avLst/>
          </a:prstGeom>
          <a:noFill/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descr="https://lh3.googleusercontent.com/ErW7ymk2bl60nLU9CMWIKi2E8XBdukO3mdtr5xAyxwRN_R7yZWmDgBlVzOxwlx_8rmu_YQgdVju_IiJwwdxUXQCPHeEyeScC41XsCu4O0aK9p15Weq5_g2EwQpourHfk7gW-WWT9iQE" id="409" name="Google Shape;409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07225" y="3923490"/>
            <a:ext cx="1132500" cy="809700"/>
          </a:xfrm>
          <a:prstGeom prst="ellipse">
            <a:avLst/>
          </a:prstGeom>
          <a:noFill/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/>
          <p:nvPr>
            <p:ph idx="1" type="body"/>
          </p:nvPr>
        </p:nvSpPr>
        <p:spPr>
          <a:xfrm>
            <a:off x="189049" y="894064"/>
            <a:ext cx="8582660" cy="3079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NERFC’s</a:t>
            </a:r>
            <a:r>
              <a:rPr lang="en-US" sz="2400"/>
              <a:t> </a:t>
            </a:r>
            <a:r>
              <a:rPr lang="en-US" sz="2400"/>
              <a:t>efforts leading the DOC Agency Priority Goal 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Findings and Recommendations from our Partners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The pathway toward operational implementation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/>
          </a:p>
        </p:txBody>
      </p:sp>
      <p:sp>
        <p:nvSpPr>
          <p:cNvPr id="230" name="Google Shape;230;p42"/>
          <p:cNvSpPr txBox="1"/>
          <p:nvPr>
            <p:ph type="title"/>
          </p:nvPr>
        </p:nvSpPr>
        <p:spPr>
          <a:xfrm>
            <a:off x="513479" y="216397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800">
                <a:solidFill>
                  <a:schemeClr val="dk2"/>
                </a:solidFill>
              </a:rPr>
              <a:t>Outline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3"/>
          <p:cNvSpPr/>
          <p:nvPr/>
        </p:nvSpPr>
        <p:spPr>
          <a:xfrm>
            <a:off x="-5309" y="5968"/>
            <a:ext cx="9144000" cy="1005542"/>
          </a:xfrm>
          <a:prstGeom prst="rect">
            <a:avLst/>
          </a:prstGeom>
          <a:solidFill>
            <a:srgbClr val="00244B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D2C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3"/>
          <p:cNvSpPr/>
          <p:nvPr/>
        </p:nvSpPr>
        <p:spPr>
          <a:xfrm>
            <a:off x="1330376" y="33379"/>
            <a:ext cx="685800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Agency Priority Goal Action Plan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43"/>
          <p:cNvSpPr txBox="1"/>
          <p:nvPr/>
        </p:nvSpPr>
        <p:spPr>
          <a:xfrm>
            <a:off x="56568" y="1093817"/>
            <a:ext cx="9020246" cy="35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b="0" i="0" lang="en-US" sz="1200" u="none" cap="none" strike="noStrik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800" u="none" cap="none" strike="noStrike">
                <a:solidFill>
                  <a:srgbClr val="00244B"/>
                </a:solidFill>
                <a:latin typeface="Lucida Sans"/>
                <a:ea typeface="Lucida Sans"/>
                <a:cs typeface="Lucida Sans"/>
                <a:sym typeface="Lucida Sans"/>
              </a:rPr>
              <a:t>Achievement Statement</a:t>
            </a:r>
            <a:r>
              <a:rPr b="1" i="0" lang="en-US" sz="1600" u="none" cap="none" strike="noStrike">
                <a:solidFill>
                  <a:srgbClr val="00244B"/>
                </a:solidFill>
                <a:latin typeface="Lucida Sans"/>
                <a:ea typeface="Lucida Sans"/>
                <a:cs typeface="Lucida Sans"/>
                <a:sym typeface="Lucida Sans"/>
              </a:rPr>
              <a:t>: </a:t>
            </a:r>
            <a:r>
              <a:rPr b="0" i="0" lang="en-US" sz="1800" u="none" cap="none" strike="noStrik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By September 30, 2021, NOAA National Weather Service will improve its flood related decision support services by expanding the demonstration of a new flood inundation mapping capability </a:t>
            </a:r>
            <a:r>
              <a:rPr b="1" i="1" lang="en-US" sz="1800" u="none" cap="none" strike="noStrik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to at least an additional 10% of the U.S. continental population residing in flood-vulnerable freshwater basins</a:t>
            </a:r>
            <a:r>
              <a:rPr b="0" i="0" lang="en-US" sz="1800" u="none" cap="none" strike="noStrik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Additional coverage includes population served with National Water Model hydrography downstream from a subset of </a:t>
            </a:r>
            <a:r>
              <a:rPr b="1" i="1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NWS official forecast locations </a:t>
            </a:r>
            <a:r>
              <a:rPr b="0" i="1" lang="en-US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throughout the continental U.S., </a:t>
            </a:r>
            <a:r>
              <a:rPr b="1" i="1" lang="en-US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plus populations in the </a:t>
            </a:r>
            <a:r>
              <a:rPr b="1" i="0" lang="en-US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NWS Northeast River Forecast Center </a:t>
            </a:r>
            <a:r>
              <a:rPr b="1" i="1" lang="en-US" sz="18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National Water Model domain.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    -  </a:t>
            </a:r>
            <a:r>
              <a:rPr b="0" i="0" lang="en-US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Including two tabletop exercises: </a:t>
            </a:r>
            <a:endParaRPr b="0" i="0" sz="1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1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b="0" i="1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 Rhode Island – rerunning the late March 2010 Floods (February 23, 2021)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1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b="0" i="1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2.  New York – rerunning Tropical Storm Irene in the Schoharie Valley (June 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b="0" i="1" lang="en-US" sz="1600" u="none" cap="none" strike="noStrike">
                <a:solidFill>
                  <a:srgbClr val="7030A0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b="1" i="1" lang="en-US" sz="1600" u="none" cap="none" strike="noStrike">
                <a:solidFill>
                  <a:srgbClr val="7030A0"/>
                </a:solidFill>
                <a:latin typeface="Lucida Sans"/>
                <a:ea typeface="Lucida Sans"/>
                <a:cs typeface="Lucida Sans"/>
                <a:sym typeface="Lucida Sans"/>
              </a:rPr>
              <a:t>A huge thank you to WFOs Norton and Albany for their tremendous support!</a:t>
            </a:r>
            <a:endParaRPr b="1" i="1" sz="1600" u="none" cap="none" strike="noStrike">
              <a:solidFill>
                <a:srgbClr val="7030A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9" name="Google Shape;239;p43"/>
          <p:cNvSpPr/>
          <p:nvPr/>
        </p:nvSpPr>
        <p:spPr>
          <a:xfrm>
            <a:off x="1416101" y="253992"/>
            <a:ext cx="685800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Mitigate Flood Impacts by Demonstrating Improved Decision Support Services to Emergency Managers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369" y="150320"/>
            <a:ext cx="874973" cy="722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4336" y="519548"/>
            <a:ext cx="3431735" cy="1982664"/>
          </a:xfrm>
          <a:prstGeom prst="rect">
            <a:avLst/>
          </a:prstGeom>
          <a:noFill/>
          <a:ln cap="flat" cmpd="sng" w="9525">
            <a:solidFill>
              <a:srgbClr val="252C3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6" name="Google Shape;246;p44"/>
          <p:cNvSpPr txBox="1"/>
          <p:nvPr/>
        </p:nvSpPr>
        <p:spPr>
          <a:xfrm>
            <a:off x="60276" y="381454"/>
            <a:ext cx="2401853" cy="13892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7650" lIns="67650" spcFirstLastPara="1" rIns="67650" wrap="square" tIns="67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6"/>
              <a:buFont typeface="Arial"/>
              <a:buNone/>
            </a:pPr>
            <a:r>
              <a:rPr b="1" i="0" lang="en-US" sz="10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Water Model </a:t>
            </a:r>
            <a:br>
              <a:rPr b="1" i="0" lang="en-US" sz="10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0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NWM FIM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✔"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Completely automated process with no forecaster engagement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✔"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Provides complimentary guidance on ~2.7 million stream reaches nationwide!</a:t>
            </a:r>
            <a:endParaRPr b="0" i="0" sz="10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- 10 day run 4x a day (GFS)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    - 18 hour run every hour (HRR</a:t>
            </a:r>
            <a:r>
              <a:rPr lang="en-US" sz="1000">
                <a:solidFill>
                  <a:srgbClr val="0A4595"/>
                </a:solidFill>
              </a:rPr>
              <a:t>R)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4"/>
          <p:cNvSpPr txBox="1"/>
          <p:nvPr>
            <p:ph type="title"/>
          </p:nvPr>
        </p:nvSpPr>
        <p:spPr>
          <a:xfrm>
            <a:off x="6626" y="84304"/>
            <a:ext cx="9144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1800">
                <a:solidFill>
                  <a:srgbClr val="181D21"/>
                </a:solidFill>
              </a:rPr>
              <a:t>Key Investment to Becoming a Water-Ready Nation:</a:t>
            </a:r>
            <a:br>
              <a:rPr lang="en-US" sz="1800">
                <a:solidFill>
                  <a:srgbClr val="181D21"/>
                </a:solidFill>
              </a:rPr>
            </a:br>
            <a:r>
              <a:rPr i="1" lang="en-US" sz="1600">
                <a:solidFill>
                  <a:srgbClr val="FF0000"/>
                </a:solidFill>
              </a:rPr>
              <a:t>Deliver Forecast Driven Inundation Services!</a:t>
            </a:r>
            <a:br>
              <a:rPr b="0" lang="en-US" sz="1600">
                <a:solidFill>
                  <a:srgbClr val="FF0000"/>
                </a:solidFill>
              </a:rPr>
            </a:br>
            <a:endParaRPr sz="1800">
              <a:solidFill>
                <a:srgbClr val="FF0000"/>
              </a:solidFill>
            </a:endParaRPr>
          </a:p>
        </p:txBody>
      </p:sp>
      <p:sp>
        <p:nvSpPr>
          <p:cNvPr id="248" name="Google Shape;248;p44"/>
          <p:cNvSpPr txBox="1"/>
          <p:nvPr/>
        </p:nvSpPr>
        <p:spPr>
          <a:xfrm>
            <a:off x="20072" y="1973761"/>
            <a:ext cx="2130381" cy="4738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7650" lIns="67650" spcFirstLastPara="1" rIns="67650" wrap="square" tIns="67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6"/>
              <a:buFont typeface="Arial"/>
              <a:buNone/>
            </a:pPr>
            <a:r>
              <a:rPr b="1" i="0" lang="en-US" sz="10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NERFC Forecasts (RFC FIM)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✔"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Forecasters heavily engaged in the forecast production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✔"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Updated as necessary </a:t>
            </a:r>
            <a:endParaRPr b="0" i="0" sz="108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54" y="2570467"/>
            <a:ext cx="2914595" cy="2085279"/>
          </a:xfrm>
          <a:prstGeom prst="rect">
            <a:avLst/>
          </a:prstGeom>
          <a:noFill/>
          <a:ln cap="flat" cmpd="sng" w="9525">
            <a:solidFill>
              <a:srgbClr val="252C3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0" name="Google Shape;250;p44"/>
          <p:cNvSpPr txBox="1"/>
          <p:nvPr/>
        </p:nvSpPr>
        <p:spPr>
          <a:xfrm>
            <a:off x="6661507" y="4359121"/>
            <a:ext cx="2421925" cy="194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67650" lIns="67650" spcFirstLastPara="1" rIns="67650" wrap="square" tIns="676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87"/>
              <a:buFont typeface="Arial"/>
              <a:buNone/>
            </a:pPr>
            <a:r>
              <a:rPr b="1" i="0" lang="en-US" sz="98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Flood Inundation Mapping Services </a:t>
            </a:r>
            <a:endParaRPr b="1" i="0" sz="987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4"/>
          <p:cNvSpPr txBox="1"/>
          <p:nvPr/>
        </p:nvSpPr>
        <p:spPr>
          <a:xfrm>
            <a:off x="5912457" y="2516276"/>
            <a:ext cx="3238169" cy="246221"/>
          </a:xfrm>
          <a:prstGeom prst="rect">
            <a:avLst/>
          </a:prstGeom>
          <a:gradFill>
            <a:gsLst>
              <a:gs pos="0">
                <a:srgbClr val="062E63"/>
              </a:gs>
              <a:gs pos="48000">
                <a:srgbClr val="09489E"/>
              </a:gs>
              <a:gs pos="100000">
                <a:srgbClr val="3687F3"/>
              </a:gs>
            </a:gsLst>
            <a:lin ang="162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Pawtuxet River Valley – West Warwick/Warwick</a:t>
            </a:r>
            <a:endParaRPr/>
          </a:p>
        </p:txBody>
      </p:sp>
      <p:pic>
        <p:nvPicPr>
          <p:cNvPr id="252" name="Google Shape;25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3644" y="3174922"/>
            <a:ext cx="2220993" cy="1281303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3" name="Google Shape;253;p44"/>
          <p:cNvSpPr/>
          <p:nvPr/>
        </p:nvSpPr>
        <p:spPr>
          <a:xfrm rot="-2194718">
            <a:off x="2300907" y="2093079"/>
            <a:ext cx="1174287" cy="509968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5400">
            <a:solidFill>
              <a:srgbClr val="7939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4"/>
          <p:cNvSpPr txBox="1"/>
          <p:nvPr/>
        </p:nvSpPr>
        <p:spPr>
          <a:xfrm>
            <a:off x="3114460" y="2838484"/>
            <a:ext cx="2303929" cy="328922"/>
          </a:xfrm>
          <a:prstGeom prst="rect">
            <a:avLst/>
          </a:prstGeom>
          <a:gradFill>
            <a:gsLst>
              <a:gs pos="0">
                <a:srgbClr val="6E1C0E"/>
              </a:gs>
              <a:gs pos="48000">
                <a:srgbClr val="AD2C15"/>
              </a:gs>
              <a:gs pos="100000">
                <a:srgbClr val="E96751"/>
              </a:gs>
            </a:gsLst>
            <a:lin ang="16200000" scaled="0"/>
          </a:gradFill>
          <a:ln>
            <a:noFill/>
          </a:ln>
        </p:spPr>
        <p:txBody>
          <a:bodyPr anchorCtr="0" anchor="ctr" bIns="67650" lIns="67650" spcFirstLastPara="1" rIns="67650" wrap="square" tIns="676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6"/>
              <a:buFont typeface="Arial"/>
              <a:buNone/>
            </a:pPr>
            <a:r>
              <a:rPr b="1" i="0" lang="en-US" sz="108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Height Above Nearest Drainage</a:t>
            </a:r>
            <a:br>
              <a:rPr b="1" i="0" lang="en-US" sz="108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08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(HAND)</a:t>
            </a:r>
            <a:endParaRPr b="0" i="0" sz="1086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4"/>
          <p:cNvSpPr/>
          <p:nvPr/>
        </p:nvSpPr>
        <p:spPr>
          <a:xfrm>
            <a:off x="5486400" y="3330054"/>
            <a:ext cx="394344" cy="196917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5400">
            <a:solidFill>
              <a:srgbClr val="7939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4"/>
          <p:cNvSpPr txBox="1"/>
          <p:nvPr/>
        </p:nvSpPr>
        <p:spPr>
          <a:xfrm>
            <a:off x="6476916" y="540828"/>
            <a:ext cx="2250995" cy="328922"/>
          </a:xfrm>
          <a:prstGeom prst="rect">
            <a:avLst/>
          </a:prstGeom>
          <a:gradFill>
            <a:gsLst>
              <a:gs pos="0">
                <a:srgbClr val="6E1C0E"/>
              </a:gs>
              <a:gs pos="48000">
                <a:srgbClr val="AD2C15"/>
              </a:gs>
              <a:gs pos="100000">
                <a:srgbClr val="E96751"/>
              </a:gs>
            </a:gsLst>
            <a:lin ang="16200000" scaled="0"/>
          </a:gradFill>
          <a:ln>
            <a:noFill/>
          </a:ln>
        </p:spPr>
        <p:txBody>
          <a:bodyPr anchorCtr="0" anchor="ctr" bIns="67650" lIns="67650" spcFirstLastPara="1" rIns="67650" wrap="square" tIns="676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6"/>
              <a:buFont typeface="Arial"/>
              <a:buNone/>
            </a:pPr>
            <a:r>
              <a:rPr b="1" i="0" lang="en-US" sz="108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Height Above Nearest Drainage</a:t>
            </a:r>
            <a:br>
              <a:rPr b="1" i="0" lang="en-US" sz="108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08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(HAND)</a:t>
            </a:r>
            <a:endParaRPr b="0" i="0" sz="1086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5738" y="871778"/>
            <a:ext cx="2220993" cy="1281303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8" name="Google Shape;258;p44"/>
          <p:cNvSpPr/>
          <p:nvPr/>
        </p:nvSpPr>
        <p:spPr>
          <a:xfrm>
            <a:off x="5948654" y="1156673"/>
            <a:ext cx="480826" cy="216243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E96751"/>
          </a:solidFill>
          <a:ln cap="flat" cmpd="sng" w="25400">
            <a:solidFill>
              <a:srgbClr val="7B20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4"/>
          <p:cNvSpPr/>
          <p:nvPr/>
        </p:nvSpPr>
        <p:spPr>
          <a:xfrm rot="5400000">
            <a:off x="7391965" y="2190703"/>
            <a:ext cx="474631" cy="208032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E96751"/>
          </a:solidFill>
          <a:ln cap="flat" cmpd="sng" w="25400">
            <a:solidFill>
              <a:srgbClr val="7B20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4"/>
          <p:cNvSpPr txBox="1"/>
          <p:nvPr/>
        </p:nvSpPr>
        <p:spPr>
          <a:xfrm rot="-2340503">
            <a:off x="2473229" y="2205313"/>
            <a:ext cx="802322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Replace </a:t>
            </a:r>
            <a:endParaRPr/>
          </a:p>
        </p:txBody>
      </p:sp>
      <p:sp>
        <p:nvSpPr>
          <p:cNvPr id="261" name="Google Shape;261;p44"/>
          <p:cNvSpPr/>
          <p:nvPr/>
        </p:nvSpPr>
        <p:spPr>
          <a:xfrm rot="4294992">
            <a:off x="3990722" y="2093884"/>
            <a:ext cx="956121" cy="492842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5400">
            <a:solidFill>
              <a:srgbClr val="7939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4"/>
          <p:cNvSpPr txBox="1"/>
          <p:nvPr/>
        </p:nvSpPr>
        <p:spPr>
          <a:xfrm rot="4213789">
            <a:off x="4131455" y="2196723"/>
            <a:ext cx="688329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Route </a:t>
            </a:r>
            <a:endParaRPr/>
          </a:p>
        </p:txBody>
      </p:sp>
      <p:pic>
        <p:nvPicPr>
          <p:cNvPr id="263" name="Google Shape;263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23160" y="2754252"/>
            <a:ext cx="3202686" cy="190149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9" name="Google Shape;269;p45"/>
          <p:cNvCxnSpPr/>
          <p:nvPr/>
        </p:nvCxnSpPr>
        <p:spPr>
          <a:xfrm flipH="1" rot="10800000">
            <a:off x="112343" y="502475"/>
            <a:ext cx="8911923" cy="2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0" name="Google Shape;270;p45"/>
          <p:cNvSpPr txBox="1"/>
          <p:nvPr/>
        </p:nvSpPr>
        <p:spPr>
          <a:xfrm>
            <a:off x="112343" y="4458845"/>
            <a:ext cx="8971089" cy="213257"/>
          </a:xfrm>
          <a:prstGeom prst="rect">
            <a:avLst/>
          </a:prstGeom>
          <a:noFill/>
          <a:ln>
            <a:noFill/>
          </a:ln>
        </p:spPr>
        <p:txBody>
          <a:bodyPr anchorCtr="0" anchor="t" bIns="67650" lIns="67650" spcFirstLastPara="1" rIns="67650" wrap="square" tIns="67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"/>
              <a:buFont typeface="Arial"/>
              <a:buNone/>
            </a:pPr>
            <a:r>
              <a:rPr b="0" i="0" lang="en-US" sz="74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*Population totals based on 2017 population (327M) in adjacent hydrologic areas, defined by Hydrologic Unit Code (HUC) 12 delineations. Tidal areas will not be included at this time.</a:t>
            </a:r>
            <a:r>
              <a:rPr b="0" i="0" lang="en-US" sz="103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74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31" y="969166"/>
            <a:ext cx="4415907" cy="3118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272" name="Google Shape;272;p45"/>
          <p:cNvSpPr txBox="1"/>
          <p:nvPr/>
        </p:nvSpPr>
        <p:spPr>
          <a:xfrm>
            <a:off x="1" y="-5060"/>
            <a:ext cx="9144000" cy="507537"/>
          </a:xfrm>
          <a:prstGeom prst="rect">
            <a:avLst/>
          </a:prstGeom>
          <a:noFill/>
          <a:ln>
            <a:noFill/>
          </a:ln>
        </p:spPr>
        <p:txBody>
          <a:bodyPr anchorCtr="0" anchor="t" bIns="67650" lIns="67650" spcFirstLastPara="1" rIns="67650" wrap="square" tIns="67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556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Two Sources for Inundation Guidance: RFC Forecasts &amp; the NWM</a:t>
            </a:r>
            <a:endParaRPr b="0" i="0" sz="2400" u="none" cap="none" strike="noStrike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3908" y="990829"/>
            <a:ext cx="4409524" cy="3096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274" name="Google Shape;274;p45"/>
          <p:cNvSpPr txBox="1"/>
          <p:nvPr/>
        </p:nvSpPr>
        <p:spPr>
          <a:xfrm>
            <a:off x="112343" y="702276"/>
            <a:ext cx="3963291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River Forecast Center based FIM (RFC FIM)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5"/>
          <p:cNvSpPr txBox="1"/>
          <p:nvPr/>
        </p:nvSpPr>
        <p:spPr>
          <a:xfrm>
            <a:off x="4673908" y="695841"/>
            <a:ext cx="3963291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Water Model FIM (NWM FIM)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5"/>
          <p:cNvSpPr txBox="1"/>
          <p:nvPr/>
        </p:nvSpPr>
        <p:spPr>
          <a:xfrm>
            <a:off x="91731" y="4077395"/>
            <a:ext cx="43098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Higher confidence – as it is based off our official forecasts</a:t>
            </a:r>
            <a:endParaRPr/>
          </a:p>
        </p:txBody>
      </p:sp>
      <p:sp>
        <p:nvSpPr>
          <p:cNvPr id="277" name="Google Shape;277;p45"/>
          <p:cNvSpPr txBox="1"/>
          <p:nvPr/>
        </p:nvSpPr>
        <p:spPr>
          <a:xfrm>
            <a:off x="4673900" y="4084225"/>
            <a:ext cx="441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Lower confidence – based off one of </a:t>
            </a:r>
            <a:r>
              <a:rPr lang="en-US" sz="1200">
                <a:solidFill>
                  <a:srgbClr val="0A4595"/>
                </a:solidFill>
              </a:rPr>
              <a:t>the HRRR or GFS </a:t>
            </a: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rainfall forecasts which may not represent our official forecast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/>
          <p:nvPr>
            <p:ph idx="1" type="body"/>
          </p:nvPr>
        </p:nvSpPr>
        <p:spPr>
          <a:xfrm>
            <a:off x="42100" y="519250"/>
            <a:ext cx="4572000" cy="46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</a:pPr>
            <a:r>
              <a:rPr lang="en-US" sz="1400"/>
              <a:t>Conducted February 23, 2021</a:t>
            </a:r>
            <a:br>
              <a:rPr lang="en-US" sz="1200"/>
            </a:br>
            <a:r>
              <a:rPr lang="en-US" sz="1200"/>
              <a:t>     - Entirely in a virtual environment</a:t>
            </a:r>
            <a:br>
              <a:rPr lang="en-US" sz="1200"/>
            </a:br>
            <a:r>
              <a:rPr lang="en-US" sz="1200"/>
              <a:t>     - 35 participants</a:t>
            </a:r>
            <a:endParaRPr sz="2800"/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36F"/>
              </a:buClr>
              <a:buSzPts val="2600"/>
              <a:buFont typeface="Arial"/>
              <a:buChar char="•"/>
            </a:pPr>
            <a:r>
              <a:rPr lang="en-US" sz="1400"/>
              <a:t>Representation from state and local EMA, floodplain managers, Federal partners (FEMA, USACE, USGS), and SERFC</a:t>
            </a:r>
            <a:endParaRPr sz="2800"/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36F"/>
              </a:buClr>
              <a:buSzPts val="2600"/>
              <a:buFont typeface="Arial"/>
              <a:buChar char="•"/>
            </a:pPr>
            <a:r>
              <a:rPr lang="en-US" sz="1400"/>
              <a:t>Record March Floods of 2010 – focused on the Pawtuxet, Pawcatuck and Wood River basins</a:t>
            </a:r>
            <a:endParaRPr sz="2800"/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36F"/>
              </a:buClr>
              <a:buSzPts val="2600"/>
              <a:buFont typeface="Arial"/>
              <a:buChar char="•"/>
            </a:pPr>
            <a:r>
              <a:rPr lang="en-US" sz="1400"/>
              <a:t>Longer lead time type of event – marking the end of a record wet month for the state ending with record flooding</a:t>
            </a:r>
            <a:endParaRPr sz="2800"/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36F"/>
              </a:buClr>
              <a:buSzPts val="2600"/>
              <a:buFont typeface="Arial"/>
              <a:buChar char="•"/>
            </a:pPr>
            <a:r>
              <a:rPr lang="en-US" sz="1400"/>
              <a:t>State communication is directly to the local cities and towns (39 total)</a:t>
            </a:r>
            <a:endParaRPr sz="1800"/>
          </a:p>
        </p:txBody>
      </p:sp>
      <p:sp>
        <p:nvSpPr>
          <p:cNvPr id="283" name="Google Shape;283;p46"/>
          <p:cNvSpPr txBox="1"/>
          <p:nvPr>
            <p:ph type="title"/>
          </p:nvPr>
        </p:nvSpPr>
        <p:spPr>
          <a:xfrm>
            <a:off x="605100" y="73228"/>
            <a:ext cx="79338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800"/>
              <a:t>The Rhode Island Tabletop</a:t>
            </a:r>
            <a:endParaRPr sz="2800"/>
          </a:p>
        </p:txBody>
      </p:sp>
      <p:pic>
        <p:nvPicPr>
          <p:cNvPr id="284" name="Google Shape;284;p46"/>
          <p:cNvPicPr preferRelativeResize="0"/>
          <p:nvPr/>
        </p:nvPicPr>
        <p:blipFill rotWithShape="1">
          <a:blip r:embed="rId3">
            <a:alphaModFix/>
          </a:blip>
          <a:srcRect b="38122" l="0" r="0" t="0"/>
          <a:stretch/>
        </p:blipFill>
        <p:spPr>
          <a:xfrm>
            <a:off x="4711486" y="718825"/>
            <a:ext cx="4260463" cy="18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1486" y="2790350"/>
            <a:ext cx="4260464" cy="18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6"/>
          <p:cNvSpPr txBox="1"/>
          <p:nvPr/>
        </p:nvSpPr>
        <p:spPr>
          <a:xfrm>
            <a:off x="4711485" y="4346325"/>
            <a:ext cx="4260600" cy="338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732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West Warwick Wastewater Treatment Facility under siege, morning of April 1st, 2010 as the Pawtuxet River began to recede.  Photo: RI ANG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6"/>
          <p:cNvSpPr txBox="1"/>
          <p:nvPr/>
        </p:nvSpPr>
        <p:spPr>
          <a:xfrm>
            <a:off x="4711485" y="2402400"/>
            <a:ext cx="4260600" cy="338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732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Warwick Mall severely flooding at the crest of the event, March 31st, 2010.   Photo: RI ANG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idx="1" type="body"/>
          </p:nvPr>
        </p:nvSpPr>
        <p:spPr>
          <a:xfrm>
            <a:off x="26225" y="531051"/>
            <a:ext cx="4731000" cy="41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1500"/>
              <a:t>Conducted June 29, 2021</a:t>
            </a:r>
            <a:br>
              <a:rPr lang="en-US" sz="2900"/>
            </a:br>
            <a:r>
              <a:rPr lang="en-US" sz="1300"/>
              <a:t>     - </a:t>
            </a:r>
            <a:r>
              <a:rPr lang="en-US" sz="1100"/>
              <a:t>Entirely in a virtual environment</a:t>
            </a:r>
            <a:br>
              <a:rPr lang="en-US" sz="1300"/>
            </a:br>
            <a:r>
              <a:rPr lang="en-US" sz="1300"/>
              <a:t>     - </a:t>
            </a:r>
            <a:r>
              <a:rPr lang="en-US" sz="1100"/>
              <a:t>Maxed out at 79 participants</a:t>
            </a:r>
            <a:endParaRPr sz="29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1500"/>
              <a:t>Reps from State OEM, Green and Schoharie County OEM, local EM/Fire/Police, State DOT NYPA/NYCC, State Police, NYCDEP, FEMA regions 1 and 2, and MARFC</a:t>
            </a:r>
            <a:endParaRPr sz="29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1500"/>
              <a:t>T.S. Irene – rapid onset type of event</a:t>
            </a:r>
            <a:br>
              <a:rPr lang="en-US" sz="2900"/>
            </a:br>
            <a:r>
              <a:rPr lang="en-US" sz="1500"/>
              <a:t>     - </a:t>
            </a:r>
            <a:r>
              <a:rPr lang="en-US" sz="1100"/>
              <a:t>Record flooding on the Schoharie and many creeks and </a:t>
            </a:r>
            <a:br>
              <a:rPr lang="en-US" sz="1100"/>
            </a:br>
            <a:r>
              <a:rPr lang="en-US" sz="1100"/>
              <a:t>          kills feeding into the mainstem Schoharie</a:t>
            </a:r>
            <a:br>
              <a:rPr lang="en-US" sz="2700"/>
            </a:br>
            <a:r>
              <a:rPr lang="en-US" sz="1500"/>
              <a:t>     - </a:t>
            </a:r>
            <a:r>
              <a:rPr lang="en-US" sz="1100"/>
              <a:t>Initially state was focused on storm surge evacuations of</a:t>
            </a:r>
            <a:br>
              <a:rPr lang="en-US" sz="1100"/>
            </a:br>
            <a:r>
              <a:rPr lang="en-US" sz="1100"/>
              <a:t>          western LI and NYC – before recognizing the massive flood</a:t>
            </a:r>
            <a:br>
              <a:rPr lang="en-US" sz="1100"/>
            </a:br>
            <a:r>
              <a:rPr lang="en-US" sz="1100"/>
              <a:t>          potential for parts of the state</a:t>
            </a:r>
            <a:endParaRPr sz="27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1500"/>
              <a:t>Home rule form of state governance</a:t>
            </a:r>
            <a:br>
              <a:rPr lang="en-US" sz="1500"/>
            </a:br>
            <a:r>
              <a:rPr lang="en-US" sz="1500"/>
              <a:t>     - </a:t>
            </a:r>
            <a:r>
              <a:rPr lang="en-US" sz="1100"/>
              <a:t>State communicates to counties &gt; counties communicate to</a:t>
            </a:r>
            <a:br>
              <a:rPr lang="en-US" sz="1100"/>
            </a:br>
            <a:r>
              <a:rPr lang="en-US" sz="1100"/>
              <a:t>          the local communities</a:t>
            </a:r>
            <a:endParaRPr sz="1100"/>
          </a:p>
        </p:txBody>
      </p:sp>
      <p:sp>
        <p:nvSpPr>
          <p:cNvPr id="293" name="Google Shape;293;p47"/>
          <p:cNvSpPr txBox="1"/>
          <p:nvPr>
            <p:ph type="title"/>
          </p:nvPr>
        </p:nvSpPr>
        <p:spPr>
          <a:xfrm>
            <a:off x="0" y="0"/>
            <a:ext cx="9144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800"/>
              <a:t>The New York Tabletop</a:t>
            </a:r>
            <a:endParaRPr sz="2800"/>
          </a:p>
        </p:txBody>
      </p:sp>
      <p:sp>
        <p:nvSpPr>
          <p:cNvPr id="294" name="Google Shape;294;p47"/>
          <p:cNvSpPr txBox="1"/>
          <p:nvPr/>
        </p:nvSpPr>
        <p:spPr>
          <a:xfrm>
            <a:off x="4812363" y="4362600"/>
            <a:ext cx="4250400" cy="338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732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Widespread record flooding along the mid portion of the Schoharie Creek through the town of Middleburgh, NY from Tropical Storm Irene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7"/>
          <p:cNvSpPr txBox="1"/>
          <p:nvPr/>
        </p:nvSpPr>
        <p:spPr>
          <a:xfrm>
            <a:off x="4812306" y="2281627"/>
            <a:ext cx="4250400" cy="338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732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Record flooding along Schoharie Creek in the village of Schoharie on the morning of Sunday, August 28</a:t>
            </a:r>
            <a:r>
              <a:rPr b="0" baseline="30000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2011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lh3.googleusercontent.com/7B33dCsW0KDkYKbeXlAQlfWvO4PNmDM1q1MdBDH2kgdiMIZC8e3gGx4WWKMRXcKwbgd2kS7g3mNDtPq0vREOMZbNG_TUMvdW2PI45fNg7gGmrFcH2xlq37Jz5sYg2teeAmmV5GmrlA8" id="296" name="Google Shape;29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2306" y="595756"/>
            <a:ext cx="4250457" cy="1698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xjIDtCwih9Cf2EsM6yT5inxZJ78x40rtzZ3hwB_CwFu8NHxdInsjkQEnJ5NQx2nzpDtZ-V2V5cc7TcONjmTTRP89ohzqrHrZXMFSlLEtKDYek7_zpKnpXrnN_ry5whudUnLmIwjZvjs" id="297" name="Google Shape;29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2306" y="2633072"/>
            <a:ext cx="4250457" cy="1729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70165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8"/>
          <p:cNvSpPr txBox="1"/>
          <p:nvPr/>
        </p:nvSpPr>
        <p:spPr>
          <a:xfrm>
            <a:off x="2428875" y="0"/>
            <a:ext cx="413623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GeoCollaborate</a:t>
            </a:r>
            <a:b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https://nwc.geocollaborate.com/dashboard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489" y="751117"/>
            <a:ext cx="4227494" cy="22254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9" name="Google Shape;309;p49"/>
          <p:cNvSpPr txBox="1"/>
          <p:nvPr/>
        </p:nvSpPr>
        <p:spPr>
          <a:xfrm>
            <a:off x="608715" y="1"/>
            <a:ext cx="792657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Example:  In 2010 for the Pawtuxet Basin:</a:t>
            </a:r>
            <a:b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18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Cranston, Warwick, West Warwick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1" y="751117"/>
            <a:ext cx="4493834" cy="22254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1" name="Google Shape;311;p49"/>
          <p:cNvSpPr txBox="1"/>
          <p:nvPr/>
        </p:nvSpPr>
        <p:spPr>
          <a:xfrm>
            <a:off x="1103129" y="3022307"/>
            <a:ext cx="6937744" cy="163121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County based generic flood warnings which provided timing information but lacked any specifics on impacts </a:t>
            </a:r>
            <a:endParaRPr/>
          </a:p>
          <a:p>
            <a:pPr indent="-1508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Conference calls with the state &amp; local communities where we tried to leverage the FEMA Flood Insurance Rate Maps as our Guide for potential impacts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2_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