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65" r:id="rId2"/>
    <p:sldId id="272" r:id="rId3"/>
    <p:sldId id="273" r:id="rId4"/>
    <p:sldId id="316" r:id="rId5"/>
    <p:sldId id="312" r:id="rId6"/>
    <p:sldId id="317" r:id="rId7"/>
    <p:sldId id="256" r:id="rId8"/>
    <p:sldId id="271" r:id="rId9"/>
    <p:sldId id="315" r:id="rId10"/>
    <p:sldId id="284" r:id="rId11"/>
    <p:sldId id="285" r:id="rId12"/>
    <p:sldId id="258" r:id="rId13"/>
    <p:sldId id="274" r:id="rId14"/>
    <p:sldId id="275" r:id="rId15"/>
    <p:sldId id="276" r:id="rId16"/>
    <p:sldId id="277" r:id="rId17"/>
    <p:sldId id="278" r:id="rId18"/>
    <p:sldId id="283" r:id="rId19"/>
    <p:sldId id="279" r:id="rId20"/>
    <p:sldId id="280" r:id="rId21"/>
    <p:sldId id="281" r:id="rId22"/>
    <p:sldId id="257" r:id="rId23"/>
    <p:sldId id="282" r:id="rId24"/>
    <p:sldId id="259" r:id="rId25"/>
    <p:sldId id="286" r:id="rId26"/>
    <p:sldId id="287" r:id="rId27"/>
    <p:sldId id="288" r:id="rId28"/>
    <p:sldId id="289" r:id="rId29"/>
    <p:sldId id="290" r:id="rId30"/>
    <p:sldId id="314" r:id="rId31"/>
    <p:sldId id="266" r:id="rId32"/>
    <p:sldId id="267" r:id="rId33"/>
    <p:sldId id="291" r:id="rId34"/>
    <p:sldId id="268" r:id="rId35"/>
    <p:sldId id="269" r:id="rId36"/>
    <p:sldId id="293" r:id="rId37"/>
    <p:sldId id="294" r:id="rId38"/>
    <p:sldId id="292" r:id="rId39"/>
    <p:sldId id="311" r:id="rId40"/>
    <p:sldId id="270" r:id="rId41"/>
    <p:sldId id="295" r:id="rId42"/>
    <p:sldId id="313" r:id="rId43"/>
    <p:sldId id="309" r:id="rId44"/>
    <p:sldId id="299" r:id="rId45"/>
    <p:sldId id="300" r:id="rId46"/>
    <p:sldId id="308" r:id="rId47"/>
    <p:sldId id="297" r:id="rId48"/>
    <p:sldId id="298" r:id="rId49"/>
    <p:sldId id="310" r:id="rId50"/>
    <p:sldId id="296" r:id="rId51"/>
    <p:sldId id="305" r:id="rId52"/>
    <p:sldId id="301" r:id="rId53"/>
    <p:sldId id="307" r:id="rId54"/>
    <p:sldId id="306" r:id="rId55"/>
    <p:sldId id="302" r:id="rId56"/>
    <p:sldId id="303" r:id="rId57"/>
    <p:sldId id="304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E5B60C-3DD7-474B-9135-2059DD01EF0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2BE6BE-2B31-478E-97FE-C787EEE46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030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6257c22c35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-US">
                <a:solidFill>
                  <a:schemeClr val="dk1"/>
                </a:solidFill>
              </a:rPr>
              <a:t>theoretical, or intrinsic predictability, is a measure of how far out we could make deterministic forecasts if we had a perfect model and nearly-perfect initial conditions (of course, if we had a perfect model and perfect initial conditions, we could make perfect forecasts)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-US">
                <a:solidFill>
                  <a:schemeClr val="dk1"/>
                </a:solidFill>
              </a:rPr>
              <a:t>accuracy here is the “inverse” of wind error, measured with respect to climatology….0% accuracy means 0% skill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-US">
                <a:solidFill>
                  <a:schemeClr val="dk1"/>
                </a:solidFill>
              </a:rPr>
              <a:t>the accuracy metric is the squared difference in the wind field, and is heavily influenced by jet streams, so the figure gives you essentially the forecast accuracy of synoptic-scale weather systems in the middle latitudes (day-to-day weather, so it’s not applicable to hyper-local forecasts of thunderstorms)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g6257c22c3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7808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6257c22c35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predictability is scale dependent because error growth is faster on smaller scales….that’s why thunderstorm forecasts more than a few hours in advance are futile, even in a hypothetical future scenario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typical scales: 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10 km --- thunderstorm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100 km --- squall lines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1000 km --- cyclones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10000 km --- Rossby waves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/>
          </a:p>
        </p:txBody>
      </p:sp>
      <p:sp>
        <p:nvSpPr>
          <p:cNvPr id="133" name="Google Shape;133;g6257c22c3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3065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6257c22c35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examples of calibrated/uncalibrated ensembles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(left) A useful ensemble which has been calibrated. There’s no bias and the “truth” is always contained within the ensemble envelop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(right) This ensemble has not been calibrated. It has an intensity bias (too low) and the spread is too narrow. Forecasts based on this ensemble would be overly confident, in a very wrong way.</a:t>
            </a:r>
            <a:endParaRPr/>
          </a:p>
        </p:txBody>
      </p:sp>
      <p:sp>
        <p:nvSpPr>
          <p:cNvPr id="150" name="Google Shape;150;g6257c22c35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6943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33445-6171-4695-A6E7-325ED8D56EE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40062-2E19-49A8-A2A3-5B1015A82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906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33445-6171-4695-A6E7-325ED8D56EE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40062-2E19-49A8-A2A3-5B1015A82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429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33445-6171-4695-A6E7-325ED8D56EE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40062-2E19-49A8-A2A3-5B1015A82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359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33445-6171-4695-A6E7-325ED8D56EE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40062-2E19-49A8-A2A3-5B1015A82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95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33445-6171-4695-A6E7-325ED8D56EE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40062-2E19-49A8-A2A3-5B1015A82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392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33445-6171-4695-A6E7-325ED8D56EE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40062-2E19-49A8-A2A3-5B1015A82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515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33445-6171-4695-A6E7-325ED8D56EE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40062-2E19-49A8-A2A3-5B1015A82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761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33445-6171-4695-A6E7-325ED8D56EE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40062-2E19-49A8-A2A3-5B1015A82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261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33445-6171-4695-A6E7-325ED8D56EE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40062-2E19-49A8-A2A3-5B1015A82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268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33445-6171-4695-A6E7-325ED8D56EE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40062-2E19-49A8-A2A3-5B1015A82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495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33445-6171-4695-A6E7-325ED8D56EE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40062-2E19-49A8-A2A3-5B1015A82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296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33445-6171-4695-A6E7-325ED8D56EE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40062-2E19-49A8-A2A3-5B1015A82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342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jpeg"/><Relationship Id="rId7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3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1.pn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4.gif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4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s://www.youtube.com/watch?v=XWZCXdkVPZQ" TargetMode="External"/><Relationship Id="rId4" Type="http://schemas.openxmlformats.org/officeDocument/2006/relationships/image" Target="../media/image7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4.pn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78.pn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86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8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9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s://ams.confex.com/ams/27WAF23NWP/webprogram/Paper273492.html" TargetMode="External"/><Relationship Id="rId4" Type="http://schemas.openxmlformats.org/officeDocument/2006/relationships/image" Target="../media/image9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66.png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04.png"/><Relationship Id="rId5" Type="http://schemas.openxmlformats.org/officeDocument/2006/relationships/image" Target="../media/image100.jpg"/><Relationship Id="rId10" Type="http://schemas.openxmlformats.org/officeDocument/2006/relationships/image" Target="../media/image2.png"/><Relationship Id="rId4" Type="http://schemas.openxmlformats.org/officeDocument/2006/relationships/image" Target="../media/image99.png"/><Relationship Id="rId9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11" Type="http://schemas.openxmlformats.org/officeDocument/2006/relationships/image" Target="../media/image111.jpeg"/><Relationship Id="rId5" Type="http://schemas.openxmlformats.org/officeDocument/2006/relationships/image" Target="../media/image107.jpeg"/><Relationship Id="rId10" Type="http://schemas.openxmlformats.org/officeDocument/2006/relationships/image" Target="../media/image110.png"/><Relationship Id="rId4" Type="http://schemas.openxmlformats.org/officeDocument/2006/relationships/image" Target="../media/image106.png"/><Relationship Id="rId9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:\isabelnasaimagefad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1724" y="-1"/>
            <a:ext cx="9144001" cy="1066801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n w="19050">
                  <a:solidFill>
                    <a:schemeClr val="bg1"/>
                  </a:solidFill>
                </a:ln>
                <a:solidFill>
                  <a:srgbClr val="002060"/>
                </a:solidFill>
              </a:rPr>
              <a:t>The Evolving Role of the Human in Weather Prediction and Communication</a:t>
            </a:r>
            <a:endParaRPr lang="en-US" sz="3600" dirty="0">
              <a:ln w="19050">
                <a:solidFill>
                  <a:schemeClr val="bg1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1724" y="1143000"/>
            <a:ext cx="9120553" cy="1295400"/>
          </a:xfrm>
        </p:spPr>
        <p:txBody>
          <a:bodyPr>
            <a:normAutofit fontScale="25000" lnSpcReduction="20000"/>
          </a:bodyPr>
          <a:lstStyle/>
          <a:p>
            <a:r>
              <a:rPr lang="en-US" sz="5600" b="1" cap="small" dirty="0">
                <a:solidFill>
                  <a:srgbClr val="002060"/>
                </a:solidFill>
              </a:rPr>
              <a:t>Neil A. Stuart</a:t>
            </a:r>
            <a:r>
              <a:rPr lang="en-US" sz="5600" b="1" baseline="30000" dirty="0">
                <a:solidFill>
                  <a:srgbClr val="002060"/>
                </a:solidFill>
              </a:rPr>
              <a:t>1</a:t>
            </a:r>
            <a:r>
              <a:rPr lang="en-US" sz="5600" b="1" dirty="0">
                <a:solidFill>
                  <a:srgbClr val="002060"/>
                </a:solidFill>
              </a:rPr>
              <a:t>, </a:t>
            </a:r>
          </a:p>
          <a:p>
            <a:r>
              <a:rPr lang="en-US" sz="5600" b="1" i="1" baseline="30000" dirty="0">
                <a:solidFill>
                  <a:srgbClr val="002060"/>
                </a:solidFill>
              </a:rPr>
              <a:t>1 </a:t>
            </a:r>
            <a:r>
              <a:rPr lang="en-US" sz="5600" b="1" i="1" dirty="0">
                <a:solidFill>
                  <a:srgbClr val="002060"/>
                </a:solidFill>
              </a:rPr>
              <a:t>NOAA/National Weather Service, Albany, New York </a:t>
            </a:r>
            <a:endParaRPr lang="en-US" sz="5600" b="1" cap="small" dirty="0">
              <a:solidFill>
                <a:srgbClr val="002060"/>
              </a:solidFill>
            </a:endParaRPr>
          </a:p>
          <a:p>
            <a:endParaRPr lang="en-US" sz="5600" b="1" cap="small" dirty="0">
              <a:solidFill>
                <a:srgbClr val="002060"/>
              </a:solidFill>
            </a:endParaRPr>
          </a:p>
          <a:p>
            <a:r>
              <a:rPr lang="en-US" sz="4800" cap="small" dirty="0">
                <a:solidFill>
                  <a:srgbClr val="002060"/>
                </a:solidFill>
              </a:rPr>
              <a:t>Gail Hartfield</a:t>
            </a:r>
            <a:r>
              <a:rPr lang="en-US" sz="4800" baseline="30000" dirty="0">
                <a:solidFill>
                  <a:srgbClr val="002060"/>
                </a:solidFill>
              </a:rPr>
              <a:t>2</a:t>
            </a:r>
            <a:r>
              <a:rPr lang="en-US" sz="4800" dirty="0">
                <a:solidFill>
                  <a:srgbClr val="002060"/>
                </a:solidFill>
              </a:rPr>
              <a:t>, </a:t>
            </a:r>
            <a:r>
              <a:rPr lang="en-US" sz="4800" cap="small" dirty="0">
                <a:solidFill>
                  <a:srgbClr val="002060"/>
                </a:solidFill>
              </a:rPr>
              <a:t>David M. Schultz</a:t>
            </a:r>
            <a:r>
              <a:rPr lang="en-US" sz="4800" baseline="30000" dirty="0">
                <a:solidFill>
                  <a:srgbClr val="002060"/>
                </a:solidFill>
              </a:rPr>
              <a:t>3,4</a:t>
            </a:r>
            <a:r>
              <a:rPr lang="en-US" sz="4800" dirty="0">
                <a:solidFill>
                  <a:srgbClr val="002060"/>
                </a:solidFill>
              </a:rPr>
              <a:t>, </a:t>
            </a:r>
            <a:r>
              <a:rPr lang="en-US" sz="4800" cap="small" dirty="0">
                <a:solidFill>
                  <a:srgbClr val="002060"/>
                </a:solidFill>
              </a:rPr>
              <a:t>Katie  Wilson</a:t>
            </a:r>
            <a:r>
              <a:rPr lang="en-US" sz="4800" cap="small" baseline="30000" dirty="0">
                <a:solidFill>
                  <a:srgbClr val="002060"/>
                </a:solidFill>
              </a:rPr>
              <a:t>5</a:t>
            </a:r>
            <a:r>
              <a:rPr lang="en-US" sz="4800" cap="small" dirty="0">
                <a:solidFill>
                  <a:srgbClr val="002060"/>
                </a:solidFill>
              </a:rPr>
              <a:t>, Gregory West</a:t>
            </a:r>
            <a:r>
              <a:rPr lang="en-US" sz="4800" cap="small" baseline="30000" dirty="0">
                <a:solidFill>
                  <a:srgbClr val="002060"/>
                </a:solidFill>
              </a:rPr>
              <a:t>6</a:t>
            </a:r>
            <a:r>
              <a:rPr lang="en-US" sz="4800" cap="small" dirty="0">
                <a:solidFill>
                  <a:srgbClr val="002060"/>
                </a:solidFill>
              </a:rPr>
              <a:t>, Robert Hoffman</a:t>
            </a:r>
            <a:r>
              <a:rPr lang="en-US" sz="4800" cap="small" baseline="30000" dirty="0">
                <a:solidFill>
                  <a:srgbClr val="002060"/>
                </a:solidFill>
              </a:rPr>
              <a:t>7</a:t>
            </a:r>
            <a:r>
              <a:rPr lang="en-US" sz="4800" cap="small" dirty="0">
                <a:solidFill>
                  <a:srgbClr val="002060"/>
                </a:solidFill>
              </a:rPr>
              <a:t>, Gary Lackmann</a:t>
            </a:r>
            <a:r>
              <a:rPr lang="en-US" sz="4800" cap="small" baseline="30000" dirty="0">
                <a:solidFill>
                  <a:srgbClr val="002060"/>
                </a:solidFill>
              </a:rPr>
              <a:t>8</a:t>
            </a:r>
            <a:r>
              <a:rPr lang="en-US" sz="4800" cap="small" dirty="0">
                <a:solidFill>
                  <a:srgbClr val="002060"/>
                </a:solidFill>
              </a:rPr>
              <a:t>, Harold Brooks</a:t>
            </a:r>
            <a:r>
              <a:rPr lang="en-US" sz="4800" cap="small" baseline="30000" dirty="0">
                <a:solidFill>
                  <a:srgbClr val="002060"/>
                </a:solidFill>
              </a:rPr>
              <a:t>9</a:t>
            </a:r>
            <a:r>
              <a:rPr lang="en-US" sz="4800" cap="small" dirty="0">
                <a:solidFill>
                  <a:srgbClr val="002060"/>
                </a:solidFill>
              </a:rPr>
              <a:t>, Paul Roebber</a:t>
            </a:r>
            <a:r>
              <a:rPr lang="en-US" sz="4800" cap="small" baseline="30000" dirty="0">
                <a:solidFill>
                  <a:srgbClr val="002060"/>
                </a:solidFill>
              </a:rPr>
              <a:t>10</a:t>
            </a:r>
            <a:r>
              <a:rPr lang="en-US" sz="4800" cap="small" dirty="0">
                <a:solidFill>
                  <a:srgbClr val="002060"/>
                </a:solidFill>
              </a:rPr>
              <a:t>, Teresa Bals-Elsholz</a:t>
            </a:r>
            <a:r>
              <a:rPr lang="en-US" sz="4800" cap="small" baseline="30000" dirty="0">
                <a:solidFill>
                  <a:srgbClr val="002060"/>
                </a:solidFill>
              </a:rPr>
              <a:t>11</a:t>
            </a:r>
            <a:r>
              <a:rPr lang="en-US" sz="4800" cap="small" dirty="0">
                <a:solidFill>
                  <a:srgbClr val="002060"/>
                </a:solidFill>
              </a:rPr>
              <a:t>, Holly Obermeier</a:t>
            </a:r>
            <a:r>
              <a:rPr lang="en-US" sz="4800" cap="small" baseline="30000" dirty="0">
                <a:solidFill>
                  <a:srgbClr val="002060"/>
                </a:solidFill>
              </a:rPr>
              <a:t>12</a:t>
            </a:r>
            <a:r>
              <a:rPr lang="en-US" sz="4800" cap="small" dirty="0">
                <a:solidFill>
                  <a:srgbClr val="002060"/>
                </a:solidFill>
              </a:rPr>
              <a:t>, </a:t>
            </a:r>
            <a:r>
              <a:rPr lang="en-US" sz="4800" cap="small" dirty="0" err="1">
                <a:solidFill>
                  <a:srgbClr val="002060"/>
                </a:solidFill>
              </a:rPr>
              <a:t>Falko</a:t>
            </a:r>
            <a:r>
              <a:rPr lang="en-US" sz="4800" cap="small" dirty="0">
                <a:solidFill>
                  <a:srgbClr val="002060"/>
                </a:solidFill>
              </a:rPr>
              <a:t> Judt</a:t>
            </a:r>
            <a:r>
              <a:rPr lang="en-US" sz="4800" cap="small" baseline="30000" dirty="0">
                <a:solidFill>
                  <a:srgbClr val="002060"/>
                </a:solidFill>
              </a:rPr>
              <a:t>13</a:t>
            </a:r>
            <a:r>
              <a:rPr lang="en-US" sz="4800" cap="small" dirty="0">
                <a:solidFill>
                  <a:srgbClr val="002060"/>
                </a:solidFill>
              </a:rPr>
              <a:t>, Patrick Market</a:t>
            </a:r>
            <a:r>
              <a:rPr lang="en-US" sz="4800" cap="small" baseline="30000" dirty="0">
                <a:solidFill>
                  <a:srgbClr val="002060"/>
                </a:solidFill>
              </a:rPr>
              <a:t>14</a:t>
            </a:r>
            <a:r>
              <a:rPr lang="en-US" sz="4800" cap="small" dirty="0">
                <a:solidFill>
                  <a:srgbClr val="002060"/>
                </a:solidFill>
              </a:rPr>
              <a:t>, Daniel Nietfeld</a:t>
            </a:r>
            <a:r>
              <a:rPr lang="en-US" sz="4800" cap="small" baseline="30000" dirty="0">
                <a:solidFill>
                  <a:srgbClr val="002060"/>
                </a:solidFill>
              </a:rPr>
              <a:t>15</a:t>
            </a:r>
            <a:r>
              <a:rPr lang="en-US" sz="4800" cap="small" dirty="0">
                <a:solidFill>
                  <a:srgbClr val="002060"/>
                </a:solidFill>
              </a:rPr>
              <a:t>, Bruce Telfeyan</a:t>
            </a:r>
            <a:r>
              <a:rPr lang="en-US" sz="4800" cap="small" baseline="30000" dirty="0">
                <a:solidFill>
                  <a:srgbClr val="002060"/>
                </a:solidFill>
              </a:rPr>
              <a:t>16</a:t>
            </a:r>
            <a:r>
              <a:rPr lang="en-US" sz="4800" cap="small" dirty="0">
                <a:solidFill>
                  <a:srgbClr val="002060"/>
                </a:solidFill>
              </a:rPr>
              <a:t>, Dan DePodwin</a:t>
            </a:r>
            <a:r>
              <a:rPr lang="en-US" sz="4800" cap="small" baseline="30000" dirty="0">
                <a:solidFill>
                  <a:srgbClr val="002060"/>
                </a:solidFill>
              </a:rPr>
              <a:t>17</a:t>
            </a:r>
            <a:r>
              <a:rPr lang="en-US" sz="4800" cap="small" dirty="0">
                <a:solidFill>
                  <a:srgbClr val="002060"/>
                </a:solidFill>
              </a:rPr>
              <a:t>, Jeffrey Fries</a:t>
            </a:r>
            <a:r>
              <a:rPr lang="en-US" sz="4800" cap="small" baseline="30000" dirty="0">
                <a:solidFill>
                  <a:srgbClr val="002060"/>
                </a:solidFill>
              </a:rPr>
              <a:t>18</a:t>
            </a:r>
            <a:r>
              <a:rPr lang="en-US" sz="4800" cap="small" dirty="0">
                <a:solidFill>
                  <a:srgbClr val="002060"/>
                </a:solidFill>
              </a:rPr>
              <a:t>, Elliot Abrams</a:t>
            </a:r>
            <a:r>
              <a:rPr lang="en-US" sz="4800" cap="small" baseline="30000" dirty="0">
                <a:solidFill>
                  <a:srgbClr val="002060"/>
                </a:solidFill>
              </a:rPr>
              <a:t>19</a:t>
            </a:r>
            <a:r>
              <a:rPr lang="en-US" sz="4800" cap="small" dirty="0">
                <a:solidFill>
                  <a:srgbClr val="002060"/>
                </a:solidFill>
              </a:rPr>
              <a:t>, Jerry Shields</a:t>
            </a:r>
            <a:r>
              <a:rPr lang="en-US" sz="4800" baseline="30000" dirty="0">
                <a:solidFill>
                  <a:srgbClr val="002060"/>
                </a:solidFill>
              </a:rPr>
              <a:t>20</a:t>
            </a:r>
            <a:endParaRPr lang="en-US" sz="4800" dirty="0">
              <a:solidFill>
                <a:srgbClr val="002060"/>
              </a:solidFill>
            </a:endParaRPr>
          </a:p>
          <a:p>
            <a:r>
              <a:rPr lang="en-US" sz="5600" b="1" dirty="0">
                <a:solidFill>
                  <a:srgbClr val="002060"/>
                </a:solidFill>
              </a:rPr>
              <a:t> </a:t>
            </a:r>
          </a:p>
          <a:p>
            <a:r>
              <a:rPr lang="en-US" sz="4800" i="1" baseline="30000" dirty="0">
                <a:solidFill>
                  <a:srgbClr val="002060"/>
                </a:solidFill>
              </a:rPr>
              <a:t>2 </a:t>
            </a:r>
            <a:r>
              <a:rPr lang="en-US" sz="4800" i="1" dirty="0">
                <a:solidFill>
                  <a:srgbClr val="002060"/>
                </a:solidFill>
              </a:rPr>
              <a:t>NOAA/National Weather Service, Raleigh, North Carolina </a:t>
            </a:r>
            <a:endParaRPr lang="en-US" sz="4800" dirty="0">
              <a:solidFill>
                <a:srgbClr val="002060"/>
              </a:solidFill>
            </a:endParaRPr>
          </a:p>
          <a:p>
            <a:r>
              <a:rPr lang="en-US" sz="4800" i="1" dirty="0">
                <a:solidFill>
                  <a:srgbClr val="002060"/>
                </a:solidFill>
              </a:rPr>
              <a:t> </a:t>
            </a:r>
            <a:r>
              <a:rPr lang="en-US" sz="4800" i="1" baseline="30000" dirty="0">
                <a:solidFill>
                  <a:srgbClr val="002060"/>
                </a:solidFill>
              </a:rPr>
              <a:t>3 </a:t>
            </a:r>
            <a:r>
              <a:rPr lang="en-US" sz="4800" i="1" dirty="0">
                <a:solidFill>
                  <a:srgbClr val="002060"/>
                </a:solidFill>
              </a:rPr>
              <a:t>Centre for Atmospheric Science, Department of Earth and Environmental Sciences, University of Manchester, Manchester, United Kingdom </a:t>
            </a:r>
            <a:endParaRPr lang="en-US" sz="4800" dirty="0">
              <a:solidFill>
                <a:srgbClr val="002060"/>
              </a:solidFill>
            </a:endParaRPr>
          </a:p>
          <a:p>
            <a:r>
              <a:rPr lang="en-US" sz="4800" i="1" baseline="30000" dirty="0">
                <a:solidFill>
                  <a:srgbClr val="002060"/>
                </a:solidFill>
              </a:rPr>
              <a:t>4 </a:t>
            </a:r>
            <a:r>
              <a:rPr lang="en-US" sz="4800" i="1" dirty="0">
                <a:solidFill>
                  <a:srgbClr val="002060"/>
                </a:solidFill>
              </a:rPr>
              <a:t>Centre for Crisis Studies and Mitigation, University of Manchester, Manchester, United Kingdom</a:t>
            </a:r>
            <a:endParaRPr lang="en-US" sz="4800" dirty="0">
              <a:solidFill>
                <a:srgbClr val="002060"/>
              </a:solidFill>
            </a:endParaRPr>
          </a:p>
          <a:p>
            <a:r>
              <a:rPr lang="en-US" sz="4800" i="1" baseline="30000" dirty="0">
                <a:solidFill>
                  <a:srgbClr val="002060"/>
                </a:solidFill>
              </a:rPr>
              <a:t>5 </a:t>
            </a:r>
            <a:r>
              <a:rPr lang="en-US" sz="4800" i="1" dirty="0">
                <a:solidFill>
                  <a:srgbClr val="002060"/>
                </a:solidFill>
              </a:rPr>
              <a:t>CIMMS/Univ. of Oklahoma and NOAA/OAR/NSSL, Norman, Oklahoma</a:t>
            </a:r>
            <a:endParaRPr lang="en-US" sz="4800" dirty="0">
              <a:solidFill>
                <a:srgbClr val="002060"/>
              </a:solidFill>
            </a:endParaRPr>
          </a:p>
          <a:p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i="1" baseline="30000" dirty="0">
                <a:solidFill>
                  <a:srgbClr val="002060"/>
                </a:solidFill>
              </a:rPr>
              <a:t>6</a:t>
            </a:r>
            <a:r>
              <a:rPr lang="en-US" sz="4800" i="1" dirty="0">
                <a:solidFill>
                  <a:srgbClr val="002060"/>
                </a:solidFill>
              </a:rPr>
              <a:t> BC Hydro, Burnaby, Canada</a:t>
            </a:r>
            <a:endParaRPr lang="en-US" sz="4800" dirty="0">
              <a:solidFill>
                <a:srgbClr val="002060"/>
              </a:solidFill>
            </a:endParaRPr>
          </a:p>
          <a:p>
            <a:r>
              <a:rPr lang="en-US" sz="4800" i="1" baseline="30000" dirty="0">
                <a:solidFill>
                  <a:srgbClr val="002060"/>
                </a:solidFill>
              </a:rPr>
              <a:t>7</a:t>
            </a:r>
            <a:r>
              <a:rPr lang="en-US" sz="4800" i="1" dirty="0">
                <a:solidFill>
                  <a:srgbClr val="002060"/>
                </a:solidFill>
              </a:rPr>
              <a:t> Florida Institute of Human and Machine Cognition, Pensacola, Florida</a:t>
            </a:r>
            <a:endParaRPr lang="en-US" sz="4800" dirty="0">
              <a:solidFill>
                <a:srgbClr val="002060"/>
              </a:solidFill>
            </a:endParaRPr>
          </a:p>
          <a:p>
            <a:r>
              <a:rPr lang="en-US" sz="4800" i="1" baseline="30000" dirty="0">
                <a:solidFill>
                  <a:srgbClr val="002060"/>
                </a:solidFill>
              </a:rPr>
              <a:t>8</a:t>
            </a:r>
            <a:r>
              <a:rPr lang="en-US" sz="4800" i="1" dirty="0">
                <a:solidFill>
                  <a:srgbClr val="002060"/>
                </a:solidFill>
              </a:rPr>
              <a:t> North Carolina State University, Raleigh, North Carolina</a:t>
            </a:r>
            <a:endParaRPr lang="en-US" sz="4800" dirty="0">
              <a:solidFill>
                <a:srgbClr val="002060"/>
              </a:solidFill>
            </a:endParaRPr>
          </a:p>
          <a:p>
            <a:r>
              <a:rPr lang="en-US" sz="4800" i="1" baseline="30000" dirty="0">
                <a:solidFill>
                  <a:srgbClr val="002060"/>
                </a:solidFill>
              </a:rPr>
              <a:t>9</a:t>
            </a:r>
            <a:r>
              <a:rPr lang="en-US" sz="4800" i="1" dirty="0">
                <a:solidFill>
                  <a:srgbClr val="002060"/>
                </a:solidFill>
              </a:rPr>
              <a:t> National Severe Storms Laboratory and University of Oklahoma, Norman, Oklahoma</a:t>
            </a:r>
            <a:endParaRPr lang="en-US" sz="4800" dirty="0">
              <a:solidFill>
                <a:srgbClr val="002060"/>
              </a:solidFill>
            </a:endParaRPr>
          </a:p>
          <a:p>
            <a:r>
              <a:rPr lang="en-US" sz="4800" i="1" baseline="30000" dirty="0">
                <a:solidFill>
                  <a:srgbClr val="002060"/>
                </a:solidFill>
              </a:rPr>
              <a:t>10</a:t>
            </a:r>
            <a:r>
              <a:rPr lang="en-US" sz="4800" i="1" dirty="0">
                <a:solidFill>
                  <a:srgbClr val="002060"/>
                </a:solidFill>
              </a:rPr>
              <a:t> University of Wisconsin-Milwaukee, Milwaukee, Wisconsin</a:t>
            </a:r>
            <a:endParaRPr lang="en-US" sz="4800" dirty="0">
              <a:solidFill>
                <a:srgbClr val="002060"/>
              </a:solidFill>
            </a:endParaRPr>
          </a:p>
          <a:p>
            <a:r>
              <a:rPr lang="en-US" sz="4800" i="1" baseline="30000" dirty="0">
                <a:solidFill>
                  <a:srgbClr val="002060"/>
                </a:solidFill>
              </a:rPr>
              <a:t>11</a:t>
            </a:r>
            <a:r>
              <a:rPr lang="en-US" sz="4800" i="1" dirty="0">
                <a:solidFill>
                  <a:srgbClr val="002060"/>
                </a:solidFill>
              </a:rPr>
              <a:t> Dept. of Geography and Meteorology, Valparaiso Univ., Valparaiso, Indiana</a:t>
            </a:r>
            <a:endParaRPr lang="en-US" sz="4800" dirty="0">
              <a:solidFill>
                <a:srgbClr val="002060"/>
              </a:solidFill>
            </a:endParaRPr>
          </a:p>
          <a:p>
            <a:r>
              <a:rPr lang="en-US" sz="4800" i="1" baseline="30000" dirty="0">
                <a:solidFill>
                  <a:srgbClr val="002060"/>
                </a:solidFill>
              </a:rPr>
              <a:t>12 </a:t>
            </a:r>
            <a:r>
              <a:rPr lang="en-US" sz="4800" i="1" dirty="0">
                <a:solidFill>
                  <a:srgbClr val="002060"/>
                </a:solidFill>
              </a:rPr>
              <a:t>CIMMS/Univ. of Oklahoma, Norman, Oklahoma</a:t>
            </a:r>
            <a:endParaRPr lang="en-US" sz="4800" dirty="0">
              <a:solidFill>
                <a:srgbClr val="002060"/>
              </a:solidFill>
            </a:endParaRPr>
          </a:p>
          <a:p>
            <a:r>
              <a:rPr lang="en-US" sz="4800" i="1" baseline="30000" dirty="0">
                <a:solidFill>
                  <a:srgbClr val="002060"/>
                </a:solidFill>
              </a:rPr>
              <a:t>13</a:t>
            </a:r>
            <a:r>
              <a:rPr lang="en-US" sz="4800" i="1" dirty="0">
                <a:solidFill>
                  <a:srgbClr val="002060"/>
                </a:solidFill>
              </a:rPr>
              <a:t> Mesoscale and Microscale Meteorology Laboratory, NCAR, Boulder, Colorado</a:t>
            </a:r>
            <a:endParaRPr lang="en-US" sz="4800" dirty="0">
              <a:solidFill>
                <a:srgbClr val="002060"/>
              </a:solidFill>
            </a:endParaRPr>
          </a:p>
          <a:p>
            <a:r>
              <a:rPr lang="en-US" sz="4800" i="1" baseline="30000" dirty="0">
                <a:solidFill>
                  <a:srgbClr val="002060"/>
                </a:solidFill>
              </a:rPr>
              <a:t>14</a:t>
            </a:r>
            <a:r>
              <a:rPr lang="en-US" sz="4800" i="1" dirty="0">
                <a:solidFill>
                  <a:srgbClr val="002060"/>
                </a:solidFill>
              </a:rPr>
              <a:t> Univ. of Missouri, Columbia, Missouri</a:t>
            </a:r>
            <a:endParaRPr lang="en-US" sz="4800" dirty="0">
              <a:solidFill>
                <a:srgbClr val="002060"/>
              </a:solidFill>
            </a:endParaRPr>
          </a:p>
          <a:p>
            <a:r>
              <a:rPr lang="en-US" sz="4800" i="1" baseline="30000" dirty="0">
                <a:solidFill>
                  <a:srgbClr val="002060"/>
                </a:solidFill>
              </a:rPr>
              <a:t>15</a:t>
            </a:r>
            <a:r>
              <a:rPr lang="en-US" sz="4800" i="1" dirty="0">
                <a:solidFill>
                  <a:srgbClr val="002060"/>
                </a:solidFill>
              </a:rPr>
              <a:t> NOAA/OAR/ESRL/GSL, Boulder, Colorado</a:t>
            </a:r>
            <a:endParaRPr lang="en-US" sz="4800" dirty="0">
              <a:solidFill>
                <a:srgbClr val="002060"/>
              </a:solidFill>
            </a:endParaRPr>
          </a:p>
          <a:p>
            <a:r>
              <a:rPr lang="en-US" sz="4800" i="1" baseline="30000" dirty="0">
                <a:solidFill>
                  <a:srgbClr val="002060"/>
                </a:solidFill>
              </a:rPr>
              <a:t>16</a:t>
            </a:r>
            <a:r>
              <a:rPr lang="en-US" sz="4800" i="1" dirty="0">
                <a:solidFill>
                  <a:srgbClr val="002060"/>
                </a:solidFill>
              </a:rPr>
              <a:t> 557</a:t>
            </a:r>
            <a:r>
              <a:rPr lang="en-US" sz="4800" i="1" baseline="30000" dirty="0">
                <a:solidFill>
                  <a:srgbClr val="002060"/>
                </a:solidFill>
              </a:rPr>
              <a:t>th</a:t>
            </a:r>
            <a:r>
              <a:rPr lang="en-US" sz="4800" i="1" dirty="0">
                <a:solidFill>
                  <a:srgbClr val="002060"/>
                </a:solidFill>
              </a:rPr>
              <a:t> Weather Wing (retired), Offutt AFB, Nebraska</a:t>
            </a:r>
            <a:endParaRPr lang="en-US" sz="4800" dirty="0">
              <a:solidFill>
                <a:srgbClr val="002060"/>
              </a:solidFill>
            </a:endParaRPr>
          </a:p>
          <a:p>
            <a:r>
              <a:rPr lang="en-US" sz="4800" i="1" baseline="30000" dirty="0">
                <a:solidFill>
                  <a:srgbClr val="002060"/>
                </a:solidFill>
              </a:rPr>
              <a:t>17 </a:t>
            </a:r>
            <a:r>
              <a:rPr lang="en-US" sz="4800" i="1" dirty="0" err="1">
                <a:solidFill>
                  <a:srgbClr val="002060"/>
                </a:solidFill>
              </a:rPr>
              <a:t>AccuWeather</a:t>
            </a:r>
            <a:r>
              <a:rPr lang="en-US" sz="4800" i="1" dirty="0">
                <a:solidFill>
                  <a:srgbClr val="002060"/>
                </a:solidFill>
              </a:rPr>
              <a:t>, State College, Pennsylvania</a:t>
            </a:r>
            <a:endParaRPr lang="en-US" sz="4800" dirty="0">
              <a:solidFill>
                <a:srgbClr val="002060"/>
              </a:solidFill>
            </a:endParaRPr>
          </a:p>
          <a:p>
            <a:r>
              <a:rPr lang="en-US" sz="4800" i="1" baseline="30000" dirty="0">
                <a:solidFill>
                  <a:srgbClr val="002060"/>
                </a:solidFill>
              </a:rPr>
              <a:t>18</a:t>
            </a:r>
            <a:r>
              <a:rPr lang="en-US" sz="4800" i="1" dirty="0">
                <a:solidFill>
                  <a:srgbClr val="002060"/>
                </a:solidFill>
              </a:rPr>
              <a:t> Chief, Operations Standards and Tactics, 1st Weather Group (ACC), Offutt AFB, Nebraska</a:t>
            </a:r>
            <a:endParaRPr lang="en-US" sz="4800" dirty="0">
              <a:solidFill>
                <a:srgbClr val="002060"/>
              </a:solidFill>
            </a:endParaRPr>
          </a:p>
          <a:p>
            <a:r>
              <a:rPr lang="en-US" sz="4800" i="1" baseline="30000" dirty="0">
                <a:solidFill>
                  <a:srgbClr val="002060"/>
                </a:solidFill>
              </a:rPr>
              <a:t>19 </a:t>
            </a:r>
            <a:r>
              <a:rPr lang="en-US" sz="4800" i="1" dirty="0" err="1">
                <a:solidFill>
                  <a:srgbClr val="002060"/>
                </a:solidFill>
              </a:rPr>
              <a:t>AccuWeather</a:t>
            </a:r>
            <a:r>
              <a:rPr lang="en-US" sz="4800" i="1" dirty="0">
                <a:solidFill>
                  <a:srgbClr val="002060"/>
                </a:solidFill>
              </a:rPr>
              <a:t> (retired), State College, Pennsylvania</a:t>
            </a:r>
            <a:endParaRPr lang="en-US" sz="4800" dirty="0">
              <a:solidFill>
                <a:srgbClr val="002060"/>
              </a:solidFill>
            </a:endParaRPr>
          </a:p>
          <a:p>
            <a:r>
              <a:rPr lang="en-US" sz="4800" i="1" baseline="30000" dirty="0">
                <a:solidFill>
                  <a:srgbClr val="002060"/>
                </a:solidFill>
              </a:rPr>
              <a:t>20</a:t>
            </a:r>
            <a:r>
              <a:rPr lang="en-US" sz="4800" i="1" dirty="0">
                <a:solidFill>
                  <a:srgbClr val="002060"/>
                </a:solidFill>
              </a:rPr>
              <a:t> Ontario Ministry of Natural Resources and Forestry, Peterborough, Canada</a:t>
            </a:r>
          </a:p>
          <a:p>
            <a:endParaRPr lang="en-US" sz="5600" b="1" i="1" dirty="0">
              <a:solidFill>
                <a:srgbClr val="002060"/>
              </a:solidFill>
            </a:endParaRPr>
          </a:p>
          <a:p>
            <a:r>
              <a:rPr lang="en-US" sz="8000" b="1" i="1" dirty="0">
                <a:solidFill>
                  <a:srgbClr val="002060"/>
                </a:solidFill>
              </a:rPr>
              <a:t>22</a:t>
            </a:r>
            <a:r>
              <a:rPr lang="en-US" sz="8000" b="1" i="1" baseline="30000" dirty="0">
                <a:solidFill>
                  <a:srgbClr val="002060"/>
                </a:solidFill>
              </a:rPr>
              <a:t>nd</a:t>
            </a:r>
            <a:r>
              <a:rPr lang="en-US" sz="8000" b="1" i="1" dirty="0">
                <a:solidFill>
                  <a:srgbClr val="002060"/>
                </a:solidFill>
              </a:rPr>
              <a:t> Northeast Regional Operational Workshop – 9 November 2021</a:t>
            </a:r>
            <a:endParaRPr lang="en-US" sz="8000" b="1" dirty="0">
              <a:solidFill>
                <a:srgbClr val="002060"/>
              </a:solidFill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76200"/>
            <a:ext cx="621846" cy="6279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4307" y="33524"/>
            <a:ext cx="664522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317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:\isabelnasaimagefad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754" y="-28026"/>
            <a:ext cx="81534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algn="l" rotWithShape="0">
                    <a:schemeClr val="bg1">
                      <a:alpha val="40000"/>
                    </a:schemeClr>
                  </a:outerShdw>
                </a:effectLst>
              </a:rPr>
              <a:t>Will Technology/Artificial Intelligence reduce the need for humans in the future?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-12547" y="1051653"/>
            <a:ext cx="9144002" cy="583437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2060"/>
                </a:solidFill>
              </a:rPr>
              <a:t>The role of Technology/AI has been debated at least since the 1960s – and we humans are still around!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2060"/>
                </a:solidFill>
              </a:rPr>
              <a:t>Entertainment industry brings AI dilemma to the public masses – often dystopian view suggesting AI learns how to rule over humans – makes calculated objective decisions</a:t>
            </a:r>
          </a:p>
          <a:p>
            <a:endParaRPr lang="en-US" sz="2000" b="1" dirty="0" smtClean="0">
              <a:solidFill>
                <a:srgbClr val="002060"/>
              </a:solidFill>
            </a:endParaRPr>
          </a:p>
          <a:p>
            <a:endParaRPr lang="en-US" sz="2000" b="1" dirty="0">
              <a:solidFill>
                <a:srgbClr val="002060"/>
              </a:solidFill>
            </a:endParaRPr>
          </a:p>
          <a:p>
            <a:endParaRPr lang="en-US" sz="2000" b="1" dirty="0" smtClean="0">
              <a:solidFill>
                <a:srgbClr val="002060"/>
              </a:solidFill>
            </a:endParaRPr>
          </a:p>
          <a:p>
            <a:endParaRPr lang="en-US" sz="2000" b="1" dirty="0">
              <a:solidFill>
                <a:srgbClr val="002060"/>
              </a:solidFill>
            </a:endParaRPr>
          </a:p>
          <a:p>
            <a:endParaRPr lang="en-US" sz="2000" b="1" dirty="0" smtClean="0">
              <a:solidFill>
                <a:srgbClr val="002060"/>
              </a:solidFill>
            </a:endParaRPr>
          </a:p>
          <a:p>
            <a:endParaRPr lang="en-US" sz="2000" b="1" dirty="0">
              <a:solidFill>
                <a:srgbClr val="002060"/>
              </a:solidFill>
            </a:endParaRPr>
          </a:p>
          <a:p>
            <a:endParaRPr lang="en-US" sz="2000" b="1" dirty="0" smtClean="0">
              <a:solidFill>
                <a:srgbClr val="002060"/>
              </a:solidFill>
            </a:endParaRPr>
          </a:p>
          <a:p>
            <a:endParaRPr lang="en-US" sz="20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rgbClr val="002060"/>
                </a:solidFill>
              </a:rPr>
              <a:t>What </a:t>
            </a:r>
            <a:r>
              <a:rPr lang="en-US" sz="2000" b="1" dirty="0">
                <a:solidFill>
                  <a:srgbClr val="002060"/>
                </a:solidFill>
              </a:rPr>
              <a:t>is the ideal balance of AI and human decision making?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3" y="3657600"/>
            <a:ext cx="1991902" cy="155422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1414" y="2737076"/>
            <a:ext cx="33771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AI replacing humans in decisions under constant stress and uncertainty – where humans have never gone before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3616" y="0"/>
            <a:ext cx="664522" cy="6706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46" y="75838"/>
            <a:ext cx="621846" cy="6279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92E86E-E814-490D-BED0-5EFFD5F517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033" y="3561556"/>
            <a:ext cx="1447800" cy="17463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7ACF40A-2082-4B97-AF53-93535F47D7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4380" y="3559466"/>
            <a:ext cx="2780017" cy="172531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027F1C9-E2F9-4B6A-9E3A-BFEB32C18083}"/>
              </a:ext>
            </a:extLst>
          </p:cNvPr>
          <p:cNvSpPr txBox="1"/>
          <p:nvPr/>
        </p:nvSpPr>
        <p:spPr>
          <a:xfrm>
            <a:off x="4031164" y="2835485"/>
            <a:ext cx="25541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AI in law enforcement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2DC116-45DF-4A33-B349-6B33E32273D2}"/>
              </a:ext>
            </a:extLst>
          </p:cNvPr>
          <p:cNvSpPr txBox="1"/>
          <p:nvPr/>
        </p:nvSpPr>
        <p:spPr>
          <a:xfrm>
            <a:off x="6934200" y="2611768"/>
            <a:ext cx="23397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AI in life and death or morality situations – Global Thermonuclear War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EDC5BF-FE96-4A9B-A7ED-995A12152A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4218" y="3475740"/>
            <a:ext cx="2294174" cy="15406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3CF13E-19AE-4694-9DE9-000FB87266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05908" y="5103809"/>
            <a:ext cx="2274384" cy="142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07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:\isabelnasaimagefad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74638"/>
            <a:ext cx="9144001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n w="1905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algn="l" rotWithShape="0">
                    <a:schemeClr val="bg1">
                      <a:alpha val="40000"/>
                    </a:schemeClr>
                  </a:outerShdw>
                </a:effectLst>
              </a:rPr>
              <a:t>Will Technology/Artificial Intelligence reduce the need for humans in the future?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44036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002060"/>
                </a:solidFill>
              </a:rPr>
              <a:t>The role of Technology/AI has been debated at least since the 1960s – and we humans are still around!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002060"/>
                </a:solidFill>
              </a:rPr>
              <a:t>Entertainment industry brings AI dilemma to the public masses – often dystopian view suggesting AI learns how to rule over humans – makes calculated objective decisions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2400" b="1" dirty="0" smtClean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US" sz="24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US" sz="2400" b="1" dirty="0" smtClean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US" sz="24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US" sz="2400" b="1" dirty="0" smtClean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b="1" dirty="0" smtClean="0">
                <a:solidFill>
                  <a:srgbClr val="002060"/>
                </a:solidFill>
              </a:rPr>
              <a:t>What </a:t>
            </a:r>
            <a:r>
              <a:rPr lang="en-US" sz="2400" b="1" dirty="0">
                <a:solidFill>
                  <a:srgbClr val="002060"/>
                </a:solidFill>
              </a:rPr>
              <a:t>is the ideal balance of AI and human decision making?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b="1" dirty="0" smtClean="0">
                <a:solidFill>
                  <a:srgbClr val="FF0000"/>
                </a:solidFill>
              </a:rPr>
              <a:t>What </a:t>
            </a:r>
            <a:r>
              <a:rPr lang="en-US" sz="2400" b="1" dirty="0">
                <a:solidFill>
                  <a:srgbClr val="FF0000"/>
                </a:solidFill>
              </a:rPr>
              <a:t>about the </a:t>
            </a:r>
            <a:r>
              <a:rPr lang="en-US" sz="2400" b="1" u="sng" dirty="0">
                <a:solidFill>
                  <a:srgbClr val="FF0000"/>
                </a:solidFill>
              </a:rPr>
              <a:t>interdependence</a:t>
            </a:r>
            <a:r>
              <a:rPr lang="en-US" sz="2400" b="1" dirty="0">
                <a:solidFill>
                  <a:srgbClr val="FF0000"/>
                </a:solidFill>
              </a:rPr>
              <a:t> between humans and technology/AI in weather forecasting?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0" y="6141691"/>
            <a:ext cx="664522" cy="6706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63029"/>
            <a:ext cx="621846" cy="6279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2CF43E-B853-4AE1-B657-DAA3EE1712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2636" y="3373732"/>
            <a:ext cx="3264164" cy="21646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369A3A1-91A3-4085-B99A-65D41B8EC6ED}"/>
              </a:ext>
            </a:extLst>
          </p:cNvPr>
          <p:cNvSpPr txBox="1"/>
          <p:nvPr/>
        </p:nvSpPr>
        <p:spPr>
          <a:xfrm>
            <a:off x="97478" y="4126096"/>
            <a:ext cx="3673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AI replaces or enhances humans - physical and mental abilities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201B49A-514C-4E42-9BD1-0DD2293BF7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260" y="3367870"/>
            <a:ext cx="1531511" cy="222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26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:\isabelnasaimagefad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</a:rPr>
              <a:t>Pressure to adjust and in some cases reduce staffing profiles in operational settings</a:t>
            </a:r>
            <a:br>
              <a:rPr lang="en-US" sz="36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</a:rPr>
            </a:br>
            <a:endParaRPr lang="en-US" sz="3600" dirty="0">
              <a:ln>
                <a:solidFill>
                  <a:schemeClr val="bg1"/>
                </a:solidFill>
              </a:ln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5" y="1161866"/>
            <a:ext cx="4504484" cy="42003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355" y="1357020"/>
            <a:ext cx="4428645" cy="381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5390849"/>
            <a:ext cx="5658640" cy="143847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3581400" y="2362200"/>
            <a:ext cx="1371600" cy="29999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858000" y="2362200"/>
            <a:ext cx="1981200" cy="30286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7256" y="574488"/>
            <a:ext cx="664522" cy="6706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435" y="490063"/>
            <a:ext cx="621846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317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:\isabelnasaimagefad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</a:rPr>
              <a:t>3 </a:t>
            </a:r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</a:rPr>
              <a:t>year project 2019-present</a:t>
            </a:r>
            <a:br>
              <a:rPr lang="en-US" sz="36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</a:rPr>
            </a:br>
            <a:endParaRPr lang="en-US" sz="3600" dirty="0">
              <a:ln>
                <a:solidFill>
                  <a:schemeClr val="bg1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0131" y="1219200"/>
            <a:ext cx="8229600" cy="5638800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Conclusions from 2004-2007 </a:t>
            </a:r>
            <a:r>
              <a:rPr lang="en-US" b="1" dirty="0" smtClean="0">
                <a:solidFill>
                  <a:srgbClr val="002060"/>
                </a:solidFill>
              </a:rPr>
              <a:t>studies on future role of humans needed </a:t>
            </a:r>
            <a:r>
              <a:rPr lang="en-US" b="1" dirty="0">
                <a:solidFill>
                  <a:srgbClr val="002060"/>
                </a:solidFill>
              </a:rPr>
              <a:t>updating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2060"/>
                </a:solidFill>
              </a:rPr>
              <a:t>19 </a:t>
            </a:r>
            <a:r>
              <a:rPr lang="en-US" b="1" dirty="0">
                <a:solidFill>
                  <a:srgbClr val="002060"/>
                </a:solidFill>
              </a:rPr>
              <a:t>meteorologists and one cognitive science engineer (social scientist)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Webinars conducted in late 2019 to January 2020 through the AMS (Available on AMS website)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Panel discussions at 2020 AMS meeting (not recorded but detailed notes taken)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Other input through E-mail and personal communications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4 overarching topics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b="1" dirty="0">
              <a:solidFill>
                <a:srgbClr val="002060"/>
              </a:solidFill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002060"/>
                </a:solidFill>
              </a:rPr>
              <a:t>development of automated forecasting tools,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002060"/>
                </a:solidFill>
              </a:rPr>
              <a:t>use of automated forecasting tools,</a:t>
            </a:r>
            <a:r>
              <a:rPr lang="en-US" sz="1200" b="1" dirty="0">
                <a:solidFill>
                  <a:srgbClr val="002060"/>
                </a:solidFill>
              </a:rPr>
              <a:t> </a:t>
            </a:r>
            <a:endParaRPr lang="en-US" b="1" dirty="0">
              <a:solidFill>
                <a:srgbClr val="002060"/>
              </a:solidFill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002060"/>
                </a:solidFill>
              </a:rPr>
              <a:t>training and proficiency for future forecasting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002060"/>
                </a:solidFill>
              </a:rPr>
              <a:t>envisioning the future of weather prediction and communication</a:t>
            </a:r>
          </a:p>
          <a:p>
            <a:pPr marL="0" indent="0">
              <a:buNone/>
            </a:pPr>
            <a:endParaRPr lang="en-US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002060"/>
                </a:solidFill>
              </a:rPr>
              <a:t>Near the finish line:  BAMS </a:t>
            </a:r>
            <a:r>
              <a:rPr lang="en-US" b="1" dirty="0">
                <a:solidFill>
                  <a:srgbClr val="002060"/>
                </a:solidFill>
              </a:rPr>
              <a:t>article in final stages of review – Expected to be published 2022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5817" y="70092"/>
            <a:ext cx="664522" cy="6706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76200"/>
            <a:ext cx="621846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80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:\isabelnasaimagefad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</a:rPr>
              <a:t>Development of automated forecasting tools in hydrometeorology</a:t>
            </a:r>
            <a:br>
              <a:rPr lang="en-US" sz="36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</a:rPr>
            </a:br>
            <a:endParaRPr lang="en-US" sz="3600" dirty="0">
              <a:ln>
                <a:solidFill>
                  <a:schemeClr val="bg1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0131" y="1219200"/>
            <a:ext cx="8229600" cy="5257800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Follow the current typical forecast process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2060"/>
                </a:solidFill>
              </a:rPr>
              <a:t>Improving data quality, analysis and assimilation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2060"/>
                </a:solidFill>
              </a:rPr>
              <a:t>Improving forecasts and warnings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2060"/>
                </a:solidFill>
              </a:rPr>
              <a:t>Improving communication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2060"/>
                </a:solidFill>
              </a:rPr>
              <a:t>The definition and duties describing the operational forecast process will likely change with time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2060"/>
                </a:solidFill>
              </a:rPr>
              <a:t>Humans must be nimble and be ready to adjust to new operational forecasting and warning paradigms as we head into the future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2060"/>
                </a:solidFill>
              </a:rPr>
              <a:t>BUT until then ----------------------------------------------</a:t>
            </a:r>
            <a:r>
              <a:rPr lang="en-US" b="1" dirty="0">
                <a:solidFill>
                  <a:srgbClr val="002060"/>
                </a:solidFill>
                <a:sym typeface="Wingdings" panose="05000000000000000000" pitchFamily="2" charset="2"/>
              </a:rPr>
              <a:t>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5817" y="76301"/>
            <a:ext cx="664522" cy="6706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76200"/>
            <a:ext cx="621846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015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:\isabelnasaimagefad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</a:rPr>
              <a:t>Development of automated forecasting tools in hydrometeorology</a:t>
            </a:r>
            <a:br>
              <a:rPr lang="en-US" sz="36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</a:rPr>
            </a:br>
            <a:endParaRPr lang="en-US" sz="3600" dirty="0">
              <a:ln>
                <a:solidFill>
                  <a:schemeClr val="bg1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0131" y="1219200"/>
            <a:ext cx="8229600" cy="52578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Detailed quality control of data already being done and technology/AI will likely increasingly assist in QC of data to optimize model/ensemble initializations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3352800"/>
            <a:ext cx="3047999" cy="24504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362200"/>
            <a:ext cx="5943600" cy="4457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39608" y="5890529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Upper air data – but what about aircraft and satellite data?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5817" y="34923"/>
            <a:ext cx="664522" cy="6706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76200"/>
            <a:ext cx="621846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2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:\isabelnasaimagefad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04751"/>
            <a:ext cx="8229600" cy="4986903"/>
          </a:xfrm>
          <a:prstGeom prst="rect">
            <a:avLst/>
          </a:prstGeom>
        </p:spPr>
      </p:pic>
      <p:sp>
        <p:nvSpPr>
          <p:cNvPr id="7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</a:rPr>
              <a:t>Development of automated forecasting tools in hydrometeorology – Lots of data to QC – AI can assist</a:t>
            </a:r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</a:rPr>
              <a:t/>
            </a:r>
            <a:br>
              <a:rPr lang="en-US" sz="36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</a:rPr>
            </a:br>
            <a:endParaRPr lang="en-US" sz="3600" dirty="0">
              <a:ln>
                <a:solidFill>
                  <a:schemeClr val="bg1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64770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2060"/>
                </a:solidFill>
              </a:rPr>
              <a:t>Metar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Obs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" y="1091863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Real Time Mesoscale Analysis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31423" y="1113641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NWS Mesoscale Analysis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19600" y="64770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NY State </a:t>
            </a:r>
            <a:r>
              <a:rPr lang="en-US" b="1" dirty="0" err="1">
                <a:solidFill>
                  <a:srgbClr val="002060"/>
                </a:solidFill>
              </a:rPr>
              <a:t>Mesonet</a:t>
            </a:r>
            <a:r>
              <a:rPr lang="en-US" b="1" dirty="0">
                <a:solidFill>
                  <a:srgbClr val="002060"/>
                </a:solidFill>
              </a:rPr>
              <a:t> and </a:t>
            </a:r>
            <a:r>
              <a:rPr lang="en-US" b="1" dirty="0" err="1">
                <a:solidFill>
                  <a:srgbClr val="002060"/>
                </a:solidFill>
              </a:rPr>
              <a:t>Weathernet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Obs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5817" y="35169"/>
            <a:ext cx="664522" cy="6706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76200"/>
            <a:ext cx="621846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43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:\isabelnasaimagefad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37" y="1423500"/>
            <a:ext cx="4343400" cy="24758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307" y="4192822"/>
            <a:ext cx="4389659" cy="24691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3" y="1417638"/>
            <a:ext cx="4507211" cy="23775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53" y="3947380"/>
            <a:ext cx="4343400" cy="27146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0637" y="106467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More NY State </a:t>
            </a:r>
            <a:r>
              <a:rPr lang="en-US" b="1" dirty="0" err="1">
                <a:solidFill>
                  <a:srgbClr val="002060"/>
                </a:solidFill>
              </a:rPr>
              <a:t>Mesonet</a:t>
            </a:r>
            <a:r>
              <a:rPr lang="en-US" b="1" dirty="0">
                <a:solidFill>
                  <a:srgbClr val="002060"/>
                </a:solidFill>
              </a:rPr>
              <a:t> analyses to QC initial conditions</a:t>
            </a:r>
          </a:p>
        </p:txBody>
      </p:sp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</a:rPr>
              <a:t>Development of automated forecasting tools in hydrometeorology – Lots of data to QC – AI can assist</a:t>
            </a:r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</a:rPr>
              <a:t/>
            </a:r>
            <a:br>
              <a:rPr lang="en-US" sz="36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</a:rPr>
            </a:br>
            <a:endParaRPr lang="en-US" sz="3600" dirty="0">
              <a:ln>
                <a:solidFill>
                  <a:schemeClr val="bg1"/>
                </a:solidFill>
              </a:ln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5897" y="41132"/>
            <a:ext cx="664522" cy="6706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" y="76200"/>
            <a:ext cx="621846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5123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:\isabelnasaimagefad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10605" y="1060136"/>
            <a:ext cx="6948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Hydrology – North American Ensemble Forecast System</a:t>
            </a:r>
          </a:p>
          <a:p>
            <a:r>
              <a:rPr lang="en-US" b="1" dirty="0">
                <a:solidFill>
                  <a:srgbClr val="002060"/>
                </a:solidFill>
              </a:rPr>
              <a:t>- Hydrological Ensemble Forecasting System </a:t>
            </a:r>
          </a:p>
          <a:p>
            <a:r>
              <a:rPr lang="en-US" b="1" dirty="0">
                <a:solidFill>
                  <a:srgbClr val="002060"/>
                </a:solidFill>
              </a:rPr>
              <a:t>- Real time data and ranges of predictions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269" y="2098405"/>
            <a:ext cx="3590583" cy="46446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110128"/>
            <a:ext cx="3790075" cy="4659043"/>
          </a:xfrm>
          <a:prstGeom prst="rect">
            <a:avLst/>
          </a:prstGeom>
        </p:spPr>
      </p:pic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</a:rPr>
              <a:t>Development of automated forecasting tools in hydrometeorology – Lots of data to QC – AI can assist</a:t>
            </a:r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</a:rPr>
              <a:t/>
            </a:r>
            <a:br>
              <a:rPr lang="en-US" sz="36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</a:rPr>
            </a:br>
            <a:endParaRPr lang="en-US" sz="3600" dirty="0">
              <a:ln>
                <a:solidFill>
                  <a:schemeClr val="bg1"/>
                </a:solidFill>
              </a:ln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3992" y="76200"/>
            <a:ext cx="664522" cy="6706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76200"/>
            <a:ext cx="621846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9800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8" descr="X:\isabelnasaimagefaded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-1"/>
            <a:ext cx="9144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8"/>
          <p:cNvSpPr txBox="1">
            <a:spLocks noGrp="1"/>
          </p:cNvSpPr>
          <p:nvPr>
            <p:ph type="title"/>
          </p:nvPr>
        </p:nvSpPr>
        <p:spPr>
          <a:xfrm>
            <a:off x="0" y="-30162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Calibri"/>
              <a:buNone/>
            </a:pPr>
            <a:r>
              <a:rPr lang="en-US" sz="3200" b="1" dirty="0">
                <a:solidFill>
                  <a:srgbClr val="002060"/>
                </a:solidFill>
              </a:rPr>
              <a:t>Tools for forecasting and warnings – </a:t>
            </a:r>
            <a:br>
              <a:rPr lang="en-US" sz="3200" b="1" dirty="0">
                <a:solidFill>
                  <a:srgbClr val="002060"/>
                </a:solidFill>
              </a:rPr>
            </a:br>
            <a:r>
              <a:rPr lang="en-US" sz="3200" b="1" dirty="0">
                <a:solidFill>
                  <a:srgbClr val="002060"/>
                </a:solidFill>
              </a:rPr>
              <a:t>First we must consider atmospheric predictability </a:t>
            </a:r>
            <a:endParaRPr sz="3200" dirty="0"/>
          </a:p>
        </p:txBody>
      </p:sp>
      <p:sp>
        <p:nvSpPr>
          <p:cNvPr id="124" name="Google Shape;124;p18"/>
          <p:cNvSpPr/>
          <p:nvPr/>
        </p:nvSpPr>
        <p:spPr>
          <a:xfrm>
            <a:off x="128400" y="1550550"/>
            <a:ext cx="8887500" cy="5227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8"/>
          <p:cNvSpPr txBox="1"/>
          <p:nvPr/>
        </p:nvSpPr>
        <p:spPr>
          <a:xfrm>
            <a:off x="802229" y="6303677"/>
            <a:ext cx="8386694" cy="2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adapted from 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Judt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(2018, </a:t>
            </a:r>
            <a:r>
              <a:rPr lang="en-US" i="1" dirty="0">
                <a:latin typeface="Calibri"/>
                <a:ea typeface="Calibri"/>
                <a:cs typeface="Calibri"/>
                <a:sym typeface="Calibri"/>
              </a:rPr>
              <a:t>J. </a:t>
            </a:r>
            <a:r>
              <a:rPr lang="en-US" i="1" dirty="0" err="1">
                <a:latin typeface="Calibri"/>
                <a:ea typeface="Calibri"/>
                <a:cs typeface="Calibri"/>
                <a:sym typeface="Calibri"/>
              </a:rPr>
              <a:t>Atmos</a:t>
            </a:r>
            <a:r>
              <a:rPr lang="en-US" i="1" dirty="0">
                <a:latin typeface="Calibri"/>
                <a:ea typeface="Calibri"/>
                <a:cs typeface="Calibri"/>
                <a:sym typeface="Calibri"/>
              </a:rPr>
              <a:t> Sci.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) and Zhang et al. (2019, </a:t>
            </a:r>
            <a:r>
              <a:rPr lang="en-US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J. </a:t>
            </a:r>
            <a:r>
              <a:rPr lang="en-US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Atmos</a:t>
            </a:r>
            <a:r>
              <a:rPr lang="en-US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Sci.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8"/>
          <p:cNvSpPr txBox="1"/>
          <p:nvPr/>
        </p:nvSpPr>
        <p:spPr>
          <a:xfrm>
            <a:off x="218100" y="1774925"/>
            <a:ext cx="8708100" cy="9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What accuracy could we </a:t>
            </a:r>
            <a:r>
              <a:rPr lang="en-US" sz="2400" i="1">
                <a:latin typeface="Calibri"/>
                <a:ea typeface="Calibri"/>
                <a:cs typeface="Calibri"/>
                <a:sym typeface="Calibri"/>
              </a:rPr>
              <a:t>theoretically </a:t>
            </a: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expect for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day-to-day weather </a:t>
            </a: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forecasts if we had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perfect model </a:t>
            </a: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and nearly perfect observations?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Google Shape;12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7951" y="2874471"/>
            <a:ext cx="8708101" cy="3452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4825" y="3627749"/>
            <a:ext cx="4198700" cy="20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8"/>
          <p:cNvSpPr txBox="1"/>
          <p:nvPr/>
        </p:nvSpPr>
        <p:spPr>
          <a:xfrm>
            <a:off x="4862075" y="3591000"/>
            <a:ext cx="3396300" cy="4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theoretical</a:t>
            </a:r>
            <a:endParaRPr sz="3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18"/>
          <p:cNvSpPr txBox="1"/>
          <p:nvPr/>
        </p:nvSpPr>
        <p:spPr>
          <a:xfrm>
            <a:off x="1465775" y="4630025"/>
            <a:ext cx="3396300" cy="4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current ECMWF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9477" y="-1"/>
            <a:ext cx="664522" cy="6706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" y="42675"/>
            <a:ext cx="621846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996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:\isabelnasaimagefad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526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r>
              <a:rPr lang="en-US" b="1" dirty="0">
                <a:ln w="1905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algn="l" rotWithShape="0">
                    <a:schemeClr val="bg1">
                      <a:alpha val="40000"/>
                    </a:schemeClr>
                  </a:outerShdw>
                </a:effectLst>
              </a:rPr>
              <a:t>We have come a long way so far…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32" y="1128038"/>
            <a:ext cx="3358662" cy="26869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32" y="3992809"/>
            <a:ext cx="4114800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532" y="1128038"/>
            <a:ext cx="4129455" cy="27018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1893" y="64394"/>
            <a:ext cx="664522" cy="6706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" y="55602"/>
            <a:ext cx="621846" cy="6279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FEDD82-AF4F-44F2-8343-A35BF7746D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664" y="3992809"/>
            <a:ext cx="3669323" cy="275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9888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19" descr="X:\isabelnasaimagefaded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-1"/>
            <a:ext cx="9144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9"/>
          <p:cNvSpPr txBox="1">
            <a:spLocks noGrp="1"/>
          </p:cNvSpPr>
          <p:nvPr>
            <p:ph type="title"/>
          </p:nvPr>
        </p:nvSpPr>
        <p:spPr>
          <a:xfrm>
            <a:off x="0" y="-30162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Calibri"/>
              <a:buNone/>
            </a:pPr>
            <a:r>
              <a:rPr lang="en-US" sz="3600" b="1" dirty="0">
                <a:solidFill>
                  <a:srgbClr val="002060"/>
                </a:solidFill>
              </a:rPr>
              <a:t>First we must consider atmospheric predictability </a:t>
            </a:r>
            <a:endParaRPr sz="3600" dirty="0"/>
          </a:p>
        </p:txBody>
      </p:sp>
      <p:sp>
        <p:nvSpPr>
          <p:cNvPr id="137" name="Google Shape;137;p19"/>
          <p:cNvSpPr/>
          <p:nvPr/>
        </p:nvSpPr>
        <p:spPr>
          <a:xfrm>
            <a:off x="128249" y="1603231"/>
            <a:ext cx="8887500" cy="5227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8" name="Google Shape;13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1752600"/>
            <a:ext cx="6702198" cy="493175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9"/>
          <p:cNvSpPr txBox="1"/>
          <p:nvPr/>
        </p:nvSpPr>
        <p:spPr>
          <a:xfrm>
            <a:off x="5757925" y="1854600"/>
            <a:ext cx="2889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Predictability is 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i="1">
                <a:latin typeface="Calibri"/>
                <a:ea typeface="Calibri"/>
                <a:cs typeface="Calibri"/>
                <a:sym typeface="Calibri"/>
              </a:rPr>
              <a:t>scale-dependent</a:t>
            </a:r>
            <a:endParaRPr sz="3000" i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19"/>
          <p:cNvSpPr txBox="1"/>
          <p:nvPr/>
        </p:nvSpPr>
        <p:spPr>
          <a:xfrm>
            <a:off x="84800" y="6461600"/>
            <a:ext cx="6225000" cy="2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adapted from Judt (2018, </a:t>
            </a:r>
            <a:r>
              <a:rPr lang="en-US" i="1">
                <a:latin typeface="Calibri"/>
                <a:ea typeface="Calibri"/>
                <a:cs typeface="Calibri"/>
                <a:sym typeface="Calibri"/>
              </a:rPr>
              <a:t>J. Atmos Sci.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)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7605" y="91664"/>
            <a:ext cx="664522" cy="6706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76200"/>
            <a:ext cx="621846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1032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1" descr="X:\isabelnasaimagefaded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-1"/>
            <a:ext cx="9144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1"/>
          <p:cNvSpPr txBox="1">
            <a:spLocks noGrp="1"/>
          </p:cNvSpPr>
          <p:nvPr>
            <p:ph type="title"/>
          </p:nvPr>
        </p:nvSpPr>
        <p:spPr>
          <a:xfrm>
            <a:off x="0" y="-30162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Calibri"/>
              <a:buNone/>
            </a:pPr>
            <a:r>
              <a:rPr lang="en-US" sz="3600" b="1" dirty="0">
                <a:solidFill>
                  <a:srgbClr val="002060"/>
                </a:solidFill>
              </a:rPr>
              <a:t>First we must consider atmospheric predictability </a:t>
            </a:r>
            <a:endParaRPr sz="3600" dirty="0"/>
          </a:p>
        </p:txBody>
      </p:sp>
      <p:sp>
        <p:nvSpPr>
          <p:cNvPr id="154" name="Google Shape;154;p21"/>
          <p:cNvSpPr/>
          <p:nvPr/>
        </p:nvSpPr>
        <p:spPr>
          <a:xfrm>
            <a:off x="128400" y="1550550"/>
            <a:ext cx="8887500" cy="5227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1"/>
          <p:cNvSpPr txBox="1"/>
          <p:nvPr/>
        </p:nvSpPr>
        <p:spPr>
          <a:xfrm rot="-5400000" flipH="1">
            <a:off x="-1593450" y="4267175"/>
            <a:ext cx="37653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adapted from Judt et al. (2016, </a:t>
            </a:r>
            <a:r>
              <a:rPr lang="en-US" i="1">
                <a:latin typeface="Calibri"/>
                <a:ea typeface="Calibri"/>
                <a:cs typeface="Calibri"/>
                <a:sym typeface="Calibri"/>
              </a:rPr>
              <a:t>Q. J. R. Met. Soc.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Google Shape;15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9500" y="2162000"/>
            <a:ext cx="6224998" cy="4531973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1"/>
          <p:cNvSpPr txBox="1"/>
          <p:nvPr/>
        </p:nvSpPr>
        <p:spPr>
          <a:xfrm>
            <a:off x="2392200" y="1821625"/>
            <a:ext cx="2136300" cy="4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well-calibrated ensemble		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21"/>
          <p:cNvSpPr txBox="1"/>
          <p:nvPr/>
        </p:nvSpPr>
        <p:spPr>
          <a:xfrm>
            <a:off x="4904600" y="1821625"/>
            <a:ext cx="2755200" cy="4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biased &amp; underdispersed ensemble		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21"/>
          <p:cNvSpPr txBox="1"/>
          <p:nvPr/>
        </p:nvSpPr>
        <p:spPr>
          <a:xfrm>
            <a:off x="3630875" y="1512450"/>
            <a:ext cx="2136300" cy="4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Calibri"/>
                <a:ea typeface="Calibri"/>
                <a:cs typeface="Calibri"/>
                <a:sym typeface="Calibri"/>
              </a:rPr>
              <a:t>Hurricane Earl of 2010	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21"/>
          <p:cNvSpPr txBox="1"/>
          <p:nvPr/>
        </p:nvSpPr>
        <p:spPr>
          <a:xfrm>
            <a:off x="3768200" y="2118525"/>
            <a:ext cx="11364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Observation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21"/>
          <p:cNvSpPr txBox="1"/>
          <p:nvPr/>
        </p:nvSpPr>
        <p:spPr>
          <a:xfrm>
            <a:off x="3768200" y="2257775"/>
            <a:ext cx="11364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Deterministic run</a:t>
            </a:r>
            <a:endParaRPr sz="1000">
              <a:solidFill>
                <a:srgbClr val="FF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21"/>
          <p:cNvSpPr txBox="1"/>
          <p:nvPr/>
        </p:nvSpPr>
        <p:spPr>
          <a:xfrm>
            <a:off x="3787100" y="2397575"/>
            <a:ext cx="8328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Ensemble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1146" y="120659"/>
            <a:ext cx="664522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184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:\isabelnasaimagefad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" y="-134117"/>
            <a:ext cx="9144000" cy="1470025"/>
          </a:xfrm>
        </p:spPr>
        <p:txBody>
          <a:bodyPr>
            <a:normAutofit/>
          </a:bodyPr>
          <a:lstStyle/>
          <a:p>
            <a:r>
              <a:rPr lang="en-US" sz="2800" b="1" dirty="0">
                <a:ln w="1905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algn="l" rotWithShape="0">
                    <a:schemeClr val="bg1">
                      <a:alpha val="40000"/>
                    </a:schemeClr>
                  </a:outerShdw>
                </a:effectLst>
              </a:rPr>
              <a:t>Humans employing AI Random Forests (RF), Gradient Boosted Regression Trees (GBRT), Convolutional Neural Networks (CNN) and other self-learning applications</a:t>
            </a:r>
            <a:endParaRPr lang="en-US" sz="2800" dirty="0"/>
          </a:p>
        </p:txBody>
      </p:sp>
      <p:pic>
        <p:nvPicPr>
          <p:cNvPr id="6" name="Picture 4" descr="Fig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231" y="1498996"/>
            <a:ext cx="3431667" cy="177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62000" y="1151242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Gagne (2016)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57" y="3825426"/>
            <a:ext cx="5391243" cy="30325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57400" y="3366347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2060"/>
                </a:solidFill>
              </a:rPr>
              <a:t>Filipiak</a:t>
            </a:r>
            <a:r>
              <a:rPr lang="en-US" b="1" dirty="0">
                <a:solidFill>
                  <a:srgbClr val="002060"/>
                </a:solidFill>
              </a:rPr>
              <a:t> (2021-present)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0" y="6096000"/>
            <a:ext cx="664522" cy="6706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45" y="6138676"/>
            <a:ext cx="621846" cy="6279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F744D6-89C1-4954-8768-99F3AB9A515F}"/>
              </a:ext>
            </a:extLst>
          </p:cNvPr>
          <p:cNvSpPr txBox="1"/>
          <p:nvPr/>
        </p:nvSpPr>
        <p:spPr>
          <a:xfrm>
            <a:off x="4800600" y="1555246"/>
            <a:ext cx="434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Cloud computing environment will allow for the entire enterprise to experiment with and share new model code, including AI/ML-based methods - Earth Prediction Innovation Center (EPIC) and Unified Forecast System (UFS)</a:t>
            </a:r>
          </a:p>
        </p:txBody>
      </p:sp>
    </p:spTree>
    <p:extLst>
      <p:ext uri="{BB962C8B-B14F-4D97-AF65-F5344CB8AC3E}">
        <p14:creationId xmlns:p14="http://schemas.microsoft.com/office/powerpoint/2010/main" val="36533172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:\isabelnasaimagefad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6731"/>
            <a:ext cx="9144000" cy="1143000"/>
          </a:xfrm>
        </p:spPr>
        <p:txBody>
          <a:bodyPr>
            <a:noAutofit/>
          </a:bodyPr>
          <a:lstStyle/>
          <a:p>
            <a:r>
              <a:rPr lang="en-US" sz="2800" b="1" dirty="0">
                <a:ln w="1905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algn="l" rotWithShape="0">
                    <a:schemeClr val="bg1">
                      <a:alpha val="40000"/>
                    </a:schemeClr>
                  </a:outerShdw>
                </a:effectLst>
              </a:rPr>
              <a:t>Humans employing AI Random Forests (RF), Gradient Boosted Regression Trees (GBRT), Convolutional Neural Networks (CNN) and other self-learning applications</a:t>
            </a:r>
            <a:endParaRPr lang="en-US" sz="2800" dirty="0">
              <a:ln>
                <a:solidFill>
                  <a:schemeClr val="bg1"/>
                </a:solidFill>
              </a:ln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346523"/>
            <a:ext cx="4495800" cy="53355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905000"/>
            <a:ext cx="3962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CSTAR project – Brian </a:t>
            </a:r>
            <a:r>
              <a:rPr lang="en-US" b="1" dirty="0" err="1">
                <a:solidFill>
                  <a:srgbClr val="002060"/>
                </a:solidFill>
              </a:rPr>
              <a:t>Filipiak</a:t>
            </a:r>
            <a:endParaRPr lang="en-US" b="1" dirty="0">
              <a:solidFill>
                <a:srgbClr val="002060"/>
              </a:solidFill>
            </a:endParaRPr>
          </a:p>
          <a:p>
            <a:endParaRPr lang="en-US" b="1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Random Forest Machine Learning application to optimize precipitation type predictions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Important aspect of AI we must utilize – showing the weight of different parameters that were used for a successful prediction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Humans can learn how to recognize when an upcoming event is not being represented well in guidance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0739" y="6096000"/>
            <a:ext cx="664522" cy="6706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46" y="6138676"/>
            <a:ext cx="621846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9007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:\isabelnasaimagefad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4121" y="274638"/>
            <a:ext cx="8857479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</a:rPr>
              <a:t>Development of automated forecasting tools: types, the human role in their design</a:t>
            </a:r>
            <a:endParaRPr lang="en-US" sz="3600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2060"/>
                </a:solidFill>
              </a:rPr>
              <a:t>Forecasting a Continuum of Environmental Threats (FACETS) guiding future severe weather operations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2060"/>
                </a:solidFill>
              </a:rPr>
              <a:t>Probabilistic Hazard Information (PHI)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1" y="3087615"/>
            <a:ext cx="4570109" cy="29673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292" y="3087615"/>
            <a:ext cx="4305648" cy="36384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4121" y="6248400"/>
            <a:ext cx="4536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We will return to these displays with a more detailed description of them a little later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7633" y="929582"/>
            <a:ext cx="664522" cy="6706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258" y="817759"/>
            <a:ext cx="621846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3172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:\isabelnasaimagefad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4121" y="274638"/>
            <a:ext cx="8857479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</a:rPr>
              <a:t>Development of automated forecasting tools: types, the human role in their design</a:t>
            </a:r>
            <a:endParaRPr lang="en-US" sz="3600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Forecasting a Continuum of Environmental Threats (FACETS) guiding future severe weather operations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All sectors of the profession work together at Hazardous Weather Testbeds - Public, Private, Broadcast, Research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Optimize tools for prediction, communication, visualization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053" y="4038600"/>
            <a:ext cx="4735639" cy="25963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4038600"/>
            <a:ext cx="4144108" cy="26982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0471" y="929582"/>
            <a:ext cx="664522" cy="6706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277" y="826478"/>
            <a:ext cx="621846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0015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:\isabelnasaimagefad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4121" y="274638"/>
            <a:ext cx="8857479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</a:rPr>
              <a:t>Development of automated forecasting tools: types, the human role in their design</a:t>
            </a:r>
            <a:endParaRPr lang="en-US" sz="3600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0" y="1600201"/>
            <a:ext cx="9144000" cy="16764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AI/ML being used to improve mesoscale model/ensemble output – not all models but increasing use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We will need to understand rapidly advancing ensemble/probability concepts due to changes/improvement over time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454" y="3428999"/>
            <a:ext cx="3959217" cy="3336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1" y="3428999"/>
            <a:ext cx="4962140" cy="33177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0878" y="929583"/>
            <a:ext cx="664522" cy="6706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29" y="828653"/>
            <a:ext cx="621846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9813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:\isabelnasaimagefad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4121" y="274638"/>
            <a:ext cx="8857479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</a:rPr>
              <a:t>Development of automated forecasting tools: types, the human role in their design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86" y="3200399"/>
            <a:ext cx="2860431" cy="34733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604" y="3200399"/>
            <a:ext cx="5146196" cy="3505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7078" y="964752"/>
            <a:ext cx="664522" cy="6706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515" y="811485"/>
            <a:ext cx="621846" cy="627942"/>
          </a:xfrm>
          <a:prstGeom prst="rect">
            <a:avLst/>
          </a:prstGeom>
        </p:spPr>
      </p:pic>
      <p:sp>
        <p:nvSpPr>
          <p:cNvPr id="11" name="Content Placeholder 11">
            <a:extLst>
              <a:ext uri="{FF2B5EF4-FFF2-40B4-BE49-F238E27FC236}">
                <a16:creationId xmlns:a16="http://schemas.microsoft.com/office/drawing/2014/main" id="{2E25284D-1F9B-4823-B26A-65F412833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" y="1625845"/>
            <a:ext cx="9144001" cy="45259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AI/ML being used to improve mesoscale model/ensemble output – not all models but increasing use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We will need to understand rapidly advancing ensemble/probability concepts due to changes/improvement over time</a:t>
            </a:r>
          </a:p>
        </p:txBody>
      </p:sp>
    </p:spTree>
    <p:extLst>
      <p:ext uri="{BB962C8B-B14F-4D97-AF65-F5344CB8AC3E}">
        <p14:creationId xmlns:p14="http://schemas.microsoft.com/office/powerpoint/2010/main" val="15051067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:\isabelnasaimagefad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4121" y="274638"/>
            <a:ext cx="8857479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</a:rPr>
              <a:t>Development of automated forecasting tools: types, the human role in their design</a:t>
            </a:r>
            <a:endParaRPr lang="en-US" sz="3600" dirty="0"/>
          </a:p>
        </p:txBody>
      </p:sp>
      <p:sp>
        <p:nvSpPr>
          <p:cNvPr id="6" name="Content Placeholder 11"/>
          <p:cNvSpPr>
            <a:spLocks noGrp="1"/>
          </p:cNvSpPr>
          <p:nvPr>
            <p:ph idx="1"/>
          </p:nvPr>
        </p:nvSpPr>
        <p:spPr>
          <a:xfrm>
            <a:off x="448060" y="1448337"/>
            <a:ext cx="8229600" cy="1907226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AI/ML being used to improve mesoscale model/ensemble output – not all models but increasing use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We will need to understand rapidly advancing ensemble/probability concepts due to changes/improvements over time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Warn on Forecast System (</a:t>
            </a:r>
            <a:r>
              <a:rPr lang="en-US" sz="2400" b="1" dirty="0" err="1">
                <a:solidFill>
                  <a:srgbClr val="002060"/>
                </a:solidFill>
              </a:rPr>
              <a:t>WoFS</a:t>
            </a:r>
            <a:r>
              <a:rPr lang="en-US" sz="2400" b="1" dirty="0">
                <a:solidFill>
                  <a:srgbClr val="002060"/>
                </a:solidFill>
              </a:rPr>
              <a:t>) and Multi-radar Multi-Sensor System (MRMS) – 0-6 hour probabilistic forecasts for severe weather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409455"/>
            <a:ext cx="4800600" cy="32177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276601"/>
            <a:ext cx="3962400" cy="34834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3278" y="846138"/>
            <a:ext cx="664522" cy="6706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789696"/>
            <a:ext cx="621846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339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:\isabelnasaimagefad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4121" y="274638"/>
            <a:ext cx="8857479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</a:rPr>
              <a:t>Development of automated forecasting tools: types, the human role in their design</a:t>
            </a:r>
            <a:endParaRPr lang="en-US" sz="3600" dirty="0"/>
          </a:p>
        </p:txBody>
      </p:sp>
      <p:sp>
        <p:nvSpPr>
          <p:cNvPr id="6" name="Content Placeholder 11"/>
          <p:cNvSpPr>
            <a:spLocks noGrp="1"/>
          </p:cNvSpPr>
          <p:nvPr>
            <p:ph idx="1"/>
          </p:nvPr>
        </p:nvSpPr>
        <p:spPr>
          <a:xfrm>
            <a:off x="448060" y="1417638"/>
            <a:ext cx="8229600" cy="1907226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AI/ML being used to improve mesoscale model/ensemble output – not all models but increasing use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We will need to understand rapidly advancing ensemble/probability concepts due to changes/improvement over time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Cannot forget winter weather – HREF and WPC probabilities, again increased reliance on ensemble output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184" y="3381375"/>
            <a:ext cx="4495800" cy="3371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9" y="3328924"/>
            <a:ext cx="4495801" cy="34767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3278" y="835769"/>
            <a:ext cx="664522" cy="6706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20" y="785636"/>
            <a:ext cx="621846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17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:\isabelnasaimagefad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r>
              <a:rPr lang="en-US" b="1" dirty="0">
                <a:ln w="1905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algn="l" rotWithShape="0">
                    <a:schemeClr val="bg1">
                      <a:alpha val="40000"/>
                    </a:schemeClr>
                  </a:outerShdw>
                </a:effectLst>
              </a:rPr>
              <a:t>We have come a long way so far…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14" y="1295400"/>
            <a:ext cx="7600950" cy="25812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962400"/>
            <a:ext cx="4171950" cy="27309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3962400"/>
            <a:ext cx="3429000" cy="27926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8963" y="64394"/>
            <a:ext cx="664522" cy="6706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" y="76200"/>
            <a:ext cx="621846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757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:\isabelnasaimagefad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4121" y="274638"/>
            <a:ext cx="8857479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</a:rPr>
              <a:t>Development of automated forecasting tools: types, the human role in their design</a:t>
            </a:r>
            <a:endParaRPr lang="en-US" sz="3600" dirty="0"/>
          </a:p>
        </p:txBody>
      </p:sp>
      <p:sp>
        <p:nvSpPr>
          <p:cNvPr id="6" name="Content Placeholder 11"/>
          <p:cNvSpPr>
            <a:spLocks noGrp="1"/>
          </p:cNvSpPr>
          <p:nvPr>
            <p:ph idx="1"/>
          </p:nvPr>
        </p:nvSpPr>
        <p:spPr>
          <a:xfrm>
            <a:off x="448060" y="1417638"/>
            <a:ext cx="8229600" cy="1907226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AI/ML being used to improve mesoscale model/ensemble output – not all models but increasing use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We will need to understand rapidly advancing ensemble/probability concepts due to changes/improvement over time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Cannot forget hydrology either – National Water Model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3278" y="835769"/>
            <a:ext cx="664522" cy="6706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20" y="785636"/>
            <a:ext cx="621846" cy="6279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B3194D-F176-4911-9EFB-045DC24CBE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17" y="3324864"/>
            <a:ext cx="8229600" cy="347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9866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:\isabelnasaimagefad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</a:rPr>
              <a:t>Development of automated forecasting tools: types, the human role in their design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Before we move on – important to address ensemble calibration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Rapidly improving ensemble output and probabilities, some guided by AI, must still be used with caution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Frequent changes and upgrades to ensemble systems limit effective calibration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Calibration is only as good as the data that is used, the greater number of events over the greatest period of time produces the best calibration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Well calibrated ensemble systems provide the most reliable probabilities</a:t>
            </a:r>
          </a:p>
          <a:p>
            <a:endParaRPr lang="en-US" dirty="0"/>
          </a:p>
        </p:txBody>
      </p:sp>
      <p:pic>
        <p:nvPicPr>
          <p:cNvPr id="6" name="Picture 10" descr="Not sure this belongs, but I I've always been enamored with the logo of NOAA,  the National Oceanographic and Atmospheric Administration : logodesig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841750"/>
            <a:ext cx="667169" cy="66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835337"/>
            <a:ext cx="621846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473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:\isabelnasaimagefad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</a:rPr>
              <a:t>Development of automated forecasting tools: types, the human role in their design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199" y="1405865"/>
            <a:ext cx="8229600" cy="2819400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sz="2400" b="1" dirty="0">
                <a:solidFill>
                  <a:srgbClr val="002060"/>
                </a:solidFill>
              </a:rPr>
              <a:t>AI can help with improving communication to users</a:t>
            </a:r>
          </a:p>
          <a:p>
            <a:pPr lvl="0"/>
            <a:r>
              <a:rPr lang="en-US" sz="2400" b="1" dirty="0">
                <a:solidFill>
                  <a:srgbClr val="002060"/>
                </a:solidFill>
              </a:rPr>
              <a:t>Can track people’s choices for weather information on social media – text, graphical, color preferences</a:t>
            </a:r>
          </a:p>
          <a:p>
            <a:pPr lvl="0"/>
            <a:r>
              <a:rPr lang="en-US" sz="2400" b="1" dirty="0">
                <a:solidFill>
                  <a:srgbClr val="002060"/>
                </a:solidFill>
              </a:rPr>
              <a:t>Has been used to track human preferences in other research studies but not used in weather prediction or communication, </a:t>
            </a:r>
            <a:r>
              <a:rPr lang="en-US" sz="2400" b="1" u="sng" dirty="0">
                <a:solidFill>
                  <a:srgbClr val="002060"/>
                </a:solidFill>
              </a:rPr>
              <a:t>yet</a:t>
            </a:r>
          </a:p>
          <a:p>
            <a:pPr lvl="0"/>
            <a:r>
              <a:rPr lang="en-US" sz="2400" b="1" dirty="0">
                <a:solidFill>
                  <a:srgbClr val="002060"/>
                </a:solidFill>
              </a:rPr>
              <a:t>Sutton and Fischer 2021 studied human preferences in severe thunderstorm and tornado products but could be expanded to winter weather, heat and all other hazards and could employ AI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" y="4152394"/>
            <a:ext cx="4038602" cy="26159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1" y="4114373"/>
            <a:ext cx="4876800" cy="26685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0878" y="846138"/>
            <a:ext cx="664522" cy="6706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97" y="783756"/>
            <a:ext cx="621846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473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:\isabelnasaimagefad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</a:rPr>
              <a:t>Development of automated forecasting tools: types, the human role in their design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199" y="1411613"/>
            <a:ext cx="8229600" cy="2322187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2400" b="1" dirty="0">
                <a:solidFill>
                  <a:srgbClr val="002060"/>
                </a:solidFill>
              </a:rPr>
              <a:t>AI can help with improving communication to users</a:t>
            </a:r>
          </a:p>
          <a:p>
            <a:pPr lvl="0"/>
            <a:r>
              <a:rPr lang="en-US" sz="2400" b="1" dirty="0">
                <a:solidFill>
                  <a:srgbClr val="002060"/>
                </a:solidFill>
              </a:rPr>
              <a:t>Immersed mixed reality and virtual reality places a person right in the hazard</a:t>
            </a:r>
          </a:p>
          <a:p>
            <a:pPr lvl="0"/>
            <a:r>
              <a:rPr lang="en-US" sz="2400" b="1" dirty="0">
                <a:solidFill>
                  <a:srgbClr val="002060"/>
                </a:solidFill>
              </a:rPr>
              <a:t>Virtual Reality games teach people how to prepare and respond to hazardous weather and water events (Bernhardt et al. 2019 and 2020)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07" y="3798330"/>
            <a:ext cx="4015739" cy="30133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188" y="3760177"/>
            <a:ext cx="4786327" cy="24118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22515" y="61389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5"/>
              </a:rPr>
              <a:t>https://www.youtube.com/watch?v=XWZCXdkVPZQ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258703" y="3428999"/>
            <a:ext cx="4885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Category 3 hurricane from Bernhardt et al. (2019)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6707" y="3477364"/>
            <a:ext cx="4914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Meteorologist Chris Warren – The Weather Channel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2769" y="910715"/>
            <a:ext cx="664522" cy="6706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192" y="759489"/>
            <a:ext cx="621846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6565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:\isabelnasaimagefad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</a:rPr>
              <a:t>Development of automated forecasting tools: types, the human role in their design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Example – Probabilistic Winter Precipitation Forecast (PWPF)</a:t>
            </a:r>
          </a:p>
          <a:p>
            <a:r>
              <a:rPr lang="en-US" sz="2400" b="1" dirty="0">
                <a:solidFill>
                  <a:srgbClr val="002060"/>
                </a:solidFill>
              </a:rPr>
              <a:t>Ensemble and deterministic guidance – aided by AI – produces probabilities for snow and ice</a:t>
            </a:r>
          </a:p>
          <a:p>
            <a:r>
              <a:rPr lang="en-US" sz="2400" b="1" dirty="0">
                <a:solidFill>
                  <a:srgbClr val="002060"/>
                </a:solidFill>
              </a:rPr>
              <a:t>WFOs produce graphics of 10</a:t>
            </a:r>
            <a:r>
              <a:rPr lang="en-US" sz="2400" b="1" baseline="30000" dirty="0">
                <a:solidFill>
                  <a:srgbClr val="002060"/>
                </a:solidFill>
              </a:rPr>
              <a:t>th</a:t>
            </a:r>
            <a:r>
              <a:rPr lang="en-US" sz="2400" b="1" dirty="0">
                <a:solidFill>
                  <a:srgbClr val="002060"/>
                </a:solidFill>
              </a:rPr>
              <a:t> and 90</a:t>
            </a:r>
            <a:r>
              <a:rPr lang="en-US" sz="2400" b="1" baseline="30000" dirty="0">
                <a:solidFill>
                  <a:srgbClr val="002060"/>
                </a:solidFill>
              </a:rPr>
              <a:t>th</a:t>
            </a:r>
            <a:r>
              <a:rPr lang="en-US" sz="2400" b="1" dirty="0">
                <a:solidFill>
                  <a:srgbClr val="002060"/>
                </a:solidFill>
              </a:rPr>
              <a:t> percentile snow and ice amounts, including most likely scenario within the 10</a:t>
            </a:r>
            <a:r>
              <a:rPr lang="en-US" sz="2400" b="1" baseline="30000" dirty="0">
                <a:solidFill>
                  <a:srgbClr val="002060"/>
                </a:solidFill>
              </a:rPr>
              <a:t>th</a:t>
            </a:r>
            <a:r>
              <a:rPr lang="en-US" sz="2400" b="1" dirty="0">
                <a:solidFill>
                  <a:srgbClr val="002060"/>
                </a:solidFill>
              </a:rPr>
              <a:t> and 90</a:t>
            </a:r>
            <a:r>
              <a:rPr lang="en-US" sz="2400" b="1" baseline="30000" dirty="0">
                <a:solidFill>
                  <a:srgbClr val="002060"/>
                </a:solidFill>
              </a:rPr>
              <a:t>th</a:t>
            </a:r>
            <a:r>
              <a:rPr lang="en-US" sz="2400" b="1" dirty="0">
                <a:solidFill>
                  <a:srgbClr val="002060"/>
                </a:solidFill>
              </a:rPr>
              <a:t> percentile “goal posts”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653160"/>
            <a:ext cx="4194668" cy="31843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19200" y="47244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Important disclaimer to further communicate uncertainty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343400" y="4495800"/>
            <a:ext cx="533399" cy="4572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5800" y="888878"/>
            <a:ext cx="664522" cy="6706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816830"/>
            <a:ext cx="621846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473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:\isabelnasaimagefad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Detour – What type of education and training are needed at various stages of ones career?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College – Those in college now will finish their careers around 2060 – Do we know what skills will be needed that far into the future?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002060"/>
                </a:solidFill>
              </a:rPr>
              <a:t>Faculty and students make sure everyone is aware of education, internship and job shadow opportunities, including underserved and marginalized groups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002060"/>
                </a:solidFill>
              </a:rPr>
              <a:t>Make sure students have the resources to be placed in the career enhancing opportunities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002060"/>
                </a:solidFill>
              </a:rPr>
              <a:t>Based on student’s strengths, provide specialized coursework and outside experiences to guide them into their job placement to begin their career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0" y="5973416"/>
            <a:ext cx="664522" cy="6706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6129094"/>
            <a:ext cx="621846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473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:\isabelnasaimagefad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Detour – What type of education and training are needed at various stages of ones career?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College – Those in college now will finish their careers around 2060 – Do we know what skills will be needed that far into the future?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002060"/>
                </a:solidFill>
              </a:rPr>
              <a:t>GS-1340 and AMS meteorologist standards updated at different frequencies but need to reflect increasingly changing skill sets</a:t>
            </a:r>
          </a:p>
          <a:p>
            <a:pPr lvl="1"/>
            <a:endParaRPr lang="en-US" b="1" dirty="0">
              <a:solidFill>
                <a:srgbClr val="002060"/>
              </a:solidFill>
            </a:endParaRPr>
          </a:p>
          <a:p>
            <a:pPr lvl="1"/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065650"/>
            <a:ext cx="3657600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0" y="6126163"/>
            <a:ext cx="664522" cy="6706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6126163"/>
            <a:ext cx="621846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781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:\isabelnasaimagefad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Detour – What type of education and training are needed at various stages of ones career?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College – Those in college now will finish their careers around 2060 – Do we know what skills will be needed that far into the future?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002060"/>
                </a:solidFill>
              </a:rPr>
              <a:t>Some universal skills that will be needed 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2060"/>
                </a:solidFill>
              </a:rPr>
              <a:t>Some baseline computing and programming skills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2060"/>
                </a:solidFill>
              </a:rPr>
              <a:t>Understanding probabilistic and ensemble forecasting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2060"/>
                </a:solidFill>
              </a:rPr>
              <a:t>Basic understanding of what AI can and cannot do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2060"/>
                </a:solidFill>
              </a:rPr>
              <a:t>IDSS and the ever changing ways we communicate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2060"/>
                </a:solidFill>
              </a:rPr>
              <a:t>Research skills and independent, critical thinking skills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2060"/>
                </a:solidFill>
              </a:rPr>
              <a:t>Group/Team dynamics to optimize forecasting and task delegation through the scientific process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2060"/>
                </a:solidFill>
              </a:rPr>
              <a:t>Graphic design, GIS and other visualization methods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2060"/>
                </a:solidFill>
              </a:rPr>
              <a:t>Work/life balance working non-standard hours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2060"/>
                </a:solidFill>
              </a:rPr>
              <a:t>More telework/remote work? – lessons from COVID era</a:t>
            </a:r>
          </a:p>
          <a:p>
            <a:pPr lvl="1"/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0" y="6096000"/>
            <a:ext cx="664522" cy="6706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" y="6117338"/>
            <a:ext cx="621846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8028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:\isabelnasaimagefad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Detour – What type of education and training are needed at various stages of ones career?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 fontScale="92500"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Balance between determining what meteorologists/forecasters understand and what they should understand</a:t>
            </a:r>
            <a:r>
              <a:rPr lang="en-US" dirty="0"/>
              <a:t> </a:t>
            </a:r>
            <a:endParaRPr lang="en-US" sz="2800" dirty="0"/>
          </a:p>
          <a:p>
            <a:pPr lvl="1"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002060"/>
                </a:solidFill>
              </a:rPr>
              <a:t>Surveys take time (see Demuth et al. 2020)</a:t>
            </a:r>
            <a:endParaRPr lang="en-US" sz="2400" b="1" dirty="0">
              <a:solidFill>
                <a:srgbClr val="002060"/>
              </a:solidFill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002060"/>
                </a:solidFill>
              </a:rPr>
              <a:t>Surveys can easily be biased depending on who </a:t>
            </a:r>
            <a:r>
              <a:rPr lang="en-US" b="1" dirty="0" smtClean="0">
                <a:solidFill>
                  <a:srgbClr val="002060"/>
                </a:solidFill>
              </a:rPr>
              <a:t>responds</a:t>
            </a:r>
            <a:endParaRPr lang="en-US" b="1" dirty="0">
              <a:solidFill>
                <a:srgbClr val="002060"/>
              </a:solidFill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rgbClr val="002060"/>
                </a:solidFill>
              </a:rPr>
              <a:t>AI can help determine what we learn, what we should learn and how we best can learn it by tracking forecaster successes and failures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002060"/>
                </a:solidFill>
              </a:rPr>
              <a:t>AI can guide to improve each step of the forecast process -  data/guidance analysis, mechanical forecast production,  communication to users, meeting deadlines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en-US" sz="2800" b="1" dirty="0">
              <a:solidFill>
                <a:srgbClr val="002060"/>
              </a:solidFill>
            </a:endParaRP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0" y="6149282"/>
            <a:ext cx="664522" cy="6706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0620"/>
            <a:ext cx="621846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775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:\isabelnasaimagefad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618331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Detour – What type of education and training are needed at various stages of ones career?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711432"/>
            <a:ext cx="9144000" cy="2057400"/>
          </a:xfrm>
        </p:spPr>
        <p:txBody>
          <a:bodyPr>
            <a:normAutofit lnSpcReduction="10000"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Characteristics of expert forecasters –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Length of career ≠ Expertise all the time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Active and engaged lifelong learning </a:t>
            </a:r>
          </a:p>
          <a:p>
            <a:pPr marL="457200" lvl="1" indent="0">
              <a:buNone/>
            </a:pPr>
            <a:r>
              <a:rPr lang="en-US" b="1" dirty="0">
                <a:solidFill>
                  <a:srgbClr val="002060"/>
                </a:solidFill>
              </a:rPr>
              <a:t>    including past event analyses = Expertise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b="1" dirty="0">
              <a:solidFill>
                <a:srgbClr val="002060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b="1" dirty="0">
              <a:solidFill>
                <a:srgbClr val="002060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b="1" dirty="0">
              <a:solidFill>
                <a:srgbClr val="002060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b="1" dirty="0">
              <a:solidFill>
                <a:srgbClr val="002060"/>
              </a:solidFill>
            </a:endParaRPr>
          </a:p>
          <a:p>
            <a:pPr lvl="1">
              <a:buFont typeface="Wingdings" panose="05000000000000000000" pitchFamily="2" charset="2"/>
              <a:buChar char="v"/>
            </a:pPr>
            <a:endParaRPr lang="en-US" sz="2800" b="1" dirty="0">
              <a:solidFill>
                <a:srgbClr val="002060"/>
              </a:solidFill>
            </a:endParaRP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2262424"/>
            <a:ext cx="1883827" cy="45723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8627" y="1780328"/>
            <a:ext cx="2298522" cy="4938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8651" y="3935152"/>
            <a:ext cx="2226695" cy="28677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923" y="3935152"/>
            <a:ext cx="1862002" cy="28677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9476" y="45819"/>
            <a:ext cx="664522" cy="6706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5304"/>
            <a:ext cx="621846" cy="6279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4586" y="3572240"/>
            <a:ext cx="2923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rgbClr val="002060"/>
                </a:solidFill>
              </a:rPr>
              <a:t>Tetlock</a:t>
            </a:r>
            <a:r>
              <a:rPr lang="en-US" sz="1400" b="1" dirty="0">
                <a:solidFill>
                  <a:srgbClr val="002060"/>
                </a:solidFill>
              </a:rPr>
              <a:t> and Gardener 2016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57600" y="3572240"/>
            <a:ext cx="22266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Hoffman et al. 2017</a:t>
            </a:r>
          </a:p>
        </p:txBody>
      </p:sp>
    </p:spTree>
    <p:extLst>
      <p:ext uri="{BB962C8B-B14F-4D97-AF65-F5344CB8AC3E}">
        <p14:creationId xmlns:p14="http://schemas.microsoft.com/office/powerpoint/2010/main" val="3066844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:\isabelnasaimagefad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r>
              <a:rPr lang="en-US" b="1" dirty="0">
                <a:ln w="1905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algn="l" rotWithShape="0">
                    <a:schemeClr val="bg1">
                      <a:alpha val="40000"/>
                    </a:schemeClr>
                  </a:outerShdw>
                </a:effectLst>
              </a:rPr>
              <a:t>We have come a long way so far…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963" y="64394"/>
            <a:ext cx="664522" cy="6706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76200"/>
            <a:ext cx="621846" cy="6279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107745"/>
            <a:ext cx="3263925" cy="32575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7713" y="1107745"/>
            <a:ext cx="3896119" cy="31894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0800" y="3990621"/>
            <a:ext cx="3391115" cy="282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018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:\isabelnasaimagefad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553240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</a:rPr>
              <a:t>Which brings up another important subject - Verification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Without a robust and detailed verification system, how do we know what tools, methods and techniques result in the most improvement to predictions and communication?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No universally accepted verification system exists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NWS – National centers and local forecast offices use different methods – deterministic and probabilistic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National Forecasting Game – University/College student forecasts scored using other methods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Model Evaluation Tools (MET) verification package developed </a:t>
            </a:r>
            <a:r>
              <a:rPr lang="en-US" b="1">
                <a:solidFill>
                  <a:srgbClr val="002060"/>
                </a:solidFill>
              </a:rPr>
              <a:t>by DTC/NCAR </a:t>
            </a:r>
            <a:r>
              <a:rPr lang="en-US" b="1" dirty="0">
                <a:solidFill>
                  <a:srgbClr val="002060"/>
                </a:solidFill>
              </a:rPr>
              <a:t>may become the standard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9478" y="0"/>
            <a:ext cx="664522" cy="6706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2" y="21338"/>
            <a:ext cx="621846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473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:\isabelnasaimagefad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76200" y="-332197"/>
            <a:ext cx="9144000" cy="1143000"/>
          </a:xfrm>
        </p:spPr>
        <p:txBody>
          <a:bodyPr>
            <a:noAutofit/>
          </a:bodyPr>
          <a:lstStyle/>
          <a:p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</a:rPr>
              <a:t>Just a few selected types of current verification methods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67" y="533399"/>
            <a:ext cx="4054733" cy="313480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419600" y="515814"/>
            <a:ext cx="4133243" cy="3294185"/>
            <a:chOff x="4419600" y="1143000"/>
            <a:chExt cx="4419600" cy="3264932"/>
          </a:xfrm>
        </p:grpSpPr>
        <p:pic>
          <p:nvPicPr>
            <p:cNvPr id="9" name="Picture 8" descr="Day1_3in_2013.TI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19600" y="1143000"/>
              <a:ext cx="4419600" cy="3010026"/>
            </a:xfrm>
            <a:prstGeom prst="rect">
              <a:avLst/>
            </a:prstGeom>
          </p:spPr>
        </p:pic>
        <p:sp>
          <p:nvSpPr>
            <p:cNvPr id="10" name="TextBox 19"/>
            <p:cNvSpPr txBox="1"/>
            <p:nvPr/>
          </p:nvSpPr>
          <p:spPr>
            <a:xfrm>
              <a:off x="5943600" y="4038600"/>
              <a:ext cx="19439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* </a:t>
              </a:r>
              <a:r>
                <a:rPr lang="en-US" sz="1400" dirty="0"/>
                <a:t>Statistical significance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924" y="3906324"/>
            <a:ext cx="4207133" cy="27844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5" y="3880484"/>
            <a:ext cx="4255454" cy="27562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3278" y="6037898"/>
            <a:ext cx="664522" cy="6706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66" y="6191562"/>
            <a:ext cx="621846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8171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:\isabelnasaimagefad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76200" y="-332197"/>
            <a:ext cx="9144000" cy="1143000"/>
          </a:xfrm>
        </p:spPr>
        <p:txBody>
          <a:bodyPr>
            <a:noAutofit/>
          </a:bodyPr>
          <a:lstStyle/>
          <a:p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</a:rPr>
              <a:t>Just a few selected types of current verification methods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3278" y="6037898"/>
            <a:ext cx="664522" cy="6706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66" y="6191562"/>
            <a:ext cx="621846" cy="6279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B08162-D1DE-4150-89E4-E778A3A552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93" y="1408489"/>
            <a:ext cx="8005407" cy="42640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ADDBB4-66E6-44BD-B9B1-23D1509341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160" y="597685"/>
            <a:ext cx="2581275" cy="6477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AF76A8-E49A-41FC-839C-318A3675A6DF}"/>
              </a:ext>
            </a:extLst>
          </p:cNvPr>
          <p:cNvSpPr txBox="1"/>
          <p:nvPr/>
        </p:nvSpPr>
        <p:spPr>
          <a:xfrm>
            <a:off x="787515" y="5672558"/>
            <a:ext cx="75689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2060"/>
                </a:solidFill>
              </a:rPr>
              <a:t>Ultimately, different verification systems exist that manipulate data and statistics in different ways for different time periods, areas and points, producing different results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2060"/>
                </a:solidFill>
              </a:rPr>
              <a:t>Results could change with different statistical approaches </a:t>
            </a:r>
          </a:p>
        </p:txBody>
      </p:sp>
    </p:spTree>
    <p:extLst>
      <p:ext uri="{BB962C8B-B14F-4D97-AF65-F5344CB8AC3E}">
        <p14:creationId xmlns:p14="http://schemas.microsoft.com/office/powerpoint/2010/main" val="33471346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0" y="1752600"/>
            <a:ext cx="3581400" cy="31890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X:\isabelnasaimagefad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381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</a:rPr>
              <a:t>So, what will the forecast process look like in the future?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110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477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Not likely to see this technology in NWS field offices until after 2030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9478" y="6163936"/>
            <a:ext cx="664522" cy="6706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6142569"/>
            <a:ext cx="621846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4589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0" y="1752600"/>
            <a:ext cx="3581400" cy="31890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X:\isabelnasaimagefad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</a:rPr>
              <a:t>So, what will the forecast process look like in the future?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6103" y="5164579"/>
            <a:ext cx="72717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NWS – Continuous flow if information – Threats in Motion (TIM)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Near-term:  Move to this paradigm perhaps within 5-10 years?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Frequently updating polygons – must determine the balance of automation and human intervention in decisions for updated polygons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8" name="Google Shape;126;p11"/>
          <p:cNvPicPr preferRelativeResize="0"/>
          <p:nvPr/>
        </p:nvPicPr>
        <p:blipFill rotWithShape="1">
          <a:blip r:embed="rId3">
            <a:alphaModFix/>
          </a:blip>
          <a:srcRect b="4397"/>
          <a:stretch/>
        </p:blipFill>
        <p:spPr>
          <a:xfrm>
            <a:off x="152400" y="1842948"/>
            <a:ext cx="4610100" cy="309866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5105400" y="1752600"/>
            <a:ext cx="3886200" cy="3352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oogle Shape;124;p11"/>
          <p:cNvPicPr preferRelativeResize="0"/>
          <p:nvPr/>
        </p:nvPicPr>
        <p:blipFill rotWithShape="1">
          <a:blip r:embed="rId4">
            <a:alphaModFix/>
          </a:blip>
          <a:srcRect r="45483"/>
          <a:stretch/>
        </p:blipFill>
        <p:spPr>
          <a:xfrm>
            <a:off x="5181600" y="1905000"/>
            <a:ext cx="3886200" cy="3043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5817" y="899420"/>
            <a:ext cx="664522" cy="6706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61" y="920758"/>
            <a:ext cx="621846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4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:\isabelnasaimagefad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</a:rPr>
              <a:t>So, what will the forecast process look like in the future?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205" y="4953000"/>
            <a:ext cx="89415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NWS – Continuous flow if information – Threats in Motion (TIM)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Farther into the future:  Perhaps beyond 5-10 years?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Instead of polygons, updating severe weather probability plumes and resultant graphics/trends/text for locations within the plume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Must determine what probability warrants EAS/WEA severe weather warning to warn locations that reach that probability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5" y="1600200"/>
            <a:ext cx="4405610" cy="3004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031" y="1646189"/>
            <a:ext cx="4485969" cy="29127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5817" y="838301"/>
            <a:ext cx="664522" cy="6706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898" y="838301"/>
            <a:ext cx="621846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96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:\isabelnasaimagefad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</a:rPr>
              <a:t>So, what will the forecast process look like in the future?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91" y="456433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National Weather Service – How will model suite evolve?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Is the NBM and will the NBM serve as the best initialization for the gridded database?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What about GFS, NAM, SREF, GFS Ensemble, Super Ensemble, NAEFS, HEFS, HRRR, HREF etc.?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Is the Forecast Builder and Graphical Forecast Editor the best interface to populate and edit grids?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Will NWS forecasters transition from deterministic to probabilistic gridded forecasts?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How will NWS forecasters collaborate, national centers and WFOs?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9" y="1522399"/>
            <a:ext cx="2588132" cy="2590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990" y="1171568"/>
            <a:ext cx="6011010" cy="33781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6467" y="472383"/>
            <a:ext cx="664522" cy="6706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09" y="493721"/>
            <a:ext cx="621846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2635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:\isabelnasaimagefad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</a:rPr>
              <a:t>So, what will the forecast process look like in the future?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6102" y="4921097"/>
            <a:ext cx="72717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Private Sector – One possible scenario that could become the standard for most operational forecasting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Automated initial database updates every time there is an updated </a:t>
            </a:r>
            <a:r>
              <a:rPr lang="en-US" b="1" dirty="0" err="1">
                <a:solidFill>
                  <a:srgbClr val="002060"/>
                </a:solidFill>
              </a:rPr>
              <a:t>QC’d</a:t>
            </a:r>
            <a:r>
              <a:rPr lang="en-US" b="1" dirty="0">
                <a:solidFill>
                  <a:srgbClr val="002060"/>
                </a:solidFill>
              </a:rPr>
              <a:t> (through AI?) observation or model/ensemble data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Draw polygons and run tools to edit gridded database where and when needed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8" y="1524000"/>
            <a:ext cx="4495800" cy="32614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315" y="1524000"/>
            <a:ext cx="4499368" cy="32614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53000" y="639633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</a:rPr>
              <a:t>Thanks to Dr. Peter </a:t>
            </a:r>
            <a:r>
              <a:rPr lang="en-US" sz="1200" b="1" dirty="0" err="1">
                <a:solidFill>
                  <a:srgbClr val="002060"/>
                </a:solidFill>
              </a:rPr>
              <a:t>Neilley</a:t>
            </a:r>
            <a:r>
              <a:rPr lang="en-US" sz="1200" b="1" dirty="0">
                <a:solidFill>
                  <a:srgbClr val="002060"/>
                </a:solidFill>
              </a:rPr>
              <a:t> and Joe </a:t>
            </a:r>
            <a:r>
              <a:rPr lang="en-US" sz="1200" b="1" dirty="0" err="1">
                <a:solidFill>
                  <a:srgbClr val="002060"/>
                </a:solidFill>
              </a:rPr>
              <a:t>Koval</a:t>
            </a:r>
            <a:r>
              <a:rPr lang="en-US" sz="1200" b="1" dirty="0">
                <a:solidFill>
                  <a:srgbClr val="002060"/>
                </a:solidFill>
              </a:rPr>
              <a:t> from The Weather Company/Channel for providing these graphics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5817" y="800201"/>
            <a:ext cx="664522" cy="6706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90" y="760374"/>
            <a:ext cx="621846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0314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:\isabelnasaimagefad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</a:rPr>
              <a:t>So, what will the forecast process look like in the future?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6104" y="6168916"/>
            <a:ext cx="7271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Private Sector – One possible scenario that could become the standard for most operational forecasting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274" y="1518779"/>
            <a:ext cx="6279450" cy="45489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00200" y="5105400"/>
            <a:ext cx="5715000" cy="457200"/>
          </a:xfrm>
          <a:prstGeom prst="rect">
            <a:avLst/>
          </a:prstGeom>
          <a:solidFill>
            <a:srgbClr val="FFFF00">
              <a:alpha val="3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876800" y="644690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</a:rPr>
              <a:t>Thanks to Dr. Peter </a:t>
            </a:r>
            <a:r>
              <a:rPr lang="en-US" sz="1200" b="1" dirty="0" err="1">
                <a:solidFill>
                  <a:srgbClr val="002060"/>
                </a:solidFill>
              </a:rPr>
              <a:t>Neilley</a:t>
            </a:r>
            <a:r>
              <a:rPr lang="en-US" sz="1200" b="1" dirty="0">
                <a:solidFill>
                  <a:srgbClr val="002060"/>
                </a:solidFill>
              </a:rPr>
              <a:t> and Joe </a:t>
            </a:r>
            <a:r>
              <a:rPr lang="en-US" sz="1200" b="1" dirty="0" err="1">
                <a:solidFill>
                  <a:srgbClr val="002060"/>
                </a:solidFill>
              </a:rPr>
              <a:t>Koval</a:t>
            </a:r>
            <a:r>
              <a:rPr lang="en-US" sz="1200" b="1" dirty="0">
                <a:solidFill>
                  <a:srgbClr val="002060"/>
                </a:solidFill>
              </a:rPr>
              <a:t> from The Weather Company/Channel for providing these graphics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9263" y="819761"/>
            <a:ext cx="664522" cy="6706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53" y="789696"/>
            <a:ext cx="621846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9658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:\isabelnasaimagefad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-1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</a:rPr>
              <a:t>So, what will the forecast process look like in the future?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6104" y="6168916"/>
            <a:ext cx="7271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Private Sector – One possible scenario that could become the standard for most operational forecasting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28745" y="639633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</a:rPr>
              <a:t>Thanks to Dr. Peter </a:t>
            </a:r>
            <a:r>
              <a:rPr lang="en-US" sz="1200" b="1" dirty="0" err="1">
                <a:solidFill>
                  <a:srgbClr val="002060"/>
                </a:solidFill>
              </a:rPr>
              <a:t>Neilley</a:t>
            </a:r>
            <a:r>
              <a:rPr lang="en-US" sz="1200" b="1" dirty="0">
                <a:solidFill>
                  <a:srgbClr val="002060"/>
                </a:solidFill>
              </a:rPr>
              <a:t> and Joe </a:t>
            </a:r>
            <a:r>
              <a:rPr lang="en-US" sz="1200" b="1" dirty="0" err="1">
                <a:solidFill>
                  <a:srgbClr val="002060"/>
                </a:solidFill>
              </a:rPr>
              <a:t>Koval</a:t>
            </a:r>
            <a:r>
              <a:rPr lang="en-US" sz="1200" b="1" dirty="0">
                <a:solidFill>
                  <a:srgbClr val="002060"/>
                </a:solidFill>
              </a:rPr>
              <a:t> from The Weather Company/Channel for providing these graphics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1038571"/>
            <a:ext cx="5486401" cy="25534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399" y="3644935"/>
            <a:ext cx="4708245" cy="25568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199" y="4191000"/>
            <a:ext cx="41748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hlinkClick r:id="rId5"/>
              </a:rPr>
              <a:t>Please read Rose et al. 2015 for the plans for the future forecast process at The Weather Company/Channel and the example of the proposed future day in the life of a forecaster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9702" y="6153420"/>
            <a:ext cx="664522" cy="6706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51" y="6165985"/>
            <a:ext cx="621846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41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:\isabelnasaimagefad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r>
              <a:rPr lang="en-US" b="1" dirty="0">
                <a:ln w="1905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algn="l" rotWithShape="0">
                    <a:schemeClr val="bg1">
                      <a:alpha val="40000"/>
                    </a:schemeClr>
                  </a:outerShdw>
                </a:effectLst>
              </a:rPr>
              <a:t>We have come a long way so far…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963" y="64394"/>
            <a:ext cx="664522" cy="6706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76200"/>
            <a:ext cx="621846" cy="6279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48687DD-D504-487C-8EF6-BFAF4F487E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747" y="1066800"/>
            <a:ext cx="4789714" cy="35922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F5EABC-A957-4F72-8BA7-EBB7447419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010723"/>
            <a:ext cx="5029200" cy="376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9936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:\isabelnasaimagefad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</a:rPr>
              <a:t>So, what will the forecast process look like in the future?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600200"/>
            <a:ext cx="7271791" cy="4525963"/>
          </a:xfrm>
        </p:spPr>
      </p:pic>
      <p:sp>
        <p:nvSpPr>
          <p:cNvPr id="6" name="TextBox 5"/>
          <p:cNvSpPr txBox="1"/>
          <p:nvPr/>
        </p:nvSpPr>
        <p:spPr>
          <a:xfrm>
            <a:off x="936104" y="6168916"/>
            <a:ext cx="7271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Private Sector – One possible scenario that could become the standard for most operational forecasting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53000" y="639633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</a:rPr>
              <a:t>Thanks to Dr. Peter </a:t>
            </a:r>
            <a:r>
              <a:rPr lang="en-US" sz="1200" b="1" dirty="0" err="1">
                <a:solidFill>
                  <a:srgbClr val="002060"/>
                </a:solidFill>
              </a:rPr>
              <a:t>Neilley</a:t>
            </a:r>
            <a:r>
              <a:rPr lang="en-US" sz="1200" b="1" dirty="0">
                <a:solidFill>
                  <a:srgbClr val="002060"/>
                </a:solidFill>
              </a:rPr>
              <a:t> and Joe </a:t>
            </a:r>
            <a:r>
              <a:rPr lang="en-US" sz="1200" b="1" dirty="0" err="1">
                <a:solidFill>
                  <a:srgbClr val="002060"/>
                </a:solidFill>
              </a:rPr>
              <a:t>Koval</a:t>
            </a:r>
            <a:r>
              <a:rPr lang="en-US" sz="1200" b="1" dirty="0">
                <a:solidFill>
                  <a:srgbClr val="002060"/>
                </a:solidFill>
              </a:rPr>
              <a:t> from The Weather Company/Channel for providing these graphics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24192" y="2057400"/>
            <a:ext cx="1567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Tools called: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2060"/>
                </a:solidFill>
              </a:rPr>
              <a:t>Filters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2060"/>
                </a:solidFill>
              </a:rPr>
              <a:t>Qualifiers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2060"/>
                </a:solidFill>
              </a:rPr>
              <a:t>Blurbs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5817" y="838301"/>
            <a:ext cx="664522" cy="6706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38" y="772111"/>
            <a:ext cx="621846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4258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:\isabelnasaimagefad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</a:rPr>
              <a:t>So, what will the forecast process look like in the future?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4609" y="806959"/>
            <a:ext cx="664522" cy="6706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00" y="753525"/>
            <a:ext cx="621846" cy="6279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4C4703-FC95-42CE-B7CE-2C84F0DB8D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363" y="1590293"/>
            <a:ext cx="5105401" cy="21557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717163"/>
            <a:ext cx="5433164" cy="31240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199" y="4582227"/>
            <a:ext cx="34051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Community Hydrologic Prediction System (</a:t>
            </a:r>
            <a:r>
              <a:rPr lang="en-US" b="1" dirty="0" err="1">
                <a:solidFill>
                  <a:srgbClr val="002060"/>
                </a:solidFill>
              </a:rPr>
              <a:t>CHiPS</a:t>
            </a:r>
            <a:r>
              <a:rPr lang="en-US" b="1" dirty="0">
                <a:solidFill>
                  <a:srgbClr val="002060"/>
                </a:solidFill>
              </a:rPr>
              <a:t>), National Water Model and Hazard Services provide foundation for Hydrologic predictions and communication – future capabilities will be built off this foundation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1446212"/>
            <a:ext cx="4267201" cy="296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2049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:\isabelnasaimagefad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</a:rPr>
              <a:t>In summary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All sectors of the weather, water and climate enterprise must work together to determine how technology/AI guides us to an improved forecast, warning and communication process 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     – </a:t>
            </a:r>
            <a:r>
              <a:rPr lang="en-US" sz="2400" b="1" dirty="0">
                <a:solidFill>
                  <a:srgbClr val="002060"/>
                </a:solidFill>
              </a:rPr>
              <a:t>cloud </a:t>
            </a:r>
            <a:r>
              <a:rPr lang="en-US" sz="2400" b="1" dirty="0" smtClean="0">
                <a:solidFill>
                  <a:srgbClr val="002060"/>
                </a:solidFill>
              </a:rPr>
              <a:t>computing environment </a:t>
            </a:r>
            <a:r>
              <a:rPr lang="en-US" sz="2400" b="1" dirty="0">
                <a:solidFill>
                  <a:srgbClr val="002060"/>
                </a:solidFill>
              </a:rPr>
              <a:t>(EPIC) and (UFS)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Any new guidance and tools must be calibrated for maximum accuracy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Social science is essential throughout the research to operations to research (R2O2R) process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Will increased remote/telework need to be included as a factor? – Lessons from COVID</a:t>
            </a:r>
          </a:p>
          <a:p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6032" y="77422"/>
            <a:ext cx="664522" cy="6706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76200"/>
            <a:ext cx="621846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544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:\isabelnasaimagefad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</a:rPr>
              <a:t>In summary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Cost/benefit analyses and verification studies will likely be used to also determine what tasks humans will retain in the forecast, warning and communication process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Testbeds will help determine what tools and methods humans prefer and understand the most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Managers and policy makers should shadow operational forecasters at field offices for more informed decision making as well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Money, resources and budget management will greatly affect priorities in the evolution and rate of change in the forecast and communication process</a:t>
            </a:r>
          </a:p>
          <a:p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7540" y="92076"/>
            <a:ext cx="664522" cy="6706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76200"/>
            <a:ext cx="621846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8649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:\isabelnasaimagefad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0"/>
            <a:ext cx="8229600" cy="411162"/>
          </a:xfrm>
        </p:spPr>
        <p:txBody>
          <a:bodyPr>
            <a:noAutofit/>
          </a:bodyPr>
          <a:lstStyle/>
          <a:p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</a:rPr>
              <a:t>In summary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640109"/>
            <a:ext cx="9144000" cy="63246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Fundamental understanding of the atmosphere and pattern recognition will always be necessary. 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Training and post-event analyses will help humans to recognize model errors so humans can continue to add value to guidance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Must ensure we know the weights of parameters used in the predictions so we can recognize anomalies and add value to model/ensemble output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AI will make errors when extreme events are not within the learning database, this is when we can add value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Where, when and how we add the most value is what will determine how the forecast process evolves</a:t>
            </a:r>
          </a:p>
          <a:p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9477" y="0"/>
            <a:ext cx="664522" cy="6706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76200"/>
            <a:ext cx="621846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2343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:\isabelnasaimagefad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-112776"/>
            <a:ext cx="8229600" cy="670618"/>
          </a:xfrm>
        </p:spPr>
        <p:txBody>
          <a:bodyPr>
            <a:noAutofit/>
          </a:bodyPr>
          <a:lstStyle/>
          <a:p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</a:rPr>
              <a:t>In summary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1" y="704142"/>
            <a:ext cx="9144000" cy="6153858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Virtual reality and mixed immersed reality will likely become more common to help people better visualize hazardous weather-related threats – calls to action with image or icon in addition to text/WEA?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Smart devices will become more common, including new capabilities and applications for phones, streaming services and other media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How do we reach people using streaming services?  How do we reach, teach and guide the underserved and marginalized populations?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The user community needs to be routinely consulted to improve communication and understanding of weather and hazard information – expansion of GIS applications?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Electronic signs on roadways like NY State? – 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rgbClr val="002060"/>
                </a:solidFill>
              </a:rPr>
              <a:t>     What </a:t>
            </a:r>
            <a:r>
              <a:rPr lang="en-US" sz="2400" b="1" dirty="0">
                <a:solidFill>
                  <a:srgbClr val="002060"/>
                </a:solidFill>
              </a:rPr>
              <a:t>about geolocators for WEA on phones 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rgbClr val="002060"/>
                </a:solidFill>
              </a:rPr>
              <a:t>     and </a:t>
            </a:r>
            <a:r>
              <a:rPr lang="en-US" sz="2400" b="1" dirty="0">
                <a:solidFill>
                  <a:srgbClr val="002060"/>
                </a:solidFill>
              </a:rPr>
              <a:t>more pinpointed warnings for all media?</a:t>
            </a:r>
          </a:p>
          <a:p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1002" y="2652326"/>
            <a:ext cx="457200" cy="502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2054" y="2652326"/>
            <a:ext cx="551239" cy="551239"/>
          </a:xfrm>
          <a:prstGeom prst="rect">
            <a:avLst/>
          </a:prstGeom>
        </p:spPr>
      </p:pic>
      <p:pic>
        <p:nvPicPr>
          <p:cNvPr id="9" name="Google Shape;222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98424" y="2655328"/>
            <a:ext cx="668574" cy="553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3982" y="2616766"/>
            <a:ext cx="881314" cy="586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7687" y="2637576"/>
            <a:ext cx="1248778" cy="5807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0542" y="2547943"/>
            <a:ext cx="1123842" cy="6293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10986" y="38201"/>
            <a:ext cx="664522" cy="6706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00" y="76200"/>
            <a:ext cx="621846" cy="6279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793" y="5410200"/>
            <a:ext cx="3265715" cy="1371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019800" y="5071646"/>
            <a:ext cx="34025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</a:rPr>
              <a:t>WEA error – yesterday 11/09/21</a:t>
            </a:r>
            <a:endParaRPr lang="en-US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3710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:\isabelnasaimagefad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9021"/>
            <a:ext cx="9144001" cy="689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2930"/>
            <a:ext cx="8229600" cy="563562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In closing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1" y="645706"/>
            <a:ext cx="9144000" cy="5423540"/>
          </a:xfrm>
        </p:spPr>
        <p:txBody>
          <a:bodyPr>
            <a:normAutofit fontScale="70000" lnSpcReduction="20000"/>
          </a:bodyPr>
          <a:lstStyle/>
          <a:p>
            <a:pPr lvl="1"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rgbClr val="002060"/>
                </a:solidFill>
              </a:rPr>
              <a:t>Healthy interdependent relationship where we let technology/AI guide and help us, never letting it replace us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en-US" sz="3200" b="1" dirty="0">
              <a:solidFill>
                <a:srgbClr val="002060"/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endParaRPr lang="en-US" sz="3200" b="1" dirty="0">
              <a:solidFill>
                <a:srgbClr val="002060"/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endParaRPr lang="en-US" sz="3200" b="1" dirty="0">
              <a:solidFill>
                <a:srgbClr val="002060"/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endParaRPr lang="en-US" sz="3200" b="1" dirty="0">
              <a:solidFill>
                <a:srgbClr val="002060"/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rgbClr val="002060"/>
                </a:solidFill>
              </a:rPr>
              <a:t>Cannot become complacent, dependent and/or lazy and let technology/AI control too much of what we do 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en-US" sz="3200" b="1" dirty="0">
              <a:solidFill>
                <a:srgbClr val="002060"/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endParaRPr lang="en-US" sz="3200" b="1" dirty="0">
              <a:solidFill>
                <a:srgbClr val="002060"/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endParaRPr lang="en-US" sz="3200" b="1" dirty="0">
              <a:solidFill>
                <a:srgbClr val="002060"/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endParaRPr lang="en-US" sz="3200" b="1" dirty="0">
              <a:solidFill>
                <a:srgbClr val="002060"/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rgbClr val="002060"/>
                </a:solidFill>
              </a:rPr>
              <a:t>Must make sure there aren’t unhealthy power struggles at the manager/leadership level to control technology/AI at the expense of everyone and everything else.  Also, can’t let AI overpower us and rule over us!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875" y="1251219"/>
            <a:ext cx="1076629" cy="13444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2420" y="3194959"/>
            <a:ext cx="3276600" cy="13691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643" y="5429146"/>
            <a:ext cx="2084154" cy="13807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8590" y="1251219"/>
            <a:ext cx="2688894" cy="13444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7852" y="5398044"/>
            <a:ext cx="2465629" cy="13807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52017" y="6169797"/>
            <a:ext cx="664522" cy="6706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00" y="6191135"/>
            <a:ext cx="621846" cy="6279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69576" y="922496"/>
            <a:ext cx="1112224" cy="16731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6906C2-62C3-4845-97CA-8883104CBB3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017" y="5421906"/>
            <a:ext cx="1353090" cy="138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4509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:\isabelnasaimagefad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8" y="-227524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</a:rPr>
              <a:t>Ultimately…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2" y="4269174"/>
            <a:ext cx="9144000" cy="1143000"/>
          </a:xfrm>
        </p:spPr>
        <p:txBody>
          <a:bodyPr>
            <a:normAutofit fontScale="25000" lnSpcReduction="20000"/>
          </a:bodyPr>
          <a:lstStyle/>
          <a:p>
            <a:pPr algn="ctr"/>
            <a:endParaRPr lang="en-US" sz="2000" b="1" dirty="0">
              <a:solidFill>
                <a:srgbClr val="002060"/>
              </a:solidFill>
            </a:endParaRPr>
          </a:p>
          <a:p>
            <a:pPr algn="ctr"/>
            <a:endParaRPr lang="en-US" sz="2000" b="1" dirty="0">
              <a:solidFill>
                <a:srgbClr val="002060"/>
              </a:solidFill>
            </a:endParaRPr>
          </a:p>
          <a:p>
            <a:pPr algn="ctr"/>
            <a:endParaRPr lang="en-US" sz="2000" b="1" dirty="0">
              <a:solidFill>
                <a:srgbClr val="002060"/>
              </a:solidFill>
            </a:endParaRPr>
          </a:p>
          <a:p>
            <a:pPr algn="ctr"/>
            <a:endParaRPr lang="en-US" sz="2000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 sz="9600" b="1" dirty="0" smtClean="0">
                <a:solidFill>
                  <a:srgbClr val="002060"/>
                </a:solidFill>
              </a:rPr>
              <a:t>Thank you for your time!</a:t>
            </a:r>
            <a:endParaRPr lang="en-US" sz="9600" b="1" dirty="0">
              <a:solidFill>
                <a:srgbClr val="002060"/>
              </a:solidFill>
            </a:endParaRPr>
          </a:p>
          <a:p>
            <a:pPr algn="ctr"/>
            <a:endParaRPr lang="en-US" sz="9600" b="1" dirty="0">
              <a:solidFill>
                <a:srgbClr val="002060"/>
              </a:solidFill>
            </a:endParaRPr>
          </a:p>
          <a:p>
            <a:pPr algn="ctr"/>
            <a:endParaRPr lang="en-US" sz="9600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 sz="9600" b="1" dirty="0">
                <a:solidFill>
                  <a:srgbClr val="002060"/>
                </a:solidFill>
              </a:rPr>
              <a:t>Questions?  Comments?  Editorial opinions</a:t>
            </a:r>
            <a:r>
              <a:rPr lang="en-US" sz="9600" b="1" dirty="0" smtClean="0">
                <a:solidFill>
                  <a:srgbClr val="002060"/>
                </a:solidFill>
              </a:rPr>
              <a:t>?</a:t>
            </a:r>
          </a:p>
          <a:p>
            <a:pPr marL="0" indent="0" algn="ctr">
              <a:buNone/>
            </a:pPr>
            <a:endParaRPr lang="en-US" sz="9600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 sz="9600" b="1" dirty="0" smtClean="0">
                <a:solidFill>
                  <a:srgbClr val="002060"/>
                </a:solidFill>
              </a:rPr>
              <a:t>Neil.Stuart@noaa.gov</a:t>
            </a:r>
            <a:endParaRPr lang="en-US" sz="9600" b="1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981200"/>
            <a:ext cx="3116406" cy="20663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7000" y="1027093"/>
            <a:ext cx="3916697" cy="954107"/>
          </a:xfrm>
          <a:custGeom>
            <a:avLst/>
            <a:gdLst>
              <a:gd name="connsiteX0" fmla="*/ 0 w 2667000"/>
              <a:gd name="connsiteY0" fmla="*/ 0 h 923330"/>
              <a:gd name="connsiteX1" fmla="*/ 2667000 w 2667000"/>
              <a:gd name="connsiteY1" fmla="*/ 0 h 923330"/>
              <a:gd name="connsiteX2" fmla="*/ 2667000 w 2667000"/>
              <a:gd name="connsiteY2" fmla="*/ 923330 h 923330"/>
              <a:gd name="connsiteX3" fmla="*/ 0 w 2667000"/>
              <a:gd name="connsiteY3" fmla="*/ 923330 h 923330"/>
              <a:gd name="connsiteX4" fmla="*/ 0 w 2667000"/>
              <a:gd name="connsiteY4" fmla="*/ 0 h 923330"/>
              <a:gd name="connsiteX0" fmla="*/ 70339 w 2667000"/>
              <a:gd name="connsiteY0" fmla="*/ 79131 h 923330"/>
              <a:gd name="connsiteX1" fmla="*/ 2667000 w 2667000"/>
              <a:gd name="connsiteY1" fmla="*/ 0 h 923330"/>
              <a:gd name="connsiteX2" fmla="*/ 2667000 w 2667000"/>
              <a:gd name="connsiteY2" fmla="*/ 923330 h 923330"/>
              <a:gd name="connsiteX3" fmla="*/ 0 w 2667000"/>
              <a:gd name="connsiteY3" fmla="*/ 923330 h 923330"/>
              <a:gd name="connsiteX4" fmla="*/ 70339 w 2667000"/>
              <a:gd name="connsiteY4" fmla="*/ 79131 h 923330"/>
              <a:gd name="connsiteX0" fmla="*/ 70339 w 2667000"/>
              <a:gd name="connsiteY0" fmla="*/ 0 h 844199"/>
              <a:gd name="connsiteX1" fmla="*/ 2455985 w 2667000"/>
              <a:gd name="connsiteY1" fmla="*/ 8792 h 844199"/>
              <a:gd name="connsiteX2" fmla="*/ 2667000 w 2667000"/>
              <a:gd name="connsiteY2" fmla="*/ 844199 h 844199"/>
              <a:gd name="connsiteX3" fmla="*/ 0 w 2667000"/>
              <a:gd name="connsiteY3" fmla="*/ 844199 h 844199"/>
              <a:gd name="connsiteX4" fmla="*/ 70339 w 2667000"/>
              <a:gd name="connsiteY4" fmla="*/ 0 h 844199"/>
              <a:gd name="connsiteX0" fmla="*/ 70339 w 2667000"/>
              <a:gd name="connsiteY0" fmla="*/ 41092 h 885291"/>
              <a:gd name="connsiteX1" fmla="*/ 2455985 w 2667000"/>
              <a:gd name="connsiteY1" fmla="*/ 49884 h 885291"/>
              <a:gd name="connsiteX2" fmla="*/ 2667000 w 2667000"/>
              <a:gd name="connsiteY2" fmla="*/ 885291 h 885291"/>
              <a:gd name="connsiteX3" fmla="*/ 0 w 2667000"/>
              <a:gd name="connsiteY3" fmla="*/ 885291 h 885291"/>
              <a:gd name="connsiteX4" fmla="*/ 70339 w 2667000"/>
              <a:gd name="connsiteY4" fmla="*/ 41092 h 885291"/>
              <a:gd name="connsiteX0" fmla="*/ 70339 w 2667000"/>
              <a:gd name="connsiteY0" fmla="*/ 41092 h 885291"/>
              <a:gd name="connsiteX1" fmla="*/ 2455985 w 2667000"/>
              <a:gd name="connsiteY1" fmla="*/ 49884 h 885291"/>
              <a:gd name="connsiteX2" fmla="*/ 2667000 w 2667000"/>
              <a:gd name="connsiteY2" fmla="*/ 885291 h 885291"/>
              <a:gd name="connsiteX3" fmla="*/ 0 w 2667000"/>
              <a:gd name="connsiteY3" fmla="*/ 885291 h 885291"/>
              <a:gd name="connsiteX4" fmla="*/ 70339 w 2667000"/>
              <a:gd name="connsiteY4" fmla="*/ 41092 h 885291"/>
              <a:gd name="connsiteX0" fmla="*/ 70339 w 2667000"/>
              <a:gd name="connsiteY0" fmla="*/ 64518 h 908717"/>
              <a:gd name="connsiteX1" fmla="*/ 2455985 w 2667000"/>
              <a:gd name="connsiteY1" fmla="*/ 73310 h 908717"/>
              <a:gd name="connsiteX2" fmla="*/ 2667000 w 2667000"/>
              <a:gd name="connsiteY2" fmla="*/ 908717 h 908717"/>
              <a:gd name="connsiteX3" fmla="*/ 0 w 2667000"/>
              <a:gd name="connsiteY3" fmla="*/ 908717 h 908717"/>
              <a:gd name="connsiteX4" fmla="*/ 70339 w 2667000"/>
              <a:gd name="connsiteY4" fmla="*/ 64518 h 908717"/>
              <a:gd name="connsiteX0" fmla="*/ 114300 w 2667000"/>
              <a:gd name="connsiteY0" fmla="*/ 84354 h 902176"/>
              <a:gd name="connsiteX1" fmla="*/ 2455985 w 2667000"/>
              <a:gd name="connsiteY1" fmla="*/ 66769 h 902176"/>
              <a:gd name="connsiteX2" fmla="*/ 2667000 w 2667000"/>
              <a:gd name="connsiteY2" fmla="*/ 902176 h 902176"/>
              <a:gd name="connsiteX3" fmla="*/ 0 w 2667000"/>
              <a:gd name="connsiteY3" fmla="*/ 902176 h 902176"/>
              <a:gd name="connsiteX4" fmla="*/ 114300 w 2667000"/>
              <a:gd name="connsiteY4" fmla="*/ 84354 h 902176"/>
              <a:gd name="connsiteX0" fmla="*/ 163567 w 2716267"/>
              <a:gd name="connsiteY0" fmla="*/ 84354 h 902176"/>
              <a:gd name="connsiteX1" fmla="*/ 2505252 w 2716267"/>
              <a:gd name="connsiteY1" fmla="*/ 66769 h 902176"/>
              <a:gd name="connsiteX2" fmla="*/ 2716267 w 2716267"/>
              <a:gd name="connsiteY2" fmla="*/ 902176 h 902176"/>
              <a:gd name="connsiteX3" fmla="*/ 49267 w 2716267"/>
              <a:gd name="connsiteY3" fmla="*/ 902176 h 902176"/>
              <a:gd name="connsiteX4" fmla="*/ 163567 w 2716267"/>
              <a:gd name="connsiteY4" fmla="*/ 84354 h 902176"/>
              <a:gd name="connsiteX0" fmla="*/ 163567 w 2658971"/>
              <a:gd name="connsiteY0" fmla="*/ 84354 h 937345"/>
              <a:gd name="connsiteX1" fmla="*/ 2505252 w 2658971"/>
              <a:gd name="connsiteY1" fmla="*/ 66769 h 937345"/>
              <a:gd name="connsiteX2" fmla="*/ 2584383 w 2658971"/>
              <a:gd name="connsiteY2" fmla="*/ 937345 h 937345"/>
              <a:gd name="connsiteX3" fmla="*/ 49267 w 2658971"/>
              <a:gd name="connsiteY3" fmla="*/ 902176 h 937345"/>
              <a:gd name="connsiteX4" fmla="*/ 163567 w 2658971"/>
              <a:gd name="connsiteY4" fmla="*/ 84354 h 937345"/>
              <a:gd name="connsiteX0" fmla="*/ 163567 w 2658971"/>
              <a:gd name="connsiteY0" fmla="*/ 84354 h 981130"/>
              <a:gd name="connsiteX1" fmla="*/ 2505252 w 2658971"/>
              <a:gd name="connsiteY1" fmla="*/ 66769 h 981130"/>
              <a:gd name="connsiteX2" fmla="*/ 2584383 w 2658971"/>
              <a:gd name="connsiteY2" fmla="*/ 937345 h 981130"/>
              <a:gd name="connsiteX3" fmla="*/ 49267 w 2658971"/>
              <a:gd name="connsiteY3" fmla="*/ 902176 h 981130"/>
              <a:gd name="connsiteX4" fmla="*/ 163567 w 2658971"/>
              <a:gd name="connsiteY4" fmla="*/ 84354 h 981130"/>
              <a:gd name="connsiteX0" fmla="*/ 163567 w 2651790"/>
              <a:gd name="connsiteY0" fmla="*/ 84354 h 936653"/>
              <a:gd name="connsiteX1" fmla="*/ 2505252 w 2651790"/>
              <a:gd name="connsiteY1" fmla="*/ 66769 h 936653"/>
              <a:gd name="connsiteX2" fmla="*/ 2558006 w 2651790"/>
              <a:gd name="connsiteY2" fmla="*/ 875799 h 936653"/>
              <a:gd name="connsiteX3" fmla="*/ 49267 w 2651790"/>
              <a:gd name="connsiteY3" fmla="*/ 902176 h 936653"/>
              <a:gd name="connsiteX4" fmla="*/ 163567 w 2651790"/>
              <a:gd name="connsiteY4" fmla="*/ 84354 h 93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1790" h="936653">
                <a:moveTo>
                  <a:pt x="163567" y="84354"/>
                </a:moveTo>
                <a:cubicBezTo>
                  <a:pt x="958782" y="87285"/>
                  <a:pt x="1305591" y="-94423"/>
                  <a:pt x="2505252" y="66769"/>
                </a:cubicBezTo>
                <a:cubicBezTo>
                  <a:pt x="2839359" y="547462"/>
                  <a:pt x="2487668" y="597330"/>
                  <a:pt x="2558006" y="875799"/>
                </a:cubicBezTo>
                <a:cubicBezTo>
                  <a:pt x="1405236" y="987168"/>
                  <a:pt x="894306" y="913899"/>
                  <a:pt x="49267" y="902176"/>
                </a:cubicBezTo>
                <a:cubicBezTo>
                  <a:pt x="87367" y="629569"/>
                  <a:pt x="-147094" y="515222"/>
                  <a:pt x="163567" y="84354"/>
                </a:cubicBez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Difficult to see, always in motion is the future!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5817" y="92076"/>
            <a:ext cx="664522" cy="6706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76" y="113414"/>
            <a:ext cx="621846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75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:\isabelnasaimagefad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r>
              <a:rPr lang="en-US" b="1" dirty="0">
                <a:ln w="1905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algn="l" rotWithShape="0">
                    <a:schemeClr val="bg1">
                      <a:alpha val="40000"/>
                    </a:schemeClr>
                  </a:outerShdw>
                </a:effectLst>
              </a:rPr>
              <a:t>We have come a long way so far…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963" y="64394"/>
            <a:ext cx="664522" cy="6706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76200"/>
            <a:ext cx="621846" cy="6279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143000"/>
            <a:ext cx="2458125" cy="3276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3794" y="1143000"/>
            <a:ext cx="3467100" cy="29215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7489" y="1143000"/>
            <a:ext cx="2857500" cy="2381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5600" y="4105624"/>
            <a:ext cx="4019710" cy="268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815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:\isabelnasaimagefad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685800"/>
            <a:ext cx="7772400" cy="1470025"/>
          </a:xfrm>
        </p:spPr>
        <p:txBody>
          <a:bodyPr/>
          <a:lstStyle/>
          <a:p>
            <a:r>
              <a:rPr lang="en-US" b="1" dirty="0">
                <a:ln w="1905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algn="l" rotWithShape="0">
                    <a:schemeClr val="bg1">
                      <a:alpha val="40000"/>
                    </a:schemeClr>
                  </a:outerShdw>
                </a:effectLst>
              </a:rPr>
              <a:t>Is this the future or are we there already?</a:t>
            </a:r>
            <a:endParaRPr lang="en-US" dirty="0"/>
          </a:p>
        </p:txBody>
      </p:sp>
      <p:pic>
        <p:nvPicPr>
          <p:cNvPr id="5" name="Picture 3" descr="X:\noaarobot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73" y="2057400"/>
            <a:ext cx="546939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X:\noaarob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276600"/>
            <a:ext cx="4739348" cy="354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7711" y="76200"/>
            <a:ext cx="664522" cy="6706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76200"/>
            <a:ext cx="621846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648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:\isabelnasaimagefad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526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" y="124900"/>
            <a:ext cx="9144001" cy="1470025"/>
          </a:xfrm>
        </p:spPr>
        <p:txBody>
          <a:bodyPr>
            <a:noAutofit/>
          </a:bodyPr>
          <a:lstStyle/>
          <a:p>
            <a: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algn="l" rotWithShape="0">
                    <a:schemeClr val="bg1">
                      <a:alpha val="40000"/>
                    </a:schemeClr>
                  </a:outerShdw>
                </a:effectLst>
              </a:rPr>
              <a:t>Is this the last of the old guard holding onto the past?  Is this an exercise best left to computers?  Or will these skills always be critical?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350" y="6081903"/>
            <a:ext cx="664522" cy="6706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33371"/>
            <a:ext cx="621846" cy="6279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28CCA8-D9D4-4B2E-A1B6-3BA253330F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524" y="2998938"/>
            <a:ext cx="5029200" cy="3771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94925"/>
            <a:ext cx="4532618" cy="290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851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:\isabelnasaimagefad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2122" y="219209"/>
            <a:ext cx="7772400" cy="14478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n w="1905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algn="l" rotWithShape="0">
                    <a:schemeClr val="bg1">
                      <a:alpha val="40000"/>
                    </a:schemeClr>
                  </a:outerShdw>
                </a:effectLst>
              </a:rPr>
              <a:t>What will be an important factor guiding the evolving role of humans in weather and prediction? </a:t>
            </a:r>
            <a: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algn="l" rotWithShape="0">
                    <a:schemeClr val="bg1">
                      <a:alpha val="40000"/>
                    </a:schemeClr>
                  </a:outerShdw>
                </a:effectLst>
              </a:rPr>
              <a:t/>
            </a:r>
            <a:b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algn="l" rotWithShape="0">
                    <a:schemeClr val="bg1">
                      <a:alpha val="40000"/>
                    </a:schemeClr>
                  </a:outerShdw>
                </a:effectLst>
              </a:rPr>
            </a:br>
            <a:r>
              <a:rPr lang="en-US" sz="3200" b="1" dirty="0" smtClean="0">
                <a:ln w="1905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algn="l" rotWithShape="0">
                    <a:schemeClr val="bg1">
                      <a:alpha val="40000"/>
                    </a:schemeClr>
                  </a:outerShdw>
                </a:effectLst>
              </a:rPr>
              <a:t>Artificial Intelligence?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7711" y="76200"/>
            <a:ext cx="664522" cy="6706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76200"/>
            <a:ext cx="621846" cy="6279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892081"/>
            <a:ext cx="3695701" cy="22330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4230726"/>
            <a:ext cx="2933701" cy="25216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071" y="2243698"/>
            <a:ext cx="4027900" cy="423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7445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1687</TotalTime>
  <Words>3769</Words>
  <Application>Microsoft Office PowerPoint</Application>
  <PresentationFormat>On-screen Show (4:3)</PresentationFormat>
  <Paragraphs>343</Paragraphs>
  <Slides>57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1" baseType="lpstr">
      <vt:lpstr>Arial</vt:lpstr>
      <vt:lpstr>Calibri</vt:lpstr>
      <vt:lpstr>Wingdings</vt:lpstr>
      <vt:lpstr>Office Theme</vt:lpstr>
      <vt:lpstr>The Evolving Role of the Human in Weather Prediction and Communication</vt:lpstr>
      <vt:lpstr>We have come a long way so far…</vt:lpstr>
      <vt:lpstr>We have come a long way so far…</vt:lpstr>
      <vt:lpstr>We have come a long way so far…</vt:lpstr>
      <vt:lpstr>We have come a long way so far…</vt:lpstr>
      <vt:lpstr>We have come a long way so far…</vt:lpstr>
      <vt:lpstr>Is this the future or are we there already?</vt:lpstr>
      <vt:lpstr>Is this the last of the old guard holding onto the past?  Is this an exercise best left to computers?  Or will these skills always be critical?</vt:lpstr>
      <vt:lpstr>What will be an important factor guiding the evolving role of humans in weather and prediction?  Artificial Intelligence?</vt:lpstr>
      <vt:lpstr>Will Technology/Artificial Intelligence reduce the need for humans in the future?</vt:lpstr>
      <vt:lpstr>Will Technology/Artificial Intelligence reduce the need for humans in the future?</vt:lpstr>
      <vt:lpstr>Pressure to adjust and in some cases reduce staffing profiles in operational settings </vt:lpstr>
      <vt:lpstr>3 year project 2019-present </vt:lpstr>
      <vt:lpstr>Development of automated forecasting tools in hydrometeorology </vt:lpstr>
      <vt:lpstr>Development of automated forecasting tools in hydrometeorology </vt:lpstr>
      <vt:lpstr>Development of automated forecasting tools in hydrometeorology – Lots of data to QC – AI can assist </vt:lpstr>
      <vt:lpstr>Development of automated forecasting tools in hydrometeorology – Lots of data to QC – AI can assist </vt:lpstr>
      <vt:lpstr>Development of automated forecasting tools in hydrometeorology – Lots of data to QC – AI can assist </vt:lpstr>
      <vt:lpstr>Tools for forecasting and warnings –  First we must consider atmospheric predictability </vt:lpstr>
      <vt:lpstr>First we must consider atmospheric predictability </vt:lpstr>
      <vt:lpstr>First we must consider atmospheric predictability </vt:lpstr>
      <vt:lpstr>Humans employing AI Random Forests (RF), Gradient Boosted Regression Trees (GBRT), Convolutional Neural Networks (CNN) and other self-learning applications</vt:lpstr>
      <vt:lpstr>Humans employing AI Random Forests (RF), Gradient Boosted Regression Trees (GBRT), Convolutional Neural Networks (CNN) and other self-learning applications</vt:lpstr>
      <vt:lpstr>Development of automated forecasting tools: types, the human role in their design</vt:lpstr>
      <vt:lpstr>Development of automated forecasting tools: types, the human role in their design</vt:lpstr>
      <vt:lpstr>Development of automated forecasting tools: types, the human role in their design</vt:lpstr>
      <vt:lpstr>Development of automated forecasting tools: types, the human role in their design</vt:lpstr>
      <vt:lpstr>Development of automated forecasting tools: types, the human role in their design</vt:lpstr>
      <vt:lpstr>Development of automated forecasting tools: types, the human role in their design</vt:lpstr>
      <vt:lpstr>Development of automated forecasting tools: types, the human role in their design</vt:lpstr>
      <vt:lpstr>Development of automated forecasting tools: types, the human role in their design</vt:lpstr>
      <vt:lpstr>Development of automated forecasting tools: types, the human role in their design</vt:lpstr>
      <vt:lpstr>Development of automated forecasting tools: types, the human role in their design</vt:lpstr>
      <vt:lpstr>Development of automated forecasting tools: types, the human role in their design</vt:lpstr>
      <vt:lpstr>Detour – What type of education and training are needed at various stages of ones career?</vt:lpstr>
      <vt:lpstr>Detour – What type of education and training are needed at various stages of ones career?</vt:lpstr>
      <vt:lpstr>Detour – What type of education and training are needed at various stages of ones career?</vt:lpstr>
      <vt:lpstr>Detour – What type of education and training are needed at various stages of ones career?</vt:lpstr>
      <vt:lpstr>Detour – What type of education and training are needed at various stages of ones career?</vt:lpstr>
      <vt:lpstr>Which brings up another important subject - Verification</vt:lpstr>
      <vt:lpstr>Just a few selected types of current verification methods</vt:lpstr>
      <vt:lpstr>Just a few selected types of current verification methods</vt:lpstr>
      <vt:lpstr>So, what will the forecast process look like in the future?</vt:lpstr>
      <vt:lpstr>So, what will the forecast process look like in the future?</vt:lpstr>
      <vt:lpstr>So, what will the forecast process look like in the future?</vt:lpstr>
      <vt:lpstr>So, what will the forecast process look like in the future?</vt:lpstr>
      <vt:lpstr>So, what will the forecast process look like in the future?</vt:lpstr>
      <vt:lpstr>So, what will the forecast process look like in the future?</vt:lpstr>
      <vt:lpstr>So, what will the forecast process look like in the future?</vt:lpstr>
      <vt:lpstr>So, what will the forecast process look like in the future?</vt:lpstr>
      <vt:lpstr>So, what will the forecast process look like in the future?</vt:lpstr>
      <vt:lpstr>In summary</vt:lpstr>
      <vt:lpstr>In summary</vt:lpstr>
      <vt:lpstr>In summary</vt:lpstr>
      <vt:lpstr>In summary</vt:lpstr>
      <vt:lpstr>In closing </vt:lpstr>
      <vt:lpstr>Ultimately…</vt:lpstr>
    </vt:vector>
  </TitlesOfParts>
  <Company>National Weather Service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future role of meteorologists  in the age of artificial intelligence</dc:title>
  <dc:creator>neil stuart</dc:creator>
  <cp:lastModifiedBy>neil stuart</cp:lastModifiedBy>
  <cp:revision>181</cp:revision>
  <dcterms:created xsi:type="dcterms:W3CDTF">2019-02-27T10:52:52Z</dcterms:created>
  <dcterms:modified xsi:type="dcterms:W3CDTF">2021-11-10T18:23:58Z</dcterms:modified>
</cp:coreProperties>
</file>