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Roboto"/>
      <p:regular r:id="rId27"/>
      <p:bold r:id="rId28"/>
      <p:italic r:id="rId29"/>
      <p:boldItalic r:id="rId30"/>
    </p:embeddedFont>
    <p:embeddedFont>
      <p:font typeface="Nunito"/>
      <p:regular r:id="rId31"/>
      <p:bold r:id="rId32"/>
      <p:italic r:id="rId33"/>
      <p:boldItalic r:id="rId34"/>
    </p:embeddedFont>
    <p:embeddedFont>
      <p:font typeface="Nunito ExtraBold"/>
      <p:bold r:id="rId35"/>
      <p:boldItalic r:id="rId36"/>
    </p:embeddedFont>
    <p:embeddedFont>
      <p:font typeface="Nunito Black"/>
      <p:bold r:id="rId37"/>
      <p:boldItalic r:id="rId38"/>
    </p:embeddedFont>
    <p:embeddedFont>
      <p:font typeface="Nunito Ligh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Light-bold.fntdata"/><Relationship Id="rId20" Type="http://schemas.openxmlformats.org/officeDocument/2006/relationships/slide" Target="slides/slide15.xml"/><Relationship Id="rId42" Type="http://schemas.openxmlformats.org/officeDocument/2006/relationships/font" Target="fonts/NunitoLight-boldItalic.fntdata"/><Relationship Id="rId41" Type="http://schemas.openxmlformats.org/officeDocument/2006/relationships/font" Target="fonts/NunitoLight-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regular.fntdata"/><Relationship Id="rId30" Type="http://schemas.openxmlformats.org/officeDocument/2006/relationships/font" Target="fonts/Roboto-boldItalic.fntdata"/><Relationship Id="rId11" Type="http://schemas.openxmlformats.org/officeDocument/2006/relationships/slide" Target="slides/slide6.xml"/><Relationship Id="rId33" Type="http://schemas.openxmlformats.org/officeDocument/2006/relationships/font" Target="fonts/Nunito-italic.fntdata"/><Relationship Id="rId10" Type="http://schemas.openxmlformats.org/officeDocument/2006/relationships/slide" Target="slides/slide5.xml"/><Relationship Id="rId32" Type="http://schemas.openxmlformats.org/officeDocument/2006/relationships/font" Target="fonts/Nunito-bold.fntdata"/><Relationship Id="rId13" Type="http://schemas.openxmlformats.org/officeDocument/2006/relationships/slide" Target="slides/slide8.xml"/><Relationship Id="rId35" Type="http://schemas.openxmlformats.org/officeDocument/2006/relationships/font" Target="fonts/NunitoExtraBold-bold.fntdata"/><Relationship Id="rId12" Type="http://schemas.openxmlformats.org/officeDocument/2006/relationships/slide" Target="slides/slide7.xml"/><Relationship Id="rId34" Type="http://schemas.openxmlformats.org/officeDocument/2006/relationships/font" Target="fonts/Nunito-boldItalic.fntdata"/><Relationship Id="rId15" Type="http://schemas.openxmlformats.org/officeDocument/2006/relationships/slide" Target="slides/slide10.xml"/><Relationship Id="rId37" Type="http://schemas.openxmlformats.org/officeDocument/2006/relationships/font" Target="fonts/NunitoBlack-bold.fntdata"/><Relationship Id="rId14" Type="http://schemas.openxmlformats.org/officeDocument/2006/relationships/slide" Target="slides/slide9.xml"/><Relationship Id="rId36" Type="http://schemas.openxmlformats.org/officeDocument/2006/relationships/font" Target="fonts/NunitoExtraBold-boldItalic.fntdata"/><Relationship Id="rId17" Type="http://schemas.openxmlformats.org/officeDocument/2006/relationships/slide" Target="slides/slide12.xml"/><Relationship Id="rId39" Type="http://schemas.openxmlformats.org/officeDocument/2006/relationships/font" Target="fonts/NunitoLight-regular.fntdata"/><Relationship Id="rId16" Type="http://schemas.openxmlformats.org/officeDocument/2006/relationships/slide" Target="slides/slide11.xml"/><Relationship Id="rId38" Type="http://schemas.openxmlformats.org/officeDocument/2006/relationships/font" Target="fonts/NunitoBlac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fae95163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fae95163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everyone, my name is Alex Lamers, and I am the Warning Coordination Meteorologist at the Weather Prediction Center. My roots are actually there in Central Region -- I grew up in the Milwaukee suburbs, came into the NWS as a SCEP employee at the Milwaukee/Sullivan </a:t>
            </a:r>
            <a:r>
              <a:rPr lang="en"/>
              <a:t>office</a:t>
            </a:r>
            <a:r>
              <a:rPr lang="en"/>
              <a:t>, and also worked as a Met Intern at the Duluth office. So I’m very happy to be here today to talk to you about WPC winter weather operations and some interesting things we’re working on. Thank you to Randy and Alli for the invite to speak!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fae951634b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did have a summer student run some verification data on the WSO, and specifically what the WSO values were in individual forecast zones when a watch decision was made. As you can see the average WSO value in a forecast zone when a watch was issued was just over 0.2, and the sample size was over 6,000 zone events. The most common scenario was actually for a watch to be issued with a WSO value of less than 10 percent. That was true across the CONUS, but the trend was especially common in Central Region -- the first grouping on the chart on the right side of this slide. 30 percent of Eastern Region watches were issued with a minor or zero WSO probability. I’ll get into some possible explanations in a moment.</a:t>
            </a:r>
            <a:endParaRPr/>
          </a:p>
        </p:txBody>
      </p:sp>
      <p:sp>
        <p:nvSpPr>
          <p:cNvPr id="248" name="Google Shape;248;gfae951634b_0_7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fae951634b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also evaluated how many of the zone events in each WSO bin verified, and verification was based on the event types you see here in official NWS Storm Data. Generally speaking, watches issued with a higher WSO value verified at a higher rate (verified in blue, unverified in red), which is what you would expect, and is an encouraging result. Also, about half of the watches verified overall, which is also close to what is prescribed in directives as a 50% confidence threshold. The distribution you see in the chart here is similar for all NWS regions. You can also see the average WSO value was highest for watches issued for events driven primarily by accumulations -- ice storms, heavy snow, and winter storms. The WSO values were lower for blizzards, with a combination of wind and snow, and for lake effect events, which can be difficult to resolve in some of the global models that comprise the winter ensemble.</a:t>
            </a:r>
            <a:endParaRPr/>
          </a:p>
        </p:txBody>
      </p:sp>
      <p:sp>
        <p:nvSpPr>
          <p:cNvPr id="263" name="Google Shape;263;gfae951634b_0_8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fae951634b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created a variety of maps showing variations in the data from WFO to WFO, but I will show you just two today. Here is the average WSO value at watch decision points, and you can see that most Eastern Region offices have an average between 0.2 and 0.3. Remember that the WSO is simply a combination of PWPF and local criteria thresholds, and we know that PWPF is fairly reliable -- if anything OVERCONFIDENT! We had a few possible hypotheses that included: (1) that forecasters may be shifting to a more impact-based decision framework even though the criteria written on paper may be higher in some cases, (2) wind and mixed precipitation types were lowering decision thresholds in some cases, and (3) the difference between point and zone probabilities. Remember that WSO is calculated at individual grid points and this study looked at the highest grid value in each zone. However, a watch is issued for an entire forecast zone, which is a bigger target to hit and the probability of a zone being impacted will always be higher than the probability of a specific location in that same zone being impacted. I think it’s probably some </a:t>
            </a:r>
            <a:r>
              <a:rPr lang="en"/>
              <a:t>combination</a:t>
            </a:r>
            <a:r>
              <a:rPr lang="en"/>
              <a:t> of all three, but we’re going to focus on number one for now.</a:t>
            </a:r>
            <a:endParaRPr/>
          </a:p>
        </p:txBody>
      </p:sp>
      <p:sp>
        <p:nvSpPr>
          <p:cNvPr id="281" name="Google Shape;281;gfae951634b_0_8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fae951634b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kept coming back to the two components of the WSO -- the underlying PWPF, and the threshold set by local criteria. And the thresholds are a CRITICAL element of the WSO -- they really drive the probabilities, so any difference between what’s written on paper and how forecasters are calibrated would tend to show up in the verification dataset. So I decided to do a simple comparison of the WSSI Moderate Snow Amount thresholds -- something we generally message as roughly equal to a warning-level impact -- and the legacy criteria used in the WSO. It is, of course, not perfect, but WSSI Snow Amount thresholds are based on a detailed snow climatology across the country, so big differences between that and watch/warning thresholds may be instructive. By the way, I want to emphasize that forecasters being calibrated to impacts is a GOOD thing, in my opinion -- that is a valuable service to partners and their communities! However, it does limit the WSO if impacts tend to occur at lower thresholds than legacy criteria would indicate. And that’s the narrow issue we’re evaluating here.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The map on this right visually shows where the difference between 24-hour watch/warning criteria and WSSI Moderate Snow Amount thresholds are largest. The beige or yellow shading is close to zero, and the orange and red shadings indicate larger differences, with the legacy criteria being set several inches higher. You can see I have the three letter WFO IDs plotted in red text on a variety of offices where the threshold differences are larger, and I’m about to show you the scatter plot again with these specific WFOs highlighted. I do want to emphasize again that this is not necessarily a critique of the watch strategy at these offices -- I DO think being calibrated to impacts is a very good thing. However, we are trying to identify whether something systematic is happening in the way that quite a lot of offices seem to frequently verify watches issued at low WSO values. And this suggests they do have something in common -- the legacy watch/warning criteria is set at a level that is more rare in the local climatology than offices in other parts of the country.</a:t>
            </a:r>
            <a:endParaRPr/>
          </a:p>
        </p:txBody>
      </p:sp>
      <p:sp>
        <p:nvSpPr>
          <p:cNvPr id="294" name="Google Shape;294;gfae951634b_0_9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fae951634b_0_9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move on to one of the other “tools in the toolbox” - WSSI. Many of you are probably at least somewhat familiar with this, but if you haven’t spent much time evaluating it, I’d encourage you to use the WSSI webpage this winter during live events and provide us any feedback you may have. One thing we emphasize often is that WSSI is merely attempting to forecast a general level of potential impact from a winter storm, not forecast specific impacts such as schools closing at a Moderate impact level. It is designed to capture an overall potential impact to society, which can, of course, be mitigated through protective measures from individuals, organizations, and governments. Therefore, I think it’s key that we frame WSSI as a POTENTIAL impact level. For example, if highways are shut down, the impacts may be considerably less than if traffic was allowed to proceed normally. We have had feedback on the impact category descriptions, and how they sound especially severe at the high end of the scale. There is ongoing, funded social science work evaluating the colors and descriptions, so hopefully we will have more news on that in the future. In the meantime, if you don’t think the impact descriptions necessarily apply in a certain case, I would recommend just using the </a:t>
            </a:r>
            <a:r>
              <a:rPr lang="en"/>
              <a:t>category names instead. WSSI is experimentally extended to Day 4 this year, using some extra data from WPC and the NBM. Days 1 to 3 are driven by the NDFD forecasts. We also have a new rolling 24-hour display. Finally, there is an information dropdown menu on the page with a lot of resources that contain more detailed information.</a:t>
            </a:r>
            <a:endParaRPr/>
          </a:p>
        </p:txBody>
      </p:sp>
      <p:sp>
        <p:nvSpPr>
          <p:cNvPr id="314" name="Google Shape;314;gfae951634b_0_9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fae951634b_0_10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fae951634b_0_10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overall WSSI level is composed of 6 different winter weather hazards shown on this slide. The maximum WSSI value from the individual components is the overall impact level. Snow Amount and Ice Accumulation are relatively straightforward, and are more closely related to the standard snow and ice forecasts you see. Snow Load is meant to describe the potential weight of the snow, and potential impacts to trees and infrastructure. Blowing Snow and Ground Blizzard are more closely related to blizzard conditions or a combination of snow and wind. And finally, flash freeze describes the potential for quick-forming ice from rapid temperature drops.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fae951634b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fae951634b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WSSI does also account for some non-meteorological factors in the impact level calculations. Urban areas are used for the Ice Accumulation and Snow Amount components to give a 25% boost to the raw impact values. This does not automatically bump up WSSI to the next impact category. However, a raw value of 1000 would be increased to 1250, for example, over Baltimore and Washington DC. Those raw values are then fit into the appropriate categories before displaying the WSSI impact level. Land use is incorporated into the Blowing Snow and Ground Blizzard components to decrease impacts for areas with reduced wind through friction such as dense forests and areas with high density of buildings. And finally, forest type is used in the Snow Load component, because conifer trees can handle more snow than deciduous trees. Overall, the meteorology will drive the impact levels, but these are important “nudgers” that are accounted for. We have received comments and feedback on other non-meteorological elements, such as rush hours or days of the week, that are being evaluated but are not currently incorporated into WSSI.</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fae951634b_0_10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fae951634b_0_1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quick</a:t>
            </a:r>
            <a:r>
              <a:rPr lang="en"/>
              <a:t> example of WSSI in action. Unfortunately the NDFD forecast was not available when the newer WSSI archive occurred, so this is an approximate example from January 25.  On the left is the final WWD snow forecast that shows 1-2 inches over central Maryland. Assuming the NDFD forecast was similar, this converts to a swath of minor impact for the WSSI Snow Amount. This is a good time to mention that WSSI does not include time of day or day of the week. Should most of this 1-2” of snow occur on a weekday during rush hour, the actual impacts would be greater. WSSI leverages a dense network of snowfall data over the past several decades to help answer the question, “how unusual is this amount of snow in this part of the country?” So it is essentially “aware” of facts like that. This is likely the </a:t>
            </a:r>
            <a:r>
              <a:rPr lang="en"/>
              <a:t>reason</a:t>
            </a:r>
            <a:r>
              <a:rPr lang="en"/>
              <a:t> for the impact drop off north of the Mason-Dixon line in Pennsylvania where only the 2” area warrants minor impacts, otherwise the forecast is for Limited impacts.Therefore, WSSI is more precise than the Winter Storm Outlook.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fae951634b_0_1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fae951634b_0_1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wrap up, I wanted to briefly mention our Winter Storm Key Messages. We have been doing these for a few years in experimental fashion, mostly sharing them through social media graphics. The intent is similar to NHC’s key messages for hurricanes -- they should highlight the AGENCY’S most essential information for upcoming major winter storms. It provides a brief summary that can be useful to users on the state, regional, and national </a:t>
            </a:r>
            <a:r>
              <a:rPr lang="en"/>
              <a:t>level</a:t>
            </a:r>
            <a:r>
              <a:rPr lang="en"/>
              <a:t> who may not have time to evaluate information from numerous WFOs across the country. We have some guidelines on what constitutes a large scale storm listed here, but we do allow for some forecaster discretion. The idea is to capture events that stretch across many WFOs. For this winter, we also plan to initiate key messages for larger, regional-scale ground blizzards and snow squall events that stretch about a couple hundred miles in at least one direction. We hope this elevates awareness of those events. Of course, the idea is that these should be in sync with, and complement, local messaging. So we do have collaboration protocols. On the day shift, we tend to work this through the ROCs, but if they are unavailable, WPC will coordinate directly with WFOs. This year, we will be including the key messages in the Heavy Snow Discussion text product, as well.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fae951634b_0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fae951634b_0_1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a few takeaways. I do want to underline that we welcome thoughts and collaboration. Please reach out with ideas, questions, and best practices. And we are glad to participate in “blue sky” engagements with your offices, from workshops and seminars, to post-event reviews, to exercises. If we have any time left, I can take some questions, otherwise, please reach out via email to any of the points of contact you see here, </a:t>
            </a:r>
            <a:r>
              <a:rPr lang="en"/>
              <a:t>including</a:t>
            </a:r>
            <a:r>
              <a:rPr lang="en"/>
              <a:t> myself. Thank you!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fae951634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presentation I’ll be focusing on probabilistic tools and messaging, the Winter Storm Outlook (or W-S-O), the Winter Storm Severity Index (or W-S-S-I), and Winter Storm Key Messages. We do have additional information on WPC winter weather services that you can find in our annual WWD Operations Course, which should be available on the Commerce Learning Center soon, and the Winter Weather Desk (or W-W-D) internal page. I won’t be covering everything today, so please do check out those resources.</a:t>
            </a:r>
            <a:endParaRPr/>
          </a:p>
        </p:txBody>
      </p:sp>
      <p:sp>
        <p:nvSpPr>
          <p:cNvPr id="69" name="Google Shape;69;gfae951634b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fae951634b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all the verification data you’ve seen has been mostly from our short term forecasts, but I did want to also show the verification for our medium range winter probabilities. The Winter Weather Outlook (or W-W-O) is technically the probability of 0.25 inch liquid equivalent snow and sleet, but we ran verification against 2.5 inch accumulations on NOHRSC for simplicity. Overall, you can see that these probabilities are quite reliable as well. One thing to note is that the WWO is not necessarily the same ensemble each shift -- the medium range forecaster can choose which ensemble systems to blend, so the membership is not static.</a:t>
            </a:r>
            <a:endParaRPr/>
          </a:p>
        </p:txBody>
      </p:sp>
      <p:sp>
        <p:nvSpPr>
          <p:cNvPr id="426" name="Google Shape;426;gfae951634b_0_5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fd67ad016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fd67ad016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showing when watch issued! Breaking down verified events for WFO’s as done for CONUS and regions. Overall, most areas in the green, strong support for WSO! Especially in the east. Some areas in the red, Could be an issue of a couple overall events skewing data.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fae951634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 a real quick refresher on the Winter Weather Desk. We’ve increased the number of forecasters in the rotation to 5 for this winter season, and so the desk now supports nearly around-the-clock coverage. This should also provide significant overlap with two winter forecasters from around midday into the afternoon, to aid with coordination. I would strongly encourage you to reach out to the WWD forecasters via chat or the number you see here with any collaboration thoughts or questions. Earlier in the shift can be better!</a:t>
            </a:r>
            <a:endParaRPr/>
          </a:p>
        </p:txBody>
      </p:sp>
      <p:sp>
        <p:nvSpPr>
          <p:cNvPr id="84" name="Google Shape;84;gfae951634b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fae951634b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forecast process that WWD uses is outlined in greater detail in the operations course on the Commerce Learning Center. However, I’ll give you a short overview here. Rather than edit the snow and ice forecasts directly, our forecasters use a couple “control knobs” to dial the forecast up or down. These control knobs are generally related to precipitation magnitude, or the QPF, and the temperature profiles, via the probability of weather types and snow-or-ice to liquid ratios. Edits are made to these components, and the snow and ice forecasts are calculated from there.</a:t>
            </a:r>
            <a:endParaRPr/>
          </a:p>
        </p:txBody>
      </p:sp>
      <p:sp>
        <p:nvSpPr>
          <p:cNvPr id="100" name="Google Shape;100;gfae951634b_0_2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fae951634b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responsibility for these edits is shared among two forecasters in WPC operations -- one QPF forecaster, who edits QPF for all areas of the CONUS for Days 1-3, including non-wintry areas, and one WWD forecaster, who iteratively edits the probability of weather type and ratio grids to produce a reasonable snow and ice forecast. One common question we get is, “who am I supposed to collaborate with?” We would encourage you to not think of the forecasters individually with silo-ed responsibilities, but rather as a team in constant communication. Therefore, it shouldn’t matter whether you reach out to the QPF or WWD forecaster, or WPC more generally. However, I would recommend that for winter weather concerns -- even if you expect the edits to be QPF related -- to always include the WWD forecaster as they will at least need to be aware.</a:t>
            </a:r>
            <a:endParaRPr/>
          </a:p>
        </p:txBody>
      </p:sp>
      <p:sp>
        <p:nvSpPr>
          <p:cNvPr id="136" name="Google Shape;136;gfae951634b_0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fae951634b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final note on the WWD forecast process is that collaboration is crucial. Even though we don’t publish the WPC deterministic snow and ice forecasts publicly, they are acting as a bit more than just “guidance” in the whole forecast process. The WPC deterministic forecast becomes the mode of the probabilistic winter precipitation forecast (or P-W-P-F) distribution. While the variance comes from the overall ensemble, the skew is based on the position of the WPC forecast. This affects a lot of downstream products including the snow and ice probabilities, the Winter Storm Outlook, and a new probabilistic version of the WSSI. Therefore, coming to a consensus on the deterministic amounts is important to make sure these products generally match WFO expectations.</a:t>
            </a:r>
            <a:endParaRPr/>
          </a:p>
        </p:txBody>
      </p:sp>
      <p:sp>
        <p:nvSpPr>
          <p:cNvPr id="165" name="Google Shape;165;gfae951634b_0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fae951634b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simple, but eye-opening, bit of verification that was run by Bruce Veenhuis in our Development and Training Branch. This is five and a half months of data from last winter for areas east of the Rockies. The GFS is depicted on the left, and the ECMWF is depicted on the right. If you look at the X, or horizontal, axis you can see forecast amounts from that particular weather model. If you go vertically and use the different colored lines, you can see how often NOHRSC snowfall occurred relative to that particular model forecast snowfall. For example, if you look at when the GFS forecasted 10 inches of snow, the observed values were between 1 and 11 inches 80 percent of the time. And it was basically less than half the forecast amount, or less than 5 inches, 50 percent of the time. This is an ENORMOUS variation from a deterministic forecast, and that’s to be expected. Even if a model (or forecaster, for that matter) generally gets the structure of a winter storm correct, small errors in the placement of heavy bands and the track of the storm can create HUGE deviations from the deterministic snow forecast. Keep in mind that this is for DAY ONE FORECASTS too! I think this powerfully illustrates the case for probabilistic forecasts -- every deterministic forecast is going to be wrong, it’s just a matter of “degrees of wrong”.</a:t>
            </a:r>
            <a:endParaRPr/>
          </a:p>
        </p:txBody>
      </p:sp>
      <p:sp>
        <p:nvSpPr>
          <p:cNvPr id="186" name="Google Shape;186;gfae951634b_0_3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fae951634b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get into the rest of the presentation, I did want to pause with a few quick takeaways on probabilistic winter forecasts. Overall, the probabilities are fairly reliable, and this should make them quite useful for both understanding the forecast and communicating it to partners and the public. I know that you still get asked for the deterministic forecast a lot, and I think this will still be the instinct for a lot of people for awhile -- “tell me how much snow I’m going to get.” However, when you think back to the slide with all the snow maps on it, I do think we can do a better job of making sure probabilistic information doesn’t get lost in the shuffle. And I think the probabilities offer an anchor for consistency and to be honest about the state of the science. Different offices and forecasters will always have some level of disagreement on the “best guess” forecast, but </a:t>
            </a:r>
            <a:r>
              <a:rPr lang="en"/>
              <a:t>probabilistic</a:t>
            </a:r>
            <a:r>
              <a:rPr lang="en"/>
              <a:t> information can give us a more stable platform to build a message on. Communicating with probabilistic information is still relatively new in meteorology, so I can’t pretend like we have all the answers. Let’s stay in touch and learn from each other. Please reach out to me if you have any success stories locally!</a:t>
            </a:r>
            <a:endParaRPr/>
          </a:p>
        </p:txBody>
      </p:sp>
      <p:sp>
        <p:nvSpPr>
          <p:cNvPr id="204" name="Google Shape;204;gfae951634b_0_6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fae951634b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application of WPC probabilistic information is the Winter Storm Outlook, which basically takes a slice through the probabilistic data at the watch/warning threshold at individual grid points across the CONUS. This then creates a probabilistic map like you see on the right side here. Given that it uses the watch/warning threshold, it is both potentially useful for watch collaboration and as an early alert to potentially significant winter storm threats out to Day 4. Of course, it is merely for snow and ice accumulation, so complicating factors such as wind and mixed precipitation would not be reflected.</a:t>
            </a:r>
            <a:endParaRPr/>
          </a:p>
        </p:txBody>
      </p:sp>
      <p:sp>
        <p:nvSpPr>
          <p:cNvPr id="221" name="Google Shape;221;gfae951634b_0_7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200"/>
              </a:spcBef>
              <a:spcAft>
                <a:spcPts val="0"/>
              </a:spcAft>
              <a:buClr>
                <a:schemeClr val="dk1"/>
              </a:buClr>
              <a:buSzPts val="1800"/>
              <a:buChar char="○"/>
              <a:defRPr/>
            </a:lvl2pPr>
            <a:lvl3pPr indent="-342900" lvl="2" marL="1371600" rtl="0" algn="l">
              <a:spcBef>
                <a:spcPts val="1200"/>
              </a:spcBef>
              <a:spcAft>
                <a:spcPts val="0"/>
              </a:spcAft>
              <a:buClr>
                <a:schemeClr val="dk1"/>
              </a:buClr>
              <a:buSzPts val="1800"/>
              <a:buChar char="■"/>
              <a:defRPr/>
            </a:lvl3pPr>
            <a:lvl4pPr indent="-342900" lvl="3" marL="1828800" rtl="0" algn="l">
              <a:spcBef>
                <a:spcPts val="1200"/>
              </a:spcBef>
              <a:spcAft>
                <a:spcPts val="0"/>
              </a:spcAft>
              <a:buClr>
                <a:schemeClr val="dk1"/>
              </a:buClr>
              <a:buSzPts val="1800"/>
              <a:buChar char="●"/>
              <a:defRPr/>
            </a:lvl4pPr>
            <a:lvl5pPr indent="-342900" lvl="4" marL="2286000" rtl="0" algn="l">
              <a:spcBef>
                <a:spcPts val="1200"/>
              </a:spcBef>
              <a:spcAft>
                <a:spcPts val="0"/>
              </a:spcAft>
              <a:buClr>
                <a:schemeClr val="dk1"/>
              </a:buClr>
              <a:buSzPts val="1800"/>
              <a:buChar char="○"/>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24.png"/><Relationship Id="rId7"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49.png"/><Relationship Id="rId9" Type="http://schemas.openxmlformats.org/officeDocument/2006/relationships/image" Target="../media/image4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5.gif"/><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23.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39.png"/><Relationship Id="rId5" Type="http://schemas.openxmlformats.org/officeDocument/2006/relationships/image" Target="../media/image31.png"/><Relationship Id="rId6" Type="http://schemas.openxmlformats.org/officeDocument/2006/relationships/image" Target="../media/image40.gif"/><Relationship Id="rId7" Type="http://schemas.openxmlformats.org/officeDocument/2006/relationships/image" Target="../media/image60.png"/><Relationship Id="rId8"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40.gif"/><Relationship Id="rId6" Type="http://schemas.openxmlformats.org/officeDocument/2006/relationships/image" Target="../media/image43.png"/><Relationship Id="rId7"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50.png"/><Relationship Id="rId5" Type="http://schemas.openxmlformats.org/officeDocument/2006/relationships/image" Target="../media/image64.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40.gif"/></Relationships>
</file>

<file path=ppt/slides/_rels/slide18.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53.png"/><Relationship Id="rId5" Type="http://schemas.openxmlformats.org/officeDocument/2006/relationships/image" Target="../media/image40.gif"/><Relationship Id="rId6" Type="http://schemas.openxmlformats.org/officeDocument/2006/relationships/image" Target="../media/image51.png"/><Relationship Id="rId7" Type="http://schemas.openxmlformats.org/officeDocument/2006/relationships/image" Target="../media/image56.png"/><Relationship Id="rId8"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4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12.png"/><Relationship Id="rId7"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54.gif"/><Relationship Id="rId7" Type="http://schemas.openxmlformats.org/officeDocument/2006/relationships/image" Target="../media/image5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gif"/></Relationships>
</file>

<file path=ppt/slides/_rels/slide4.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5.gif"/><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5.gif"/><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20.png"/><Relationship Id="rId7"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gif"/><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2"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5.gif"/><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2683" l="0" r="0" t="12942"/>
          <a:stretch/>
        </p:blipFill>
        <p:spPr>
          <a:xfrm>
            <a:off x="0" y="0"/>
            <a:ext cx="9144000" cy="5143499"/>
          </a:xfrm>
          <a:prstGeom prst="rect">
            <a:avLst/>
          </a:prstGeom>
          <a:noFill/>
          <a:ln>
            <a:noFill/>
          </a:ln>
        </p:spPr>
      </p:pic>
      <p:sp>
        <p:nvSpPr>
          <p:cNvPr id="61" name="Google Shape;61;p14"/>
          <p:cNvSpPr/>
          <p:nvPr/>
        </p:nvSpPr>
        <p:spPr>
          <a:xfrm>
            <a:off x="0" y="0"/>
            <a:ext cx="9144000" cy="5143500"/>
          </a:xfrm>
          <a:prstGeom prst="rect">
            <a:avLst/>
          </a:prstGeom>
          <a:solidFill>
            <a:srgbClr val="000000">
              <a:alpha val="4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nvSpPr>
        <p:spPr>
          <a:xfrm>
            <a:off x="946650" y="523900"/>
            <a:ext cx="7250700" cy="1913400"/>
          </a:xfrm>
          <a:prstGeom prst="rect">
            <a:avLst/>
          </a:prstGeom>
          <a:solidFill>
            <a:srgbClr val="000000">
              <a:alpha val="44690"/>
            </a:srgbClr>
          </a:solid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00"/>
                </a:solidFill>
                <a:latin typeface="Nunito ExtraBold"/>
                <a:ea typeface="Nunito ExtraBold"/>
                <a:cs typeface="Nunito ExtraBold"/>
                <a:sym typeface="Nunito ExtraBold"/>
              </a:rPr>
              <a:t>WPC Winter Operations Updates</a:t>
            </a:r>
            <a:endParaRPr sz="3200">
              <a:solidFill>
                <a:srgbClr val="FFFF00"/>
              </a:solidFill>
              <a:latin typeface="Nunito ExtraBold"/>
              <a:ea typeface="Nunito ExtraBold"/>
              <a:cs typeface="Nunito ExtraBold"/>
              <a:sym typeface="Nunito ExtraBold"/>
            </a:endParaRPr>
          </a:p>
          <a:p>
            <a:pPr indent="0" lvl="0" marL="0" rtl="0" algn="ctr">
              <a:spcBef>
                <a:spcPts val="0"/>
              </a:spcBef>
              <a:spcAft>
                <a:spcPts val="0"/>
              </a:spcAft>
              <a:buNone/>
            </a:pPr>
            <a:r>
              <a:t/>
            </a:r>
            <a:endParaRPr sz="1800">
              <a:solidFill>
                <a:srgbClr val="FFFFFF"/>
              </a:solidFill>
              <a:latin typeface="Nunito"/>
              <a:ea typeface="Nunito"/>
              <a:cs typeface="Nunito"/>
              <a:sym typeface="Nunito"/>
            </a:endParaRPr>
          </a:p>
          <a:p>
            <a:pPr indent="0" lvl="0" marL="0" rtl="0" algn="ctr">
              <a:spcBef>
                <a:spcPts val="0"/>
              </a:spcBef>
              <a:spcAft>
                <a:spcPts val="0"/>
              </a:spcAft>
              <a:buNone/>
            </a:pPr>
            <a:r>
              <a:rPr lang="en" sz="2400">
                <a:solidFill>
                  <a:srgbClr val="FFFFFF"/>
                </a:solidFill>
                <a:latin typeface="Nunito"/>
                <a:ea typeface="Nunito"/>
                <a:cs typeface="Nunito"/>
                <a:sym typeface="Nunito"/>
              </a:rPr>
              <a:t>Bryan Jackson</a:t>
            </a:r>
            <a:endParaRPr sz="2400">
              <a:solidFill>
                <a:srgbClr val="FFFFFF"/>
              </a:solidFill>
              <a:latin typeface="Nunito"/>
              <a:ea typeface="Nunito"/>
              <a:cs typeface="Nunito"/>
              <a:sym typeface="Nunito"/>
            </a:endParaRPr>
          </a:p>
          <a:p>
            <a:pPr indent="0" lvl="0" marL="0" rtl="0" algn="ctr">
              <a:spcBef>
                <a:spcPts val="0"/>
              </a:spcBef>
              <a:spcAft>
                <a:spcPts val="0"/>
              </a:spcAft>
              <a:buNone/>
            </a:pPr>
            <a:r>
              <a:rPr lang="en" sz="1800">
                <a:solidFill>
                  <a:srgbClr val="FFFFFF"/>
                </a:solidFill>
                <a:latin typeface="Nunito Light"/>
                <a:ea typeface="Nunito Light"/>
                <a:cs typeface="Nunito Light"/>
                <a:sym typeface="Nunito Light"/>
              </a:rPr>
              <a:t>Winter Weather Desk Forecaster</a:t>
            </a:r>
            <a:endParaRPr sz="1800">
              <a:solidFill>
                <a:srgbClr val="FFFFFF"/>
              </a:solidFill>
              <a:latin typeface="Nunito Light"/>
              <a:ea typeface="Nunito Light"/>
              <a:cs typeface="Nunito Light"/>
              <a:sym typeface="Nunito Light"/>
            </a:endParaRPr>
          </a:p>
          <a:p>
            <a:pPr indent="0" lvl="0" marL="0" rtl="0" algn="ctr">
              <a:spcBef>
                <a:spcPts val="0"/>
              </a:spcBef>
              <a:spcAft>
                <a:spcPts val="0"/>
              </a:spcAft>
              <a:buNone/>
            </a:pPr>
            <a:r>
              <a:rPr lang="en" sz="1800">
                <a:solidFill>
                  <a:srgbClr val="FFFFFF"/>
                </a:solidFill>
                <a:latin typeface="Nunito Light"/>
                <a:ea typeface="Nunito Light"/>
                <a:cs typeface="Nunito Light"/>
                <a:sym typeface="Nunito Light"/>
              </a:rPr>
              <a:t>NOAA/NWS Weather Prediction Center</a:t>
            </a:r>
            <a:endParaRPr sz="1800">
              <a:solidFill>
                <a:srgbClr val="FFFFFF"/>
              </a:solidFill>
              <a:latin typeface="Nunito Light"/>
              <a:ea typeface="Nunito Light"/>
              <a:cs typeface="Nunito Light"/>
              <a:sym typeface="Nunito Light"/>
            </a:endParaRPr>
          </a:p>
        </p:txBody>
      </p:sp>
      <p:sp>
        <p:nvSpPr>
          <p:cNvPr id="63" name="Google Shape;63;p14"/>
          <p:cNvSpPr txBox="1"/>
          <p:nvPr/>
        </p:nvSpPr>
        <p:spPr>
          <a:xfrm>
            <a:off x="841250" y="4500950"/>
            <a:ext cx="6045300" cy="58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2000">
                <a:solidFill>
                  <a:srgbClr val="EFEFEF"/>
                </a:solidFill>
                <a:latin typeface="Nunito"/>
                <a:ea typeface="Nunito"/>
                <a:cs typeface="Nunito"/>
                <a:sym typeface="Nunito"/>
              </a:rPr>
              <a:t>2021 NROW</a:t>
            </a:r>
            <a:endParaRPr>
              <a:solidFill>
                <a:srgbClr val="EFEFEF"/>
              </a:solidFill>
              <a:latin typeface="Nunito"/>
              <a:ea typeface="Nunito"/>
              <a:cs typeface="Nunito"/>
              <a:sym typeface="Nunito"/>
            </a:endParaRPr>
          </a:p>
          <a:p>
            <a:pPr indent="0" lvl="0" marL="0" marR="0" rtl="0" algn="r">
              <a:spcBef>
                <a:spcPts val="0"/>
              </a:spcBef>
              <a:spcAft>
                <a:spcPts val="0"/>
              </a:spcAft>
              <a:buNone/>
            </a:pPr>
            <a:r>
              <a:rPr lang="en" sz="1200">
                <a:solidFill>
                  <a:srgbClr val="EFEFEF"/>
                </a:solidFill>
                <a:latin typeface="Nunito"/>
                <a:ea typeface="Nunito"/>
                <a:cs typeface="Nunito"/>
                <a:sym typeface="Nunito"/>
              </a:rPr>
              <a:t>Nov. 9, 2021  |  Virtual Presentation</a:t>
            </a:r>
            <a:endParaRPr i="0" sz="1200" u="none" cap="none" strike="noStrike">
              <a:solidFill>
                <a:srgbClr val="EFEFEF"/>
              </a:solidFill>
              <a:latin typeface="Nunito"/>
              <a:ea typeface="Nunito"/>
              <a:cs typeface="Nunito"/>
              <a:sym typeface="Nunito"/>
            </a:endParaRPr>
          </a:p>
        </p:txBody>
      </p:sp>
      <p:pic>
        <p:nvPicPr>
          <p:cNvPr descr="Image result for noaa logo transparent background" id="64" name="Google Shape;64;p14"/>
          <p:cNvPicPr preferRelativeResize="0"/>
          <p:nvPr/>
        </p:nvPicPr>
        <p:blipFill rotWithShape="1">
          <a:blip r:embed="rId4">
            <a:alphaModFix/>
          </a:blip>
          <a:srcRect b="0" l="0" r="0" t="0"/>
          <a:stretch/>
        </p:blipFill>
        <p:spPr>
          <a:xfrm>
            <a:off x="7005637" y="4531399"/>
            <a:ext cx="523875" cy="523875"/>
          </a:xfrm>
          <a:prstGeom prst="rect">
            <a:avLst/>
          </a:prstGeom>
          <a:noFill/>
          <a:ln>
            <a:noFill/>
          </a:ln>
        </p:spPr>
      </p:pic>
      <p:pic>
        <p:nvPicPr>
          <p:cNvPr descr="Image result for nws logo transparent background" id="65" name="Google Shape;65;p14"/>
          <p:cNvPicPr preferRelativeResize="0"/>
          <p:nvPr/>
        </p:nvPicPr>
        <p:blipFill rotWithShape="1">
          <a:blip r:embed="rId5">
            <a:alphaModFix/>
          </a:blip>
          <a:srcRect b="0" l="0" r="0" t="0"/>
          <a:stretch/>
        </p:blipFill>
        <p:spPr>
          <a:xfrm>
            <a:off x="7627937" y="4531399"/>
            <a:ext cx="523875" cy="523875"/>
          </a:xfrm>
          <a:prstGeom prst="rect">
            <a:avLst/>
          </a:prstGeom>
          <a:noFill/>
          <a:ln>
            <a:noFill/>
          </a:ln>
        </p:spPr>
      </p:pic>
      <p:pic>
        <p:nvPicPr>
          <p:cNvPr descr="Image result for ncep logo" id="66" name="Google Shape;66;p14"/>
          <p:cNvPicPr preferRelativeResize="0"/>
          <p:nvPr/>
        </p:nvPicPr>
        <p:blipFill rotWithShape="1">
          <a:blip r:embed="rId6">
            <a:alphaModFix/>
          </a:blip>
          <a:srcRect b="0" l="0" r="0" t="0"/>
          <a:stretch/>
        </p:blipFill>
        <p:spPr>
          <a:xfrm>
            <a:off x="8218487" y="4546753"/>
            <a:ext cx="844550" cy="4931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Image result for noaa logo transparent background" id="250" name="Google Shape;250;p23"/>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251" name="Google Shape;251;p23"/>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252" name="Google Shape;252;p23"/>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253" name="Google Shape;253;p23"/>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254" name="Google Shape;254;p23"/>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255" name="Google Shape;255;p23"/>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WSO Verification (2020-2021)</a:t>
            </a:r>
            <a:endParaRPr sz="3200" u="sng">
              <a:solidFill>
                <a:srgbClr val="000000"/>
              </a:solidFill>
              <a:latin typeface="Nunito ExtraBold"/>
              <a:ea typeface="Nunito ExtraBold"/>
              <a:cs typeface="Nunito ExtraBold"/>
              <a:sym typeface="Nunito ExtraBold"/>
            </a:endParaRPr>
          </a:p>
        </p:txBody>
      </p:sp>
      <p:pic>
        <p:nvPicPr>
          <p:cNvPr id="256" name="Google Shape;256;p23"/>
          <p:cNvPicPr preferRelativeResize="0"/>
          <p:nvPr/>
        </p:nvPicPr>
        <p:blipFill rotWithShape="1">
          <a:blip r:embed="rId6">
            <a:alphaModFix/>
          </a:blip>
          <a:srcRect b="5482" l="0" r="1332" t="0"/>
          <a:stretch/>
        </p:blipFill>
        <p:spPr>
          <a:xfrm>
            <a:off x="50569" y="1168875"/>
            <a:ext cx="4183557" cy="3475450"/>
          </a:xfrm>
          <a:prstGeom prst="rect">
            <a:avLst/>
          </a:prstGeom>
          <a:noFill/>
          <a:ln cap="flat" cmpd="sng" w="9525">
            <a:solidFill>
              <a:schemeClr val="dk1"/>
            </a:solidFill>
            <a:prstDash val="solid"/>
            <a:round/>
            <a:headEnd len="sm" w="sm" type="none"/>
            <a:tailEnd len="sm" w="sm" type="none"/>
          </a:ln>
        </p:spPr>
      </p:pic>
      <p:pic>
        <p:nvPicPr>
          <p:cNvPr id="257" name="Google Shape;257;p23"/>
          <p:cNvPicPr preferRelativeResize="0"/>
          <p:nvPr/>
        </p:nvPicPr>
        <p:blipFill rotWithShape="1">
          <a:blip r:embed="rId7">
            <a:alphaModFix/>
          </a:blip>
          <a:srcRect b="7715" l="3025" r="0" t="0"/>
          <a:stretch/>
        </p:blipFill>
        <p:spPr>
          <a:xfrm>
            <a:off x="4315750" y="1168875"/>
            <a:ext cx="4793449" cy="3475450"/>
          </a:xfrm>
          <a:prstGeom prst="rect">
            <a:avLst/>
          </a:prstGeom>
          <a:noFill/>
          <a:ln cap="flat" cmpd="sng" w="9525">
            <a:solidFill>
              <a:schemeClr val="dk1"/>
            </a:solidFill>
            <a:prstDash val="solid"/>
            <a:round/>
            <a:headEnd len="sm" w="sm" type="none"/>
            <a:tailEnd len="sm" w="sm" type="none"/>
          </a:ln>
        </p:spPr>
      </p:pic>
      <p:sp>
        <p:nvSpPr>
          <p:cNvPr id="258" name="Google Shape;258;p23"/>
          <p:cNvSpPr txBox="1"/>
          <p:nvPr/>
        </p:nvSpPr>
        <p:spPr>
          <a:xfrm>
            <a:off x="1913713" y="1597025"/>
            <a:ext cx="2636400" cy="615600"/>
          </a:xfrm>
          <a:prstGeom prst="rect">
            <a:avLst/>
          </a:prstGeom>
          <a:solidFill>
            <a:srgbClr val="FFFF00"/>
          </a:solidFill>
          <a:ln cap="flat" cmpd="sng" w="9525">
            <a:solidFill>
              <a:srgbClr val="22222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Average WSO Value: 	</a:t>
            </a:r>
            <a:r>
              <a:rPr lang="en">
                <a:latin typeface="Roboto"/>
                <a:ea typeface="Roboto"/>
                <a:cs typeface="Roboto"/>
                <a:sym typeface="Roboto"/>
              </a:rPr>
              <a:t>0.217</a:t>
            </a:r>
            <a:r>
              <a:rPr b="1" lang="en">
                <a:latin typeface="Roboto"/>
                <a:ea typeface="Roboto"/>
                <a:cs typeface="Roboto"/>
                <a:sym typeface="Roboto"/>
              </a:rPr>
              <a:t>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Total WZE’s: 		</a:t>
            </a:r>
            <a:r>
              <a:rPr lang="en">
                <a:latin typeface="Roboto"/>
                <a:ea typeface="Roboto"/>
                <a:cs typeface="Roboto"/>
                <a:sym typeface="Roboto"/>
              </a:rPr>
              <a:t>6368 </a:t>
            </a:r>
            <a:endParaRPr>
              <a:latin typeface="Roboto"/>
              <a:ea typeface="Roboto"/>
              <a:cs typeface="Roboto"/>
              <a:sym typeface="Roboto"/>
            </a:endParaRPr>
          </a:p>
        </p:txBody>
      </p:sp>
      <p:sp>
        <p:nvSpPr>
          <p:cNvPr id="259" name="Google Shape;259;p23"/>
          <p:cNvSpPr txBox="1"/>
          <p:nvPr/>
        </p:nvSpPr>
        <p:spPr>
          <a:xfrm>
            <a:off x="129750" y="768675"/>
            <a:ext cx="88845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highlight>
                  <a:srgbClr val="00FFFF"/>
                </a:highlight>
                <a:latin typeface="Nunito"/>
                <a:ea typeface="Nunito"/>
                <a:cs typeface="Nunito"/>
                <a:sym typeface="Nunito"/>
              </a:rPr>
              <a:t>What was the WSO value when a watch was issued for individual forecast zones across the country?</a:t>
            </a:r>
            <a:endParaRPr sz="1500">
              <a:highlight>
                <a:srgbClr val="00FFFF"/>
              </a:highlight>
              <a:latin typeface="Nunito"/>
              <a:ea typeface="Nunito"/>
              <a:cs typeface="Nunito"/>
              <a:sym typeface="Nunito"/>
            </a:endParaRPr>
          </a:p>
        </p:txBody>
      </p:sp>
      <p:sp>
        <p:nvSpPr>
          <p:cNvPr id="260" name="Google Shape;260;p23"/>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Image result for noaa logo transparent background" id="265" name="Google Shape;265;p24"/>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266" name="Google Shape;266;p24"/>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267" name="Google Shape;267;p24"/>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268" name="Google Shape;268;p24"/>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269" name="Google Shape;269;p24"/>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270" name="Google Shape;270;p24"/>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WSO Verification (2020-2021)</a:t>
            </a:r>
            <a:endParaRPr sz="3200" u="sng">
              <a:solidFill>
                <a:srgbClr val="000000"/>
              </a:solidFill>
              <a:latin typeface="Nunito ExtraBold"/>
              <a:ea typeface="Nunito ExtraBold"/>
              <a:cs typeface="Nunito ExtraBold"/>
              <a:sym typeface="Nunito ExtraBold"/>
            </a:endParaRPr>
          </a:p>
        </p:txBody>
      </p:sp>
      <p:pic>
        <p:nvPicPr>
          <p:cNvPr id="271" name="Google Shape;271;p24"/>
          <p:cNvPicPr preferRelativeResize="0"/>
          <p:nvPr/>
        </p:nvPicPr>
        <p:blipFill rotWithShape="1">
          <a:blip r:embed="rId6">
            <a:alphaModFix/>
          </a:blip>
          <a:srcRect b="1417" l="1303" r="23349" t="1495"/>
          <a:stretch/>
        </p:blipFill>
        <p:spPr>
          <a:xfrm>
            <a:off x="168350" y="762000"/>
            <a:ext cx="4723025" cy="3878200"/>
          </a:xfrm>
          <a:prstGeom prst="rect">
            <a:avLst/>
          </a:prstGeom>
          <a:noFill/>
          <a:ln>
            <a:noFill/>
          </a:ln>
        </p:spPr>
      </p:pic>
      <p:sp>
        <p:nvSpPr>
          <p:cNvPr id="272" name="Google Shape;272;p24"/>
          <p:cNvSpPr txBox="1"/>
          <p:nvPr/>
        </p:nvSpPr>
        <p:spPr>
          <a:xfrm>
            <a:off x="6887425" y="1070950"/>
            <a:ext cx="2035200" cy="22626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Roboto"/>
                <a:ea typeface="Roboto"/>
                <a:cs typeface="Roboto"/>
                <a:sym typeface="Roboto"/>
              </a:rPr>
              <a:t>Verification Methods</a:t>
            </a:r>
            <a:endParaRPr b="1" sz="15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highlight>
                  <a:srgbClr val="00FFFF"/>
                </a:highlight>
                <a:latin typeface="Roboto"/>
                <a:ea typeface="Roboto"/>
                <a:cs typeface="Roboto"/>
                <a:sym typeface="Roboto"/>
              </a:rPr>
              <a:t>Used NCEI Storm Events Database.</a:t>
            </a:r>
            <a:r>
              <a:rPr lang="en" sz="1200">
                <a:latin typeface="Roboto"/>
                <a:ea typeface="Roboto"/>
                <a:cs typeface="Roboto"/>
                <a:sym typeface="Roboto"/>
              </a:rPr>
              <a:t>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Verified events marked as “Blizzard”, “Lake-Effect”, “Heavy Snow”, “Winter Storm”, or “Ice Storm”</a:t>
            </a:r>
            <a:endParaRPr sz="1200">
              <a:latin typeface="Roboto"/>
              <a:ea typeface="Roboto"/>
              <a:cs typeface="Roboto"/>
              <a:sym typeface="Roboto"/>
            </a:endParaRPr>
          </a:p>
        </p:txBody>
      </p:sp>
      <p:sp>
        <p:nvSpPr>
          <p:cNvPr id="273" name="Google Shape;273;p24"/>
          <p:cNvSpPr txBox="1"/>
          <p:nvPr/>
        </p:nvSpPr>
        <p:spPr>
          <a:xfrm>
            <a:off x="5003175" y="2007350"/>
            <a:ext cx="1694400" cy="1477500"/>
          </a:xfrm>
          <a:prstGeom prst="rect">
            <a:avLst/>
          </a:prstGeom>
          <a:solidFill>
            <a:srgbClr val="FFFF00"/>
          </a:solidFill>
          <a:ln cap="flat" cmpd="sng" w="9525">
            <a:solidFill>
              <a:srgbClr val="22222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WSO Avg. by Type</a:t>
            </a:r>
            <a:endParaRPr b="1" u="sng">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Ice Storm:</a:t>
            </a:r>
            <a:r>
              <a:rPr lang="en">
                <a:latin typeface="Roboto"/>
                <a:ea typeface="Roboto"/>
                <a:cs typeface="Roboto"/>
                <a:sym typeface="Roboto"/>
              </a:rPr>
              <a:t>       0.32</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Heavy Snow: </a:t>
            </a:r>
            <a:r>
              <a:rPr lang="en">
                <a:latin typeface="Roboto"/>
                <a:ea typeface="Roboto"/>
                <a:cs typeface="Roboto"/>
                <a:sym typeface="Roboto"/>
              </a:rPr>
              <a:t> 0.29</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Winter Storm:</a:t>
            </a:r>
            <a:r>
              <a:rPr lang="en">
                <a:latin typeface="Roboto"/>
                <a:ea typeface="Roboto"/>
                <a:cs typeface="Roboto"/>
                <a:sym typeface="Roboto"/>
              </a:rPr>
              <a:t> 0.25</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Blizzard:</a:t>
            </a:r>
            <a:r>
              <a:rPr lang="en">
                <a:latin typeface="Roboto"/>
                <a:ea typeface="Roboto"/>
                <a:cs typeface="Roboto"/>
                <a:sym typeface="Roboto"/>
              </a:rPr>
              <a:t>          0.18</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Lake-Effect:</a:t>
            </a:r>
            <a:r>
              <a:rPr lang="en">
                <a:latin typeface="Roboto"/>
                <a:ea typeface="Roboto"/>
                <a:cs typeface="Roboto"/>
                <a:sym typeface="Roboto"/>
              </a:rPr>
              <a:t>    0.07 </a:t>
            </a:r>
            <a:endParaRPr>
              <a:latin typeface="Roboto"/>
              <a:ea typeface="Roboto"/>
              <a:cs typeface="Roboto"/>
              <a:sym typeface="Roboto"/>
            </a:endParaRPr>
          </a:p>
        </p:txBody>
      </p:sp>
      <p:sp>
        <p:nvSpPr>
          <p:cNvPr id="274" name="Google Shape;274;p24"/>
          <p:cNvSpPr txBox="1"/>
          <p:nvPr/>
        </p:nvSpPr>
        <p:spPr>
          <a:xfrm>
            <a:off x="1814775" y="822150"/>
            <a:ext cx="2356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FF"/>
                </a:solidFill>
                <a:highlight>
                  <a:srgbClr val="0B5394"/>
                </a:highlight>
                <a:latin typeface="Roboto"/>
                <a:ea typeface="Roboto"/>
                <a:cs typeface="Roboto"/>
                <a:sym typeface="Roboto"/>
              </a:rPr>
              <a:t>Verified in blue</a:t>
            </a:r>
            <a:endParaRPr b="1" sz="1600">
              <a:solidFill>
                <a:srgbClr val="FFFFFF"/>
              </a:solidFill>
              <a:highlight>
                <a:srgbClr val="0B5394"/>
              </a:highlight>
              <a:latin typeface="Roboto"/>
              <a:ea typeface="Roboto"/>
              <a:cs typeface="Roboto"/>
              <a:sym typeface="Roboto"/>
            </a:endParaRPr>
          </a:p>
          <a:p>
            <a:pPr indent="0" lvl="0" marL="0" rtl="0" algn="ctr">
              <a:spcBef>
                <a:spcPts val="0"/>
              </a:spcBef>
              <a:spcAft>
                <a:spcPts val="0"/>
              </a:spcAft>
              <a:buNone/>
            </a:pPr>
            <a:r>
              <a:rPr b="1" lang="en" sz="1600">
                <a:solidFill>
                  <a:srgbClr val="FFFFFF"/>
                </a:solidFill>
                <a:highlight>
                  <a:srgbClr val="A61C00"/>
                </a:highlight>
                <a:latin typeface="Roboto"/>
                <a:ea typeface="Roboto"/>
                <a:cs typeface="Roboto"/>
                <a:sym typeface="Roboto"/>
              </a:rPr>
              <a:t>Unverified in red</a:t>
            </a:r>
            <a:endParaRPr>
              <a:latin typeface="Roboto"/>
              <a:ea typeface="Roboto"/>
              <a:cs typeface="Roboto"/>
              <a:sym typeface="Roboto"/>
            </a:endParaRPr>
          </a:p>
        </p:txBody>
      </p:sp>
      <p:sp>
        <p:nvSpPr>
          <p:cNvPr id="275" name="Google Shape;275;p24"/>
          <p:cNvSpPr/>
          <p:nvPr/>
        </p:nvSpPr>
        <p:spPr>
          <a:xfrm>
            <a:off x="5113425" y="952500"/>
            <a:ext cx="1473900" cy="607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4"/>
          <p:cNvSpPr txBox="1"/>
          <p:nvPr/>
        </p:nvSpPr>
        <p:spPr>
          <a:xfrm>
            <a:off x="5003175" y="967588"/>
            <a:ext cx="1694400" cy="802500"/>
          </a:xfrm>
          <a:prstGeom prst="rect">
            <a:avLst/>
          </a:prstGeom>
          <a:solidFill>
            <a:srgbClr val="FFFF00"/>
          </a:solidFill>
          <a:ln cap="flat" cmpd="sng" w="9525">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u="sng">
                <a:latin typeface="Roboto"/>
                <a:ea typeface="Roboto"/>
                <a:cs typeface="Roboto"/>
                <a:sym typeface="Roboto"/>
              </a:rPr>
              <a:t>Overall Stats</a:t>
            </a:r>
            <a:endParaRPr b="1" sz="400" u="sng">
              <a:latin typeface="Roboto"/>
              <a:ea typeface="Roboto"/>
              <a:cs typeface="Roboto"/>
              <a:sym typeface="Roboto"/>
            </a:endParaRPr>
          </a:p>
          <a:p>
            <a:pPr indent="0" lvl="0" marL="0" rtl="0" algn="l">
              <a:spcBef>
                <a:spcPts val="0"/>
              </a:spcBef>
              <a:spcAft>
                <a:spcPts val="0"/>
              </a:spcAft>
              <a:buNone/>
            </a:pPr>
            <a:r>
              <a:t/>
            </a:r>
            <a:endParaRPr b="1" sz="400">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Verified: 	</a:t>
            </a:r>
            <a:r>
              <a:rPr lang="en">
                <a:latin typeface="Roboto"/>
                <a:ea typeface="Roboto"/>
                <a:cs typeface="Roboto"/>
                <a:sym typeface="Roboto"/>
              </a:rPr>
              <a:t>52.3%</a:t>
            </a:r>
            <a:r>
              <a:rPr b="1" lang="en">
                <a:latin typeface="Roboto"/>
                <a:ea typeface="Roboto"/>
                <a:cs typeface="Roboto"/>
                <a:sym typeface="Roboto"/>
              </a:rPr>
              <a:t> </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Unverified: 	</a:t>
            </a:r>
            <a:r>
              <a:rPr lang="en">
                <a:latin typeface="Roboto"/>
                <a:ea typeface="Roboto"/>
                <a:cs typeface="Roboto"/>
                <a:sym typeface="Roboto"/>
              </a:rPr>
              <a:t>47.7% </a:t>
            </a:r>
            <a:endParaRPr>
              <a:latin typeface="Roboto"/>
              <a:ea typeface="Roboto"/>
              <a:cs typeface="Roboto"/>
              <a:sym typeface="Roboto"/>
            </a:endParaRPr>
          </a:p>
        </p:txBody>
      </p:sp>
      <p:sp>
        <p:nvSpPr>
          <p:cNvPr id="277" name="Google Shape;277;p24"/>
          <p:cNvSpPr txBox="1"/>
          <p:nvPr/>
        </p:nvSpPr>
        <p:spPr>
          <a:xfrm>
            <a:off x="5002300" y="3539950"/>
            <a:ext cx="39204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Nunito"/>
                <a:ea typeface="Nunito"/>
                <a:cs typeface="Nunito"/>
                <a:sym typeface="Nunito"/>
              </a:rPr>
              <a:t>Generally, watches issued with a higher WSO verified at a higher rate, which should be somewhat expected given the reliability of WPC PWPF.</a:t>
            </a:r>
            <a:endParaRPr sz="1600">
              <a:latin typeface="Nunito"/>
              <a:ea typeface="Nunito"/>
              <a:cs typeface="Nunito"/>
              <a:sym typeface="Nunito"/>
            </a:endParaRPr>
          </a:p>
        </p:txBody>
      </p:sp>
      <p:sp>
        <p:nvSpPr>
          <p:cNvPr id="278" name="Google Shape;278;p24"/>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Image result for noaa logo transparent background" id="283" name="Google Shape;283;p25"/>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284" name="Google Shape;284;p25"/>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285" name="Google Shape;285;p25"/>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286" name="Google Shape;286;p25"/>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287" name="Google Shape;287;p25"/>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288" name="Google Shape;288;p25"/>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Average Watch Decision WSO by WFO</a:t>
            </a:r>
            <a:endParaRPr sz="3200" u="sng">
              <a:solidFill>
                <a:srgbClr val="000000"/>
              </a:solidFill>
              <a:latin typeface="Nunito ExtraBold"/>
              <a:ea typeface="Nunito ExtraBold"/>
              <a:cs typeface="Nunito ExtraBold"/>
              <a:sym typeface="Nunito ExtraBold"/>
            </a:endParaRPr>
          </a:p>
        </p:txBody>
      </p:sp>
      <p:pic>
        <p:nvPicPr>
          <p:cNvPr id="289" name="Google Shape;289;p25"/>
          <p:cNvPicPr preferRelativeResize="0"/>
          <p:nvPr/>
        </p:nvPicPr>
        <p:blipFill rotWithShape="1">
          <a:blip r:embed="rId6">
            <a:alphaModFix/>
          </a:blip>
          <a:srcRect b="11889" l="0" r="0" t="12087"/>
          <a:stretch/>
        </p:blipFill>
        <p:spPr>
          <a:xfrm>
            <a:off x="97625" y="874700"/>
            <a:ext cx="6331699" cy="3719566"/>
          </a:xfrm>
          <a:prstGeom prst="rect">
            <a:avLst/>
          </a:prstGeom>
          <a:noFill/>
          <a:ln cap="flat" cmpd="sng" w="9525">
            <a:solidFill>
              <a:srgbClr val="000000"/>
            </a:solidFill>
            <a:prstDash val="solid"/>
            <a:round/>
            <a:headEnd len="sm" w="sm" type="none"/>
            <a:tailEnd len="sm" w="sm" type="none"/>
          </a:ln>
        </p:spPr>
      </p:pic>
      <p:sp>
        <p:nvSpPr>
          <p:cNvPr id="290" name="Google Shape;290;p25"/>
          <p:cNvSpPr txBox="1"/>
          <p:nvPr/>
        </p:nvSpPr>
        <p:spPr>
          <a:xfrm>
            <a:off x="6535275" y="874700"/>
            <a:ext cx="2410500" cy="377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Average WSO value when a watch was issued in an individual forecast zone, parsed by NWS WFO</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Higher values in Eastern Region vs Central Region offices</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0" lvl="0" marL="0" rtl="0" algn="l">
              <a:spcBef>
                <a:spcPts val="0"/>
              </a:spcBef>
              <a:spcAft>
                <a:spcPts val="0"/>
              </a:spcAft>
              <a:buNone/>
            </a:pPr>
            <a:r>
              <a:rPr lang="en">
                <a:latin typeface="Nunito"/>
                <a:ea typeface="Nunito"/>
                <a:cs typeface="Nunito"/>
                <a:sym typeface="Nunito"/>
              </a:rPr>
              <a:t>Given reliability of PWPF, possible hypotheses: </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a:p>
            <a:pPr indent="-196850" lvl="0" marL="228600" rtl="0" algn="l">
              <a:spcBef>
                <a:spcPts val="0"/>
              </a:spcBef>
              <a:spcAft>
                <a:spcPts val="0"/>
              </a:spcAft>
              <a:buSzPts val="1300"/>
              <a:buFont typeface="Nunito"/>
              <a:buChar char="-"/>
            </a:pPr>
            <a:r>
              <a:rPr lang="en" sz="1300">
                <a:latin typeface="Nunito"/>
                <a:ea typeface="Nunito"/>
                <a:cs typeface="Nunito"/>
                <a:sym typeface="Nunito"/>
              </a:rPr>
              <a:t>shift to impact-based WWA decisions</a:t>
            </a:r>
            <a:endParaRPr sz="1300">
              <a:latin typeface="Nunito"/>
              <a:ea typeface="Nunito"/>
              <a:cs typeface="Nunito"/>
              <a:sym typeface="Nunito"/>
            </a:endParaRPr>
          </a:p>
          <a:p>
            <a:pPr indent="-196850" lvl="0" marL="228600" rtl="0" algn="l">
              <a:spcBef>
                <a:spcPts val="0"/>
              </a:spcBef>
              <a:spcAft>
                <a:spcPts val="0"/>
              </a:spcAft>
              <a:buSzPts val="1300"/>
              <a:buFont typeface="Nunito"/>
              <a:buChar char="-"/>
            </a:pPr>
            <a:r>
              <a:rPr lang="en" sz="1300">
                <a:latin typeface="Nunito"/>
                <a:ea typeface="Nunito"/>
                <a:cs typeface="Nunito"/>
                <a:sym typeface="Nunito"/>
              </a:rPr>
              <a:t>wind and mixed precip types lowering thresholds</a:t>
            </a:r>
            <a:endParaRPr sz="1300">
              <a:latin typeface="Nunito"/>
              <a:ea typeface="Nunito"/>
              <a:cs typeface="Nunito"/>
              <a:sym typeface="Nunito"/>
            </a:endParaRPr>
          </a:p>
          <a:p>
            <a:pPr indent="-196850" lvl="0" marL="228600" rtl="0" algn="l">
              <a:spcBef>
                <a:spcPts val="0"/>
              </a:spcBef>
              <a:spcAft>
                <a:spcPts val="0"/>
              </a:spcAft>
              <a:buSzPts val="1300"/>
              <a:buFont typeface="Nunito"/>
              <a:buChar char="-"/>
            </a:pPr>
            <a:r>
              <a:rPr lang="en" sz="1300">
                <a:latin typeface="Nunito"/>
                <a:ea typeface="Nunito"/>
                <a:cs typeface="Nunito"/>
                <a:sym typeface="Nunito"/>
              </a:rPr>
              <a:t>point vs. zone probabilities</a:t>
            </a:r>
            <a:endParaRPr sz="1300">
              <a:latin typeface="Nunito"/>
              <a:ea typeface="Nunito"/>
              <a:cs typeface="Nunito"/>
              <a:sym typeface="Nunito"/>
            </a:endParaRPr>
          </a:p>
        </p:txBody>
      </p:sp>
      <p:sp>
        <p:nvSpPr>
          <p:cNvPr id="291" name="Google Shape;291;p25"/>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6"/>
          <p:cNvPicPr preferRelativeResize="0"/>
          <p:nvPr/>
        </p:nvPicPr>
        <p:blipFill rotWithShape="1">
          <a:blip r:embed="rId3">
            <a:alphaModFix/>
          </a:blip>
          <a:srcRect b="27635" l="63995" r="9334" t="9498"/>
          <a:stretch/>
        </p:blipFill>
        <p:spPr>
          <a:xfrm rot="859052">
            <a:off x="2312065" y="836287"/>
            <a:ext cx="2088392" cy="2849303"/>
          </a:xfrm>
          <a:prstGeom prst="rect">
            <a:avLst/>
          </a:prstGeom>
          <a:noFill/>
          <a:ln>
            <a:noFill/>
          </a:ln>
        </p:spPr>
      </p:pic>
      <p:pic>
        <p:nvPicPr>
          <p:cNvPr id="297" name="Google Shape;297;p26"/>
          <p:cNvPicPr preferRelativeResize="0"/>
          <p:nvPr/>
        </p:nvPicPr>
        <p:blipFill rotWithShape="1">
          <a:blip r:embed="rId4">
            <a:alphaModFix/>
          </a:blip>
          <a:srcRect b="47814" l="66358" r="0" t="7263"/>
          <a:stretch/>
        </p:blipFill>
        <p:spPr>
          <a:xfrm>
            <a:off x="76200" y="1065814"/>
            <a:ext cx="2475931" cy="2642011"/>
          </a:xfrm>
          <a:prstGeom prst="rect">
            <a:avLst/>
          </a:prstGeom>
          <a:noFill/>
          <a:ln>
            <a:noFill/>
          </a:ln>
        </p:spPr>
      </p:pic>
      <p:pic>
        <p:nvPicPr>
          <p:cNvPr descr="Image result for noaa logo transparent background" id="298" name="Google Shape;298;p26"/>
          <p:cNvPicPr preferRelativeResize="0"/>
          <p:nvPr/>
        </p:nvPicPr>
        <p:blipFill rotWithShape="1">
          <a:blip r:embed="rId5">
            <a:alphaModFix/>
          </a:blip>
          <a:srcRect b="0" l="0" r="0" t="0"/>
          <a:stretch/>
        </p:blipFill>
        <p:spPr>
          <a:xfrm>
            <a:off x="97630" y="4739936"/>
            <a:ext cx="376240" cy="376240"/>
          </a:xfrm>
          <a:prstGeom prst="rect">
            <a:avLst/>
          </a:prstGeom>
          <a:noFill/>
          <a:ln>
            <a:noFill/>
          </a:ln>
        </p:spPr>
      </p:pic>
      <p:pic>
        <p:nvPicPr>
          <p:cNvPr descr="Image result for nws logo transparent background" id="299" name="Google Shape;299;p26"/>
          <p:cNvPicPr preferRelativeResize="0"/>
          <p:nvPr/>
        </p:nvPicPr>
        <p:blipFill rotWithShape="1">
          <a:blip r:embed="rId6">
            <a:alphaModFix/>
          </a:blip>
          <a:srcRect b="0" l="0" r="0" t="0"/>
          <a:stretch/>
        </p:blipFill>
        <p:spPr>
          <a:xfrm>
            <a:off x="531021" y="4742317"/>
            <a:ext cx="376240" cy="376240"/>
          </a:xfrm>
          <a:prstGeom prst="rect">
            <a:avLst/>
          </a:prstGeom>
          <a:noFill/>
          <a:ln>
            <a:noFill/>
          </a:ln>
        </p:spPr>
      </p:pic>
      <p:sp>
        <p:nvSpPr>
          <p:cNvPr id="300" name="Google Shape;300;p26"/>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301" name="Google Shape;301;p26"/>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302" name="Google Shape;302;p26"/>
          <p:cNvPicPr preferRelativeResize="0"/>
          <p:nvPr/>
        </p:nvPicPr>
        <p:blipFill rotWithShape="1">
          <a:blip r:embed="rId7">
            <a:alphaModFix/>
          </a:blip>
          <a:srcRect b="0" l="0" r="0" t="0"/>
          <a:stretch/>
        </p:blipFill>
        <p:spPr>
          <a:xfrm>
            <a:off x="997744" y="4755577"/>
            <a:ext cx="576262" cy="336503"/>
          </a:xfrm>
          <a:prstGeom prst="rect">
            <a:avLst/>
          </a:prstGeom>
          <a:noFill/>
          <a:ln>
            <a:noFill/>
          </a:ln>
        </p:spPr>
      </p:pic>
      <p:sp>
        <p:nvSpPr>
          <p:cNvPr id="303" name="Google Shape;303;p26"/>
          <p:cNvSpPr txBox="1"/>
          <p:nvPr/>
        </p:nvSpPr>
        <p:spPr>
          <a:xfrm>
            <a:off x="2552139" y="693137"/>
            <a:ext cx="2031000" cy="3540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highlight>
                  <a:schemeClr val="lt1"/>
                </a:highlight>
              </a:rPr>
              <a:t>24hr WSW Snow Criteria</a:t>
            </a:r>
            <a:endParaRPr b="1" sz="1100">
              <a:highlight>
                <a:schemeClr val="lt1"/>
              </a:highlight>
            </a:endParaRPr>
          </a:p>
        </p:txBody>
      </p:sp>
      <p:pic>
        <p:nvPicPr>
          <p:cNvPr id="304" name="Google Shape;304;p26"/>
          <p:cNvPicPr preferRelativeResize="0"/>
          <p:nvPr/>
        </p:nvPicPr>
        <p:blipFill>
          <a:blip r:embed="rId8">
            <a:alphaModFix/>
          </a:blip>
          <a:stretch>
            <a:fillRect/>
          </a:stretch>
        </p:blipFill>
        <p:spPr>
          <a:xfrm>
            <a:off x="76200" y="3707827"/>
            <a:ext cx="3454922" cy="622937"/>
          </a:xfrm>
          <a:prstGeom prst="rect">
            <a:avLst/>
          </a:prstGeom>
          <a:noFill/>
          <a:ln cap="flat" cmpd="sng" w="9525">
            <a:solidFill>
              <a:srgbClr val="222222"/>
            </a:solidFill>
            <a:prstDash val="solid"/>
            <a:round/>
            <a:headEnd len="sm" w="sm" type="none"/>
            <a:tailEnd len="sm" w="sm" type="none"/>
          </a:ln>
        </p:spPr>
      </p:pic>
      <p:sp>
        <p:nvSpPr>
          <p:cNvPr id="305" name="Google Shape;305;p26"/>
          <p:cNvSpPr txBox="1"/>
          <p:nvPr/>
        </p:nvSpPr>
        <p:spPr>
          <a:xfrm>
            <a:off x="99292" y="693137"/>
            <a:ext cx="2385000" cy="354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highlight>
                  <a:schemeClr val="lt1"/>
                </a:highlight>
              </a:rPr>
              <a:t>WSSI Moderate Snow Amount</a:t>
            </a:r>
            <a:endParaRPr b="1" sz="1100">
              <a:highlight>
                <a:schemeClr val="lt1"/>
              </a:highlight>
            </a:endParaRPr>
          </a:p>
        </p:txBody>
      </p:sp>
      <p:pic>
        <p:nvPicPr>
          <p:cNvPr id="306" name="Google Shape;306;p26"/>
          <p:cNvPicPr preferRelativeResize="0"/>
          <p:nvPr/>
        </p:nvPicPr>
        <p:blipFill rotWithShape="1">
          <a:blip r:embed="rId9">
            <a:alphaModFix/>
          </a:blip>
          <a:srcRect b="18601" l="65587" r="0" t="34778"/>
          <a:stretch/>
        </p:blipFill>
        <p:spPr>
          <a:xfrm>
            <a:off x="4608591" y="933463"/>
            <a:ext cx="2676784" cy="2774363"/>
          </a:xfrm>
          <a:prstGeom prst="rect">
            <a:avLst/>
          </a:prstGeom>
          <a:noFill/>
          <a:ln>
            <a:noFill/>
          </a:ln>
        </p:spPr>
      </p:pic>
      <p:pic>
        <p:nvPicPr>
          <p:cNvPr id="307" name="Google Shape;307;p26"/>
          <p:cNvPicPr preferRelativeResize="0"/>
          <p:nvPr/>
        </p:nvPicPr>
        <p:blipFill>
          <a:blip r:embed="rId10">
            <a:alphaModFix/>
          </a:blip>
          <a:stretch>
            <a:fillRect/>
          </a:stretch>
        </p:blipFill>
        <p:spPr>
          <a:xfrm>
            <a:off x="4223005" y="3784037"/>
            <a:ext cx="2719984" cy="764763"/>
          </a:xfrm>
          <a:prstGeom prst="rect">
            <a:avLst/>
          </a:prstGeom>
          <a:noFill/>
          <a:ln cap="flat" cmpd="sng" w="9525">
            <a:solidFill>
              <a:schemeClr val="dk1"/>
            </a:solidFill>
            <a:prstDash val="solid"/>
            <a:round/>
            <a:headEnd len="sm" w="sm" type="none"/>
            <a:tailEnd len="sm" w="sm" type="none"/>
          </a:ln>
        </p:spPr>
      </p:pic>
      <p:sp>
        <p:nvSpPr>
          <p:cNvPr id="308" name="Google Shape;308;p26"/>
          <p:cNvSpPr txBox="1"/>
          <p:nvPr/>
        </p:nvSpPr>
        <p:spPr>
          <a:xfrm>
            <a:off x="4702469" y="693137"/>
            <a:ext cx="2475900" cy="523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highlight>
                  <a:schemeClr val="lt1"/>
                </a:highlight>
              </a:rPr>
              <a:t>24hr WSW Snow Criteria minus </a:t>
            </a:r>
            <a:endParaRPr b="1" sz="1100">
              <a:highlight>
                <a:schemeClr val="lt1"/>
              </a:highlight>
            </a:endParaRPr>
          </a:p>
          <a:p>
            <a:pPr indent="0" lvl="0" marL="0" rtl="0" algn="l">
              <a:spcBef>
                <a:spcPts val="0"/>
              </a:spcBef>
              <a:spcAft>
                <a:spcPts val="0"/>
              </a:spcAft>
              <a:buNone/>
            </a:pPr>
            <a:r>
              <a:rPr b="1" lang="en" sz="1100">
                <a:highlight>
                  <a:schemeClr val="lt1"/>
                </a:highlight>
              </a:rPr>
              <a:t>WSSI Moderate Snow Amount</a:t>
            </a:r>
            <a:endParaRPr b="1" sz="1100">
              <a:highlight>
                <a:schemeClr val="lt1"/>
              </a:highlight>
            </a:endParaRPr>
          </a:p>
        </p:txBody>
      </p:sp>
      <p:sp>
        <p:nvSpPr>
          <p:cNvPr id="309" name="Google Shape;309;p26"/>
          <p:cNvSpPr txBox="1"/>
          <p:nvPr/>
        </p:nvSpPr>
        <p:spPr>
          <a:xfrm>
            <a:off x="6620400" y="1935750"/>
            <a:ext cx="25236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2A3990"/>
                </a:solidFill>
                <a:latin typeface="Nunito"/>
                <a:ea typeface="Nunito"/>
                <a:cs typeface="Nunito"/>
                <a:sym typeface="Nunito"/>
              </a:rPr>
              <a:t>Thresholds Are Important!</a:t>
            </a:r>
            <a:endParaRPr b="1">
              <a:solidFill>
                <a:srgbClr val="2A3990"/>
              </a:solidFill>
              <a:latin typeface="Nunito"/>
              <a:ea typeface="Nunito"/>
              <a:cs typeface="Nunito"/>
              <a:sym typeface="Nunito"/>
            </a:endParaRPr>
          </a:p>
          <a:p>
            <a:pPr indent="0" lvl="0" marL="0" rtl="0" algn="l">
              <a:spcBef>
                <a:spcPts val="0"/>
              </a:spcBef>
              <a:spcAft>
                <a:spcPts val="0"/>
              </a:spcAft>
              <a:buNone/>
            </a:pPr>
            <a:r>
              <a:rPr lang="en">
                <a:solidFill>
                  <a:srgbClr val="434343"/>
                </a:solidFill>
                <a:latin typeface="Nunito"/>
                <a:ea typeface="Nunito"/>
                <a:cs typeface="Nunito"/>
                <a:sym typeface="Nunito"/>
              </a:rPr>
              <a:t>Accurately matching the criteria with forecaster decision thresholds is key to utility of the WSO. Are forecasters calibrated to the posted criteria, or perceived impact thresholds?</a:t>
            </a:r>
            <a:endParaRPr b="1">
              <a:solidFill>
                <a:srgbClr val="2A3990"/>
              </a:solidFill>
              <a:latin typeface="Nunito"/>
              <a:ea typeface="Nunito"/>
              <a:cs typeface="Nunito"/>
              <a:sym typeface="Nunito"/>
            </a:endParaRPr>
          </a:p>
        </p:txBody>
      </p:sp>
      <p:sp>
        <p:nvSpPr>
          <p:cNvPr id="310" name="Google Shape;310;p26"/>
          <p:cNvSpPr txBox="1"/>
          <p:nvPr/>
        </p:nvSpPr>
        <p:spPr>
          <a:xfrm>
            <a:off x="208725" y="109325"/>
            <a:ext cx="8826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2A3990"/>
                </a:solidFill>
                <a:latin typeface="Nunito"/>
                <a:ea typeface="Nunito"/>
                <a:cs typeface="Nunito"/>
                <a:sym typeface="Nunito"/>
              </a:rPr>
              <a:t>The WSO is solely based on local Winter Storm Watch/Warning criteria</a:t>
            </a:r>
            <a:endParaRPr b="1" sz="2000">
              <a:solidFill>
                <a:srgbClr val="2A3990"/>
              </a:solidFill>
              <a:latin typeface="Nunito"/>
              <a:ea typeface="Nunito"/>
              <a:cs typeface="Nunito"/>
              <a:sym typeface="Nunito"/>
            </a:endParaRPr>
          </a:p>
          <a:p>
            <a:pPr indent="0" lvl="0" marL="0" rtl="0" algn="l">
              <a:spcBef>
                <a:spcPts val="0"/>
              </a:spcBef>
              <a:spcAft>
                <a:spcPts val="0"/>
              </a:spcAft>
              <a:buNone/>
            </a:pPr>
            <a:r>
              <a:t/>
            </a:r>
            <a:endParaRPr b="1">
              <a:solidFill>
                <a:srgbClr val="2A3990"/>
              </a:solidFill>
              <a:latin typeface="Nunito"/>
              <a:ea typeface="Nunito"/>
              <a:cs typeface="Nunito"/>
              <a:sym typeface="Nunito"/>
            </a:endParaRPr>
          </a:p>
        </p:txBody>
      </p:sp>
      <p:sp>
        <p:nvSpPr>
          <p:cNvPr id="311" name="Google Shape;311;p26"/>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Image result for noaa logo transparent background" id="316" name="Google Shape;316;p27"/>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317" name="Google Shape;317;p27"/>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318" name="Google Shape;318;p27"/>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319" name="Google Shape;319;p27"/>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320" name="Google Shape;320;p27"/>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321" name="Google Shape;321;p27"/>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Winter Storm Severity Index, WSSI</a:t>
            </a:r>
            <a:endParaRPr sz="3200" u="sng">
              <a:solidFill>
                <a:srgbClr val="000000"/>
              </a:solidFill>
              <a:latin typeface="Nunito ExtraBold"/>
              <a:ea typeface="Nunito ExtraBold"/>
              <a:cs typeface="Nunito ExtraBold"/>
              <a:sym typeface="Nunito ExtraBold"/>
            </a:endParaRPr>
          </a:p>
        </p:txBody>
      </p:sp>
      <p:sp>
        <p:nvSpPr>
          <p:cNvPr id="322" name="Google Shape;322;p27"/>
          <p:cNvSpPr txBox="1"/>
          <p:nvPr/>
        </p:nvSpPr>
        <p:spPr>
          <a:xfrm>
            <a:off x="3953325" y="862250"/>
            <a:ext cx="5022600" cy="3263100"/>
          </a:xfrm>
          <a:prstGeom prst="rect">
            <a:avLst/>
          </a:prstGeom>
          <a:noFill/>
          <a:ln>
            <a:noFill/>
          </a:ln>
        </p:spPr>
        <p:txBody>
          <a:bodyPr anchorCtr="0" anchor="ctr" bIns="91425" lIns="91425" spcFirstLastPara="1" rIns="91425" wrap="square" tIns="91425">
            <a:spAutoFit/>
          </a:bodyPr>
          <a:lstStyle/>
          <a:p>
            <a:pPr indent="-209550" lvl="0" marL="228600" rtl="0" algn="l">
              <a:spcBef>
                <a:spcPts val="0"/>
              </a:spcBef>
              <a:spcAft>
                <a:spcPts val="0"/>
              </a:spcAft>
              <a:buSzPts val="1500"/>
              <a:buFont typeface="Nunito"/>
              <a:buChar char="●"/>
            </a:pPr>
            <a:r>
              <a:rPr lang="en" sz="1500">
                <a:latin typeface="Nunito"/>
                <a:ea typeface="Nunito"/>
                <a:cs typeface="Nunito"/>
                <a:sym typeface="Nunito"/>
              </a:rPr>
              <a:t>WSSI is a tool that forecasts the general level of potential impacts from winter storms</a:t>
            </a:r>
            <a:endParaRPr sz="1500">
              <a:latin typeface="Nunito"/>
              <a:ea typeface="Nunito"/>
              <a:cs typeface="Nunito"/>
              <a:sym typeface="Nunito"/>
            </a:endParaRPr>
          </a:p>
          <a:p>
            <a:pPr indent="-209550" lvl="0" marL="228600" rtl="0" algn="l">
              <a:spcBef>
                <a:spcPts val="1000"/>
              </a:spcBef>
              <a:spcAft>
                <a:spcPts val="0"/>
              </a:spcAft>
              <a:buSzPts val="1500"/>
              <a:buFont typeface="Nunito"/>
              <a:buChar char="●"/>
            </a:pPr>
            <a:r>
              <a:rPr lang="en" sz="1500">
                <a:latin typeface="Nunito"/>
                <a:ea typeface="Nunito"/>
                <a:cs typeface="Nunito"/>
                <a:sym typeface="Nunito"/>
              </a:rPr>
              <a:t>Social science work continues on colors, descriptions</a:t>
            </a:r>
            <a:endParaRPr sz="1500">
              <a:latin typeface="Nunito"/>
              <a:ea typeface="Nunito"/>
              <a:cs typeface="Nunito"/>
              <a:sym typeface="Nunito"/>
            </a:endParaRPr>
          </a:p>
          <a:p>
            <a:pPr indent="-209550" lvl="0" marL="228600" rtl="0" algn="l">
              <a:spcBef>
                <a:spcPts val="1000"/>
              </a:spcBef>
              <a:spcAft>
                <a:spcPts val="0"/>
              </a:spcAft>
              <a:buSzPts val="1500"/>
              <a:buFont typeface="Nunito"/>
              <a:buChar char="●"/>
            </a:pPr>
            <a:r>
              <a:rPr lang="en" sz="1500">
                <a:latin typeface="Nunito"/>
                <a:ea typeface="Nunito"/>
                <a:cs typeface="Nunito"/>
                <a:sym typeface="Nunito"/>
              </a:rPr>
              <a:t>Day 1-3 driven by NDFD forecasts</a:t>
            </a:r>
            <a:endParaRPr sz="1500">
              <a:latin typeface="Nunito"/>
              <a:ea typeface="Nunito"/>
              <a:cs typeface="Nunito"/>
              <a:sym typeface="Nunito"/>
            </a:endParaRPr>
          </a:p>
          <a:p>
            <a:pPr indent="-209550" lvl="0" marL="228600" rtl="0" algn="l">
              <a:spcBef>
                <a:spcPts val="1000"/>
              </a:spcBef>
              <a:spcAft>
                <a:spcPts val="0"/>
              </a:spcAft>
              <a:buSzPts val="1500"/>
              <a:buFont typeface="Nunito"/>
              <a:buChar char="●"/>
            </a:pPr>
            <a:r>
              <a:rPr b="1" lang="en" sz="1500">
                <a:solidFill>
                  <a:srgbClr val="0000FF"/>
                </a:solidFill>
                <a:latin typeface="Nunito"/>
                <a:ea typeface="Nunito"/>
                <a:cs typeface="Nunito"/>
                <a:sym typeface="Nunito"/>
              </a:rPr>
              <a:t>Experimental extension to Day 4!</a:t>
            </a:r>
            <a:r>
              <a:rPr lang="en" sz="1500">
                <a:latin typeface="Nunito"/>
                <a:ea typeface="Nunito"/>
                <a:cs typeface="Nunito"/>
                <a:sym typeface="Nunito"/>
              </a:rPr>
              <a:t> </a:t>
            </a:r>
            <a:endParaRPr sz="1500">
              <a:latin typeface="Nunito"/>
              <a:ea typeface="Nunito"/>
              <a:cs typeface="Nunito"/>
              <a:sym typeface="Nunito"/>
            </a:endParaRPr>
          </a:p>
          <a:p>
            <a:pPr indent="-266700" lvl="1" marL="800100" rtl="0" algn="l">
              <a:spcBef>
                <a:spcPts val="1000"/>
              </a:spcBef>
              <a:spcAft>
                <a:spcPts val="0"/>
              </a:spcAft>
              <a:buSzPts val="1500"/>
              <a:buFont typeface="Nunito"/>
              <a:buChar char="○"/>
            </a:pPr>
            <a:r>
              <a:rPr lang="en" sz="1500">
                <a:latin typeface="Nunito"/>
                <a:ea typeface="Nunito"/>
                <a:cs typeface="Nunito"/>
                <a:sym typeface="Nunito"/>
              </a:rPr>
              <a:t>Snow and ice data comes from WPC, SLR from NBM, and wind gusts from NDFD.</a:t>
            </a:r>
            <a:endParaRPr sz="1500">
              <a:latin typeface="Nunito"/>
              <a:ea typeface="Nunito"/>
              <a:cs typeface="Nunito"/>
              <a:sym typeface="Nunito"/>
            </a:endParaRPr>
          </a:p>
          <a:p>
            <a:pPr indent="-209550" lvl="0" marL="228600" rtl="0" algn="l">
              <a:spcBef>
                <a:spcPts val="1000"/>
              </a:spcBef>
              <a:spcAft>
                <a:spcPts val="0"/>
              </a:spcAft>
              <a:buSzPts val="1500"/>
              <a:buFont typeface="Nunito"/>
              <a:buChar char="●"/>
            </a:pPr>
            <a:r>
              <a:rPr b="1" lang="en" sz="1500">
                <a:solidFill>
                  <a:srgbClr val="FF9900"/>
                </a:solidFill>
                <a:latin typeface="Nunito"/>
                <a:ea typeface="Nunito"/>
                <a:cs typeface="Nunito"/>
                <a:sym typeface="Nunito"/>
              </a:rPr>
              <a:t>R</a:t>
            </a:r>
            <a:r>
              <a:rPr b="1" lang="en" sz="1500">
                <a:solidFill>
                  <a:srgbClr val="FF9900"/>
                </a:solidFill>
                <a:latin typeface="Nunito"/>
                <a:ea typeface="Nunito"/>
                <a:cs typeface="Nunito"/>
                <a:sym typeface="Nunito"/>
              </a:rPr>
              <a:t>olling 24-hour WSSI Display also available now</a:t>
            </a:r>
            <a:endParaRPr b="1" sz="1500">
              <a:solidFill>
                <a:srgbClr val="FF9900"/>
              </a:solidFill>
              <a:latin typeface="Nunito"/>
              <a:ea typeface="Nunito"/>
              <a:cs typeface="Nunito"/>
              <a:sym typeface="Nunito"/>
            </a:endParaRPr>
          </a:p>
          <a:p>
            <a:pPr indent="-209550" lvl="0" marL="228600" rtl="0" algn="l">
              <a:spcBef>
                <a:spcPts val="1000"/>
              </a:spcBef>
              <a:spcAft>
                <a:spcPts val="1000"/>
              </a:spcAft>
              <a:buSzPts val="1500"/>
              <a:buFont typeface="Nunito"/>
              <a:buChar char="●"/>
            </a:pPr>
            <a:r>
              <a:rPr b="1" lang="en" sz="1500">
                <a:solidFill>
                  <a:srgbClr val="FF00BD"/>
                </a:solidFill>
                <a:latin typeface="Nunito"/>
                <a:ea typeface="Nunito"/>
                <a:cs typeface="Nunito"/>
                <a:sym typeface="Nunito"/>
              </a:rPr>
              <a:t>Information dropdown menu</a:t>
            </a:r>
            <a:r>
              <a:rPr lang="en" sz="1500">
                <a:latin typeface="Nunito"/>
                <a:ea typeface="Nunito"/>
                <a:cs typeface="Nunito"/>
                <a:sym typeface="Nunito"/>
              </a:rPr>
              <a:t> which includes a variety of materials that can be used in outreach</a:t>
            </a:r>
            <a:endParaRPr sz="1500">
              <a:latin typeface="Nunito"/>
              <a:ea typeface="Nunito"/>
              <a:cs typeface="Nunito"/>
              <a:sym typeface="Nunito"/>
            </a:endParaRPr>
          </a:p>
        </p:txBody>
      </p:sp>
      <p:sp>
        <p:nvSpPr>
          <p:cNvPr id="323" name="Google Shape;323;p27"/>
          <p:cNvSpPr/>
          <p:nvPr/>
        </p:nvSpPr>
        <p:spPr>
          <a:xfrm>
            <a:off x="4168425" y="4184000"/>
            <a:ext cx="4592400" cy="376200"/>
          </a:xfrm>
          <a:prstGeom prst="rect">
            <a:avLst/>
          </a:prstGeom>
          <a:solidFill>
            <a:srgbClr val="00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txBox="1"/>
          <p:nvPr/>
        </p:nvSpPr>
        <p:spPr>
          <a:xfrm>
            <a:off x="4768725" y="4203800"/>
            <a:ext cx="3992100" cy="3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latin typeface="Nunito"/>
                <a:ea typeface="Nunito"/>
                <a:cs typeface="Nunito"/>
                <a:sym typeface="Nunito"/>
              </a:rPr>
              <a:t>File formats: shapefile, KML, static images</a:t>
            </a:r>
            <a:endParaRPr b="1" sz="1500">
              <a:latin typeface="Nunito"/>
              <a:ea typeface="Nunito"/>
              <a:cs typeface="Nunito"/>
              <a:sym typeface="Nunito"/>
            </a:endParaRPr>
          </a:p>
        </p:txBody>
      </p:sp>
      <p:pic>
        <p:nvPicPr>
          <p:cNvPr id="325" name="Google Shape;325;p27"/>
          <p:cNvPicPr preferRelativeResize="0"/>
          <p:nvPr/>
        </p:nvPicPr>
        <p:blipFill>
          <a:blip r:embed="rId6">
            <a:alphaModFix/>
          </a:blip>
          <a:stretch>
            <a:fillRect/>
          </a:stretch>
        </p:blipFill>
        <p:spPr>
          <a:xfrm>
            <a:off x="4298750" y="4183987"/>
            <a:ext cx="376225" cy="376225"/>
          </a:xfrm>
          <a:prstGeom prst="rect">
            <a:avLst/>
          </a:prstGeom>
          <a:noFill/>
          <a:ln>
            <a:noFill/>
          </a:ln>
        </p:spPr>
      </p:pic>
      <p:pic>
        <p:nvPicPr>
          <p:cNvPr id="326" name="Google Shape;326;p27"/>
          <p:cNvPicPr preferRelativeResize="0"/>
          <p:nvPr/>
        </p:nvPicPr>
        <p:blipFill rotWithShape="1">
          <a:blip r:embed="rId7">
            <a:alphaModFix/>
          </a:blip>
          <a:srcRect b="0" l="0" r="0" t="11371"/>
          <a:stretch/>
        </p:blipFill>
        <p:spPr>
          <a:xfrm>
            <a:off x="152400" y="896249"/>
            <a:ext cx="3609426" cy="3663977"/>
          </a:xfrm>
          <a:prstGeom prst="rect">
            <a:avLst/>
          </a:prstGeom>
          <a:noFill/>
          <a:ln cap="flat" cmpd="sng" w="9525">
            <a:solidFill>
              <a:schemeClr val="dk1"/>
            </a:solidFill>
            <a:prstDash val="solid"/>
            <a:round/>
            <a:headEnd len="sm" w="sm" type="none"/>
            <a:tailEnd len="sm" w="sm" type="none"/>
          </a:ln>
        </p:spPr>
      </p:pic>
      <p:sp>
        <p:nvSpPr>
          <p:cNvPr id="327" name="Google Shape;327;p27"/>
          <p:cNvSpPr/>
          <p:nvPr/>
        </p:nvSpPr>
        <p:spPr>
          <a:xfrm>
            <a:off x="1108225" y="1705600"/>
            <a:ext cx="959400" cy="1803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a:off x="1369000" y="1244050"/>
            <a:ext cx="1202700" cy="1305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7"/>
          <p:cNvSpPr/>
          <p:nvPr/>
        </p:nvSpPr>
        <p:spPr>
          <a:xfrm>
            <a:off x="1871050" y="1113550"/>
            <a:ext cx="791400" cy="130500"/>
          </a:xfrm>
          <a:prstGeom prst="roundRect">
            <a:avLst>
              <a:gd fmla="val 16667" name="adj"/>
            </a:avLst>
          </a:prstGeom>
          <a:noFill/>
          <a:ln cap="flat" cmpd="sng" w="28575">
            <a:solidFill>
              <a:srgbClr val="FF00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28"/>
          <p:cNvPicPr preferRelativeResize="0"/>
          <p:nvPr/>
        </p:nvPicPr>
        <p:blipFill rotWithShape="1">
          <a:blip r:embed="rId3">
            <a:alphaModFix/>
          </a:blip>
          <a:srcRect b="0" l="0" r="5669" t="7561"/>
          <a:stretch/>
        </p:blipFill>
        <p:spPr>
          <a:xfrm>
            <a:off x="461213" y="3535263"/>
            <a:ext cx="1317058" cy="959925"/>
          </a:xfrm>
          <a:prstGeom prst="rect">
            <a:avLst/>
          </a:prstGeom>
          <a:noFill/>
          <a:ln cap="flat" cmpd="sng" w="9525">
            <a:solidFill>
              <a:schemeClr val="dk1"/>
            </a:solidFill>
            <a:prstDash val="solid"/>
            <a:round/>
            <a:headEnd len="sm" w="sm" type="none"/>
            <a:tailEnd len="sm" w="sm" type="none"/>
          </a:ln>
        </p:spPr>
      </p:pic>
      <p:sp>
        <p:nvSpPr>
          <p:cNvPr id="336" name="Google Shape;336;p28"/>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WSSI Components</a:t>
            </a:r>
            <a:endParaRPr sz="3200" u="sng">
              <a:solidFill>
                <a:srgbClr val="000000"/>
              </a:solidFill>
              <a:latin typeface="Nunito ExtraBold"/>
              <a:ea typeface="Nunito ExtraBold"/>
              <a:cs typeface="Nunito ExtraBold"/>
              <a:sym typeface="Nunito ExtraBold"/>
            </a:endParaRPr>
          </a:p>
        </p:txBody>
      </p:sp>
      <p:pic>
        <p:nvPicPr>
          <p:cNvPr descr="Image result for noaa logo transparent background" id="337" name="Google Shape;337;p28"/>
          <p:cNvPicPr preferRelativeResize="0"/>
          <p:nvPr/>
        </p:nvPicPr>
        <p:blipFill rotWithShape="1">
          <a:blip r:embed="rId4">
            <a:alphaModFix/>
          </a:blip>
          <a:srcRect b="0" l="0" r="0" t="0"/>
          <a:stretch/>
        </p:blipFill>
        <p:spPr>
          <a:xfrm>
            <a:off x="97630" y="4739936"/>
            <a:ext cx="376240" cy="376240"/>
          </a:xfrm>
          <a:prstGeom prst="rect">
            <a:avLst/>
          </a:prstGeom>
          <a:noFill/>
          <a:ln>
            <a:noFill/>
          </a:ln>
        </p:spPr>
      </p:pic>
      <p:pic>
        <p:nvPicPr>
          <p:cNvPr descr="Image result for nws logo transparent background" id="338" name="Google Shape;338;p28"/>
          <p:cNvPicPr preferRelativeResize="0"/>
          <p:nvPr/>
        </p:nvPicPr>
        <p:blipFill rotWithShape="1">
          <a:blip r:embed="rId5">
            <a:alphaModFix/>
          </a:blip>
          <a:srcRect b="0" l="0" r="0" t="0"/>
          <a:stretch/>
        </p:blipFill>
        <p:spPr>
          <a:xfrm>
            <a:off x="531021" y="4742317"/>
            <a:ext cx="376240" cy="376240"/>
          </a:xfrm>
          <a:prstGeom prst="rect">
            <a:avLst/>
          </a:prstGeom>
          <a:noFill/>
          <a:ln>
            <a:noFill/>
          </a:ln>
        </p:spPr>
      </p:pic>
      <p:sp>
        <p:nvSpPr>
          <p:cNvPr id="339" name="Google Shape;339;p28"/>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340" name="Google Shape;340;p28"/>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341" name="Google Shape;341;p28"/>
          <p:cNvPicPr preferRelativeResize="0"/>
          <p:nvPr/>
        </p:nvPicPr>
        <p:blipFill rotWithShape="1">
          <a:blip r:embed="rId6">
            <a:alphaModFix/>
          </a:blip>
          <a:srcRect b="0" l="0" r="0" t="0"/>
          <a:stretch/>
        </p:blipFill>
        <p:spPr>
          <a:xfrm>
            <a:off x="997744" y="4755577"/>
            <a:ext cx="576262" cy="336503"/>
          </a:xfrm>
          <a:prstGeom prst="rect">
            <a:avLst/>
          </a:prstGeom>
          <a:noFill/>
          <a:ln>
            <a:noFill/>
          </a:ln>
        </p:spPr>
      </p:pic>
      <p:pic>
        <p:nvPicPr>
          <p:cNvPr id="342" name="Google Shape;342;p28"/>
          <p:cNvPicPr preferRelativeResize="0"/>
          <p:nvPr/>
        </p:nvPicPr>
        <p:blipFill rotWithShape="1">
          <a:blip r:embed="rId7">
            <a:alphaModFix/>
          </a:blip>
          <a:srcRect b="0" l="0" r="8525" t="0"/>
          <a:stretch/>
        </p:blipFill>
        <p:spPr>
          <a:xfrm>
            <a:off x="461200" y="1373663"/>
            <a:ext cx="1317077" cy="959936"/>
          </a:xfrm>
          <a:prstGeom prst="rect">
            <a:avLst/>
          </a:prstGeom>
          <a:noFill/>
          <a:ln cap="flat" cmpd="sng" w="9525">
            <a:solidFill>
              <a:schemeClr val="dk1"/>
            </a:solidFill>
            <a:prstDash val="solid"/>
            <a:round/>
            <a:headEnd len="sm" w="sm" type="none"/>
            <a:tailEnd len="sm" w="sm" type="none"/>
          </a:ln>
        </p:spPr>
      </p:pic>
      <p:sp>
        <p:nvSpPr>
          <p:cNvPr id="343" name="Google Shape;343;p28"/>
          <p:cNvSpPr txBox="1"/>
          <p:nvPr/>
        </p:nvSpPr>
        <p:spPr>
          <a:xfrm>
            <a:off x="0" y="827050"/>
            <a:ext cx="91440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500">
                <a:solidFill>
                  <a:srgbClr val="0000FF"/>
                </a:solidFill>
                <a:latin typeface="Nunito"/>
                <a:ea typeface="Nunito"/>
                <a:cs typeface="Nunito"/>
                <a:sym typeface="Nunito"/>
              </a:rPr>
              <a:t>The overall WSSI level is built from six different winter weather hazard components shown here</a:t>
            </a:r>
            <a:endParaRPr b="1" i="1" sz="1500">
              <a:solidFill>
                <a:srgbClr val="0000FF"/>
              </a:solidFill>
              <a:latin typeface="Nunito"/>
              <a:ea typeface="Nunito"/>
              <a:cs typeface="Nunito"/>
              <a:sym typeface="Nunito"/>
            </a:endParaRPr>
          </a:p>
        </p:txBody>
      </p:sp>
      <p:pic>
        <p:nvPicPr>
          <p:cNvPr id="344" name="Google Shape;344;p28"/>
          <p:cNvPicPr preferRelativeResize="0"/>
          <p:nvPr/>
        </p:nvPicPr>
        <p:blipFill rotWithShape="1">
          <a:blip r:embed="rId8">
            <a:alphaModFix/>
          </a:blip>
          <a:srcRect b="18046" l="35026" r="0" t="18610"/>
          <a:stretch/>
        </p:blipFill>
        <p:spPr>
          <a:xfrm>
            <a:off x="461200" y="2454450"/>
            <a:ext cx="1317074" cy="959937"/>
          </a:xfrm>
          <a:prstGeom prst="rect">
            <a:avLst/>
          </a:prstGeom>
          <a:noFill/>
          <a:ln cap="flat" cmpd="sng" w="9525">
            <a:solidFill>
              <a:schemeClr val="dk1"/>
            </a:solidFill>
            <a:prstDash val="solid"/>
            <a:round/>
            <a:headEnd len="sm" w="sm" type="none"/>
            <a:tailEnd len="sm" w="sm" type="none"/>
          </a:ln>
        </p:spPr>
      </p:pic>
      <p:pic>
        <p:nvPicPr>
          <p:cNvPr id="345" name="Google Shape;345;p28"/>
          <p:cNvPicPr preferRelativeResize="0"/>
          <p:nvPr/>
        </p:nvPicPr>
        <p:blipFill>
          <a:blip r:embed="rId9">
            <a:alphaModFix/>
          </a:blip>
          <a:stretch>
            <a:fillRect/>
          </a:stretch>
        </p:blipFill>
        <p:spPr>
          <a:xfrm>
            <a:off x="4681350" y="1373663"/>
            <a:ext cx="1317050" cy="959919"/>
          </a:xfrm>
          <a:prstGeom prst="rect">
            <a:avLst/>
          </a:prstGeom>
          <a:noFill/>
          <a:ln cap="flat" cmpd="sng" w="9525">
            <a:solidFill>
              <a:schemeClr val="dk1"/>
            </a:solidFill>
            <a:prstDash val="solid"/>
            <a:round/>
            <a:headEnd len="sm" w="sm" type="none"/>
            <a:tailEnd len="sm" w="sm" type="none"/>
          </a:ln>
        </p:spPr>
      </p:pic>
      <p:pic>
        <p:nvPicPr>
          <p:cNvPr id="346" name="Google Shape;346;p28"/>
          <p:cNvPicPr preferRelativeResize="0"/>
          <p:nvPr/>
        </p:nvPicPr>
        <p:blipFill rotWithShape="1">
          <a:blip r:embed="rId10">
            <a:alphaModFix/>
          </a:blip>
          <a:srcRect b="0" l="8583" r="0" t="0"/>
          <a:stretch/>
        </p:blipFill>
        <p:spPr>
          <a:xfrm>
            <a:off x="4681338" y="2454463"/>
            <a:ext cx="1317075" cy="959911"/>
          </a:xfrm>
          <a:prstGeom prst="rect">
            <a:avLst/>
          </a:prstGeom>
          <a:noFill/>
          <a:ln cap="flat" cmpd="sng" w="9525">
            <a:solidFill>
              <a:schemeClr val="dk1"/>
            </a:solidFill>
            <a:prstDash val="solid"/>
            <a:round/>
            <a:headEnd len="sm" w="sm" type="none"/>
            <a:tailEnd len="sm" w="sm" type="none"/>
          </a:ln>
        </p:spPr>
      </p:pic>
      <p:pic>
        <p:nvPicPr>
          <p:cNvPr id="347" name="Google Shape;347;p28"/>
          <p:cNvPicPr preferRelativeResize="0"/>
          <p:nvPr/>
        </p:nvPicPr>
        <p:blipFill rotWithShape="1">
          <a:blip r:embed="rId11">
            <a:alphaModFix/>
          </a:blip>
          <a:srcRect b="0" l="0" r="8892" t="0"/>
          <a:stretch/>
        </p:blipFill>
        <p:spPr>
          <a:xfrm>
            <a:off x="4681350" y="3535263"/>
            <a:ext cx="1317048" cy="959919"/>
          </a:xfrm>
          <a:prstGeom prst="rect">
            <a:avLst/>
          </a:prstGeom>
          <a:noFill/>
          <a:ln cap="flat" cmpd="sng" w="9525">
            <a:solidFill>
              <a:schemeClr val="dk1"/>
            </a:solidFill>
            <a:prstDash val="solid"/>
            <a:round/>
            <a:headEnd len="sm" w="sm" type="none"/>
            <a:tailEnd len="sm" w="sm" type="none"/>
          </a:ln>
        </p:spPr>
      </p:pic>
      <p:sp>
        <p:nvSpPr>
          <p:cNvPr id="348" name="Google Shape;348;p28"/>
          <p:cNvSpPr txBox="1"/>
          <p:nvPr/>
        </p:nvSpPr>
        <p:spPr>
          <a:xfrm>
            <a:off x="1850875" y="1336837"/>
            <a:ext cx="2552100" cy="9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0000FF"/>
                </a:solidFill>
                <a:latin typeface="Nunito"/>
                <a:ea typeface="Nunito"/>
                <a:cs typeface="Nunito"/>
                <a:sym typeface="Nunito"/>
              </a:rPr>
              <a:t>Snow Amount</a:t>
            </a:r>
            <a:endParaRPr b="1" sz="1600">
              <a:solidFill>
                <a:srgbClr val="0000FF"/>
              </a:solidFill>
              <a:latin typeface="Nunito"/>
              <a:ea typeface="Nunito"/>
              <a:cs typeface="Nunito"/>
              <a:sym typeface="Nunito"/>
            </a:endParaRPr>
          </a:p>
          <a:p>
            <a:pPr indent="0" lvl="0" marL="0" rtl="0" algn="l">
              <a:spcBef>
                <a:spcPts val="0"/>
              </a:spcBef>
              <a:spcAft>
                <a:spcPts val="0"/>
              </a:spcAft>
              <a:buNone/>
            </a:pPr>
            <a:r>
              <a:rPr lang="en">
                <a:latin typeface="Nunito Light"/>
                <a:ea typeface="Nunito Light"/>
                <a:cs typeface="Nunito Light"/>
                <a:sym typeface="Nunito Light"/>
              </a:rPr>
              <a:t>Impacts due to the total amount of snow or the accumulation rate</a:t>
            </a:r>
            <a:endParaRPr>
              <a:latin typeface="Nunito Light"/>
              <a:ea typeface="Nunito Light"/>
              <a:cs typeface="Nunito Light"/>
              <a:sym typeface="Nunito Light"/>
            </a:endParaRPr>
          </a:p>
        </p:txBody>
      </p:sp>
      <p:sp>
        <p:nvSpPr>
          <p:cNvPr id="349" name="Google Shape;349;p28"/>
          <p:cNvSpPr txBox="1"/>
          <p:nvPr/>
        </p:nvSpPr>
        <p:spPr>
          <a:xfrm>
            <a:off x="1850875" y="2417600"/>
            <a:ext cx="2552100" cy="9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FF"/>
                </a:solidFill>
                <a:latin typeface="Nunito"/>
                <a:ea typeface="Nunito"/>
                <a:cs typeface="Nunito"/>
                <a:sym typeface="Nunito"/>
              </a:rPr>
              <a:t>Snow Load</a:t>
            </a:r>
            <a:endParaRPr b="1" sz="1600">
              <a:solidFill>
                <a:srgbClr val="0000FF"/>
              </a:solidFill>
              <a:latin typeface="Nunito"/>
              <a:ea typeface="Nunito"/>
              <a:cs typeface="Nunito"/>
              <a:sym typeface="Nunito"/>
            </a:endParaRPr>
          </a:p>
          <a:p>
            <a:pPr indent="0" lvl="0" marL="0" rtl="0" algn="l">
              <a:spcBef>
                <a:spcPts val="0"/>
              </a:spcBef>
              <a:spcAft>
                <a:spcPts val="0"/>
              </a:spcAft>
              <a:buNone/>
            </a:pPr>
            <a:r>
              <a:rPr lang="en">
                <a:latin typeface="Nunito Light"/>
                <a:ea typeface="Nunito Light"/>
                <a:cs typeface="Nunito Light"/>
                <a:sym typeface="Nunito Light"/>
              </a:rPr>
              <a:t>Infrastructure impacts due to the weight of the snow</a:t>
            </a:r>
            <a:endParaRPr>
              <a:latin typeface="Nunito Light"/>
              <a:ea typeface="Nunito Light"/>
              <a:cs typeface="Nunito Light"/>
              <a:sym typeface="Nunito Light"/>
            </a:endParaRPr>
          </a:p>
        </p:txBody>
      </p:sp>
      <p:sp>
        <p:nvSpPr>
          <p:cNvPr id="350" name="Google Shape;350;p28"/>
          <p:cNvSpPr txBox="1"/>
          <p:nvPr/>
        </p:nvSpPr>
        <p:spPr>
          <a:xfrm>
            <a:off x="1850875" y="3498337"/>
            <a:ext cx="2552100" cy="9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FF"/>
                </a:solidFill>
                <a:latin typeface="Nunito"/>
                <a:ea typeface="Nunito"/>
                <a:cs typeface="Nunito"/>
                <a:sym typeface="Nunito"/>
              </a:rPr>
              <a:t>Ice Accumulation</a:t>
            </a:r>
            <a:endParaRPr b="1" sz="1600">
              <a:solidFill>
                <a:srgbClr val="0000FF"/>
              </a:solidFill>
              <a:latin typeface="Nunito"/>
              <a:ea typeface="Nunito"/>
              <a:cs typeface="Nunito"/>
              <a:sym typeface="Nunito"/>
            </a:endParaRPr>
          </a:p>
          <a:p>
            <a:pPr indent="0" lvl="0" marL="0" rtl="0" algn="l">
              <a:spcBef>
                <a:spcPts val="0"/>
              </a:spcBef>
              <a:spcAft>
                <a:spcPts val="0"/>
              </a:spcAft>
              <a:buNone/>
            </a:pPr>
            <a:r>
              <a:rPr lang="en">
                <a:latin typeface="Nunito Light"/>
                <a:ea typeface="Nunito Light"/>
                <a:cs typeface="Nunito Light"/>
                <a:sym typeface="Nunito Light"/>
              </a:rPr>
              <a:t>Impacts due to the effects and severity of ice and wind</a:t>
            </a:r>
            <a:endParaRPr>
              <a:latin typeface="Nunito Light"/>
              <a:ea typeface="Nunito Light"/>
              <a:cs typeface="Nunito Light"/>
              <a:sym typeface="Nunito Light"/>
            </a:endParaRPr>
          </a:p>
        </p:txBody>
      </p:sp>
      <p:sp>
        <p:nvSpPr>
          <p:cNvPr id="351" name="Google Shape;351;p28"/>
          <p:cNvSpPr txBox="1"/>
          <p:nvPr/>
        </p:nvSpPr>
        <p:spPr>
          <a:xfrm>
            <a:off x="6122800" y="1336837"/>
            <a:ext cx="2552100" cy="9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0000FF"/>
                </a:solidFill>
                <a:latin typeface="Nunito"/>
                <a:ea typeface="Nunito"/>
                <a:cs typeface="Nunito"/>
                <a:sym typeface="Nunito"/>
              </a:rPr>
              <a:t>Blowing Snow</a:t>
            </a:r>
            <a:endParaRPr b="1" sz="1600">
              <a:solidFill>
                <a:srgbClr val="0000FF"/>
              </a:solidFill>
              <a:latin typeface="Nunito"/>
              <a:ea typeface="Nunito"/>
              <a:cs typeface="Nunito"/>
              <a:sym typeface="Nunito"/>
            </a:endParaRPr>
          </a:p>
          <a:p>
            <a:pPr indent="0" lvl="0" marL="0" rtl="0" algn="l">
              <a:spcBef>
                <a:spcPts val="0"/>
              </a:spcBef>
              <a:spcAft>
                <a:spcPts val="0"/>
              </a:spcAft>
              <a:buNone/>
            </a:pPr>
            <a:r>
              <a:rPr lang="en">
                <a:latin typeface="Nunito Light"/>
                <a:ea typeface="Nunito Light"/>
                <a:cs typeface="Nunito Light"/>
                <a:sym typeface="Nunito Light"/>
              </a:rPr>
              <a:t>Disruption due to blowing and drifting of snow while the snow is falling</a:t>
            </a:r>
            <a:endParaRPr>
              <a:latin typeface="Nunito Light"/>
              <a:ea typeface="Nunito Light"/>
              <a:cs typeface="Nunito Light"/>
              <a:sym typeface="Nunito Light"/>
            </a:endParaRPr>
          </a:p>
        </p:txBody>
      </p:sp>
      <p:sp>
        <p:nvSpPr>
          <p:cNvPr id="352" name="Google Shape;352;p28"/>
          <p:cNvSpPr txBox="1"/>
          <p:nvPr/>
        </p:nvSpPr>
        <p:spPr>
          <a:xfrm>
            <a:off x="6122800" y="2417612"/>
            <a:ext cx="2552100" cy="9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0000FF"/>
                </a:solidFill>
                <a:latin typeface="Nunito"/>
                <a:ea typeface="Nunito"/>
                <a:cs typeface="Nunito"/>
                <a:sym typeface="Nunito"/>
              </a:rPr>
              <a:t>Ground Blizzard</a:t>
            </a:r>
            <a:endParaRPr b="1" sz="1600">
              <a:solidFill>
                <a:srgbClr val="0000FF"/>
              </a:solidFill>
              <a:latin typeface="Nunito"/>
              <a:ea typeface="Nunito"/>
              <a:cs typeface="Nunito"/>
              <a:sym typeface="Nunito"/>
            </a:endParaRPr>
          </a:p>
          <a:p>
            <a:pPr indent="0" lvl="0" marL="0" rtl="0" algn="l">
              <a:spcBef>
                <a:spcPts val="0"/>
              </a:spcBef>
              <a:spcAft>
                <a:spcPts val="0"/>
              </a:spcAft>
              <a:buNone/>
            </a:pPr>
            <a:r>
              <a:rPr lang="en">
                <a:latin typeface="Nunito Light"/>
                <a:ea typeface="Nunito Light"/>
                <a:cs typeface="Nunito Light"/>
                <a:sym typeface="Nunito Light"/>
              </a:rPr>
              <a:t>Travel-related impacts of strong winds interacting with pre-existing snow</a:t>
            </a:r>
            <a:endParaRPr>
              <a:latin typeface="Nunito Light"/>
              <a:ea typeface="Nunito Light"/>
              <a:cs typeface="Nunito Light"/>
              <a:sym typeface="Nunito Light"/>
            </a:endParaRPr>
          </a:p>
        </p:txBody>
      </p:sp>
      <p:sp>
        <p:nvSpPr>
          <p:cNvPr id="353" name="Google Shape;353;p28"/>
          <p:cNvSpPr txBox="1"/>
          <p:nvPr/>
        </p:nvSpPr>
        <p:spPr>
          <a:xfrm>
            <a:off x="6122800" y="3498387"/>
            <a:ext cx="2552100" cy="96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0000FF"/>
                </a:solidFill>
                <a:latin typeface="Nunito"/>
                <a:ea typeface="Nunito"/>
                <a:cs typeface="Nunito"/>
                <a:sym typeface="Nunito"/>
              </a:rPr>
              <a:t>Flash Freeze</a:t>
            </a:r>
            <a:endParaRPr b="1" sz="1600">
              <a:solidFill>
                <a:srgbClr val="0000FF"/>
              </a:solidFill>
              <a:latin typeface="Nunito"/>
              <a:ea typeface="Nunito"/>
              <a:cs typeface="Nunito"/>
              <a:sym typeface="Nunito"/>
            </a:endParaRPr>
          </a:p>
          <a:p>
            <a:pPr indent="0" lvl="0" marL="0" rtl="0" algn="l">
              <a:spcBef>
                <a:spcPts val="0"/>
              </a:spcBef>
              <a:spcAft>
                <a:spcPts val="0"/>
              </a:spcAft>
              <a:buNone/>
            </a:pPr>
            <a:r>
              <a:rPr lang="en">
                <a:latin typeface="Nunito Light"/>
                <a:ea typeface="Nunito Light"/>
                <a:cs typeface="Nunito Light"/>
                <a:sym typeface="Nunito Light"/>
              </a:rPr>
              <a:t>Potential for quick-forming ice from rapid temperature drops during or after precipitation</a:t>
            </a:r>
            <a:endParaRPr>
              <a:latin typeface="Nunito Light"/>
              <a:ea typeface="Nunito Light"/>
              <a:cs typeface="Nunito Light"/>
              <a:sym typeface="Nunito Light"/>
            </a:endParaRPr>
          </a:p>
        </p:txBody>
      </p:sp>
      <p:sp>
        <p:nvSpPr>
          <p:cNvPr id="354" name="Google Shape;354;p28"/>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9"/>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WSSI Non-Meteorological Datasets</a:t>
            </a:r>
            <a:endParaRPr sz="3200" u="sng">
              <a:solidFill>
                <a:srgbClr val="000000"/>
              </a:solidFill>
              <a:latin typeface="Nunito ExtraBold"/>
              <a:ea typeface="Nunito ExtraBold"/>
              <a:cs typeface="Nunito ExtraBold"/>
              <a:sym typeface="Nunito ExtraBold"/>
            </a:endParaRPr>
          </a:p>
        </p:txBody>
      </p:sp>
      <p:pic>
        <p:nvPicPr>
          <p:cNvPr descr="Image result for noaa logo transparent background" id="360" name="Google Shape;360;p29"/>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361" name="Google Shape;361;p29"/>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362" name="Google Shape;362;p29"/>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363" name="Google Shape;363;p29"/>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364" name="Google Shape;364;p29"/>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pic>
        <p:nvPicPr>
          <p:cNvPr id="365" name="Google Shape;365;p29"/>
          <p:cNvPicPr preferRelativeResize="0"/>
          <p:nvPr/>
        </p:nvPicPr>
        <p:blipFill rotWithShape="1">
          <a:blip r:embed="rId6">
            <a:alphaModFix/>
          </a:blip>
          <a:srcRect b="6408" l="1004" r="1453" t="1916"/>
          <a:stretch/>
        </p:blipFill>
        <p:spPr>
          <a:xfrm>
            <a:off x="5159850" y="882407"/>
            <a:ext cx="3476700" cy="2307043"/>
          </a:xfrm>
          <a:prstGeom prst="rect">
            <a:avLst/>
          </a:prstGeom>
          <a:noFill/>
          <a:ln>
            <a:noFill/>
          </a:ln>
        </p:spPr>
      </p:pic>
      <p:pic>
        <p:nvPicPr>
          <p:cNvPr id="366" name="Google Shape;366;p29"/>
          <p:cNvPicPr preferRelativeResize="0"/>
          <p:nvPr/>
        </p:nvPicPr>
        <p:blipFill>
          <a:blip r:embed="rId7">
            <a:alphaModFix/>
          </a:blip>
          <a:stretch>
            <a:fillRect/>
          </a:stretch>
        </p:blipFill>
        <p:spPr>
          <a:xfrm>
            <a:off x="507425" y="905350"/>
            <a:ext cx="4515775" cy="2284098"/>
          </a:xfrm>
          <a:prstGeom prst="rect">
            <a:avLst/>
          </a:prstGeom>
          <a:noFill/>
          <a:ln cap="flat" cmpd="sng" w="9525">
            <a:solidFill>
              <a:schemeClr val="dk1"/>
            </a:solidFill>
            <a:prstDash val="solid"/>
            <a:round/>
            <a:headEnd len="sm" w="sm" type="none"/>
            <a:tailEnd len="sm" w="sm" type="none"/>
          </a:ln>
        </p:spPr>
      </p:pic>
      <p:sp>
        <p:nvSpPr>
          <p:cNvPr id="367" name="Google Shape;367;p29"/>
          <p:cNvSpPr txBox="1"/>
          <p:nvPr/>
        </p:nvSpPr>
        <p:spPr>
          <a:xfrm>
            <a:off x="275250" y="3229475"/>
            <a:ext cx="8593500" cy="13647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Nunito"/>
              <a:buChar char="●"/>
            </a:pPr>
            <a:r>
              <a:rPr b="1" lang="en" sz="1200">
                <a:solidFill>
                  <a:srgbClr val="0000FF"/>
                </a:solidFill>
                <a:latin typeface="Nunito"/>
                <a:ea typeface="Nunito"/>
                <a:cs typeface="Nunito"/>
                <a:sym typeface="Nunito"/>
              </a:rPr>
              <a:t>Urban areas</a:t>
            </a:r>
            <a:r>
              <a:rPr lang="en" sz="1200">
                <a:latin typeface="Nunito"/>
                <a:ea typeface="Nunito"/>
                <a:cs typeface="Nunito"/>
                <a:sym typeface="Nunito"/>
              </a:rPr>
              <a:t> are used in Ice Accumulation and Snow Amount components to give a 25% increase in the raw impact values (may not necessarily lead to an increase in the category depicted)</a:t>
            </a:r>
            <a:endParaRPr sz="1200">
              <a:latin typeface="Nunito"/>
              <a:ea typeface="Nunito"/>
              <a:cs typeface="Nunito"/>
              <a:sym typeface="Nunito"/>
            </a:endParaRPr>
          </a:p>
          <a:p>
            <a:pPr indent="-304800" lvl="0" marL="457200" rtl="0" algn="l">
              <a:spcBef>
                <a:spcPts val="1000"/>
              </a:spcBef>
              <a:spcAft>
                <a:spcPts val="0"/>
              </a:spcAft>
              <a:buSzPts val="1200"/>
              <a:buFont typeface="Nunito"/>
              <a:buChar char="●"/>
            </a:pPr>
            <a:r>
              <a:rPr b="1" lang="en" sz="1200">
                <a:solidFill>
                  <a:srgbClr val="0000FF"/>
                </a:solidFill>
                <a:latin typeface="Nunito"/>
                <a:ea typeface="Nunito"/>
                <a:cs typeface="Nunito"/>
                <a:sym typeface="Nunito"/>
              </a:rPr>
              <a:t>Land use</a:t>
            </a:r>
            <a:r>
              <a:rPr lang="en" sz="1200">
                <a:latin typeface="Nunito"/>
                <a:ea typeface="Nunito"/>
                <a:cs typeface="Nunito"/>
                <a:sym typeface="Nunito"/>
              </a:rPr>
              <a:t> is evaluated for the Blowing Snow and Ground Blizzard components to decrease impacts for areas of reduced wind (e.g. forests, high density buildings).</a:t>
            </a:r>
            <a:endParaRPr sz="1200">
              <a:latin typeface="Nunito"/>
              <a:ea typeface="Nunito"/>
              <a:cs typeface="Nunito"/>
              <a:sym typeface="Nunito"/>
            </a:endParaRPr>
          </a:p>
          <a:p>
            <a:pPr indent="-304800" lvl="0" marL="457200" rtl="0" algn="l">
              <a:spcBef>
                <a:spcPts val="1000"/>
              </a:spcBef>
              <a:spcAft>
                <a:spcPts val="1000"/>
              </a:spcAft>
              <a:buSzPts val="1200"/>
              <a:buFont typeface="Nunito"/>
              <a:buChar char="●"/>
            </a:pPr>
            <a:r>
              <a:rPr b="1" lang="en" sz="1200">
                <a:solidFill>
                  <a:srgbClr val="0000FF"/>
                </a:solidFill>
                <a:latin typeface="Nunito"/>
                <a:ea typeface="Nunito"/>
                <a:cs typeface="Nunito"/>
                <a:sym typeface="Nunito"/>
              </a:rPr>
              <a:t>Forest type</a:t>
            </a:r>
            <a:r>
              <a:rPr lang="en" sz="1200">
                <a:latin typeface="Nunito"/>
                <a:ea typeface="Nunito"/>
                <a:cs typeface="Nunito"/>
                <a:sym typeface="Nunito"/>
              </a:rPr>
              <a:t> is used in the Snow Load component. Conifer trees can handle more snow than deciduous trees.</a:t>
            </a:r>
            <a:endParaRPr sz="1200">
              <a:latin typeface="Nunito"/>
              <a:ea typeface="Nunito"/>
              <a:cs typeface="Nunito"/>
              <a:sym typeface="Nunito"/>
            </a:endParaRPr>
          </a:p>
        </p:txBody>
      </p:sp>
      <p:sp>
        <p:nvSpPr>
          <p:cNvPr id="368" name="Google Shape;368;p29"/>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30"/>
          <p:cNvPicPr preferRelativeResize="0"/>
          <p:nvPr/>
        </p:nvPicPr>
        <p:blipFill>
          <a:blip r:embed="rId3">
            <a:alphaModFix/>
          </a:blip>
          <a:stretch>
            <a:fillRect/>
          </a:stretch>
        </p:blipFill>
        <p:spPr>
          <a:xfrm>
            <a:off x="5443407" y="776375"/>
            <a:ext cx="3619643" cy="2693025"/>
          </a:xfrm>
          <a:prstGeom prst="rect">
            <a:avLst/>
          </a:prstGeom>
          <a:noFill/>
          <a:ln>
            <a:noFill/>
          </a:ln>
        </p:spPr>
      </p:pic>
      <p:pic>
        <p:nvPicPr>
          <p:cNvPr id="374" name="Google Shape;374;p30"/>
          <p:cNvPicPr preferRelativeResize="0"/>
          <p:nvPr/>
        </p:nvPicPr>
        <p:blipFill rotWithShape="1">
          <a:blip r:embed="rId4">
            <a:alphaModFix/>
          </a:blip>
          <a:srcRect b="44311" l="0" r="25412" t="0"/>
          <a:stretch/>
        </p:blipFill>
        <p:spPr>
          <a:xfrm>
            <a:off x="-664950" y="871988"/>
            <a:ext cx="4705422" cy="2501801"/>
          </a:xfrm>
          <a:prstGeom prst="rect">
            <a:avLst/>
          </a:prstGeom>
          <a:noFill/>
          <a:ln>
            <a:noFill/>
          </a:ln>
        </p:spPr>
      </p:pic>
      <p:pic>
        <p:nvPicPr>
          <p:cNvPr id="375" name="Google Shape;375;p30"/>
          <p:cNvPicPr preferRelativeResize="0"/>
          <p:nvPr/>
        </p:nvPicPr>
        <p:blipFill rotWithShape="1">
          <a:blip r:embed="rId5">
            <a:alphaModFix/>
          </a:blip>
          <a:srcRect b="16843" l="3695" r="3454" t="17539"/>
          <a:stretch/>
        </p:blipFill>
        <p:spPr>
          <a:xfrm>
            <a:off x="4757898" y="3507001"/>
            <a:ext cx="2299527" cy="1185300"/>
          </a:xfrm>
          <a:prstGeom prst="rect">
            <a:avLst/>
          </a:prstGeom>
          <a:noFill/>
          <a:ln>
            <a:noFill/>
          </a:ln>
        </p:spPr>
      </p:pic>
      <p:sp>
        <p:nvSpPr>
          <p:cNvPr id="376" name="Google Shape;376;p30"/>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Example</a:t>
            </a:r>
            <a:r>
              <a:rPr lang="en" sz="3200">
                <a:latin typeface="Nunito ExtraBold"/>
                <a:ea typeface="Nunito ExtraBold"/>
                <a:cs typeface="Nunito ExtraBold"/>
                <a:sym typeface="Nunito ExtraBold"/>
              </a:rPr>
              <a:t>: WSSI Snow Amount</a:t>
            </a:r>
            <a:endParaRPr sz="3200" u="sng">
              <a:solidFill>
                <a:srgbClr val="000000"/>
              </a:solidFill>
              <a:latin typeface="Nunito ExtraBold"/>
              <a:ea typeface="Nunito ExtraBold"/>
              <a:cs typeface="Nunito ExtraBold"/>
              <a:sym typeface="Nunito ExtraBold"/>
            </a:endParaRPr>
          </a:p>
        </p:txBody>
      </p:sp>
      <p:pic>
        <p:nvPicPr>
          <p:cNvPr descr="Image result for noaa logo transparent background" id="377" name="Google Shape;377;p30"/>
          <p:cNvPicPr preferRelativeResize="0"/>
          <p:nvPr/>
        </p:nvPicPr>
        <p:blipFill rotWithShape="1">
          <a:blip r:embed="rId6">
            <a:alphaModFix/>
          </a:blip>
          <a:srcRect b="0" l="0" r="0" t="0"/>
          <a:stretch/>
        </p:blipFill>
        <p:spPr>
          <a:xfrm>
            <a:off x="97630" y="4739936"/>
            <a:ext cx="376240" cy="376240"/>
          </a:xfrm>
          <a:prstGeom prst="rect">
            <a:avLst/>
          </a:prstGeom>
          <a:noFill/>
          <a:ln>
            <a:noFill/>
          </a:ln>
        </p:spPr>
      </p:pic>
      <p:pic>
        <p:nvPicPr>
          <p:cNvPr descr="Image result for nws logo transparent background" id="378" name="Google Shape;378;p30"/>
          <p:cNvPicPr preferRelativeResize="0"/>
          <p:nvPr/>
        </p:nvPicPr>
        <p:blipFill rotWithShape="1">
          <a:blip r:embed="rId7">
            <a:alphaModFix/>
          </a:blip>
          <a:srcRect b="0" l="0" r="0" t="0"/>
          <a:stretch/>
        </p:blipFill>
        <p:spPr>
          <a:xfrm>
            <a:off x="531021" y="4742317"/>
            <a:ext cx="376240" cy="376240"/>
          </a:xfrm>
          <a:prstGeom prst="rect">
            <a:avLst/>
          </a:prstGeom>
          <a:noFill/>
          <a:ln>
            <a:noFill/>
          </a:ln>
        </p:spPr>
      </p:pic>
      <p:sp>
        <p:nvSpPr>
          <p:cNvPr id="379" name="Google Shape;379;p30"/>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380" name="Google Shape;380;p30"/>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381" name="Google Shape;381;p30"/>
          <p:cNvPicPr preferRelativeResize="0"/>
          <p:nvPr/>
        </p:nvPicPr>
        <p:blipFill rotWithShape="1">
          <a:blip r:embed="rId8">
            <a:alphaModFix/>
          </a:blip>
          <a:srcRect b="0" l="0" r="0" t="0"/>
          <a:stretch/>
        </p:blipFill>
        <p:spPr>
          <a:xfrm>
            <a:off x="997744" y="4755577"/>
            <a:ext cx="576262" cy="336503"/>
          </a:xfrm>
          <a:prstGeom prst="rect">
            <a:avLst/>
          </a:prstGeom>
          <a:noFill/>
          <a:ln>
            <a:noFill/>
          </a:ln>
        </p:spPr>
      </p:pic>
      <p:sp>
        <p:nvSpPr>
          <p:cNvPr id="382" name="Google Shape;382;p30"/>
          <p:cNvSpPr txBox="1"/>
          <p:nvPr/>
        </p:nvSpPr>
        <p:spPr>
          <a:xfrm>
            <a:off x="259925" y="3540800"/>
            <a:ext cx="445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Nunito"/>
                <a:ea typeface="Nunito"/>
                <a:cs typeface="Nunito"/>
                <a:sym typeface="Nunito"/>
              </a:rPr>
              <a:t>WSSI leverages a dense network of historical snowfall data over approximately 50 years to help answer “</a:t>
            </a:r>
            <a:r>
              <a:rPr lang="en" sz="1500">
                <a:highlight>
                  <a:srgbClr val="FFFF00"/>
                </a:highlight>
                <a:latin typeface="Nunito"/>
                <a:ea typeface="Nunito"/>
                <a:cs typeface="Nunito"/>
                <a:sym typeface="Nunito"/>
              </a:rPr>
              <a:t>how unusual is this amount of snow in this part of the country</a:t>
            </a:r>
            <a:r>
              <a:rPr lang="en" sz="1500">
                <a:highlight>
                  <a:srgbClr val="FFFF00"/>
                </a:highlight>
                <a:latin typeface="Nunito"/>
                <a:ea typeface="Nunito"/>
                <a:cs typeface="Nunito"/>
                <a:sym typeface="Nunito"/>
              </a:rPr>
              <a:t>?</a:t>
            </a:r>
            <a:r>
              <a:rPr lang="en" sz="1500">
                <a:latin typeface="Nunito"/>
                <a:ea typeface="Nunito"/>
                <a:cs typeface="Nunito"/>
                <a:sym typeface="Nunito"/>
              </a:rPr>
              <a:t>”</a:t>
            </a:r>
            <a:endParaRPr sz="1500">
              <a:latin typeface="Nunito"/>
              <a:ea typeface="Nunito"/>
              <a:cs typeface="Nunito"/>
              <a:sym typeface="Nunito"/>
            </a:endParaRPr>
          </a:p>
        </p:txBody>
      </p:sp>
      <p:sp>
        <p:nvSpPr>
          <p:cNvPr id="383" name="Google Shape;383;p30"/>
          <p:cNvSpPr txBox="1"/>
          <p:nvPr/>
        </p:nvSpPr>
        <p:spPr>
          <a:xfrm>
            <a:off x="6868525" y="3843850"/>
            <a:ext cx="2063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Nunito"/>
                <a:ea typeface="Nunito"/>
                <a:cs typeface="Nunito"/>
                <a:sym typeface="Nunito"/>
              </a:rPr>
              <a:t>Historical Climate Network,</a:t>
            </a:r>
            <a:endParaRPr i="1" sz="1100">
              <a:latin typeface="Nunito"/>
              <a:ea typeface="Nunito"/>
              <a:cs typeface="Nunito"/>
              <a:sym typeface="Nunito"/>
            </a:endParaRPr>
          </a:p>
          <a:p>
            <a:pPr indent="0" lvl="0" marL="0" rtl="0" algn="l">
              <a:spcBef>
                <a:spcPts val="0"/>
              </a:spcBef>
              <a:spcAft>
                <a:spcPts val="0"/>
              </a:spcAft>
              <a:buNone/>
            </a:pPr>
            <a:r>
              <a:rPr i="1" lang="en" sz="1100">
                <a:latin typeface="Nunito"/>
                <a:ea typeface="Nunito"/>
                <a:cs typeface="Nunito"/>
                <a:sym typeface="Nunito"/>
              </a:rPr>
              <a:t>with thousands of stations</a:t>
            </a:r>
            <a:endParaRPr i="1" sz="1100">
              <a:latin typeface="Nunito"/>
              <a:ea typeface="Nunito"/>
              <a:cs typeface="Nunito"/>
              <a:sym typeface="Nunito"/>
            </a:endParaRPr>
          </a:p>
        </p:txBody>
      </p:sp>
      <p:sp>
        <p:nvSpPr>
          <p:cNvPr id="384" name="Google Shape;384;p30"/>
          <p:cNvSpPr/>
          <p:nvPr/>
        </p:nvSpPr>
        <p:spPr>
          <a:xfrm>
            <a:off x="3920475" y="1076525"/>
            <a:ext cx="1746900" cy="1252500"/>
          </a:xfrm>
          <a:prstGeom prst="rightArrow">
            <a:avLst>
              <a:gd fmla="val 50000" name="adj1"/>
              <a:gd fmla="val 50000" name="adj2"/>
            </a:avLst>
          </a:prstGeom>
          <a:solidFill>
            <a:srgbClr val="00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0"/>
          <p:cNvSpPr txBox="1"/>
          <p:nvPr/>
        </p:nvSpPr>
        <p:spPr>
          <a:xfrm>
            <a:off x="3993600" y="2301400"/>
            <a:ext cx="13893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latin typeface="Nunito Light"/>
                <a:ea typeface="Nunito Light"/>
                <a:cs typeface="Nunito Light"/>
                <a:sym typeface="Nunito Light"/>
              </a:rPr>
              <a:t>Example: 4-8 inches of snow in Upstate NY in late January is a Minor Impact</a:t>
            </a:r>
            <a:endParaRPr i="1" sz="1300">
              <a:latin typeface="Nunito Light"/>
              <a:ea typeface="Nunito Light"/>
              <a:cs typeface="Nunito Light"/>
              <a:sym typeface="Nunito Light"/>
            </a:endParaRPr>
          </a:p>
        </p:txBody>
      </p:sp>
      <p:sp>
        <p:nvSpPr>
          <p:cNvPr id="386" name="Google Shape;386;p30"/>
          <p:cNvSpPr txBox="1"/>
          <p:nvPr/>
        </p:nvSpPr>
        <p:spPr>
          <a:xfrm>
            <a:off x="3955800" y="1502675"/>
            <a:ext cx="14649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Nunito ExtraBold"/>
                <a:ea typeface="Nunito ExtraBold"/>
                <a:cs typeface="Nunito ExtraBold"/>
                <a:sym typeface="Nunito ExtraBold"/>
              </a:rPr>
              <a:t>How unusual?</a:t>
            </a:r>
            <a:endParaRPr>
              <a:latin typeface="Nunito ExtraBold"/>
              <a:ea typeface="Nunito ExtraBold"/>
              <a:cs typeface="Nunito ExtraBold"/>
              <a:sym typeface="Nunito ExtraBold"/>
            </a:endParaRPr>
          </a:p>
        </p:txBody>
      </p:sp>
      <p:sp>
        <p:nvSpPr>
          <p:cNvPr id="387" name="Google Shape;387;p30"/>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pic>
        <p:nvPicPr>
          <p:cNvPr id="388" name="Google Shape;388;p30"/>
          <p:cNvPicPr preferRelativeResize="0"/>
          <p:nvPr/>
        </p:nvPicPr>
        <p:blipFill rotWithShape="1">
          <a:blip r:embed="rId9">
            <a:alphaModFix/>
          </a:blip>
          <a:srcRect b="0" l="0" r="15725" t="0"/>
          <a:stretch/>
        </p:blipFill>
        <p:spPr>
          <a:xfrm>
            <a:off x="-17903" y="1587397"/>
            <a:ext cx="436725" cy="17990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1"/>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Winter Storm Key Messages</a:t>
            </a:r>
            <a:endParaRPr sz="3200" u="sng">
              <a:solidFill>
                <a:srgbClr val="000000"/>
              </a:solidFill>
              <a:latin typeface="Nunito ExtraBold"/>
              <a:ea typeface="Nunito ExtraBold"/>
              <a:cs typeface="Nunito ExtraBold"/>
              <a:sym typeface="Nunito ExtraBold"/>
            </a:endParaRPr>
          </a:p>
        </p:txBody>
      </p:sp>
      <p:pic>
        <p:nvPicPr>
          <p:cNvPr descr="Image result for noaa logo transparent background" id="394" name="Google Shape;394;p31"/>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395" name="Google Shape;395;p31"/>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396" name="Google Shape;396;p31"/>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397" name="Google Shape;397;p31"/>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398" name="Google Shape;398;p31"/>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pic>
        <p:nvPicPr>
          <p:cNvPr id="399" name="Google Shape;399;p31"/>
          <p:cNvPicPr preferRelativeResize="0"/>
          <p:nvPr/>
        </p:nvPicPr>
        <p:blipFill>
          <a:blip r:embed="rId6">
            <a:alphaModFix/>
          </a:blip>
          <a:stretch>
            <a:fillRect/>
          </a:stretch>
        </p:blipFill>
        <p:spPr>
          <a:xfrm>
            <a:off x="6236743" y="1255913"/>
            <a:ext cx="2775357" cy="777100"/>
          </a:xfrm>
          <a:prstGeom prst="rect">
            <a:avLst/>
          </a:prstGeom>
          <a:noFill/>
          <a:ln>
            <a:noFill/>
          </a:ln>
        </p:spPr>
      </p:pic>
      <p:pic>
        <p:nvPicPr>
          <p:cNvPr id="400" name="Google Shape;400;p31"/>
          <p:cNvPicPr preferRelativeResize="0"/>
          <p:nvPr/>
        </p:nvPicPr>
        <p:blipFill rotWithShape="1">
          <a:blip r:embed="rId7">
            <a:alphaModFix/>
          </a:blip>
          <a:srcRect b="0" l="15475" r="25346" t="0"/>
          <a:stretch/>
        </p:blipFill>
        <p:spPr>
          <a:xfrm>
            <a:off x="3863463" y="1255925"/>
            <a:ext cx="687150" cy="677925"/>
          </a:xfrm>
          <a:prstGeom prst="rect">
            <a:avLst/>
          </a:prstGeom>
          <a:noFill/>
          <a:ln cap="flat" cmpd="sng" w="9525">
            <a:solidFill>
              <a:srgbClr val="000000"/>
            </a:solidFill>
            <a:prstDash val="solid"/>
            <a:round/>
            <a:headEnd len="sm" w="sm" type="none"/>
            <a:tailEnd len="sm" w="sm" type="none"/>
          </a:ln>
        </p:spPr>
      </p:pic>
      <p:pic>
        <p:nvPicPr>
          <p:cNvPr id="401" name="Google Shape;401;p31"/>
          <p:cNvPicPr preferRelativeResize="0"/>
          <p:nvPr/>
        </p:nvPicPr>
        <p:blipFill rotWithShape="1">
          <a:blip r:embed="rId8">
            <a:alphaModFix/>
          </a:blip>
          <a:srcRect b="6322" l="11790" r="28873" t="5493"/>
          <a:stretch/>
        </p:blipFill>
        <p:spPr>
          <a:xfrm>
            <a:off x="3130138" y="1255925"/>
            <a:ext cx="687150" cy="677925"/>
          </a:xfrm>
          <a:prstGeom prst="rect">
            <a:avLst/>
          </a:prstGeom>
          <a:noFill/>
          <a:ln cap="flat" cmpd="sng" w="9525">
            <a:solidFill>
              <a:srgbClr val="000000"/>
            </a:solidFill>
            <a:prstDash val="solid"/>
            <a:round/>
            <a:headEnd len="sm" w="sm" type="none"/>
            <a:tailEnd len="sm" w="sm" type="none"/>
          </a:ln>
        </p:spPr>
      </p:pic>
      <p:pic>
        <p:nvPicPr>
          <p:cNvPr id="402" name="Google Shape;402;p31"/>
          <p:cNvPicPr preferRelativeResize="0"/>
          <p:nvPr/>
        </p:nvPicPr>
        <p:blipFill>
          <a:blip r:embed="rId9">
            <a:alphaModFix/>
          </a:blip>
          <a:stretch>
            <a:fillRect/>
          </a:stretch>
        </p:blipFill>
        <p:spPr>
          <a:xfrm>
            <a:off x="224775" y="1255925"/>
            <a:ext cx="2596375" cy="1460450"/>
          </a:xfrm>
          <a:prstGeom prst="rect">
            <a:avLst/>
          </a:prstGeom>
          <a:noFill/>
          <a:ln cap="flat" cmpd="sng" w="9525">
            <a:solidFill>
              <a:srgbClr val="000000"/>
            </a:solidFill>
            <a:prstDash val="solid"/>
            <a:round/>
            <a:headEnd len="sm" w="sm" type="none"/>
            <a:tailEnd len="sm" w="sm" type="none"/>
          </a:ln>
        </p:spPr>
      </p:pic>
      <p:sp>
        <p:nvSpPr>
          <p:cNvPr id="403" name="Google Shape;403;p31"/>
          <p:cNvSpPr txBox="1"/>
          <p:nvPr/>
        </p:nvSpPr>
        <p:spPr>
          <a:xfrm>
            <a:off x="13" y="890375"/>
            <a:ext cx="30459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Nunito"/>
                <a:ea typeface="Nunito"/>
                <a:cs typeface="Nunito"/>
                <a:sym typeface="Nunito"/>
              </a:rPr>
              <a:t>The Concept</a:t>
            </a:r>
            <a:endParaRPr b="1" sz="2000">
              <a:solidFill>
                <a:schemeClr val="dk1"/>
              </a:solidFill>
              <a:latin typeface="Nunito"/>
              <a:ea typeface="Nunito"/>
              <a:cs typeface="Nunito"/>
              <a:sym typeface="Nunito"/>
            </a:endParaRPr>
          </a:p>
        </p:txBody>
      </p:sp>
      <p:sp>
        <p:nvSpPr>
          <p:cNvPr id="404" name="Google Shape;404;p31"/>
          <p:cNvSpPr txBox="1"/>
          <p:nvPr/>
        </p:nvSpPr>
        <p:spPr>
          <a:xfrm>
            <a:off x="3049100" y="890375"/>
            <a:ext cx="30492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Nunito"/>
                <a:ea typeface="Nunito"/>
                <a:cs typeface="Nunito"/>
                <a:sym typeface="Nunito"/>
              </a:rPr>
              <a:t>Criteria</a:t>
            </a:r>
            <a:endParaRPr b="1" sz="2000">
              <a:solidFill>
                <a:schemeClr val="dk1"/>
              </a:solidFill>
              <a:latin typeface="Nunito"/>
              <a:ea typeface="Nunito"/>
              <a:cs typeface="Nunito"/>
              <a:sym typeface="Nunito"/>
            </a:endParaRPr>
          </a:p>
        </p:txBody>
      </p:sp>
      <p:sp>
        <p:nvSpPr>
          <p:cNvPr id="405" name="Google Shape;405;p31"/>
          <p:cNvSpPr txBox="1"/>
          <p:nvPr/>
        </p:nvSpPr>
        <p:spPr>
          <a:xfrm>
            <a:off x="6101475" y="890375"/>
            <a:ext cx="30459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Nunito"/>
                <a:ea typeface="Nunito"/>
                <a:cs typeface="Nunito"/>
                <a:sym typeface="Nunito"/>
              </a:rPr>
              <a:t>Collaboration</a:t>
            </a:r>
            <a:endParaRPr b="1" sz="2000">
              <a:solidFill>
                <a:schemeClr val="dk1"/>
              </a:solidFill>
              <a:latin typeface="Nunito"/>
              <a:ea typeface="Nunito"/>
              <a:cs typeface="Nunito"/>
              <a:sym typeface="Nunito"/>
            </a:endParaRPr>
          </a:p>
        </p:txBody>
      </p:sp>
      <p:sp>
        <p:nvSpPr>
          <p:cNvPr id="406" name="Google Shape;406;p31"/>
          <p:cNvSpPr txBox="1"/>
          <p:nvPr/>
        </p:nvSpPr>
        <p:spPr>
          <a:xfrm>
            <a:off x="224713" y="2800225"/>
            <a:ext cx="25965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Nunito"/>
                <a:ea typeface="Nunito"/>
                <a:cs typeface="Nunito"/>
                <a:sym typeface="Nunito"/>
              </a:rPr>
              <a:t>Key messages will highlight the </a:t>
            </a:r>
            <a:r>
              <a:rPr i="1" lang="en" sz="1600">
                <a:solidFill>
                  <a:schemeClr val="dk1"/>
                </a:solidFill>
                <a:latin typeface="Nunito"/>
                <a:ea typeface="Nunito"/>
                <a:cs typeface="Nunito"/>
                <a:sym typeface="Nunito"/>
              </a:rPr>
              <a:t>agency’s </a:t>
            </a:r>
            <a:r>
              <a:rPr lang="en" sz="1600">
                <a:solidFill>
                  <a:schemeClr val="dk1"/>
                </a:solidFill>
                <a:latin typeface="Nunito"/>
                <a:ea typeface="Nunito"/>
                <a:cs typeface="Nunito"/>
                <a:sym typeface="Nunito"/>
              </a:rPr>
              <a:t>most essential information for upcoming major winter storms.</a:t>
            </a:r>
            <a:endParaRPr sz="1600">
              <a:solidFill>
                <a:schemeClr val="dk1"/>
              </a:solidFill>
              <a:latin typeface="Nunito"/>
              <a:ea typeface="Nunito"/>
              <a:cs typeface="Nunito"/>
              <a:sym typeface="Nunito"/>
            </a:endParaRPr>
          </a:p>
        </p:txBody>
      </p:sp>
      <p:pic>
        <p:nvPicPr>
          <p:cNvPr id="407" name="Google Shape;407;p31"/>
          <p:cNvPicPr preferRelativeResize="0"/>
          <p:nvPr/>
        </p:nvPicPr>
        <p:blipFill>
          <a:blip r:embed="rId10">
            <a:alphaModFix/>
          </a:blip>
          <a:stretch>
            <a:fillRect/>
          </a:stretch>
        </p:blipFill>
        <p:spPr>
          <a:xfrm>
            <a:off x="5330123" y="1255925"/>
            <a:ext cx="687150" cy="677925"/>
          </a:xfrm>
          <a:prstGeom prst="rect">
            <a:avLst/>
          </a:prstGeom>
          <a:noFill/>
          <a:ln cap="flat" cmpd="sng" w="9525">
            <a:solidFill>
              <a:srgbClr val="000000"/>
            </a:solidFill>
            <a:prstDash val="solid"/>
            <a:round/>
            <a:headEnd len="sm" w="sm" type="none"/>
            <a:tailEnd len="sm" w="sm" type="none"/>
          </a:ln>
        </p:spPr>
      </p:pic>
      <p:pic>
        <p:nvPicPr>
          <p:cNvPr id="408" name="Google Shape;408;p31"/>
          <p:cNvPicPr preferRelativeResize="0"/>
          <p:nvPr/>
        </p:nvPicPr>
        <p:blipFill rotWithShape="1">
          <a:blip r:embed="rId11">
            <a:alphaModFix/>
          </a:blip>
          <a:srcRect b="7373" l="14949" r="14632" t="0"/>
          <a:stretch/>
        </p:blipFill>
        <p:spPr>
          <a:xfrm>
            <a:off x="4596775" y="1255925"/>
            <a:ext cx="687150" cy="677918"/>
          </a:xfrm>
          <a:prstGeom prst="rect">
            <a:avLst/>
          </a:prstGeom>
          <a:noFill/>
          <a:ln cap="flat" cmpd="sng" w="9525">
            <a:solidFill>
              <a:srgbClr val="000000"/>
            </a:solidFill>
            <a:prstDash val="solid"/>
            <a:round/>
            <a:headEnd len="sm" w="sm" type="none"/>
            <a:tailEnd len="sm" w="sm" type="none"/>
          </a:ln>
        </p:spPr>
      </p:pic>
      <p:sp>
        <p:nvSpPr>
          <p:cNvPr id="409" name="Google Shape;409;p31"/>
          <p:cNvSpPr txBox="1"/>
          <p:nvPr/>
        </p:nvSpPr>
        <p:spPr>
          <a:xfrm>
            <a:off x="3130100" y="2023825"/>
            <a:ext cx="2887200" cy="2596200"/>
          </a:xfrm>
          <a:prstGeom prst="rect">
            <a:avLst/>
          </a:prstGeom>
          <a:noFill/>
          <a:ln>
            <a:noFill/>
          </a:ln>
        </p:spPr>
        <p:txBody>
          <a:bodyPr anchorCtr="0" anchor="t" bIns="91425" lIns="91425" spcFirstLastPara="1" rIns="91425" wrap="square" tIns="91425">
            <a:spAutoFit/>
          </a:bodyPr>
          <a:lstStyle/>
          <a:p>
            <a:pPr indent="-174625" lvl="0" marL="17145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500 mile long swath of WSO probabilities 30+% with a major metro area (500k+), otherwise 50%</a:t>
            </a:r>
            <a:endParaRPr>
              <a:solidFill>
                <a:schemeClr val="dk1"/>
              </a:solidFill>
              <a:latin typeface="Nunito"/>
              <a:ea typeface="Nunito"/>
              <a:cs typeface="Nunito"/>
              <a:sym typeface="Nunito"/>
            </a:endParaRPr>
          </a:p>
          <a:p>
            <a:pPr indent="-174625" lvl="0" marL="171450" rtl="0" algn="l">
              <a:spcBef>
                <a:spcPts val="1000"/>
              </a:spcBef>
              <a:spcAft>
                <a:spcPts val="0"/>
              </a:spcAft>
              <a:buClr>
                <a:schemeClr val="dk1"/>
              </a:buClr>
              <a:buSzPts val="1400"/>
              <a:buFont typeface="Nunito"/>
              <a:buChar char="●"/>
            </a:pPr>
            <a:r>
              <a:rPr lang="en">
                <a:solidFill>
                  <a:schemeClr val="dk1"/>
                </a:solidFill>
                <a:highlight>
                  <a:srgbClr val="FFFF00"/>
                </a:highlight>
                <a:latin typeface="Nunito"/>
                <a:ea typeface="Nunito"/>
                <a:cs typeface="Nunito"/>
                <a:sym typeface="Nunito"/>
              </a:rPr>
              <a:t>NEW for 2021-22:</a:t>
            </a:r>
            <a:r>
              <a:rPr lang="en">
                <a:solidFill>
                  <a:schemeClr val="dk1"/>
                </a:solidFill>
                <a:latin typeface="Nunito"/>
                <a:ea typeface="Nunito"/>
                <a:cs typeface="Nunito"/>
                <a:sym typeface="Nunito"/>
              </a:rPr>
              <a:t> special cases for ground blizzards and larger snow squall events</a:t>
            </a:r>
            <a:endParaRPr>
              <a:solidFill>
                <a:schemeClr val="dk1"/>
              </a:solidFill>
              <a:latin typeface="Nunito"/>
              <a:ea typeface="Nunito"/>
              <a:cs typeface="Nunito"/>
              <a:sym typeface="Nunito"/>
            </a:endParaRPr>
          </a:p>
          <a:p>
            <a:pPr indent="-174625" lvl="0" marL="171450" rtl="0" algn="l">
              <a:spcBef>
                <a:spcPts val="1000"/>
              </a:spcBef>
              <a:spcAft>
                <a:spcPts val="1000"/>
              </a:spcAft>
              <a:buClr>
                <a:schemeClr val="dk1"/>
              </a:buClr>
              <a:buSzPts val="1400"/>
              <a:buFont typeface="Nunito"/>
              <a:buChar char="●"/>
            </a:pPr>
            <a:r>
              <a:rPr lang="en">
                <a:solidFill>
                  <a:schemeClr val="dk1"/>
                </a:solidFill>
                <a:latin typeface="Nunito"/>
                <a:ea typeface="Nunito"/>
                <a:cs typeface="Nunito"/>
                <a:sym typeface="Nunito"/>
              </a:rPr>
              <a:t>Flexibility allowed in high- impact circumstances </a:t>
            </a:r>
            <a:r>
              <a:rPr lang="en">
                <a:solidFill>
                  <a:schemeClr val="dk1"/>
                </a:solidFill>
                <a:latin typeface="Nunito"/>
                <a:ea typeface="Nunito"/>
                <a:cs typeface="Nunito"/>
                <a:sym typeface="Nunito"/>
              </a:rPr>
              <a:t>that may not be captured by strict criteria</a:t>
            </a:r>
            <a:endParaRPr>
              <a:solidFill>
                <a:schemeClr val="dk1"/>
              </a:solidFill>
              <a:latin typeface="Nunito"/>
              <a:ea typeface="Nunito"/>
              <a:cs typeface="Nunito"/>
              <a:sym typeface="Nunito"/>
            </a:endParaRPr>
          </a:p>
        </p:txBody>
      </p:sp>
      <p:sp>
        <p:nvSpPr>
          <p:cNvPr id="410" name="Google Shape;410;p31"/>
          <p:cNvSpPr txBox="1"/>
          <p:nvPr/>
        </p:nvSpPr>
        <p:spPr>
          <a:xfrm>
            <a:off x="6180825" y="2116850"/>
            <a:ext cx="2887200" cy="2596200"/>
          </a:xfrm>
          <a:prstGeom prst="rect">
            <a:avLst/>
          </a:prstGeom>
          <a:noFill/>
          <a:ln>
            <a:noFill/>
          </a:ln>
        </p:spPr>
        <p:txBody>
          <a:bodyPr anchorCtr="0" anchor="t" bIns="91425" lIns="91425" spcFirstLastPara="1" rIns="91425" wrap="square" tIns="91425">
            <a:spAutoFit/>
          </a:bodyPr>
          <a:lstStyle/>
          <a:p>
            <a:pPr indent="-174625" lvl="0" marL="17145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Key Messages are only initiated on the day shift through collaboration primarily with ROCs and National Centers</a:t>
            </a:r>
            <a:endParaRPr>
              <a:solidFill>
                <a:schemeClr val="dk1"/>
              </a:solidFill>
              <a:latin typeface="Nunito"/>
              <a:ea typeface="Nunito"/>
              <a:cs typeface="Nunito"/>
              <a:sym typeface="Nunito"/>
            </a:endParaRPr>
          </a:p>
          <a:p>
            <a:pPr indent="-174625" lvl="0" marL="171450" rtl="0" algn="l">
              <a:spcBef>
                <a:spcPts val="1000"/>
              </a:spcBef>
              <a:spcAft>
                <a:spcPts val="0"/>
              </a:spcAft>
              <a:buClr>
                <a:schemeClr val="dk1"/>
              </a:buClr>
              <a:buSzPts val="1400"/>
              <a:buFont typeface="Nunito"/>
              <a:buChar char="●"/>
            </a:pPr>
            <a:r>
              <a:rPr lang="en">
                <a:solidFill>
                  <a:schemeClr val="dk1"/>
                </a:solidFill>
                <a:latin typeface="Nunito"/>
                <a:ea typeface="Nunito"/>
                <a:cs typeface="Nunito"/>
                <a:sym typeface="Nunito"/>
              </a:rPr>
              <a:t>For night shift updates, WPC will collaborate directly with affected WFOs</a:t>
            </a:r>
            <a:endParaRPr>
              <a:solidFill>
                <a:schemeClr val="dk1"/>
              </a:solidFill>
              <a:latin typeface="Nunito"/>
              <a:ea typeface="Nunito"/>
              <a:cs typeface="Nunito"/>
              <a:sym typeface="Nunito"/>
            </a:endParaRPr>
          </a:p>
          <a:p>
            <a:pPr indent="-174625" lvl="0" marL="171450" rtl="0" algn="l">
              <a:spcBef>
                <a:spcPts val="1000"/>
              </a:spcBef>
              <a:spcAft>
                <a:spcPts val="1000"/>
              </a:spcAft>
              <a:buClr>
                <a:schemeClr val="dk1"/>
              </a:buClr>
              <a:buSzPts val="1400"/>
              <a:buFont typeface="Nunito"/>
              <a:buChar char="●"/>
            </a:pPr>
            <a:r>
              <a:rPr lang="en">
                <a:solidFill>
                  <a:schemeClr val="dk1"/>
                </a:solidFill>
                <a:highlight>
                  <a:srgbClr val="FFFF00"/>
                </a:highlight>
                <a:latin typeface="Nunito"/>
                <a:ea typeface="Nunito"/>
                <a:cs typeface="Nunito"/>
                <a:sym typeface="Nunito"/>
              </a:rPr>
              <a:t>Key Message text</a:t>
            </a:r>
            <a:r>
              <a:rPr lang="en">
                <a:solidFill>
                  <a:schemeClr val="dk1"/>
                </a:solidFill>
                <a:latin typeface="Nunito"/>
                <a:ea typeface="Nunito"/>
                <a:cs typeface="Nunito"/>
                <a:sym typeface="Nunito"/>
              </a:rPr>
              <a:t> will be added to the Heavy Snow/Ice Discussion (QPFHSD)</a:t>
            </a:r>
            <a:endParaRPr>
              <a:solidFill>
                <a:schemeClr val="dk1"/>
              </a:solidFill>
              <a:latin typeface="Nunito"/>
              <a:ea typeface="Nunito"/>
              <a:cs typeface="Nunito"/>
              <a:sym typeface="Nunito"/>
            </a:endParaRPr>
          </a:p>
        </p:txBody>
      </p:sp>
      <p:sp>
        <p:nvSpPr>
          <p:cNvPr id="411" name="Google Shape;411;p31"/>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2"/>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Takeaways and Contact Info</a:t>
            </a:r>
            <a:endParaRPr sz="3200" u="sng">
              <a:solidFill>
                <a:srgbClr val="000000"/>
              </a:solidFill>
              <a:latin typeface="Nunito ExtraBold"/>
              <a:ea typeface="Nunito ExtraBold"/>
              <a:cs typeface="Nunito ExtraBold"/>
              <a:sym typeface="Nunito ExtraBold"/>
            </a:endParaRPr>
          </a:p>
        </p:txBody>
      </p:sp>
      <p:pic>
        <p:nvPicPr>
          <p:cNvPr descr="Image result for noaa logo transparent background" id="417" name="Google Shape;417;p32"/>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418" name="Google Shape;418;p32"/>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419" name="Google Shape;419;p32"/>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420" name="Google Shape;420;p32"/>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421" name="Google Shape;421;p32"/>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422" name="Google Shape;422;p32"/>
          <p:cNvSpPr txBox="1"/>
          <p:nvPr/>
        </p:nvSpPr>
        <p:spPr>
          <a:xfrm>
            <a:off x="199950" y="902600"/>
            <a:ext cx="8744100" cy="3658200"/>
          </a:xfrm>
          <a:prstGeom prst="rect">
            <a:avLst/>
          </a:prstGeom>
          <a:noFill/>
          <a:ln>
            <a:noFill/>
          </a:ln>
        </p:spPr>
        <p:txBody>
          <a:bodyPr anchorCtr="0" anchor="ctr" bIns="91425" lIns="91425" spcFirstLastPara="1" rIns="91425" wrap="square" tIns="91425">
            <a:spAutoFit/>
          </a:bodyPr>
          <a:lstStyle/>
          <a:p>
            <a:pPr indent="-215900" lvl="0" marL="228600" rtl="0" algn="l">
              <a:spcBef>
                <a:spcPts val="0"/>
              </a:spcBef>
              <a:spcAft>
                <a:spcPts val="0"/>
              </a:spcAft>
              <a:buSzPts val="1600"/>
              <a:buFont typeface="Nunito"/>
              <a:buChar char="●"/>
            </a:pPr>
            <a:r>
              <a:rPr lang="en" sz="1600">
                <a:latin typeface="Nunito"/>
                <a:ea typeface="Nunito"/>
                <a:cs typeface="Nunito"/>
                <a:sym typeface="Nunito"/>
              </a:rPr>
              <a:t>Winter probabilities are fairly reliable and can provide a better foundation for consistency and useful information than traditional deterministic forecasts</a:t>
            </a:r>
            <a:endParaRPr sz="1600">
              <a:latin typeface="Nunito"/>
              <a:ea typeface="Nunito"/>
              <a:cs typeface="Nunito"/>
              <a:sym typeface="Nunito"/>
            </a:endParaRPr>
          </a:p>
          <a:p>
            <a:pPr indent="-215900" lvl="0" marL="228600" rtl="0" algn="l">
              <a:spcBef>
                <a:spcPts val="1000"/>
              </a:spcBef>
              <a:spcAft>
                <a:spcPts val="0"/>
              </a:spcAft>
              <a:buSzPts val="1600"/>
              <a:buFont typeface="Nunito"/>
              <a:buChar char="●"/>
            </a:pPr>
            <a:r>
              <a:rPr lang="en" sz="1600">
                <a:latin typeface="Nunito"/>
                <a:ea typeface="Nunito"/>
                <a:cs typeface="Nunito"/>
                <a:sym typeface="Nunito"/>
              </a:rPr>
              <a:t>WPC continues to seek ways to improve probabilistic winter forecasts and communication of those forecasts to a broad audience</a:t>
            </a:r>
            <a:endParaRPr sz="1600">
              <a:latin typeface="Nunito"/>
              <a:ea typeface="Nunito"/>
              <a:cs typeface="Nunito"/>
              <a:sym typeface="Nunito"/>
            </a:endParaRPr>
          </a:p>
          <a:p>
            <a:pPr indent="-215900" lvl="0" marL="228600" rtl="0" algn="l">
              <a:spcBef>
                <a:spcPts val="1000"/>
              </a:spcBef>
              <a:spcAft>
                <a:spcPts val="0"/>
              </a:spcAft>
              <a:buSzPts val="1600"/>
              <a:buFont typeface="Nunito"/>
              <a:buChar char="●"/>
            </a:pPr>
            <a:r>
              <a:rPr b="1" lang="en" sz="2400">
                <a:solidFill>
                  <a:srgbClr val="980000"/>
                </a:solidFill>
                <a:latin typeface="Nunito"/>
                <a:ea typeface="Nunito"/>
                <a:cs typeface="Nunito"/>
                <a:sym typeface="Nunito"/>
              </a:rPr>
              <a:t>WPC is here to help</a:t>
            </a:r>
            <a:r>
              <a:rPr lang="en" sz="1600">
                <a:latin typeface="Nunito"/>
                <a:ea typeface="Nunito"/>
                <a:cs typeface="Nunito"/>
                <a:sym typeface="Nunito"/>
              </a:rPr>
              <a:t> -- please reach out with ideas, thoughts, best practices, etc.</a:t>
            </a:r>
            <a:endParaRPr sz="1600">
              <a:latin typeface="Nunito"/>
              <a:ea typeface="Nunito"/>
              <a:cs typeface="Nunito"/>
              <a:sym typeface="Nunito"/>
            </a:endParaRPr>
          </a:p>
          <a:p>
            <a:pPr indent="-215900" lvl="0" marL="228600" rtl="0" algn="l">
              <a:spcBef>
                <a:spcPts val="1000"/>
              </a:spcBef>
              <a:spcAft>
                <a:spcPts val="0"/>
              </a:spcAft>
              <a:buSzPts val="1600"/>
              <a:buFont typeface="Nunito"/>
              <a:buChar char="●"/>
            </a:pPr>
            <a:r>
              <a:rPr lang="en" sz="1600">
                <a:latin typeface="Nunito"/>
                <a:ea typeface="Nunito"/>
                <a:cs typeface="Nunito"/>
                <a:sym typeface="Nunito"/>
              </a:rPr>
              <a:t>The goal is to eventually have a more consistent suite of probabilistic products from Day 1 to 7. We’re not all the way there yet, but that’s what we’re working toward.</a:t>
            </a:r>
            <a:endParaRPr sz="1600">
              <a:latin typeface="Nunito"/>
              <a:ea typeface="Nunito"/>
              <a:cs typeface="Nunito"/>
              <a:sym typeface="Nunito"/>
            </a:endParaRPr>
          </a:p>
          <a:p>
            <a:pPr indent="-215900" lvl="0" marL="228600" rtl="0" algn="l">
              <a:spcBef>
                <a:spcPts val="1000"/>
              </a:spcBef>
              <a:spcAft>
                <a:spcPts val="0"/>
              </a:spcAft>
              <a:buSzPts val="1600"/>
              <a:buFont typeface="Nunito"/>
              <a:buChar char="●"/>
            </a:pPr>
            <a:r>
              <a:rPr lang="en" sz="1600">
                <a:latin typeface="Nunito"/>
                <a:ea typeface="Nunito"/>
                <a:cs typeface="Nunito"/>
                <a:sym typeface="Nunito"/>
              </a:rPr>
              <a:t>Glad to participate in “blue sky” engagements with your offices</a:t>
            </a:r>
            <a:endParaRPr sz="1600">
              <a:latin typeface="Nunito"/>
              <a:ea typeface="Nunito"/>
              <a:cs typeface="Nunito"/>
              <a:sym typeface="Nunito"/>
            </a:endParaRPr>
          </a:p>
          <a:p>
            <a:pPr indent="-215900" lvl="0" marL="228600" rtl="0" algn="l">
              <a:spcBef>
                <a:spcPts val="1000"/>
              </a:spcBef>
              <a:spcAft>
                <a:spcPts val="1000"/>
              </a:spcAft>
              <a:buSzPts val="1600"/>
              <a:buFont typeface="Nunito"/>
              <a:buChar char="●"/>
            </a:pPr>
            <a:r>
              <a:rPr lang="en" sz="1600">
                <a:latin typeface="Nunito"/>
                <a:ea typeface="Nunito"/>
                <a:cs typeface="Nunito"/>
                <a:sym typeface="Nunito"/>
              </a:rPr>
              <a:t>Points of contact include Greg Carbin </a:t>
            </a:r>
            <a:r>
              <a:rPr i="1" lang="en" sz="1600">
                <a:solidFill>
                  <a:srgbClr val="999999"/>
                </a:solidFill>
                <a:latin typeface="Nunito"/>
                <a:ea typeface="Nunito"/>
                <a:cs typeface="Nunito"/>
                <a:sym typeface="Nunito"/>
              </a:rPr>
              <a:t>(Operations Branch Chief; gregory.carbin@noaa.gov)</a:t>
            </a:r>
            <a:r>
              <a:rPr lang="en" sz="1600">
                <a:latin typeface="Nunito"/>
                <a:ea typeface="Nunito"/>
                <a:cs typeface="Nunito"/>
                <a:sym typeface="Nunito"/>
              </a:rPr>
              <a:t>, Alex Lamers </a:t>
            </a:r>
            <a:r>
              <a:rPr i="1" lang="en" sz="1600">
                <a:solidFill>
                  <a:srgbClr val="999999"/>
                </a:solidFill>
                <a:latin typeface="Nunito"/>
                <a:ea typeface="Nunito"/>
                <a:cs typeface="Nunito"/>
                <a:sym typeface="Nunito"/>
              </a:rPr>
              <a:t>(WCM; alex.lamers@noaa.gov)</a:t>
            </a:r>
            <a:r>
              <a:rPr lang="en" sz="1600">
                <a:latin typeface="Nunito"/>
                <a:ea typeface="Nunito"/>
                <a:cs typeface="Nunito"/>
                <a:sym typeface="Nunito"/>
              </a:rPr>
              <a:t>, and Tony Fracasso </a:t>
            </a:r>
            <a:r>
              <a:rPr i="1" lang="en" sz="1600">
                <a:solidFill>
                  <a:srgbClr val="999999"/>
                </a:solidFill>
                <a:latin typeface="Nunito"/>
                <a:ea typeface="Nunito"/>
                <a:cs typeface="Nunito"/>
                <a:sym typeface="Nunito"/>
              </a:rPr>
              <a:t>(Winter Team Lead; anthony.fracasso@noaa.gov)</a:t>
            </a:r>
            <a:r>
              <a:rPr lang="en" sz="1600">
                <a:latin typeface="Nunito"/>
                <a:ea typeface="Nunito"/>
                <a:cs typeface="Nunito"/>
                <a:sym typeface="Nunito"/>
              </a:rPr>
              <a:t> </a:t>
            </a:r>
            <a:endParaRPr sz="1600">
              <a:latin typeface="Nunito"/>
              <a:ea typeface="Nunito"/>
              <a:cs typeface="Nunito"/>
              <a:sym typeface="Nunito"/>
            </a:endParaRPr>
          </a:p>
        </p:txBody>
      </p:sp>
      <p:sp>
        <p:nvSpPr>
          <p:cNvPr id="423" name="Google Shape;423;p32"/>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descr="Image result for noaa logo transparent background" id="71" name="Google Shape;71;p15"/>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72" name="Google Shape;72;p15"/>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73" name="Google Shape;73;p15"/>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74" name="Google Shape;74;p15"/>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75" name="Google Shape;75;p15"/>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76" name="Google Shape;76;p15"/>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
        <p:nvSpPr>
          <p:cNvPr id="77" name="Google Shape;77;p15"/>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Presentation Roadmap</a:t>
            </a:r>
            <a:endParaRPr sz="3200" u="sng">
              <a:solidFill>
                <a:srgbClr val="000000"/>
              </a:solidFill>
              <a:latin typeface="Nunito ExtraBold"/>
              <a:ea typeface="Nunito ExtraBold"/>
              <a:cs typeface="Nunito ExtraBold"/>
              <a:sym typeface="Nunito ExtraBold"/>
            </a:endParaRPr>
          </a:p>
        </p:txBody>
      </p:sp>
      <p:sp>
        <p:nvSpPr>
          <p:cNvPr id="78" name="Google Shape;78;p15"/>
          <p:cNvSpPr txBox="1"/>
          <p:nvPr/>
        </p:nvSpPr>
        <p:spPr>
          <a:xfrm>
            <a:off x="311700" y="982125"/>
            <a:ext cx="4761300" cy="348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Nunito"/>
                <a:ea typeface="Nunito"/>
                <a:cs typeface="Nunito"/>
                <a:sym typeface="Nunito"/>
              </a:rPr>
              <a:t>I’ll be focusing on the following items:</a:t>
            </a:r>
            <a:endParaRPr b="1" sz="1800">
              <a:latin typeface="Nunito"/>
              <a:ea typeface="Nunito"/>
              <a:cs typeface="Nunito"/>
              <a:sym typeface="Nunito"/>
            </a:endParaRPr>
          </a:p>
          <a:p>
            <a:pPr indent="-330200" lvl="0" marL="457200" rtl="0" algn="l">
              <a:spcBef>
                <a:spcPts val="1000"/>
              </a:spcBef>
              <a:spcAft>
                <a:spcPts val="0"/>
              </a:spcAft>
              <a:buSzPts val="1600"/>
              <a:buFont typeface="Nunito"/>
              <a:buChar char="●"/>
            </a:pPr>
            <a:r>
              <a:rPr lang="en" sz="1600">
                <a:latin typeface="Nunito"/>
                <a:ea typeface="Nunito"/>
                <a:cs typeface="Nunito"/>
                <a:sym typeface="Nunito"/>
              </a:rPr>
              <a:t>Probabilistic tools and messaging</a:t>
            </a:r>
            <a:endParaRPr sz="1600">
              <a:latin typeface="Nunito"/>
              <a:ea typeface="Nunito"/>
              <a:cs typeface="Nunito"/>
              <a:sym typeface="Nunito"/>
            </a:endParaRPr>
          </a:p>
          <a:p>
            <a:pPr indent="-330200" lvl="0" marL="457200" rtl="0" algn="l">
              <a:spcBef>
                <a:spcPts val="1000"/>
              </a:spcBef>
              <a:spcAft>
                <a:spcPts val="0"/>
              </a:spcAft>
              <a:buSzPts val="1600"/>
              <a:buFont typeface="Nunito"/>
              <a:buChar char="●"/>
            </a:pPr>
            <a:r>
              <a:rPr lang="en" sz="1600">
                <a:latin typeface="Nunito"/>
                <a:ea typeface="Nunito"/>
                <a:cs typeface="Nunito"/>
                <a:sym typeface="Nunito"/>
              </a:rPr>
              <a:t>Experimental Winter Storm Outlook (WSO)</a:t>
            </a:r>
            <a:endParaRPr sz="1600">
              <a:latin typeface="Nunito"/>
              <a:ea typeface="Nunito"/>
              <a:cs typeface="Nunito"/>
              <a:sym typeface="Nunito"/>
            </a:endParaRPr>
          </a:p>
          <a:p>
            <a:pPr indent="-330200" lvl="0" marL="457200" rtl="0" algn="l">
              <a:spcBef>
                <a:spcPts val="1000"/>
              </a:spcBef>
              <a:spcAft>
                <a:spcPts val="0"/>
              </a:spcAft>
              <a:buSzPts val="1600"/>
              <a:buFont typeface="Nunito"/>
              <a:buChar char="●"/>
            </a:pPr>
            <a:r>
              <a:rPr lang="en" sz="1600">
                <a:latin typeface="Nunito"/>
                <a:ea typeface="Nunito"/>
                <a:cs typeface="Nunito"/>
                <a:sym typeface="Nunito"/>
              </a:rPr>
              <a:t>Winter Storm Severity Index (WSSI)</a:t>
            </a:r>
            <a:endParaRPr sz="1600">
              <a:latin typeface="Nunito"/>
              <a:ea typeface="Nunito"/>
              <a:cs typeface="Nunito"/>
              <a:sym typeface="Nunito"/>
            </a:endParaRPr>
          </a:p>
          <a:p>
            <a:pPr indent="-330200" lvl="0" marL="457200" rtl="0" algn="l">
              <a:spcBef>
                <a:spcPts val="1000"/>
              </a:spcBef>
              <a:spcAft>
                <a:spcPts val="0"/>
              </a:spcAft>
              <a:buSzPts val="1600"/>
              <a:buFont typeface="Nunito"/>
              <a:buChar char="●"/>
            </a:pPr>
            <a:r>
              <a:rPr lang="en" sz="1600">
                <a:latin typeface="Nunito"/>
                <a:ea typeface="Nunito"/>
                <a:cs typeface="Nunito"/>
                <a:sym typeface="Nunito"/>
              </a:rPr>
              <a:t>Winter Key Messages</a:t>
            </a:r>
            <a:endParaRPr sz="1600">
              <a:latin typeface="Nunito"/>
              <a:ea typeface="Nunito"/>
              <a:cs typeface="Nunito"/>
              <a:sym typeface="Nunito"/>
            </a:endParaRPr>
          </a:p>
          <a:p>
            <a:pPr indent="0" lvl="0" marL="0" rtl="0" algn="l">
              <a:spcBef>
                <a:spcPts val="1000"/>
              </a:spcBef>
              <a:spcAft>
                <a:spcPts val="0"/>
              </a:spcAft>
              <a:buNone/>
            </a:pPr>
            <a:r>
              <a:t/>
            </a:r>
            <a:endParaRPr sz="1600">
              <a:latin typeface="Nunito"/>
              <a:ea typeface="Nunito"/>
              <a:cs typeface="Nunito"/>
              <a:sym typeface="Nunito"/>
            </a:endParaRPr>
          </a:p>
          <a:p>
            <a:pPr indent="0" lvl="0" marL="0" rtl="0" algn="l">
              <a:spcBef>
                <a:spcPts val="1000"/>
              </a:spcBef>
              <a:spcAft>
                <a:spcPts val="0"/>
              </a:spcAft>
              <a:buNone/>
            </a:pPr>
            <a:r>
              <a:rPr b="1" lang="en" sz="1800">
                <a:latin typeface="Nunito"/>
                <a:ea typeface="Nunito"/>
                <a:cs typeface="Nunito"/>
                <a:sym typeface="Nunito"/>
              </a:rPr>
              <a:t>For additional information and detail:</a:t>
            </a:r>
            <a:endParaRPr b="1" sz="1800">
              <a:latin typeface="Nunito"/>
              <a:ea typeface="Nunito"/>
              <a:cs typeface="Nunito"/>
              <a:sym typeface="Nunito"/>
            </a:endParaRPr>
          </a:p>
          <a:p>
            <a:pPr indent="-330200" lvl="0" marL="457200" rtl="0" algn="l">
              <a:spcBef>
                <a:spcPts val="1000"/>
              </a:spcBef>
              <a:spcAft>
                <a:spcPts val="0"/>
              </a:spcAft>
              <a:buSzPts val="1600"/>
              <a:buFont typeface="Nunito"/>
              <a:buChar char="●"/>
            </a:pPr>
            <a:r>
              <a:rPr lang="en" sz="1600">
                <a:latin typeface="Nunito"/>
                <a:ea typeface="Nunito"/>
                <a:cs typeface="Nunito"/>
                <a:sym typeface="Nunito"/>
              </a:rPr>
              <a:t>WDTD WWD Operations Course (CLC)</a:t>
            </a:r>
            <a:endParaRPr sz="1600">
              <a:latin typeface="Nunito"/>
              <a:ea typeface="Nunito"/>
              <a:cs typeface="Nunito"/>
              <a:sym typeface="Nunito"/>
            </a:endParaRPr>
          </a:p>
          <a:p>
            <a:pPr indent="-330200" lvl="0" marL="457200" rtl="0" algn="l">
              <a:spcBef>
                <a:spcPts val="1000"/>
              </a:spcBef>
              <a:spcAft>
                <a:spcPts val="1000"/>
              </a:spcAft>
              <a:buSzPts val="1600"/>
              <a:buFont typeface="Nunito"/>
              <a:buChar char="●"/>
            </a:pPr>
            <a:r>
              <a:rPr lang="en" sz="1600">
                <a:latin typeface="Nunito"/>
                <a:ea typeface="Nunito"/>
                <a:cs typeface="Nunito"/>
                <a:sym typeface="Nunito"/>
              </a:rPr>
              <a:t>Review links on WWD Internal Page</a:t>
            </a:r>
            <a:endParaRPr sz="1600">
              <a:latin typeface="Nunito"/>
              <a:ea typeface="Nunito"/>
              <a:cs typeface="Nunito"/>
              <a:sym typeface="Nunito"/>
            </a:endParaRPr>
          </a:p>
        </p:txBody>
      </p:sp>
      <p:pic>
        <p:nvPicPr>
          <p:cNvPr id="79" name="Google Shape;79;p15"/>
          <p:cNvPicPr preferRelativeResize="0"/>
          <p:nvPr/>
        </p:nvPicPr>
        <p:blipFill>
          <a:blip r:embed="rId6">
            <a:alphaModFix/>
          </a:blip>
          <a:stretch>
            <a:fillRect/>
          </a:stretch>
        </p:blipFill>
        <p:spPr>
          <a:xfrm>
            <a:off x="5387400" y="1024475"/>
            <a:ext cx="3239099" cy="1823799"/>
          </a:xfrm>
          <a:prstGeom prst="rect">
            <a:avLst/>
          </a:prstGeom>
          <a:noFill/>
          <a:ln>
            <a:noFill/>
          </a:ln>
        </p:spPr>
      </p:pic>
      <p:pic>
        <p:nvPicPr>
          <p:cNvPr id="80" name="Google Shape;80;p15"/>
          <p:cNvPicPr preferRelativeResize="0"/>
          <p:nvPr/>
        </p:nvPicPr>
        <p:blipFill>
          <a:blip r:embed="rId7">
            <a:alphaModFix/>
          </a:blip>
          <a:stretch>
            <a:fillRect/>
          </a:stretch>
        </p:blipFill>
        <p:spPr>
          <a:xfrm>
            <a:off x="5387400" y="2982330"/>
            <a:ext cx="3239101" cy="1586708"/>
          </a:xfrm>
          <a:prstGeom prst="rect">
            <a:avLst/>
          </a:prstGeom>
          <a:noFill/>
          <a:ln cap="flat" cmpd="sng" w="9525">
            <a:solidFill>
              <a:schemeClr val="dk1"/>
            </a:solidFill>
            <a:prstDash val="solid"/>
            <a:round/>
            <a:headEnd len="sm" w="sm" type="none"/>
            <a:tailEnd len="sm" w="sm" type="none"/>
          </a:ln>
        </p:spPr>
      </p:pic>
      <p:sp>
        <p:nvSpPr>
          <p:cNvPr id="81" name="Google Shape;81;p15"/>
          <p:cNvSpPr txBox="1"/>
          <p:nvPr/>
        </p:nvSpPr>
        <p:spPr>
          <a:xfrm>
            <a:off x="5387400" y="3662288"/>
            <a:ext cx="3239100" cy="226800"/>
          </a:xfrm>
          <a:prstGeom prst="rect">
            <a:avLst/>
          </a:prstGeom>
          <a:solidFill>
            <a:srgbClr val="FFFFF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0000FF"/>
                </a:solidFill>
                <a:latin typeface="Nunito"/>
                <a:ea typeface="Nunito"/>
                <a:cs typeface="Nunito"/>
                <a:sym typeface="Nunito"/>
              </a:rPr>
              <a:t>www.wpc.ncep.noaa.gov/wwd/internal</a:t>
            </a:r>
            <a:endParaRPr b="1" sz="1300">
              <a:solidFill>
                <a:srgbClr val="0000FF"/>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Image result for noaa logo transparent background" id="428" name="Google Shape;428;p33"/>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429" name="Google Shape;429;p33"/>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430" name="Google Shape;430;p33"/>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431" name="Google Shape;431;p33"/>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432" name="Google Shape;432;p33"/>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433" name="Google Shape;433;p33"/>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Winter Weather Outlook</a:t>
            </a:r>
            <a:r>
              <a:rPr lang="en" sz="3200">
                <a:latin typeface="Nunito ExtraBold"/>
                <a:ea typeface="Nunito ExtraBold"/>
                <a:cs typeface="Nunito ExtraBold"/>
                <a:sym typeface="Nunito ExtraBold"/>
              </a:rPr>
              <a:t> Verification</a:t>
            </a:r>
            <a:endParaRPr sz="3200" u="sng">
              <a:solidFill>
                <a:srgbClr val="000000"/>
              </a:solidFill>
              <a:latin typeface="Nunito ExtraBold"/>
              <a:ea typeface="Nunito ExtraBold"/>
              <a:cs typeface="Nunito ExtraBold"/>
              <a:sym typeface="Nunito ExtraBold"/>
            </a:endParaRPr>
          </a:p>
        </p:txBody>
      </p:sp>
      <p:pic>
        <p:nvPicPr>
          <p:cNvPr id="434" name="Google Shape;434;p33"/>
          <p:cNvPicPr preferRelativeResize="0"/>
          <p:nvPr/>
        </p:nvPicPr>
        <p:blipFill rotWithShape="1">
          <a:blip r:embed="rId6">
            <a:alphaModFix/>
          </a:blip>
          <a:srcRect b="4253" l="8222" r="5219" t="13320"/>
          <a:stretch/>
        </p:blipFill>
        <p:spPr>
          <a:xfrm>
            <a:off x="5297850" y="1029913"/>
            <a:ext cx="3604500" cy="3432374"/>
          </a:xfrm>
          <a:prstGeom prst="rect">
            <a:avLst/>
          </a:prstGeom>
          <a:noFill/>
          <a:ln>
            <a:noFill/>
          </a:ln>
        </p:spPr>
      </p:pic>
      <p:pic>
        <p:nvPicPr>
          <p:cNvPr id="435" name="Google Shape;435;p33"/>
          <p:cNvPicPr preferRelativeResize="0"/>
          <p:nvPr/>
        </p:nvPicPr>
        <p:blipFill rotWithShape="1">
          <a:blip r:embed="rId7">
            <a:alphaModFix/>
          </a:blip>
          <a:srcRect b="2733" l="0" r="0" t="0"/>
          <a:stretch/>
        </p:blipFill>
        <p:spPr>
          <a:xfrm>
            <a:off x="997750" y="2045600"/>
            <a:ext cx="3312950" cy="2416675"/>
          </a:xfrm>
          <a:prstGeom prst="rect">
            <a:avLst/>
          </a:prstGeom>
          <a:noFill/>
          <a:ln cap="flat" cmpd="sng" w="9525">
            <a:solidFill>
              <a:schemeClr val="dk1"/>
            </a:solidFill>
            <a:prstDash val="solid"/>
            <a:round/>
            <a:headEnd len="sm" w="sm" type="none"/>
            <a:tailEnd len="sm" w="sm" type="none"/>
          </a:ln>
        </p:spPr>
      </p:pic>
      <p:sp>
        <p:nvSpPr>
          <p:cNvPr id="436" name="Google Shape;436;p33"/>
          <p:cNvSpPr txBox="1"/>
          <p:nvPr/>
        </p:nvSpPr>
        <p:spPr>
          <a:xfrm>
            <a:off x="5675775" y="1117325"/>
            <a:ext cx="513000" cy="675300"/>
          </a:xfrm>
          <a:prstGeom prst="rect">
            <a:avLst/>
          </a:prstGeom>
          <a:solidFill>
            <a:srgbClr val="A5A5A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FF0000"/>
                </a:solidFill>
                <a:latin typeface="Nunito"/>
                <a:ea typeface="Nunito"/>
                <a:cs typeface="Nunito"/>
                <a:sym typeface="Nunito"/>
              </a:rPr>
              <a:t>Day 4</a:t>
            </a:r>
            <a:endParaRPr b="1" sz="900">
              <a:solidFill>
                <a:srgbClr val="FF0000"/>
              </a:solidFill>
              <a:latin typeface="Nunito"/>
              <a:ea typeface="Nunito"/>
              <a:cs typeface="Nunito"/>
              <a:sym typeface="Nunito"/>
            </a:endParaRPr>
          </a:p>
          <a:p>
            <a:pPr indent="0" lvl="0" marL="0" rtl="0" algn="l">
              <a:spcBef>
                <a:spcPts val="0"/>
              </a:spcBef>
              <a:spcAft>
                <a:spcPts val="0"/>
              </a:spcAft>
              <a:buNone/>
            </a:pPr>
            <a:r>
              <a:rPr b="1" lang="en" sz="900">
                <a:solidFill>
                  <a:srgbClr val="00FF00"/>
                </a:solidFill>
                <a:latin typeface="Nunito"/>
                <a:ea typeface="Nunito"/>
                <a:cs typeface="Nunito"/>
                <a:sym typeface="Nunito"/>
              </a:rPr>
              <a:t>Day 5</a:t>
            </a:r>
            <a:endParaRPr b="1" sz="900">
              <a:solidFill>
                <a:srgbClr val="00FF00"/>
              </a:solidFill>
              <a:latin typeface="Nunito"/>
              <a:ea typeface="Nunito"/>
              <a:cs typeface="Nunito"/>
              <a:sym typeface="Nunito"/>
            </a:endParaRPr>
          </a:p>
          <a:p>
            <a:pPr indent="0" lvl="0" marL="0" rtl="0" algn="l">
              <a:spcBef>
                <a:spcPts val="0"/>
              </a:spcBef>
              <a:spcAft>
                <a:spcPts val="0"/>
              </a:spcAft>
              <a:buNone/>
            </a:pPr>
            <a:r>
              <a:rPr b="1" lang="en" sz="900">
                <a:solidFill>
                  <a:srgbClr val="0000FF"/>
                </a:solidFill>
                <a:latin typeface="Nunito"/>
                <a:ea typeface="Nunito"/>
                <a:cs typeface="Nunito"/>
                <a:sym typeface="Nunito"/>
              </a:rPr>
              <a:t>Day 6</a:t>
            </a:r>
            <a:r>
              <a:rPr b="1" lang="en" sz="900">
                <a:solidFill>
                  <a:srgbClr val="0000FF"/>
                </a:solidFill>
                <a:latin typeface="Nunito"/>
                <a:ea typeface="Nunito"/>
                <a:cs typeface="Nunito"/>
                <a:sym typeface="Nunito"/>
              </a:rPr>
              <a:t> </a:t>
            </a:r>
            <a:endParaRPr b="1" sz="900">
              <a:solidFill>
                <a:srgbClr val="0000FF"/>
              </a:solidFill>
              <a:latin typeface="Nunito"/>
              <a:ea typeface="Nunito"/>
              <a:cs typeface="Nunito"/>
              <a:sym typeface="Nunito"/>
            </a:endParaRPr>
          </a:p>
          <a:p>
            <a:pPr indent="0" lvl="0" marL="0" rtl="0" algn="l">
              <a:spcBef>
                <a:spcPts val="0"/>
              </a:spcBef>
              <a:spcAft>
                <a:spcPts val="0"/>
              </a:spcAft>
              <a:buNone/>
            </a:pPr>
            <a:r>
              <a:rPr b="1" lang="en" sz="900">
                <a:solidFill>
                  <a:srgbClr val="783F04"/>
                </a:solidFill>
                <a:latin typeface="Nunito"/>
                <a:ea typeface="Nunito"/>
                <a:cs typeface="Nunito"/>
                <a:sym typeface="Nunito"/>
              </a:rPr>
              <a:t>Day 7</a:t>
            </a:r>
            <a:r>
              <a:rPr b="1" lang="en" sz="900">
                <a:solidFill>
                  <a:srgbClr val="783F04"/>
                </a:solidFill>
                <a:latin typeface="Nunito"/>
                <a:ea typeface="Nunito"/>
                <a:cs typeface="Nunito"/>
                <a:sym typeface="Nunito"/>
              </a:rPr>
              <a:t> </a:t>
            </a:r>
            <a:endParaRPr b="1" sz="900">
              <a:solidFill>
                <a:srgbClr val="783F04"/>
              </a:solidFill>
              <a:latin typeface="Nunito"/>
              <a:ea typeface="Nunito"/>
              <a:cs typeface="Nunito"/>
              <a:sym typeface="Nunito"/>
            </a:endParaRPr>
          </a:p>
        </p:txBody>
      </p:sp>
      <p:sp>
        <p:nvSpPr>
          <p:cNvPr id="437" name="Google Shape;437;p33"/>
          <p:cNvSpPr txBox="1"/>
          <p:nvPr/>
        </p:nvSpPr>
        <p:spPr>
          <a:xfrm rot="-2837475">
            <a:off x="5511159" y="2389118"/>
            <a:ext cx="3045681" cy="24626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00FF"/>
                </a:solidFill>
                <a:latin typeface="Nunito Light"/>
                <a:ea typeface="Nunito Light"/>
                <a:cs typeface="Nunito Light"/>
                <a:sym typeface="Nunito Light"/>
              </a:rPr>
              <a:t>line of perfect reliability</a:t>
            </a:r>
            <a:endParaRPr sz="1200">
              <a:solidFill>
                <a:srgbClr val="FF00FF"/>
              </a:solidFill>
              <a:latin typeface="Nunito Light"/>
              <a:ea typeface="Nunito Light"/>
              <a:cs typeface="Nunito Light"/>
              <a:sym typeface="Nunito Light"/>
            </a:endParaRPr>
          </a:p>
        </p:txBody>
      </p:sp>
      <p:sp>
        <p:nvSpPr>
          <p:cNvPr id="438" name="Google Shape;438;p33"/>
          <p:cNvSpPr txBox="1"/>
          <p:nvPr/>
        </p:nvSpPr>
        <p:spPr>
          <a:xfrm rot="-2837607">
            <a:off x="5490767" y="1899228"/>
            <a:ext cx="1712216" cy="24626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7B7B7"/>
                </a:solidFill>
                <a:latin typeface="Nunito Light"/>
                <a:ea typeface="Nunito Light"/>
                <a:cs typeface="Nunito Light"/>
                <a:sym typeface="Nunito Light"/>
              </a:rPr>
              <a:t>underconfident</a:t>
            </a:r>
            <a:endParaRPr sz="1200">
              <a:solidFill>
                <a:srgbClr val="B7B7B7"/>
              </a:solidFill>
              <a:latin typeface="Nunito Light"/>
              <a:ea typeface="Nunito Light"/>
              <a:cs typeface="Nunito Light"/>
              <a:sym typeface="Nunito Light"/>
            </a:endParaRPr>
          </a:p>
        </p:txBody>
      </p:sp>
      <p:sp>
        <p:nvSpPr>
          <p:cNvPr id="439" name="Google Shape;439;p33"/>
          <p:cNvSpPr txBox="1"/>
          <p:nvPr/>
        </p:nvSpPr>
        <p:spPr>
          <a:xfrm rot="-2837607">
            <a:off x="7163142" y="3271428"/>
            <a:ext cx="1712216" cy="24626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7B7B7"/>
                </a:solidFill>
                <a:latin typeface="Nunito Light"/>
                <a:ea typeface="Nunito Light"/>
                <a:cs typeface="Nunito Light"/>
                <a:sym typeface="Nunito Light"/>
              </a:rPr>
              <a:t>overconfident</a:t>
            </a:r>
            <a:endParaRPr sz="1200">
              <a:solidFill>
                <a:srgbClr val="B7B7B7"/>
              </a:solidFill>
              <a:latin typeface="Nunito Light"/>
              <a:ea typeface="Nunito Light"/>
              <a:cs typeface="Nunito Light"/>
              <a:sym typeface="Nunito Light"/>
            </a:endParaRPr>
          </a:p>
        </p:txBody>
      </p:sp>
      <p:sp>
        <p:nvSpPr>
          <p:cNvPr id="440" name="Google Shape;440;p33"/>
          <p:cNvSpPr txBox="1"/>
          <p:nvPr/>
        </p:nvSpPr>
        <p:spPr>
          <a:xfrm>
            <a:off x="531025" y="1039325"/>
            <a:ext cx="4424700" cy="8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Nunito"/>
                <a:ea typeface="Nunito"/>
                <a:cs typeface="Nunito"/>
                <a:sym typeface="Nunito"/>
              </a:rPr>
              <a:t>Depicts the probability of 0.25” liquid equivalent snow and sleet, but verification is run against 2.5” accumulations on NOHRSC for simplicity</a:t>
            </a:r>
            <a:endParaRPr sz="1500">
              <a:latin typeface="Nunito"/>
              <a:ea typeface="Nunito"/>
              <a:cs typeface="Nunito"/>
              <a:sym typeface="Nunito"/>
            </a:endParaRPr>
          </a:p>
        </p:txBody>
      </p:sp>
      <p:sp>
        <p:nvSpPr>
          <p:cNvPr id="441" name="Google Shape;441;p33"/>
          <p:cNvSpPr txBox="1"/>
          <p:nvPr/>
        </p:nvSpPr>
        <p:spPr>
          <a:xfrm>
            <a:off x="6765675" y="878263"/>
            <a:ext cx="850500" cy="2835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Nunito ExtraBold"/>
                <a:ea typeface="Nunito ExtraBold"/>
                <a:cs typeface="Nunito ExtraBold"/>
                <a:sym typeface="Nunito ExtraBold"/>
              </a:rPr>
              <a:t>WWO</a:t>
            </a:r>
            <a:endParaRPr sz="1600">
              <a:latin typeface="Nunito ExtraBold"/>
              <a:ea typeface="Nunito ExtraBold"/>
              <a:cs typeface="Nunito ExtraBold"/>
              <a:sym typeface="Nunito ExtraBold"/>
            </a:endParaRPr>
          </a:p>
        </p:txBody>
      </p:sp>
      <p:sp>
        <p:nvSpPr>
          <p:cNvPr id="442" name="Google Shape;442;p33"/>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4"/>
          <p:cNvSpPr txBox="1"/>
          <p:nvPr>
            <p:ph type="title"/>
          </p:nvPr>
        </p:nvSpPr>
        <p:spPr>
          <a:xfrm>
            <a:off x="311700" y="109725"/>
            <a:ext cx="877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Comparing Average WSO in Verified vs. Unverified</a:t>
            </a:r>
            <a:endParaRPr b="1"/>
          </a:p>
        </p:txBody>
      </p:sp>
      <p:pic>
        <p:nvPicPr>
          <p:cNvPr id="448" name="Google Shape;448;p34"/>
          <p:cNvPicPr preferRelativeResize="0"/>
          <p:nvPr/>
        </p:nvPicPr>
        <p:blipFill rotWithShape="1">
          <a:blip r:embed="rId3">
            <a:alphaModFix/>
          </a:blip>
          <a:srcRect b="11974" l="0" r="0" t="12330"/>
          <a:stretch/>
        </p:blipFill>
        <p:spPr>
          <a:xfrm>
            <a:off x="3055338" y="968700"/>
            <a:ext cx="6028322" cy="3526350"/>
          </a:xfrm>
          <a:prstGeom prst="rect">
            <a:avLst/>
          </a:prstGeom>
          <a:noFill/>
          <a:ln cap="flat" cmpd="sng" w="9525">
            <a:solidFill>
              <a:srgbClr val="000000"/>
            </a:solidFill>
            <a:prstDash val="solid"/>
            <a:round/>
            <a:headEnd len="sm" w="sm" type="none"/>
            <a:tailEnd len="sm" w="sm" type="none"/>
          </a:ln>
        </p:spPr>
      </p:pic>
      <p:pic>
        <p:nvPicPr>
          <p:cNvPr id="449" name="Google Shape;449;p34"/>
          <p:cNvPicPr preferRelativeResize="0"/>
          <p:nvPr/>
        </p:nvPicPr>
        <p:blipFill rotWithShape="1">
          <a:blip r:embed="rId4">
            <a:alphaModFix/>
          </a:blip>
          <a:srcRect b="11819" l="0" r="0" t="12070"/>
          <a:stretch/>
        </p:blipFill>
        <p:spPr>
          <a:xfrm>
            <a:off x="60338" y="968700"/>
            <a:ext cx="2952799" cy="1736499"/>
          </a:xfrm>
          <a:prstGeom prst="rect">
            <a:avLst/>
          </a:prstGeom>
          <a:noFill/>
          <a:ln cap="flat" cmpd="sng" w="9525">
            <a:solidFill>
              <a:srgbClr val="000000"/>
            </a:solidFill>
            <a:prstDash val="solid"/>
            <a:round/>
            <a:headEnd len="sm" w="sm" type="none"/>
            <a:tailEnd len="sm" w="sm" type="none"/>
          </a:ln>
        </p:spPr>
      </p:pic>
      <p:pic>
        <p:nvPicPr>
          <p:cNvPr id="450" name="Google Shape;450;p34"/>
          <p:cNvPicPr preferRelativeResize="0"/>
          <p:nvPr/>
        </p:nvPicPr>
        <p:blipFill rotWithShape="1">
          <a:blip r:embed="rId5">
            <a:alphaModFix/>
          </a:blip>
          <a:srcRect b="11651" l="0" r="0" t="12245"/>
          <a:stretch/>
        </p:blipFill>
        <p:spPr>
          <a:xfrm>
            <a:off x="60338" y="2758550"/>
            <a:ext cx="2952799" cy="1736510"/>
          </a:xfrm>
          <a:prstGeom prst="rect">
            <a:avLst/>
          </a:prstGeom>
          <a:noFill/>
          <a:ln cap="flat" cmpd="sng" w="9525">
            <a:solidFill>
              <a:srgbClr val="000000"/>
            </a:solidFill>
            <a:prstDash val="solid"/>
            <a:round/>
            <a:headEnd len="sm" w="sm" type="none"/>
            <a:tailEnd len="sm" w="sm" type="none"/>
          </a:ln>
        </p:spPr>
      </p:pic>
      <p:sp>
        <p:nvSpPr>
          <p:cNvPr id="451" name="Google Shape;451;p34"/>
          <p:cNvSpPr txBox="1"/>
          <p:nvPr/>
        </p:nvSpPr>
        <p:spPr>
          <a:xfrm>
            <a:off x="956388" y="821800"/>
            <a:ext cx="1160700" cy="2157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Verified</a:t>
            </a:r>
            <a:endParaRPr b="1">
              <a:latin typeface="Roboto"/>
              <a:ea typeface="Roboto"/>
              <a:cs typeface="Roboto"/>
              <a:sym typeface="Roboto"/>
            </a:endParaRPr>
          </a:p>
        </p:txBody>
      </p:sp>
      <p:sp>
        <p:nvSpPr>
          <p:cNvPr id="452" name="Google Shape;452;p34"/>
          <p:cNvSpPr txBox="1"/>
          <p:nvPr/>
        </p:nvSpPr>
        <p:spPr>
          <a:xfrm>
            <a:off x="878913" y="4445350"/>
            <a:ext cx="1160700" cy="2157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Unverified</a:t>
            </a:r>
            <a:endParaRPr b="1">
              <a:latin typeface="Roboto"/>
              <a:ea typeface="Roboto"/>
              <a:cs typeface="Roboto"/>
              <a:sym typeface="Roboto"/>
            </a:endParaRPr>
          </a:p>
        </p:txBody>
      </p:sp>
      <p:sp>
        <p:nvSpPr>
          <p:cNvPr id="453" name="Google Shape;453;p34"/>
          <p:cNvSpPr txBox="1"/>
          <p:nvPr/>
        </p:nvSpPr>
        <p:spPr>
          <a:xfrm>
            <a:off x="5489138" y="821800"/>
            <a:ext cx="1160700" cy="2157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Difference</a:t>
            </a:r>
            <a:endParaRPr b="1">
              <a:latin typeface="Roboto"/>
              <a:ea typeface="Roboto"/>
              <a:cs typeface="Roboto"/>
              <a:sym typeface="Roboto"/>
            </a:endParaRPr>
          </a:p>
        </p:txBody>
      </p:sp>
      <p:pic>
        <p:nvPicPr>
          <p:cNvPr descr="Image result for noaa logo transparent background" id="454" name="Google Shape;454;p34"/>
          <p:cNvPicPr preferRelativeResize="0"/>
          <p:nvPr/>
        </p:nvPicPr>
        <p:blipFill rotWithShape="1">
          <a:blip r:embed="rId6">
            <a:alphaModFix/>
          </a:blip>
          <a:srcRect b="0" l="0" r="0" t="0"/>
          <a:stretch/>
        </p:blipFill>
        <p:spPr>
          <a:xfrm>
            <a:off x="97630" y="4739936"/>
            <a:ext cx="376240" cy="376240"/>
          </a:xfrm>
          <a:prstGeom prst="rect">
            <a:avLst/>
          </a:prstGeom>
          <a:noFill/>
          <a:ln>
            <a:noFill/>
          </a:ln>
        </p:spPr>
      </p:pic>
      <p:pic>
        <p:nvPicPr>
          <p:cNvPr descr="Image result for nws logo transparent background" id="455" name="Google Shape;455;p34"/>
          <p:cNvPicPr preferRelativeResize="0"/>
          <p:nvPr/>
        </p:nvPicPr>
        <p:blipFill rotWithShape="1">
          <a:blip r:embed="rId7">
            <a:alphaModFix/>
          </a:blip>
          <a:srcRect b="0" l="0" r="0" t="0"/>
          <a:stretch/>
        </p:blipFill>
        <p:spPr>
          <a:xfrm>
            <a:off x="531021" y="4742317"/>
            <a:ext cx="376240" cy="376240"/>
          </a:xfrm>
          <a:prstGeom prst="rect">
            <a:avLst/>
          </a:prstGeom>
          <a:noFill/>
          <a:ln>
            <a:noFill/>
          </a:ln>
        </p:spPr>
      </p:pic>
      <p:sp>
        <p:nvSpPr>
          <p:cNvPr id="456" name="Google Shape;456;p34"/>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pic>
        <p:nvPicPr>
          <p:cNvPr descr="Image result for ncep logo" id="457" name="Google Shape;457;p34"/>
          <p:cNvPicPr preferRelativeResize="0"/>
          <p:nvPr/>
        </p:nvPicPr>
        <p:blipFill rotWithShape="1">
          <a:blip r:embed="rId8">
            <a:alphaModFix/>
          </a:blip>
          <a:srcRect b="0" l="0" r="0" t="0"/>
          <a:stretch/>
        </p:blipFill>
        <p:spPr>
          <a:xfrm>
            <a:off x="997744" y="4755577"/>
            <a:ext cx="576262" cy="336503"/>
          </a:xfrm>
          <a:prstGeom prst="rect">
            <a:avLst/>
          </a:prstGeom>
          <a:noFill/>
          <a:ln>
            <a:noFill/>
          </a:ln>
        </p:spPr>
      </p:pic>
      <p:sp>
        <p:nvSpPr>
          <p:cNvPr id="458" name="Google Shape;458;p34"/>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b="31285" l="0" r="0" t="0"/>
          <a:stretch/>
        </p:blipFill>
        <p:spPr>
          <a:xfrm>
            <a:off x="0" y="0"/>
            <a:ext cx="9144003" cy="4712625"/>
          </a:xfrm>
          <a:prstGeom prst="rect">
            <a:avLst/>
          </a:prstGeom>
          <a:noFill/>
          <a:ln>
            <a:noFill/>
          </a:ln>
        </p:spPr>
      </p:pic>
      <p:pic>
        <p:nvPicPr>
          <p:cNvPr descr="Image result for noaa logo transparent background" id="87" name="Google Shape;87;p16"/>
          <p:cNvPicPr preferRelativeResize="0"/>
          <p:nvPr/>
        </p:nvPicPr>
        <p:blipFill rotWithShape="1">
          <a:blip r:embed="rId4">
            <a:alphaModFix/>
          </a:blip>
          <a:srcRect b="0" l="0" r="0" t="0"/>
          <a:stretch/>
        </p:blipFill>
        <p:spPr>
          <a:xfrm>
            <a:off x="97630" y="4739936"/>
            <a:ext cx="376240" cy="376240"/>
          </a:xfrm>
          <a:prstGeom prst="rect">
            <a:avLst/>
          </a:prstGeom>
          <a:noFill/>
          <a:ln>
            <a:noFill/>
          </a:ln>
        </p:spPr>
      </p:pic>
      <p:pic>
        <p:nvPicPr>
          <p:cNvPr descr="Image result for nws logo transparent background" id="88" name="Google Shape;88;p16"/>
          <p:cNvPicPr preferRelativeResize="0"/>
          <p:nvPr/>
        </p:nvPicPr>
        <p:blipFill rotWithShape="1">
          <a:blip r:embed="rId5">
            <a:alphaModFix/>
          </a:blip>
          <a:srcRect b="0" l="0" r="0" t="0"/>
          <a:stretch/>
        </p:blipFill>
        <p:spPr>
          <a:xfrm>
            <a:off x="531021" y="4742317"/>
            <a:ext cx="376240" cy="376240"/>
          </a:xfrm>
          <a:prstGeom prst="rect">
            <a:avLst/>
          </a:prstGeom>
          <a:noFill/>
          <a:ln>
            <a:noFill/>
          </a:ln>
        </p:spPr>
      </p:pic>
      <p:sp>
        <p:nvSpPr>
          <p:cNvPr id="89" name="Google Shape;89;p16"/>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90" name="Google Shape;90;p16"/>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91" name="Google Shape;91;p16"/>
          <p:cNvPicPr preferRelativeResize="0"/>
          <p:nvPr/>
        </p:nvPicPr>
        <p:blipFill rotWithShape="1">
          <a:blip r:embed="rId6">
            <a:alphaModFix/>
          </a:blip>
          <a:srcRect b="0" l="0" r="0" t="0"/>
          <a:stretch/>
        </p:blipFill>
        <p:spPr>
          <a:xfrm>
            <a:off x="997744" y="4755577"/>
            <a:ext cx="576262" cy="336503"/>
          </a:xfrm>
          <a:prstGeom prst="rect">
            <a:avLst/>
          </a:prstGeom>
          <a:noFill/>
          <a:ln>
            <a:noFill/>
          </a:ln>
        </p:spPr>
      </p:pic>
      <p:sp>
        <p:nvSpPr>
          <p:cNvPr id="92" name="Google Shape;92;p16"/>
          <p:cNvSpPr txBox="1"/>
          <p:nvPr/>
        </p:nvSpPr>
        <p:spPr>
          <a:xfrm>
            <a:off x="303750" y="212625"/>
            <a:ext cx="5285400" cy="1354500"/>
          </a:xfrm>
          <a:prstGeom prst="rect">
            <a:avLst/>
          </a:prstGeom>
          <a:solidFill>
            <a:srgbClr val="000000">
              <a:alpha val="7640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FFF00"/>
                </a:solidFill>
                <a:latin typeface="Nunito"/>
                <a:ea typeface="Nunito"/>
                <a:cs typeface="Nunito"/>
                <a:sym typeface="Nunito"/>
              </a:rPr>
              <a:t>WPC Winter Weather Desk</a:t>
            </a:r>
            <a:endParaRPr b="1" sz="2800">
              <a:solidFill>
                <a:srgbClr val="FFFF00"/>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Now a rotation of 5 forecasters (+1)</a:t>
            </a:r>
            <a:endParaRPr sz="1600">
              <a:solidFill>
                <a:schemeClr val="lt1"/>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Allows for near around-the-clock (23x7) coverage</a:t>
            </a:r>
            <a:endParaRPr sz="1600">
              <a:solidFill>
                <a:schemeClr val="lt1"/>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Overlap in the afternoon to aid with coordination</a:t>
            </a:r>
            <a:endParaRPr sz="1600">
              <a:solidFill>
                <a:schemeClr val="lt1"/>
              </a:solidFill>
              <a:latin typeface="Nunito"/>
              <a:ea typeface="Nunito"/>
              <a:cs typeface="Nunito"/>
              <a:sym typeface="Nunito"/>
            </a:endParaRPr>
          </a:p>
        </p:txBody>
      </p:sp>
      <p:sp>
        <p:nvSpPr>
          <p:cNvPr id="93" name="Google Shape;93;p16"/>
          <p:cNvSpPr/>
          <p:nvPr/>
        </p:nvSpPr>
        <p:spPr>
          <a:xfrm>
            <a:off x="1771875" y="3057750"/>
            <a:ext cx="789900" cy="729000"/>
          </a:xfrm>
          <a:prstGeom prst="ellipse">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txBox="1"/>
          <p:nvPr/>
        </p:nvSpPr>
        <p:spPr>
          <a:xfrm>
            <a:off x="4639725" y="3999375"/>
            <a:ext cx="3429900" cy="5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0000"/>
                </a:solidFill>
                <a:latin typeface="Nunito"/>
                <a:ea typeface="Nunito"/>
                <a:cs typeface="Nunito"/>
                <a:sym typeface="Nunito"/>
              </a:rPr>
              <a:t>Call at 301-683-1525</a:t>
            </a:r>
            <a:endParaRPr b="1" sz="2400">
              <a:solidFill>
                <a:srgbClr val="FF0000"/>
              </a:solidFill>
              <a:latin typeface="Nunito"/>
              <a:ea typeface="Nunito"/>
              <a:cs typeface="Nunito"/>
              <a:sym typeface="Nunito"/>
            </a:endParaRPr>
          </a:p>
        </p:txBody>
      </p:sp>
      <p:cxnSp>
        <p:nvCxnSpPr>
          <p:cNvPr id="95" name="Google Shape;95;p16"/>
          <p:cNvCxnSpPr>
            <a:stCxn id="94" idx="1"/>
          </p:cNvCxnSpPr>
          <p:nvPr/>
        </p:nvCxnSpPr>
        <p:spPr>
          <a:xfrm flipH="1">
            <a:off x="3149025" y="4268775"/>
            <a:ext cx="1490700" cy="196500"/>
          </a:xfrm>
          <a:prstGeom prst="straightConnector1">
            <a:avLst/>
          </a:prstGeom>
          <a:noFill/>
          <a:ln cap="flat" cmpd="sng" w="28575">
            <a:solidFill>
              <a:srgbClr val="FF0000"/>
            </a:solidFill>
            <a:prstDash val="solid"/>
            <a:round/>
            <a:headEnd len="med" w="med" type="oval"/>
            <a:tailEnd len="med" w="med" type="none"/>
          </a:ln>
        </p:spPr>
      </p:cxnSp>
      <p:cxnSp>
        <p:nvCxnSpPr>
          <p:cNvPr id="96" name="Google Shape;96;p16"/>
          <p:cNvCxnSpPr>
            <a:endCxn id="93" idx="5"/>
          </p:cNvCxnSpPr>
          <p:nvPr/>
        </p:nvCxnSpPr>
        <p:spPr>
          <a:xfrm rot="10800000">
            <a:off x="2446097" y="3679990"/>
            <a:ext cx="702900" cy="785100"/>
          </a:xfrm>
          <a:prstGeom prst="straightConnector1">
            <a:avLst/>
          </a:prstGeom>
          <a:noFill/>
          <a:ln cap="flat" cmpd="sng" w="28575">
            <a:solidFill>
              <a:srgbClr val="FF0000"/>
            </a:solidFill>
            <a:prstDash val="solid"/>
            <a:round/>
            <a:headEnd len="med" w="med" type="none"/>
            <a:tailEnd len="med" w="med" type="none"/>
          </a:ln>
        </p:spPr>
      </p:cxnSp>
      <p:sp>
        <p:nvSpPr>
          <p:cNvPr id="97" name="Google Shape;97;p16"/>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p:nvPr/>
        </p:nvSpPr>
        <p:spPr>
          <a:xfrm>
            <a:off x="850392" y="3940100"/>
            <a:ext cx="576300" cy="5727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a:off x="197700" y="957925"/>
            <a:ext cx="1829400" cy="2207400"/>
          </a:xfrm>
          <a:prstGeom prst="rect">
            <a:avLst/>
          </a:prstGeom>
          <a:solidFill>
            <a:srgbClr val="D9EAD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noaa logo transparent background" id="104" name="Google Shape;104;p17"/>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105" name="Google Shape;105;p17"/>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106" name="Google Shape;106;p17"/>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107" name="Google Shape;107;p17"/>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108" name="Google Shape;108;p17"/>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109" name="Google Shape;109;p17"/>
          <p:cNvSpPr/>
          <p:nvPr/>
        </p:nvSpPr>
        <p:spPr>
          <a:xfrm>
            <a:off x="2359125" y="957925"/>
            <a:ext cx="4075500" cy="2207400"/>
          </a:xfrm>
          <a:prstGeom prst="rect">
            <a:avLst/>
          </a:prstGeom>
          <a:solidFill>
            <a:srgbClr val="F4CC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7"/>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Winter Weather Forecast Process</a:t>
            </a:r>
            <a:endParaRPr sz="3200" u="sng">
              <a:solidFill>
                <a:srgbClr val="000000"/>
              </a:solidFill>
              <a:latin typeface="Nunito ExtraBold"/>
              <a:ea typeface="Nunito ExtraBold"/>
              <a:cs typeface="Nunito ExtraBold"/>
              <a:sym typeface="Nunito ExtraBold"/>
            </a:endParaRPr>
          </a:p>
        </p:txBody>
      </p:sp>
      <p:pic>
        <p:nvPicPr>
          <p:cNvPr id="111" name="Google Shape;111;p17"/>
          <p:cNvPicPr preferRelativeResize="0"/>
          <p:nvPr/>
        </p:nvPicPr>
        <p:blipFill rotWithShape="1">
          <a:blip r:embed="rId6">
            <a:alphaModFix/>
          </a:blip>
          <a:srcRect b="20288" l="51673" r="26572" t="41901"/>
          <a:stretch/>
        </p:blipFill>
        <p:spPr>
          <a:xfrm>
            <a:off x="300925" y="1311950"/>
            <a:ext cx="1622770" cy="1603424"/>
          </a:xfrm>
          <a:prstGeom prst="rect">
            <a:avLst/>
          </a:prstGeom>
          <a:noFill/>
          <a:ln cap="flat" cmpd="sng" w="9525">
            <a:solidFill>
              <a:srgbClr val="000000"/>
            </a:solidFill>
            <a:prstDash val="solid"/>
            <a:round/>
            <a:headEnd len="sm" w="sm" type="none"/>
            <a:tailEnd len="sm" w="sm" type="none"/>
          </a:ln>
        </p:spPr>
      </p:pic>
      <p:pic>
        <p:nvPicPr>
          <p:cNvPr id="112" name="Google Shape;112;p17"/>
          <p:cNvPicPr preferRelativeResize="0"/>
          <p:nvPr/>
        </p:nvPicPr>
        <p:blipFill rotWithShape="1">
          <a:blip r:embed="rId7">
            <a:alphaModFix/>
          </a:blip>
          <a:srcRect b="19829" l="51673" r="25496" t="42131"/>
          <a:stretch/>
        </p:blipFill>
        <p:spPr>
          <a:xfrm>
            <a:off x="2469713" y="1311949"/>
            <a:ext cx="1692850" cy="1603424"/>
          </a:xfrm>
          <a:prstGeom prst="rect">
            <a:avLst/>
          </a:prstGeom>
          <a:noFill/>
          <a:ln cap="flat" cmpd="sng" w="9525">
            <a:solidFill>
              <a:srgbClr val="000000"/>
            </a:solidFill>
            <a:prstDash val="solid"/>
            <a:round/>
            <a:headEnd len="sm" w="sm" type="none"/>
            <a:tailEnd len="sm" w="sm" type="none"/>
          </a:ln>
        </p:spPr>
      </p:pic>
      <p:pic>
        <p:nvPicPr>
          <p:cNvPr id="113" name="Google Shape;113;p17"/>
          <p:cNvPicPr preferRelativeResize="0"/>
          <p:nvPr/>
        </p:nvPicPr>
        <p:blipFill rotWithShape="1">
          <a:blip r:embed="rId8">
            <a:alphaModFix/>
          </a:blip>
          <a:srcRect b="20538" l="51709" r="26651" t="42083"/>
          <a:stretch/>
        </p:blipFill>
        <p:spPr>
          <a:xfrm>
            <a:off x="4708563" y="1316850"/>
            <a:ext cx="1622750" cy="1593624"/>
          </a:xfrm>
          <a:prstGeom prst="rect">
            <a:avLst/>
          </a:prstGeom>
          <a:noFill/>
          <a:ln cap="flat" cmpd="sng" w="9525">
            <a:solidFill>
              <a:srgbClr val="000000"/>
            </a:solidFill>
            <a:prstDash val="solid"/>
            <a:round/>
            <a:headEnd len="sm" w="sm" type="none"/>
            <a:tailEnd len="sm" w="sm" type="none"/>
          </a:ln>
        </p:spPr>
      </p:pic>
      <p:pic>
        <p:nvPicPr>
          <p:cNvPr id="114" name="Google Shape;114;p17"/>
          <p:cNvPicPr preferRelativeResize="0"/>
          <p:nvPr/>
        </p:nvPicPr>
        <p:blipFill rotWithShape="1">
          <a:blip r:embed="rId9">
            <a:alphaModFix/>
          </a:blip>
          <a:srcRect b="20058" l="51673" r="26572" t="42131"/>
          <a:stretch/>
        </p:blipFill>
        <p:spPr>
          <a:xfrm>
            <a:off x="7098463" y="1311950"/>
            <a:ext cx="1622750" cy="1603432"/>
          </a:xfrm>
          <a:prstGeom prst="rect">
            <a:avLst/>
          </a:prstGeom>
          <a:noFill/>
          <a:ln cap="flat" cmpd="sng" w="9525">
            <a:solidFill>
              <a:srgbClr val="000000"/>
            </a:solidFill>
            <a:prstDash val="solid"/>
            <a:round/>
            <a:headEnd len="sm" w="sm" type="none"/>
            <a:tailEnd len="sm" w="sm" type="none"/>
          </a:ln>
        </p:spPr>
      </p:pic>
      <p:sp>
        <p:nvSpPr>
          <p:cNvPr id="115" name="Google Shape;115;p17"/>
          <p:cNvSpPr txBox="1"/>
          <p:nvPr/>
        </p:nvSpPr>
        <p:spPr>
          <a:xfrm>
            <a:off x="300963" y="980350"/>
            <a:ext cx="16227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QPF</a:t>
            </a:r>
            <a:endParaRPr b="1">
              <a:latin typeface="Nunito"/>
              <a:ea typeface="Nunito"/>
              <a:cs typeface="Nunito"/>
              <a:sym typeface="Nunito"/>
            </a:endParaRPr>
          </a:p>
        </p:txBody>
      </p:sp>
      <p:sp>
        <p:nvSpPr>
          <p:cNvPr id="116" name="Google Shape;116;p17"/>
          <p:cNvSpPr txBox="1"/>
          <p:nvPr/>
        </p:nvSpPr>
        <p:spPr>
          <a:xfrm>
            <a:off x="2504788" y="980350"/>
            <a:ext cx="16227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Prob. of Snow</a:t>
            </a:r>
            <a:endParaRPr b="1">
              <a:latin typeface="Nunito"/>
              <a:ea typeface="Nunito"/>
              <a:cs typeface="Nunito"/>
              <a:sym typeface="Nunito"/>
            </a:endParaRPr>
          </a:p>
        </p:txBody>
      </p:sp>
      <p:sp>
        <p:nvSpPr>
          <p:cNvPr id="117" name="Google Shape;117;p17"/>
          <p:cNvSpPr txBox="1"/>
          <p:nvPr/>
        </p:nvSpPr>
        <p:spPr>
          <a:xfrm>
            <a:off x="4605251" y="980350"/>
            <a:ext cx="18294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Snow:Liquid Ratio</a:t>
            </a:r>
            <a:endParaRPr b="1">
              <a:latin typeface="Nunito"/>
              <a:ea typeface="Nunito"/>
              <a:cs typeface="Nunito"/>
              <a:sym typeface="Nunito"/>
            </a:endParaRPr>
          </a:p>
        </p:txBody>
      </p:sp>
      <p:sp>
        <p:nvSpPr>
          <p:cNvPr id="118" name="Google Shape;118;p17"/>
          <p:cNvSpPr txBox="1"/>
          <p:nvPr/>
        </p:nvSpPr>
        <p:spPr>
          <a:xfrm>
            <a:off x="7098463" y="980350"/>
            <a:ext cx="16227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Snow Forecast</a:t>
            </a:r>
            <a:endParaRPr b="1">
              <a:latin typeface="Nunito"/>
              <a:ea typeface="Nunito"/>
              <a:cs typeface="Nunito"/>
              <a:sym typeface="Nunito"/>
            </a:endParaRPr>
          </a:p>
        </p:txBody>
      </p:sp>
      <p:sp>
        <p:nvSpPr>
          <p:cNvPr id="119" name="Google Shape;119;p17"/>
          <p:cNvSpPr txBox="1"/>
          <p:nvPr/>
        </p:nvSpPr>
        <p:spPr>
          <a:xfrm>
            <a:off x="1846338" y="1782763"/>
            <a:ext cx="705600" cy="6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Nunito Black"/>
                <a:ea typeface="Nunito Black"/>
                <a:cs typeface="Nunito Black"/>
                <a:sym typeface="Nunito Black"/>
              </a:rPr>
              <a:t>x</a:t>
            </a:r>
            <a:endParaRPr sz="4200">
              <a:latin typeface="Nunito Black"/>
              <a:ea typeface="Nunito Black"/>
              <a:cs typeface="Nunito Black"/>
              <a:sym typeface="Nunito Black"/>
            </a:endParaRPr>
          </a:p>
        </p:txBody>
      </p:sp>
      <p:sp>
        <p:nvSpPr>
          <p:cNvPr id="120" name="Google Shape;120;p17"/>
          <p:cNvSpPr txBox="1"/>
          <p:nvPr/>
        </p:nvSpPr>
        <p:spPr>
          <a:xfrm>
            <a:off x="4108113" y="1782763"/>
            <a:ext cx="705600" cy="6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Nunito Black"/>
                <a:ea typeface="Nunito Black"/>
                <a:cs typeface="Nunito Black"/>
                <a:sym typeface="Nunito Black"/>
              </a:rPr>
              <a:t>x</a:t>
            </a:r>
            <a:endParaRPr sz="4200">
              <a:latin typeface="Nunito Black"/>
              <a:ea typeface="Nunito Black"/>
              <a:cs typeface="Nunito Black"/>
              <a:sym typeface="Nunito Black"/>
            </a:endParaRPr>
          </a:p>
        </p:txBody>
      </p:sp>
      <p:sp>
        <p:nvSpPr>
          <p:cNvPr id="121" name="Google Shape;121;p17"/>
          <p:cNvSpPr txBox="1"/>
          <p:nvPr/>
        </p:nvSpPr>
        <p:spPr>
          <a:xfrm>
            <a:off x="6362088" y="1782750"/>
            <a:ext cx="705600" cy="6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Nunito Black"/>
                <a:ea typeface="Nunito Black"/>
                <a:cs typeface="Nunito Black"/>
                <a:sym typeface="Nunito Black"/>
              </a:rPr>
              <a:t>=</a:t>
            </a:r>
            <a:endParaRPr sz="4200">
              <a:latin typeface="Nunito Black"/>
              <a:ea typeface="Nunito Black"/>
              <a:cs typeface="Nunito Black"/>
              <a:sym typeface="Nunito Black"/>
            </a:endParaRPr>
          </a:p>
        </p:txBody>
      </p:sp>
      <p:sp>
        <p:nvSpPr>
          <p:cNvPr id="122" name="Google Shape;122;p17"/>
          <p:cNvSpPr txBox="1"/>
          <p:nvPr/>
        </p:nvSpPr>
        <p:spPr>
          <a:xfrm>
            <a:off x="2928675" y="2997000"/>
            <a:ext cx="2936400" cy="336600"/>
          </a:xfrm>
          <a:prstGeom prst="rect">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Nunito"/>
                <a:ea typeface="Nunito"/>
                <a:cs typeface="Nunito"/>
                <a:sym typeface="Nunito"/>
              </a:rPr>
              <a:t>“Temperature profile”</a:t>
            </a:r>
            <a:endParaRPr b="1" sz="1800">
              <a:latin typeface="Nunito"/>
              <a:ea typeface="Nunito"/>
              <a:cs typeface="Nunito"/>
              <a:sym typeface="Nunito"/>
            </a:endParaRPr>
          </a:p>
        </p:txBody>
      </p:sp>
      <p:sp>
        <p:nvSpPr>
          <p:cNvPr id="123" name="Google Shape;123;p17"/>
          <p:cNvSpPr txBox="1"/>
          <p:nvPr/>
        </p:nvSpPr>
        <p:spPr>
          <a:xfrm>
            <a:off x="350550" y="2997000"/>
            <a:ext cx="1523700" cy="526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Nunito"/>
                <a:ea typeface="Nunito"/>
                <a:cs typeface="Nunito"/>
                <a:sym typeface="Nunito"/>
              </a:rPr>
              <a:t>“Precipitation Magnitude”</a:t>
            </a:r>
            <a:endParaRPr b="1" sz="1600">
              <a:latin typeface="Nunito"/>
              <a:ea typeface="Nunito"/>
              <a:cs typeface="Nunito"/>
              <a:sym typeface="Nunito"/>
            </a:endParaRPr>
          </a:p>
        </p:txBody>
      </p:sp>
      <p:sp>
        <p:nvSpPr>
          <p:cNvPr id="124" name="Google Shape;124;p17"/>
          <p:cNvSpPr txBox="1"/>
          <p:nvPr/>
        </p:nvSpPr>
        <p:spPr>
          <a:xfrm>
            <a:off x="2132300" y="3300984"/>
            <a:ext cx="43833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300">
                <a:latin typeface="Nunito Light"/>
                <a:ea typeface="Nunito Light"/>
                <a:cs typeface="Nunito Light"/>
                <a:sym typeface="Nunito Light"/>
              </a:rPr>
              <a:t>(a similar process exists for ice accumulations as well)</a:t>
            </a:r>
            <a:endParaRPr i="1" sz="1300">
              <a:latin typeface="Nunito Light"/>
              <a:ea typeface="Nunito Light"/>
              <a:cs typeface="Nunito Light"/>
              <a:sym typeface="Nunito Light"/>
            </a:endParaRPr>
          </a:p>
        </p:txBody>
      </p:sp>
      <p:sp>
        <p:nvSpPr>
          <p:cNvPr id="125" name="Google Shape;125;p17"/>
          <p:cNvSpPr txBox="1"/>
          <p:nvPr/>
        </p:nvSpPr>
        <p:spPr>
          <a:xfrm>
            <a:off x="6515650" y="3333600"/>
            <a:ext cx="2536200" cy="117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highlight>
                  <a:srgbClr val="FFFF00"/>
                </a:highlight>
                <a:latin typeface="Nunito"/>
                <a:ea typeface="Nunito"/>
                <a:cs typeface="Nunito"/>
                <a:sym typeface="Nunito"/>
              </a:rPr>
              <a:t>We dial the snow and ice forecast up and down with these components</a:t>
            </a:r>
            <a:endParaRPr sz="1800">
              <a:highlight>
                <a:srgbClr val="FFFF00"/>
              </a:highlight>
              <a:latin typeface="Nunito"/>
              <a:ea typeface="Nunito"/>
              <a:cs typeface="Nunito"/>
              <a:sym typeface="Nunito"/>
            </a:endParaRPr>
          </a:p>
        </p:txBody>
      </p:sp>
      <p:pic>
        <p:nvPicPr>
          <p:cNvPr id="126" name="Google Shape;126;p17"/>
          <p:cNvPicPr preferRelativeResize="0"/>
          <p:nvPr/>
        </p:nvPicPr>
        <p:blipFill rotWithShape="1">
          <a:blip r:embed="rId10">
            <a:alphaModFix/>
          </a:blip>
          <a:srcRect b="15440" l="0" r="0" t="9893"/>
          <a:stretch/>
        </p:blipFill>
        <p:spPr>
          <a:xfrm>
            <a:off x="415163" y="3592794"/>
            <a:ext cx="1394300" cy="1041019"/>
          </a:xfrm>
          <a:prstGeom prst="rect">
            <a:avLst/>
          </a:prstGeom>
          <a:noFill/>
          <a:ln>
            <a:noFill/>
          </a:ln>
        </p:spPr>
      </p:pic>
      <p:sp>
        <p:nvSpPr>
          <p:cNvPr id="127" name="Google Shape;127;p17"/>
          <p:cNvSpPr txBox="1"/>
          <p:nvPr/>
        </p:nvSpPr>
        <p:spPr>
          <a:xfrm>
            <a:off x="1426700" y="4282800"/>
            <a:ext cx="7056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MORE</a:t>
            </a:r>
            <a:endParaRPr b="1">
              <a:latin typeface="Courier New"/>
              <a:ea typeface="Courier New"/>
              <a:cs typeface="Courier New"/>
              <a:sym typeface="Courier New"/>
            </a:endParaRPr>
          </a:p>
        </p:txBody>
      </p:sp>
      <p:sp>
        <p:nvSpPr>
          <p:cNvPr id="128" name="Google Shape;128;p17"/>
          <p:cNvSpPr txBox="1"/>
          <p:nvPr/>
        </p:nvSpPr>
        <p:spPr>
          <a:xfrm>
            <a:off x="197700" y="4282800"/>
            <a:ext cx="7056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LESS</a:t>
            </a:r>
            <a:endParaRPr b="1">
              <a:latin typeface="Courier New"/>
              <a:ea typeface="Courier New"/>
              <a:cs typeface="Courier New"/>
              <a:sym typeface="Courier New"/>
            </a:endParaRPr>
          </a:p>
        </p:txBody>
      </p:sp>
      <p:sp>
        <p:nvSpPr>
          <p:cNvPr id="129" name="Google Shape;129;p17"/>
          <p:cNvSpPr/>
          <p:nvPr/>
        </p:nvSpPr>
        <p:spPr>
          <a:xfrm>
            <a:off x="4146317" y="3940100"/>
            <a:ext cx="576300" cy="5727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7"/>
          <p:cNvPicPr preferRelativeResize="0"/>
          <p:nvPr/>
        </p:nvPicPr>
        <p:blipFill rotWithShape="1">
          <a:blip r:embed="rId10">
            <a:alphaModFix/>
          </a:blip>
          <a:srcRect b="15440" l="0" r="0" t="9893"/>
          <a:stretch/>
        </p:blipFill>
        <p:spPr>
          <a:xfrm>
            <a:off x="3711088" y="3592794"/>
            <a:ext cx="1394300" cy="1041019"/>
          </a:xfrm>
          <a:prstGeom prst="rect">
            <a:avLst/>
          </a:prstGeom>
          <a:noFill/>
          <a:ln>
            <a:noFill/>
          </a:ln>
        </p:spPr>
      </p:pic>
      <p:sp>
        <p:nvSpPr>
          <p:cNvPr id="131" name="Google Shape;131;p17"/>
          <p:cNvSpPr txBox="1"/>
          <p:nvPr/>
        </p:nvSpPr>
        <p:spPr>
          <a:xfrm>
            <a:off x="4722625" y="4282800"/>
            <a:ext cx="7056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MORE</a:t>
            </a:r>
            <a:endParaRPr b="1">
              <a:latin typeface="Courier New"/>
              <a:ea typeface="Courier New"/>
              <a:cs typeface="Courier New"/>
              <a:sym typeface="Courier New"/>
            </a:endParaRPr>
          </a:p>
        </p:txBody>
      </p:sp>
      <p:sp>
        <p:nvSpPr>
          <p:cNvPr id="132" name="Google Shape;132;p17"/>
          <p:cNvSpPr txBox="1"/>
          <p:nvPr/>
        </p:nvSpPr>
        <p:spPr>
          <a:xfrm>
            <a:off x="3493625" y="4282800"/>
            <a:ext cx="7056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LESS</a:t>
            </a:r>
            <a:endParaRPr b="1">
              <a:latin typeface="Courier New"/>
              <a:ea typeface="Courier New"/>
              <a:cs typeface="Courier New"/>
              <a:sym typeface="Courier New"/>
            </a:endParaRPr>
          </a:p>
        </p:txBody>
      </p:sp>
      <p:sp>
        <p:nvSpPr>
          <p:cNvPr id="133" name="Google Shape;133;p17"/>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p:nvPr/>
        </p:nvSpPr>
        <p:spPr>
          <a:xfrm>
            <a:off x="197700" y="957925"/>
            <a:ext cx="1829400" cy="2207400"/>
          </a:xfrm>
          <a:prstGeom prst="rect">
            <a:avLst/>
          </a:prstGeom>
          <a:solidFill>
            <a:srgbClr val="D9EAD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2359125" y="957925"/>
            <a:ext cx="6473100" cy="2207400"/>
          </a:xfrm>
          <a:prstGeom prst="rect">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noaa logo transparent background" id="140" name="Google Shape;140;p18"/>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141" name="Google Shape;141;p18"/>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142" name="Google Shape;142;p18"/>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143" name="Google Shape;143;p18"/>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144" name="Google Shape;144;p18"/>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145" name="Google Shape;145;p18"/>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Who Do I Collaborate With?</a:t>
            </a:r>
            <a:endParaRPr sz="3200" u="sng">
              <a:solidFill>
                <a:srgbClr val="000000"/>
              </a:solidFill>
              <a:latin typeface="Nunito ExtraBold"/>
              <a:ea typeface="Nunito ExtraBold"/>
              <a:cs typeface="Nunito ExtraBold"/>
              <a:sym typeface="Nunito ExtraBold"/>
            </a:endParaRPr>
          </a:p>
        </p:txBody>
      </p:sp>
      <p:pic>
        <p:nvPicPr>
          <p:cNvPr id="146" name="Google Shape;146;p18"/>
          <p:cNvPicPr preferRelativeResize="0"/>
          <p:nvPr/>
        </p:nvPicPr>
        <p:blipFill rotWithShape="1">
          <a:blip r:embed="rId6">
            <a:alphaModFix/>
          </a:blip>
          <a:srcRect b="20288" l="51673" r="26572" t="41901"/>
          <a:stretch/>
        </p:blipFill>
        <p:spPr>
          <a:xfrm>
            <a:off x="300925" y="1311950"/>
            <a:ext cx="1622770" cy="1603424"/>
          </a:xfrm>
          <a:prstGeom prst="rect">
            <a:avLst/>
          </a:prstGeom>
          <a:noFill/>
          <a:ln cap="flat" cmpd="sng" w="9525">
            <a:solidFill>
              <a:srgbClr val="000000"/>
            </a:solidFill>
            <a:prstDash val="solid"/>
            <a:round/>
            <a:headEnd len="sm" w="sm" type="none"/>
            <a:tailEnd len="sm" w="sm" type="none"/>
          </a:ln>
        </p:spPr>
      </p:pic>
      <p:pic>
        <p:nvPicPr>
          <p:cNvPr id="147" name="Google Shape;147;p18"/>
          <p:cNvPicPr preferRelativeResize="0"/>
          <p:nvPr/>
        </p:nvPicPr>
        <p:blipFill rotWithShape="1">
          <a:blip r:embed="rId7">
            <a:alphaModFix/>
          </a:blip>
          <a:srcRect b="19829" l="51673" r="25496" t="42131"/>
          <a:stretch/>
        </p:blipFill>
        <p:spPr>
          <a:xfrm>
            <a:off x="2469713" y="1311949"/>
            <a:ext cx="1692850" cy="1603424"/>
          </a:xfrm>
          <a:prstGeom prst="rect">
            <a:avLst/>
          </a:prstGeom>
          <a:noFill/>
          <a:ln cap="flat" cmpd="sng" w="9525">
            <a:solidFill>
              <a:srgbClr val="000000"/>
            </a:solidFill>
            <a:prstDash val="solid"/>
            <a:round/>
            <a:headEnd len="sm" w="sm" type="none"/>
            <a:tailEnd len="sm" w="sm" type="none"/>
          </a:ln>
        </p:spPr>
      </p:pic>
      <p:pic>
        <p:nvPicPr>
          <p:cNvPr id="148" name="Google Shape;148;p18"/>
          <p:cNvPicPr preferRelativeResize="0"/>
          <p:nvPr/>
        </p:nvPicPr>
        <p:blipFill rotWithShape="1">
          <a:blip r:embed="rId8">
            <a:alphaModFix/>
          </a:blip>
          <a:srcRect b="20538" l="51709" r="26651" t="42083"/>
          <a:stretch/>
        </p:blipFill>
        <p:spPr>
          <a:xfrm>
            <a:off x="4708563" y="1316850"/>
            <a:ext cx="1622750" cy="1593624"/>
          </a:xfrm>
          <a:prstGeom prst="rect">
            <a:avLst/>
          </a:prstGeom>
          <a:noFill/>
          <a:ln cap="flat" cmpd="sng" w="9525">
            <a:solidFill>
              <a:srgbClr val="000000"/>
            </a:solidFill>
            <a:prstDash val="solid"/>
            <a:round/>
            <a:headEnd len="sm" w="sm" type="none"/>
            <a:tailEnd len="sm" w="sm" type="none"/>
          </a:ln>
        </p:spPr>
      </p:pic>
      <p:pic>
        <p:nvPicPr>
          <p:cNvPr id="149" name="Google Shape;149;p18"/>
          <p:cNvPicPr preferRelativeResize="0"/>
          <p:nvPr/>
        </p:nvPicPr>
        <p:blipFill rotWithShape="1">
          <a:blip r:embed="rId9">
            <a:alphaModFix/>
          </a:blip>
          <a:srcRect b="20058" l="51673" r="26572" t="42131"/>
          <a:stretch/>
        </p:blipFill>
        <p:spPr>
          <a:xfrm>
            <a:off x="7098463" y="1311950"/>
            <a:ext cx="1622750" cy="1603432"/>
          </a:xfrm>
          <a:prstGeom prst="rect">
            <a:avLst/>
          </a:prstGeom>
          <a:noFill/>
          <a:ln cap="flat" cmpd="sng" w="9525">
            <a:solidFill>
              <a:srgbClr val="000000"/>
            </a:solidFill>
            <a:prstDash val="solid"/>
            <a:round/>
            <a:headEnd len="sm" w="sm" type="none"/>
            <a:tailEnd len="sm" w="sm" type="none"/>
          </a:ln>
        </p:spPr>
      </p:pic>
      <p:sp>
        <p:nvSpPr>
          <p:cNvPr id="150" name="Google Shape;150;p18"/>
          <p:cNvSpPr txBox="1"/>
          <p:nvPr/>
        </p:nvSpPr>
        <p:spPr>
          <a:xfrm>
            <a:off x="300963" y="980350"/>
            <a:ext cx="16227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QPF</a:t>
            </a:r>
            <a:endParaRPr b="1">
              <a:latin typeface="Nunito"/>
              <a:ea typeface="Nunito"/>
              <a:cs typeface="Nunito"/>
              <a:sym typeface="Nunito"/>
            </a:endParaRPr>
          </a:p>
        </p:txBody>
      </p:sp>
      <p:sp>
        <p:nvSpPr>
          <p:cNvPr id="151" name="Google Shape;151;p18"/>
          <p:cNvSpPr txBox="1"/>
          <p:nvPr/>
        </p:nvSpPr>
        <p:spPr>
          <a:xfrm>
            <a:off x="2504788" y="980350"/>
            <a:ext cx="16227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Prob. of Snow</a:t>
            </a:r>
            <a:endParaRPr b="1">
              <a:latin typeface="Nunito"/>
              <a:ea typeface="Nunito"/>
              <a:cs typeface="Nunito"/>
              <a:sym typeface="Nunito"/>
            </a:endParaRPr>
          </a:p>
        </p:txBody>
      </p:sp>
      <p:sp>
        <p:nvSpPr>
          <p:cNvPr id="152" name="Google Shape;152;p18"/>
          <p:cNvSpPr txBox="1"/>
          <p:nvPr/>
        </p:nvSpPr>
        <p:spPr>
          <a:xfrm>
            <a:off x="4605251" y="980350"/>
            <a:ext cx="18294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Snow:Liquid Ratio</a:t>
            </a:r>
            <a:endParaRPr b="1">
              <a:latin typeface="Nunito"/>
              <a:ea typeface="Nunito"/>
              <a:cs typeface="Nunito"/>
              <a:sym typeface="Nunito"/>
            </a:endParaRPr>
          </a:p>
        </p:txBody>
      </p:sp>
      <p:sp>
        <p:nvSpPr>
          <p:cNvPr id="153" name="Google Shape;153;p18"/>
          <p:cNvSpPr txBox="1"/>
          <p:nvPr/>
        </p:nvSpPr>
        <p:spPr>
          <a:xfrm>
            <a:off x="7098463" y="980350"/>
            <a:ext cx="1622700" cy="3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Nunito"/>
                <a:ea typeface="Nunito"/>
                <a:cs typeface="Nunito"/>
                <a:sym typeface="Nunito"/>
              </a:rPr>
              <a:t>Snow Forecast</a:t>
            </a:r>
            <a:endParaRPr b="1">
              <a:latin typeface="Nunito"/>
              <a:ea typeface="Nunito"/>
              <a:cs typeface="Nunito"/>
              <a:sym typeface="Nunito"/>
            </a:endParaRPr>
          </a:p>
        </p:txBody>
      </p:sp>
      <p:sp>
        <p:nvSpPr>
          <p:cNvPr id="154" name="Google Shape;154;p18"/>
          <p:cNvSpPr txBox="1"/>
          <p:nvPr/>
        </p:nvSpPr>
        <p:spPr>
          <a:xfrm>
            <a:off x="1846338" y="1782763"/>
            <a:ext cx="705600" cy="6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Nunito Black"/>
                <a:ea typeface="Nunito Black"/>
                <a:cs typeface="Nunito Black"/>
                <a:sym typeface="Nunito Black"/>
              </a:rPr>
              <a:t>x</a:t>
            </a:r>
            <a:endParaRPr sz="4200">
              <a:latin typeface="Nunito Black"/>
              <a:ea typeface="Nunito Black"/>
              <a:cs typeface="Nunito Black"/>
              <a:sym typeface="Nunito Black"/>
            </a:endParaRPr>
          </a:p>
        </p:txBody>
      </p:sp>
      <p:sp>
        <p:nvSpPr>
          <p:cNvPr id="155" name="Google Shape;155;p18"/>
          <p:cNvSpPr txBox="1"/>
          <p:nvPr/>
        </p:nvSpPr>
        <p:spPr>
          <a:xfrm>
            <a:off x="4108113" y="1782763"/>
            <a:ext cx="705600" cy="6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Nunito Black"/>
                <a:ea typeface="Nunito Black"/>
                <a:cs typeface="Nunito Black"/>
                <a:sym typeface="Nunito Black"/>
              </a:rPr>
              <a:t>x</a:t>
            </a:r>
            <a:endParaRPr sz="4200">
              <a:latin typeface="Nunito Black"/>
              <a:ea typeface="Nunito Black"/>
              <a:cs typeface="Nunito Black"/>
              <a:sym typeface="Nunito Black"/>
            </a:endParaRPr>
          </a:p>
        </p:txBody>
      </p:sp>
      <p:sp>
        <p:nvSpPr>
          <p:cNvPr id="156" name="Google Shape;156;p18"/>
          <p:cNvSpPr txBox="1"/>
          <p:nvPr/>
        </p:nvSpPr>
        <p:spPr>
          <a:xfrm>
            <a:off x="6362088" y="1782750"/>
            <a:ext cx="705600" cy="6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latin typeface="Nunito Black"/>
                <a:ea typeface="Nunito Black"/>
                <a:cs typeface="Nunito Black"/>
                <a:sym typeface="Nunito Black"/>
              </a:rPr>
              <a:t>=</a:t>
            </a:r>
            <a:endParaRPr sz="4200">
              <a:latin typeface="Nunito Black"/>
              <a:ea typeface="Nunito Black"/>
              <a:cs typeface="Nunito Black"/>
              <a:sym typeface="Nunito Black"/>
            </a:endParaRPr>
          </a:p>
        </p:txBody>
      </p:sp>
      <p:pic>
        <p:nvPicPr>
          <p:cNvPr id="157" name="Google Shape;157;p18"/>
          <p:cNvPicPr preferRelativeResize="0"/>
          <p:nvPr/>
        </p:nvPicPr>
        <p:blipFill rotWithShape="1">
          <a:blip r:embed="rId10">
            <a:alphaModFix/>
          </a:blip>
          <a:srcRect b="28749" l="0" r="0" t="0"/>
          <a:stretch/>
        </p:blipFill>
        <p:spPr>
          <a:xfrm>
            <a:off x="707500" y="3070907"/>
            <a:ext cx="809624" cy="795661"/>
          </a:xfrm>
          <a:prstGeom prst="rect">
            <a:avLst/>
          </a:prstGeom>
          <a:noFill/>
          <a:ln>
            <a:noFill/>
          </a:ln>
        </p:spPr>
      </p:pic>
      <p:pic>
        <p:nvPicPr>
          <p:cNvPr id="158" name="Google Shape;158;p18"/>
          <p:cNvPicPr preferRelativeResize="0"/>
          <p:nvPr/>
        </p:nvPicPr>
        <p:blipFill rotWithShape="1">
          <a:blip r:embed="rId10">
            <a:alphaModFix/>
          </a:blip>
          <a:srcRect b="28749" l="0" r="0" t="0"/>
          <a:stretch/>
        </p:blipFill>
        <p:spPr>
          <a:xfrm>
            <a:off x="4056113" y="3070907"/>
            <a:ext cx="809624" cy="795661"/>
          </a:xfrm>
          <a:prstGeom prst="rect">
            <a:avLst/>
          </a:prstGeom>
          <a:noFill/>
          <a:ln>
            <a:noFill/>
          </a:ln>
        </p:spPr>
      </p:pic>
      <p:sp>
        <p:nvSpPr>
          <p:cNvPr id="159" name="Google Shape;159;p18"/>
          <p:cNvSpPr txBox="1"/>
          <p:nvPr/>
        </p:nvSpPr>
        <p:spPr>
          <a:xfrm>
            <a:off x="141750" y="3898125"/>
            <a:ext cx="1829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Nunito"/>
                <a:ea typeface="Nunito"/>
                <a:cs typeface="Nunito"/>
                <a:sym typeface="Nunito"/>
              </a:rPr>
              <a:t>1 QPF forecaster </a:t>
            </a:r>
            <a:endParaRPr sz="1700">
              <a:latin typeface="Nunito"/>
              <a:ea typeface="Nunito"/>
              <a:cs typeface="Nunito"/>
              <a:sym typeface="Nunito"/>
            </a:endParaRPr>
          </a:p>
          <a:p>
            <a:pPr indent="0" lvl="0" marL="0" rtl="0" algn="ctr">
              <a:spcBef>
                <a:spcPts val="0"/>
              </a:spcBef>
              <a:spcAft>
                <a:spcPts val="0"/>
              </a:spcAft>
              <a:buNone/>
            </a:pPr>
            <a:r>
              <a:rPr lang="en" sz="1700">
                <a:latin typeface="Nunito"/>
                <a:ea typeface="Nunito"/>
                <a:cs typeface="Nunito"/>
                <a:sym typeface="Nunito"/>
              </a:rPr>
              <a:t>per shift</a:t>
            </a:r>
            <a:endParaRPr sz="1700">
              <a:latin typeface="Nunito"/>
              <a:ea typeface="Nunito"/>
              <a:cs typeface="Nunito"/>
              <a:sym typeface="Nunito"/>
            </a:endParaRPr>
          </a:p>
        </p:txBody>
      </p:sp>
      <p:sp>
        <p:nvSpPr>
          <p:cNvPr id="160" name="Google Shape;160;p18"/>
          <p:cNvSpPr txBox="1"/>
          <p:nvPr/>
        </p:nvSpPr>
        <p:spPr>
          <a:xfrm>
            <a:off x="3378825" y="3898125"/>
            <a:ext cx="2164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Nunito"/>
                <a:ea typeface="Nunito"/>
                <a:cs typeface="Nunito"/>
                <a:sym typeface="Nunito"/>
              </a:rPr>
              <a:t>1 WWD forecaster </a:t>
            </a:r>
            <a:endParaRPr sz="1700">
              <a:latin typeface="Nunito"/>
              <a:ea typeface="Nunito"/>
              <a:cs typeface="Nunito"/>
              <a:sym typeface="Nunito"/>
            </a:endParaRPr>
          </a:p>
          <a:p>
            <a:pPr indent="0" lvl="0" marL="0" rtl="0" algn="ctr">
              <a:spcBef>
                <a:spcPts val="0"/>
              </a:spcBef>
              <a:spcAft>
                <a:spcPts val="0"/>
              </a:spcAft>
              <a:buNone/>
            </a:pPr>
            <a:r>
              <a:rPr lang="en" sz="1700">
                <a:latin typeface="Nunito"/>
                <a:ea typeface="Nunito"/>
                <a:cs typeface="Nunito"/>
                <a:sym typeface="Nunito"/>
              </a:rPr>
              <a:t>per shift</a:t>
            </a:r>
            <a:endParaRPr sz="1700">
              <a:latin typeface="Nunito"/>
              <a:ea typeface="Nunito"/>
              <a:cs typeface="Nunito"/>
              <a:sym typeface="Nunito"/>
            </a:endParaRPr>
          </a:p>
        </p:txBody>
      </p:sp>
      <p:sp>
        <p:nvSpPr>
          <p:cNvPr id="161" name="Google Shape;161;p18"/>
          <p:cNvSpPr txBox="1"/>
          <p:nvPr/>
        </p:nvSpPr>
        <p:spPr>
          <a:xfrm>
            <a:off x="5745225" y="3303163"/>
            <a:ext cx="3321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All our precipitation forecasters work as a team and are in constant communication. </a:t>
            </a:r>
            <a:r>
              <a:rPr lang="en">
                <a:highlight>
                  <a:srgbClr val="FFFF00"/>
                </a:highlight>
                <a:latin typeface="Nunito"/>
                <a:ea typeface="Nunito"/>
                <a:cs typeface="Nunito"/>
                <a:sym typeface="Nunito"/>
              </a:rPr>
              <a:t>Generally speaking, collaboration concerns for winter areas should include the WWD.</a:t>
            </a:r>
            <a:endParaRPr>
              <a:highlight>
                <a:srgbClr val="FFFF00"/>
              </a:highlight>
              <a:latin typeface="Nunito"/>
              <a:ea typeface="Nunito"/>
              <a:cs typeface="Nunito"/>
              <a:sym typeface="Nunito"/>
            </a:endParaRPr>
          </a:p>
        </p:txBody>
      </p:sp>
      <p:sp>
        <p:nvSpPr>
          <p:cNvPr id="162" name="Google Shape;162;p18"/>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cxnSp>
        <p:nvCxnSpPr>
          <p:cNvPr id="167" name="Google Shape;167;p19"/>
          <p:cNvCxnSpPr/>
          <p:nvPr/>
        </p:nvCxnSpPr>
        <p:spPr>
          <a:xfrm rot="10800000">
            <a:off x="3616434" y="1916624"/>
            <a:ext cx="6600" cy="1600200"/>
          </a:xfrm>
          <a:prstGeom prst="straightConnector1">
            <a:avLst/>
          </a:prstGeom>
          <a:noFill/>
          <a:ln cap="flat" cmpd="sng" w="19050">
            <a:solidFill>
              <a:srgbClr val="0000FF"/>
            </a:solidFill>
            <a:prstDash val="dash"/>
            <a:round/>
            <a:headEnd len="med" w="med" type="none"/>
            <a:tailEnd len="med" w="med" type="none"/>
          </a:ln>
        </p:spPr>
      </p:cxnSp>
      <p:pic>
        <p:nvPicPr>
          <p:cNvPr descr="Image result for noaa logo transparent background" id="168" name="Google Shape;168;p19"/>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169" name="Google Shape;169;p19"/>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170" name="Google Shape;170;p19"/>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171" name="Google Shape;171;p19"/>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172" name="Google Shape;172;p19"/>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173" name="Google Shape;173;p19"/>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Deterministic Influences Probabilistic</a:t>
            </a:r>
            <a:endParaRPr sz="3200" u="sng">
              <a:solidFill>
                <a:srgbClr val="000000"/>
              </a:solidFill>
              <a:latin typeface="Nunito ExtraBold"/>
              <a:ea typeface="Nunito ExtraBold"/>
              <a:cs typeface="Nunito ExtraBold"/>
              <a:sym typeface="Nunito ExtraBold"/>
            </a:endParaRPr>
          </a:p>
        </p:txBody>
      </p:sp>
      <p:cxnSp>
        <p:nvCxnSpPr>
          <p:cNvPr id="174" name="Google Shape;174;p19"/>
          <p:cNvCxnSpPr/>
          <p:nvPr/>
        </p:nvCxnSpPr>
        <p:spPr>
          <a:xfrm rot="10800000">
            <a:off x="597375" y="1154175"/>
            <a:ext cx="0" cy="2359200"/>
          </a:xfrm>
          <a:prstGeom prst="straightConnector1">
            <a:avLst/>
          </a:prstGeom>
          <a:noFill/>
          <a:ln cap="flat" cmpd="sng" w="38100">
            <a:solidFill>
              <a:srgbClr val="999999"/>
            </a:solidFill>
            <a:prstDash val="solid"/>
            <a:round/>
            <a:headEnd len="med" w="med" type="none"/>
            <a:tailEnd len="med" w="med" type="triangle"/>
          </a:ln>
        </p:spPr>
      </p:cxnSp>
      <p:cxnSp>
        <p:nvCxnSpPr>
          <p:cNvPr id="175" name="Google Shape;175;p19"/>
          <p:cNvCxnSpPr/>
          <p:nvPr/>
        </p:nvCxnSpPr>
        <p:spPr>
          <a:xfrm flipH="1" rot="10800000">
            <a:off x="597375" y="3493275"/>
            <a:ext cx="4870200" cy="20100"/>
          </a:xfrm>
          <a:prstGeom prst="straightConnector1">
            <a:avLst/>
          </a:prstGeom>
          <a:noFill/>
          <a:ln cap="flat" cmpd="sng" w="38100">
            <a:solidFill>
              <a:srgbClr val="999999"/>
            </a:solidFill>
            <a:prstDash val="solid"/>
            <a:round/>
            <a:headEnd len="med" w="med" type="none"/>
            <a:tailEnd len="med" w="med" type="triangle"/>
          </a:ln>
        </p:spPr>
      </p:cxnSp>
      <p:sp>
        <p:nvSpPr>
          <p:cNvPr id="176" name="Google Shape;176;p19"/>
          <p:cNvSpPr txBox="1"/>
          <p:nvPr/>
        </p:nvSpPr>
        <p:spPr>
          <a:xfrm rot="-5400000">
            <a:off x="-244425" y="2133675"/>
            <a:ext cx="1283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999999"/>
                </a:solidFill>
                <a:latin typeface="Nunito Light"/>
                <a:ea typeface="Nunito Light"/>
                <a:cs typeface="Nunito Light"/>
                <a:sym typeface="Nunito Light"/>
              </a:rPr>
              <a:t>Probability</a:t>
            </a:r>
            <a:endParaRPr i="1">
              <a:solidFill>
                <a:srgbClr val="999999"/>
              </a:solidFill>
              <a:latin typeface="Nunito Light"/>
              <a:ea typeface="Nunito Light"/>
              <a:cs typeface="Nunito Light"/>
              <a:sym typeface="Nunito Light"/>
            </a:endParaRPr>
          </a:p>
        </p:txBody>
      </p:sp>
      <p:sp>
        <p:nvSpPr>
          <p:cNvPr id="177" name="Google Shape;177;p19"/>
          <p:cNvSpPr txBox="1"/>
          <p:nvPr/>
        </p:nvSpPr>
        <p:spPr>
          <a:xfrm>
            <a:off x="1559625" y="3493275"/>
            <a:ext cx="29457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999999"/>
                </a:solidFill>
                <a:latin typeface="Nunito Light"/>
                <a:ea typeface="Nunito Light"/>
                <a:cs typeface="Nunito Light"/>
                <a:sym typeface="Nunito Light"/>
              </a:rPr>
              <a:t>Snow or Ice Accumulation</a:t>
            </a:r>
            <a:endParaRPr i="1">
              <a:solidFill>
                <a:srgbClr val="999999"/>
              </a:solidFill>
              <a:latin typeface="Nunito Light"/>
              <a:ea typeface="Nunito Light"/>
              <a:cs typeface="Nunito Light"/>
              <a:sym typeface="Nunito Light"/>
            </a:endParaRPr>
          </a:p>
        </p:txBody>
      </p:sp>
      <p:sp>
        <p:nvSpPr>
          <p:cNvPr id="178" name="Google Shape;178;p19"/>
          <p:cNvSpPr/>
          <p:nvPr/>
        </p:nvSpPr>
        <p:spPr>
          <a:xfrm>
            <a:off x="637875" y="1900454"/>
            <a:ext cx="4546125" cy="1612925"/>
          </a:xfrm>
          <a:custGeom>
            <a:rect b="b" l="l" r="r" t="t"/>
            <a:pathLst>
              <a:path extrusionOk="0" h="64517" w="181845">
                <a:moveTo>
                  <a:pt x="0" y="64517"/>
                </a:moveTo>
                <a:cubicBezTo>
                  <a:pt x="4932" y="63284"/>
                  <a:pt x="10438" y="63955"/>
                  <a:pt x="14985" y="61682"/>
                </a:cubicBezTo>
                <a:cubicBezTo>
                  <a:pt x="37523" y="50413"/>
                  <a:pt x="55222" y="30831"/>
                  <a:pt x="77760" y="19562"/>
                </a:cubicBezTo>
                <a:cubicBezTo>
                  <a:pt x="92538" y="12173"/>
                  <a:pt x="107324" y="-2713"/>
                  <a:pt x="123525" y="527"/>
                </a:cubicBezTo>
                <a:cubicBezTo>
                  <a:pt x="133181" y="2458"/>
                  <a:pt x="142321" y="8849"/>
                  <a:pt x="148230" y="16727"/>
                </a:cubicBezTo>
                <a:cubicBezTo>
                  <a:pt x="159784" y="32132"/>
                  <a:pt x="164622" y="55096"/>
                  <a:pt x="181845" y="63707"/>
                </a:cubicBezTo>
              </a:path>
            </a:pathLst>
          </a:custGeom>
          <a:noFill/>
          <a:ln cap="flat" cmpd="sng" w="19050">
            <a:solidFill>
              <a:srgbClr val="FF0000"/>
            </a:solidFill>
            <a:prstDash val="solid"/>
            <a:round/>
            <a:headEnd len="med" w="med" type="none"/>
            <a:tailEnd len="med" w="med" type="none"/>
          </a:ln>
        </p:spPr>
      </p:sp>
      <p:sp>
        <p:nvSpPr>
          <p:cNvPr id="179" name="Google Shape;179;p19"/>
          <p:cNvSpPr/>
          <p:nvPr/>
        </p:nvSpPr>
        <p:spPr>
          <a:xfrm>
            <a:off x="3371625" y="3131025"/>
            <a:ext cx="496200" cy="430800"/>
          </a:xfrm>
          <a:prstGeom prst="star5">
            <a:avLst>
              <a:gd fmla="val 19098" name="adj"/>
              <a:gd fmla="val 105146" name="hf"/>
              <a:gd fmla="val 110557" name="vf"/>
            </a:avLst>
          </a:prstGeom>
          <a:solidFill>
            <a:srgbClr val="FFFF00"/>
          </a:solid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9"/>
          <p:cNvSpPr txBox="1"/>
          <p:nvPr/>
        </p:nvSpPr>
        <p:spPr>
          <a:xfrm>
            <a:off x="759375" y="1154175"/>
            <a:ext cx="4622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00FF"/>
                </a:solidFill>
                <a:highlight>
                  <a:srgbClr val="FFFF00"/>
                </a:highlight>
                <a:latin typeface="Nunito"/>
                <a:ea typeface="Nunito"/>
                <a:cs typeface="Nunito"/>
                <a:sym typeface="Nunito"/>
              </a:rPr>
              <a:t>WPC deterministic forecast becomes the mode, or “most likely” value in the distribution</a:t>
            </a:r>
            <a:endParaRPr b="1" sz="1600">
              <a:solidFill>
                <a:srgbClr val="0000FF"/>
              </a:solidFill>
              <a:highlight>
                <a:srgbClr val="FFFF00"/>
              </a:highlight>
              <a:latin typeface="Nunito"/>
              <a:ea typeface="Nunito"/>
              <a:cs typeface="Nunito"/>
              <a:sym typeface="Nunito"/>
            </a:endParaRPr>
          </a:p>
        </p:txBody>
      </p:sp>
      <p:sp>
        <p:nvSpPr>
          <p:cNvPr id="181" name="Google Shape;181;p19"/>
          <p:cNvSpPr txBox="1"/>
          <p:nvPr/>
        </p:nvSpPr>
        <p:spPr>
          <a:xfrm>
            <a:off x="369475" y="3937225"/>
            <a:ext cx="5082900" cy="67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0000"/>
                </a:solidFill>
                <a:latin typeface="Nunito"/>
                <a:ea typeface="Nunito"/>
                <a:cs typeface="Nunito"/>
                <a:sym typeface="Nunito"/>
              </a:rPr>
              <a:t>Variance is that of the overall ensemble, and the skew is based on the position of the WPC forecast</a:t>
            </a:r>
            <a:endParaRPr sz="1600">
              <a:solidFill>
                <a:srgbClr val="FF0000"/>
              </a:solidFill>
              <a:latin typeface="Nunito"/>
              <a:ea typeface="Nunito"/>
              <a:cs typeface="Nunito"/>
              <a:sym typeface="Nunito"/>
            </a:endParaRPr>
          </a:p>
        </p:txBody>
      </p:sp>
      <p:sp>
        <p:nvSpPr>
          <p:cNvPr id="182" name="Google Shape;182;p19"/>
          <p:cNvSpPr txBox="1"/>
          <p:nvPr/>
        </p:nvSpPr>
        <p:spPr>
          <a:xfrm>
            <a:off x="5751000" y="1083375"/>
            <a:ext cx="3219900" cy="2924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Nunito"/>
              <a:buChar char="●"/>
            </a:pPr>
            <a:r>
              <a:rPr lang="en" sz="1700">
                <a:latin typeface="Nunito"/>
                <a:ea typeface="Nunito"/>
                <a:cs typeface="Nunito"/>
                <a:sym typeface="Nunito"/>
              </a:rPr>
              <a:t>Collaboration is crucial!</a:t>
            </a:r>
            <a:endParaRPr sz="1700">
              <a:latin typeface="Nunito"/>
              <a:ea typeface="Nunito"/>
              <a:cs typeface="Nunito"/>
              <a:sym typeface="Nunito"/>
            </a:endParaRPr>
          </a:p>
          <a:p>
            <a:pPr indent="-336550" lvl="0" marL="457200" rtl="0" algn="l">
              <a:spcBef>
                <a:spcPts val="1000"/>
              </a:spcBef>
              <a:spcAft>
                <a:spcPts val="0"/>
              </a:spcAft>
              <a:buSzPts val="1700"/>
              <a:buFont typeface="Nunito"/>
              <a:buChar char="●"/>
            </a:pPr>
            <a:r>
              <a:rPr lang="en" sz="1700">
                <a:latin typeface="Nunito"/>
                <a:ea typeface="Nunito"/>
                <a:cs typeface="Nunito"/>
                <a:sym typeface="Nunito"/>
              </a:rPr>
              <a:t>Many downstream products are affected, so coming to a consensus is very helpful</a:t>
            </a:r>
            <a:endParaRPr sz="1700">
              <a:latin typeface="Nunito"/>
              <a:ea typeface="Nunito"/>
              <a:cs typeface="Nunito"/>
              <a:sym typeface="Nunito"/>
            </a:endParaRPr>
          </a:p>
          <a:p>
            <a:pPr indent="-336550" lvl="0" marL="457200" rtl="0" algn="l">
              <a:spcBef>
                <a:spcPts val="1000"/>
              </a:spcBef>
              <a:spcAft>
                <a:spcPts val="0"/>
              </a:spcAft>
              <a:buSzPts val="1700"/>
              <a:buFont typeface="Nunito"/>
              <a:buChar char="●"/>
            </a:pPr>
            <a:r>
              <a:rPr lang="en" sz="1700">
                <a:latin typeface="Nunito"/>
                <a:ea typeface="Nunito"/>
                <a:cs typeface="Nunito"/>
                <a:sym typeface="Nunito"/>
              </a:rPr>
              <a:t>Probabilistic Winter Precipitation Forecasts (PWPF)</a:t>
            </a:r>
            <a:endParaRPr sz="1700">
              <a:latin typeface="Nunito"/>
              <a:ea typeface="Nunito"/>
              <a:cs typeface="Nunito"/>
              <a:sym typeface="Nunito"/>
            </a:endParaRPr>
          </a:p>
          <a:p>
            <a:pPr indent="-336550" lvl="0" marL="457200" rtl="0" algn="l">
              <a:spcBef>
                <a:spcPts val="1000"/>
              </a:spcBef>
              <a:spcAft>
                <a:spcPts val="1000"/>
              </a:spcAft>
              <a:buSzPts val="1700"/>
              <a:buFont typeface="Nunito"/>
              <a:buChar char="●"/>
            </a:pPr>
            <a:r>
              <a:rPr lang="en" sz="1700">
                <a:latin typeface="Nunito"/>
                <a:ea typeface="Nunito"/>
                <a:cs typeface="Nunito"/>
                <a:sym typeface="Nunito"/>
              </a:rPr>
              <a:t>Winter Storm Outlook</a:t>
            </a:r>
            <a:endParaRPr sz="1700">
              <a:latin typeface="Nunito"/>
              <a:ea typeface="Nunito"/>
              <a:cs typeface="Nunito"/>
              <a:sym typeface="Nunito"/>
            </a:endParaRPr>
          </a:p>
        </p:txBody>
      </p:sp>
      <p:sp>
        <p:nvSpPr>
          <p:cNvPr id="183" name="Google Shape;183;p19"/>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Image result for noaa logo transparent background" id="188" name="Google Shape;188;p20"/>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189" name="Google Shape;189;p20"/>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190" name="Google Shape;190;p20"/>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191" name="Google Shape;191;p20"/>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192" name="Google Shape;192;p20"/>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193" name="Google Shape;193;p20"/>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The Case for a Probabilistic Approach</a:t>
            </a:r>
            <a:endParaRPr sz="3200" u="sng">
              <a:solidFill>
                <a:srgbClr val="000000"/>
              </a:solidFill>
              <a:latin typeface="Nunito ExtraBold"/>
              <a:ea typeface="Nunito ExtraBold"/>
              <a:cs typeface="Nunito ExtraBold"/>
              <a:sym typeface="Nunito ExtraBold"/>
            </a:endParaRPr>
          </a:p>
        </p:txBody>
      </p:sp>
      <p:pic>
        <p:nvPicPr>
          <p:cNvPr id="194" name="Google Shape;194;p20"/>
          <p:cNvPicPr preferRelativeResize="0"/>
          <p:nvPr/>
        </p:nvPicPr>
        <p:blipFill>
          <a:blip r:embed="rId6">
            <a:alphaModFix/>
          </a:blip>
          <a:stretch>
            <a:fillRect/>
          </a:stretch>
        </p:blipFill>
        <p:spPr>
          <a:xfrm>
            <a:off x="68025" y="1253875"/>
            <a:ext cx="4462050" cy="3346549"/>
          </a:xfrm>
          <a:prstGeom prst="rect">
            <a:avLst/>
          </a:prstGeom>
          <a:noFill/>
          <a:ln>
            <a:noFill/>
          </a:ln>
        </p:spPr>
      </p:pic>
      <p:pic>
        <p:nvPicPr>
          <p:cNvPr id="195" name="Google Shape;195;p20"/>
          <p:cNvPicPr preferRelativeResize="0"/>
          <p:nvPr/>
        </p:nvPicPr>
        <p:blipFill rotWithShape="1">
          <a:blip r:embed="rId7">
            <a:alphaModFix/>
          </a:blip>
          <a:srcRect b="0" l="0" r="0" t="0"/>
          <a:stretch/>
        </p:blipFill>
        <p:spPr>
          <a:xfrm>
            <a:off x="4613925" y="1253875"/>
            <a:ext cx="4462050" cy="3346550"/>
          </a:xfrm>
          <a:prstGeom prst="rect">
            <a:avLst/>
          </a:prstGeom>
          <a:noFill/>
          <a:ln>
            <a:noFill/>
          </a:ln>
        </p:spPr>
      </p:pic>
      <p:sp>
        <p:nvSpPr>
          <p:cNvPr id="196" name="Google Shape;196;p20"/>
          <p:cNvSpPr/>
          <p:nvPr/>
        </p:nvSpPr>
        <p:spPr>
          <a:xfrm>
            <a:off x="3069325" y="2260575"/>
            <a:ext cx="537900" cy="1768500"/>
          </a:xfrm>
          <a:prstGeom prst="rightBrace">
            <a:avLst>
              <a:gd fmla="val 50000" name="adj1"/>
              <a:gd fmla="val 50000"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197" name="Google Shape;197;p20"/>
          <p:cNvSpPr/>
          <p:nvPr/>
        </p:nvSpPr>
        <p:spPr>
          <a:xfrm>
            <a:off x="7620100" y="1885600"/>
            <a:ext cx="537900" cy="1964400"/>
          </a:xfrm>
          <a:prstGeom prst="rightBrace">
            <a:avLst>
              <a:gd fmla="val 50000" name="adj1"/>
              <a:gd fmla="val 50000"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198" name="Google Shape;198;p20"/>
          <p:cNvSpPr txBox="1"/>
          <p:nvPr/>
        </p:nvSpPr>
        <p:spPr>
          <a:xfrm>
            <a:off x="782600" y="2957725"/>
            <a:ext cx="2314500" cy="523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GFS Predicts 10“</a:t>
            </a:r>
            <a:endParaRPr b="1" sz="1100">
              <a:latin typeface="Roboto"/>
              <a:ea typeface="Roboto"/>
              <a:cs typeface="Roboto"/>
              <a:sym typeface="Roboto"/>
            </a:endParaRPr>
          </a:p>
          <a:p>
            <a:pPr indent="0" lvl="0" marL="0" rtl="0" algn="l">
              <a:spcBef>
                <a:spcPts val="0"/>
              </a:spcBef>
              <a:spcAft>
                <a:spcPts val="0"/>
              </a:spcAft>
              <a:buNone/>
            </a:pPr>
            <a:r>
              <a:rPr b="1" lang="en" sz="1100">
                <a:latin typeface="Roboto"/>
                <a:ea typeface="Roboto"/>
                <a:cs typeface="Roboto"/>
                <a:sym typeface="Roboto"/>
              </a:rPr>
              <a:t>Observed 10th-90th = 1” to 11” </a:t>
            </a:r>
            <a:endParaRPr b="1" sz="1100">
              <a:latin typeface="Roboto"/>
              <a:ea typeface="Roboto"/>
              <a:cs typeface="Roboto"/>
              <a:sym typeface="Roboto"/>
            </a:endParaRPr>
          </a:p>
        </p:txBody>
      </p:sp>
      <p:sp>
        <p:nvSpPr>
          <p:cNvPr id="199" name="Google Shape;199;p20"/>
          <p:cNvSpPr txBox="1"/>
          <p:nvPr/>
        </p:nvSpPr>
        <p:spPr>
          <a:xfrm>
            <a:off x="5286300" y="3006200"/>
            <a:ext cx="2333700" cy="5232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ECMWF Predicts 10“</a:t>
            </a:r>
            <a:endParaRPr b="1" sz="1100">
              <a:latin typeface="Roboto"/>
              <a:ea typeface="Roboto"/>
              <a:cs typeface="Roboto"/>
              <a:sym typeface="Roboto"/>
            </a:endParaRPr>
          </a:p>
          <a:p>
            <a:pPr indent="0" lvl="0" marL="0" rtl="0" algn="l">
              <a:spcBef>
                <a:spcPts val="0"/>
              </a:spcBef>
              <a:spcAft>
                <a:spcPts val="0"/>
              </a:spcAft>
              <a:buNone/>
            </a:pPr>
            <a:r>
              <a:rPr b="1" lang="en" sz="1100">
                <a:latin typeface="Roboto"/>
                <a:ea typeface="Roboto"/>
                <a:cs typeface="Roboto"/>
                <a:sym typeface="Roboto"/>
              </a:rPr>
              <a:t>Observed 10th-90th = 2” to 13” </a:t>
            </a:r>
            <a:endParaRPr b="1" sz="1100">
              <a:latin typeface="Roboto"/>
              <a:ea typeface="Roboto"/>
              <a:cs typeface="Roboto"/>
              <a:sym typeface="Roboto"/>
            </a:endParaRPr>
          </a:p>
        </p:txBody>
      </p:sp>
      <p:sp>
        <p:nvSpPr>
          <p:cNvPr id="200" name="Google Shape;200;p20"/>
          <p:cNvSpPr txBox="1"/>
          <p:nvPr/>
        </p:nvSpPr>
        <p:spPr>
          <a:xfrm>
            <a:off x="248550" y="776550"/>
            <a:ext cx="8646900" cy="43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Nunito"/>
                <a:ea typeface="Nunito"/>
                <a:cs typeface="Nunito"/>
                <a:sym typeface="Nunito"/>
              </a:rPr>
              <a:t>GFS (left) and ECMWF (right) </a:t>
            </a:r>
            <a:r>
              <a:rPr lang="en" sz="1600">
                <a:latin typeface="Nunito"/>
                <a:ea typeface="Nunito"/>
                <a:cs typeface="Nunito"/>
                <a:sym typeface="Nunito"/>
              </a:rPr>
              <a:t>verification</a:t>
            </a:r>
            <a:r>
              <a:rPr lang="en" sz="1600">
                <a:latin typeface="Nunito"/>
                <a:ea typeface="Nunito"/>
                <a:cs typeface="Nunito"/>
                <a:sym typeface="Nunito"/>
              </a:rPr>
              <a:t> for 1 October 2020 to 10 March 2021</a:t>
            </a:r>
            <a:endParaRPr sz="1600">
              <a:latin typeface="Nunito"/>
              <a:ea typeface="Nunito"/>
              <a:cs typeface="Nunito"/>
              <a:sym typeface="Nunito"/>
            </a:endParaRPr>
          </a:p>
        </p:txBody>
      </p:sp>
      <p:sp>
        <p:nvSpPr>
          <p:cNvPr id="201" name="Google Shape;201;p20"/>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Image result for noaa logo transparent background" id="206" name="Google Shape;206;p21"/>
          <p:cNvPicPr preferRelativeResize="0"/>
          <p:nvPr/>
        </p:nvPicPr>
        <p:blipFill rotWithShape="1">
          <a:blip r:embed="rId3">
            <a:alphaModFix/>
          </a:blip>
          <a:srcRect b="0" l="0" r="0" t="0"/>
          <a:stretch/>
        </p:blipFill>
        <p:spPr>
          <a:xfrm>
            <a:off x="97630" y="4739936"/>
            <a:ext cx="376240" cy="376240"/>
          </a:xfrm>
          <a:prstGeom prst="rect">
            <a:avLst/>
          </a:prstGeom>
          <a:noFill/>
          <a:ln>
            <a:noFill/>
          </a:ln>
        </p:spPr>
      </p:pic>
      <p:pic>
        <p:nvPicPr>
          <p:cNvPr descr="Image result for nws logo transparent background" id="207" name="Google Shape;207;p21"/>
          <p:cNvPicPr preferRelativeResize="0"/>
          <p:nvPr/>
        </p:nvPicPr>
        <p:blipFill rotWithShape="1">
          <a:blip r:embed="rId4">
            <a:alphaModFix/>
          </a:blip>
          <a:srcRect b="0" l="0" r="0" t="0"/>
          <a:stretch/>
        </p:blipFill>
        <p:spPr>
          <a:xfrm>
            <a:off x="531021" y="4742317"/>
            <a:ext cx="376240" cy="376240"/>
          </a:xfrm>
          <a:prstGeom prst="rect">
            <a:avLst/>
          </a:prstGeom>
          <a:noFill/>
          <a:ln>
            <a:noFill/>
          </a:ln>
        </p:spPr>
      </p:pic>
      <p:sp>
        <p:nvSpPr>
          <p:cNvPr id="208" name="Google Shape;208;p21"/>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209" name="Google Shape;209;p21"/>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210" name="Google Shape;210;p21"/>
          <p:cNvPicPr preferRelativeResize="0"/>
          <p:nvPr/>
        </p:nvPicPr>
        <p:blipFill rotWithShape="1">
          <a:blip r:embed="rId5">
            <a:alphaModFix/>
          </a:blip>
          <a:srcRect b="0" l="0" r="0" t="0"/>
          <a:stretch/>
        </p:blipFill>
        <p:spPr>
          <a:xfrm>
            <a:off x="997744" y="4755577"/>
            <a:ext cx="576262" cy="336503"/>
          </a:xfrm>
          <a:prstGeom prst="rect">
            <a:avLst/>
          </a:prstGeom>
          <a:noFill/>
          <a:ln>
            <a:noFill/>
          </a:ln>
        </p:spPr>
      </p:pic>
      <p:sp>
        <p:nvSpPr>
          <p:cNvPr id="211" name="Google Shape;211;p21"/>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A Few Probabilistic Takeaways</a:t>
            </a:r>
            <a:endParaRPr sz="3200" u="sng">
              <a:solidFill>
                <a:srgbClr val="000000"/>
              </a:solidFill>
              <a:latin typeface="Nunito ExtraBold"/>
              <a:ea typeface="Nunito ExtraBold"/>
              <a:cs typeface="Nunito ExtraBold"/>
              <a:sym typeface="Nunito ExtraBold"/>
            </a:endParaRPr>
          </a:p>
        </p:txBody>
      </p:sp>
      <p:pic>
        <p:nvPicPr>
          <p:cNvPr id="212" name="Google Shape;212;p21"/>
          <p:cNvPicPr preferRelativeResize="0"/>
          <p:nvPr/>
        </p:nvPicPr>
        <p:blipFill>
          <a:blip r:embed="rId6">
            <a:alphaModFix/>
          </a:blip>
          <a:stretch>
            <a:fillRect/>
          </a:stretch>
        </p:blipFill>
        <p:spPr>
          <a:xfrm>
            <a:off x="261275" y="912850"/>
            <a:ext cx="3245325" cy="3660201"/>
          </a:xfrm>
          <a:prstGeom prst="rect">
            <a:avLst/>
          </a:prstGeom>
          <a:noFill/>
          <a:ln cap="flat" cmpd="sng" w="9525">
            <a:solidFill>
              <a:schemeClr val="dk1"/>
            </a:solidFill>
            <a:prstDash val="solid"/>
            <a:round/>
            <a:headEnd len="sm" w="sm" type="none"/>
            <a:tailEnd len="sm" w="sm" type="none"/>
          </a:ln>
        </p:spPr>
      </p:pic>
      <p:sp>
        <p:nvSpPr>
          <p:cNvPr id="213" name="Google Shape;213;p21"/>
          <p:cNvSpPr txBox="1"/>
          <p:nvPr/>
        </p:nvSpPr>
        <p:spPr>
          <a:xfrm>
            <a:off x="261275" y="912850"/>
            <a:ext cx="2300400" cy="3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FF"/>
                </a:solidFill>
                <a:highlight>
                  <a:schemeClr val="lt1"/>
                </a:highlight>
                <a:latin typeface="Nunito"/>
                <a:ea typeface="Nunito"/>
                <a:cs typeface="Nunito"/>
                <a:sym typeface="Nunito"/>
              </a:rPr>
              <a:t>Probability of 2” snowfall</a:t>
            </a:r>
            <a:endParaRPr>
              <a:solidFill>
                <a:srgbClr val="0000FF"/>
              </a:solidFill>
              <a:highlight>
                <a:schemeClr val="lt1"/>
              </a:highlight>
              <a:latin typeface="Nunito"/>
              <a:ea typeface="Nunito"/>
              <a:cs typeface="Nunito"/>
              <a:sym typeface="Nunito"/>
            </a:endParaRPr>
          </a:p>
        </p:txBody>
      </p:sp>
      <p:sp>
        <p:nvSpPr>
          <p:cNvPr id="214" name="Google Shape;214;p21"/>
          <p:cNvSpPr txBox="1"/>
          <p:nvPr/>
        </p:nvSpPr>
        <p:spPr>
          <a:xfrm>
            <a:off x="1206200" y="4236450"/>
            <a:ext cx="2300400" cy="33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FF0000"/>
                </a:solidFill>
                <a:highlight>
                  <a:schemeClr val="lt1"/>
                </a:highlight>
                <a:latin typeface="Nunito"/>
                <a:ea typeface="Nunito"/>
                <a:cs typeface="Nunito"/>
                <a:sym typeface="Nunito"/>
              </a:rPr>
              <a:t>Probability of 0.1” ice</a:t>
            </a:r>
            <a:endParaRPr>
              <a:solidFill>
                <a:srgbClr val="FF0000"/>
              </a:solidFill>
              <a:highlight>
                <a:schemeClr val="lt1"/>
              </a:highlight>
              <a:latin typeface="Nunito"/>
              <a:ea typeface="Nunito"/>
              <a:cs typeface="Nunito"/>
              <a:sym typeface="Nunito"/>
            </a:endParaRPr>
          </a:p>
        </p:txBody>
      </p:sp>
      <p:pic>
        <p:nvPicPr>
          <p:cNvPr id="215" name="Google Shape;215;p21"/>
          <p:cNvPicPr preferRelativeResize="0"/>
          <p:nvPr/>
        </p:nvPicPr>
        <p:blipFill>
          <a:blip r:embed="rId7">
            <a:alphaModFix/>
          </a:blip>
          <a:stretch>
            <a:fillRect/>
          </a:stretch>
        </p:blipFill>
        <p:spPr>
          <a:xfrm>
            <a:off x="3054925" y="2837553"/>
            <a:ext cx="376225" cy="1338397"/>
          </a:xfrm>
          <a:prstGeom prst="rect">
            <a:avLst/>
          </a:prstGeom>
          <a:noFill/>
          <a:ln>
            <a:noFill/>
          </a:ln>
        </p:spPr>
      </p:pic>
      <p:pic>
        <p:nvPicPr>
          <p:cNvPr id="216" name="Google Shape;216;p21"/>
          <p:cNvPicPr preferRelativeResize="0"/>
          <p:nvPr/>
        </p:nvPicPr>
        <p:blipFill>
          <a:blip r:embed="rId8">
            <a:alphaModFix/>
          </a:blip>
          <a:stretch>
            <a:fillRect/>
          </a:stretch>
        </p:blipFill>
        <p:spPr>
          <a:xfrm>
            <a:off x="311695" y="3213708"/>
            <a:ext cx="376250" cy="1305117"/>
          </a:xfrm>
          <a:prstGeom prst="rect">
            <a:avLst/>
          </a:prstGeom>
          <a:noFill/>
          <a:ln>
            <a:noFill/>
          </a:ln>
        </p:spPr>
      </p:pic>
      <p:sp>
        <p:nvSpPr>
          <p:cNvPr id="217" name="Google Shape;217;p21"/>
          <p:cNvSpPr txBox="1"/>
          <p:nvPr/>
        </p:nvSpPr>
        <p:spPr>
          <a:xfrm>
            <a:off x="3650875" y="933475"/>
            <a:ext cx="5378700" cy="3576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Nunito"/>
              <a:buChar char="●"/>
            </a:pPr>
            <a:r>
              <a:rPr lang="en" sz="1700">
                <a:latin typeface="Nunito"/>
                <a:ea typeface="Nunito"/>
                <a:cs typeface="Nunito"/>
                <a:sym typeface="Nunito"/>
              </a:rPr>
              <a:t>Overall, WPC p</a:t>
            </a:r>
            <a:r>
              <a:rPr lang="en" sz="1700">
                <a:latin typeface="Nunito"/>
                <a:ea typeface="Nunito"/>
                <a:cs typeface="Nunito"/>
                <a:sym typeface="Nunito"/>
              </a:rPr>
              <a:t>robability</a:t>
            </a:r>
            <a:r>
              <a:rPr lang="en" sz="1700">
                <a:latin typeface="Nunito"/>
                <a:ea typeface="Nunito"/>
                <a:cs typeface="Nunito"/>
                <a:sym typeface="Nunito"/>
              </a:rPr>
              <a:t> products fairly reliable</a:t>
            </a:r>
            <a:endParaRPr sz="1700">
              <a:latin typeface="Nunito"/>
              <a:ea typeface="Nunito"/>
              <a:cs typeface="Nunito"/>
              <a:sym typeface="Nunito"/>
            </a:endParaRPr>
          </a:p>
          <a:p>
            <a:pPr indent="-336550" lvl="0" marL="457200" rtl="0" algn="l">
              <a:spcBef>
                <a:spcPts val="1000"/>
              </a:spcBef>
              <a:spcAft>
                <a:spcPts val="0"/>
              </a:spcAft>
              <a:buSzPts val="1700"/>
              <a:buFont typeface="Nunito"/>
              <a:buChar char="●"/>
            </a:pPr>
            <a:r>
              <a:rPr lang="en" sz="1700">
                <a:latin typeface="Nunito"/>
                <a:ea typeface="Nunito"/>
                <a:cs typeface="Nunito"/>
                <a:sym typeface="Nunito"/>
              </a:rPr>
              <a:t>Reliability makes them useful for forecast understanding and communication</a:t>
            </a:r>
            <a:endParaRPr sz="1700">
              <a:latin typeface="Nunito"/>
              <a:ea typeface="Nunito"/>
              <a:cs typeface="Nunito"/>
              <a:sym typeface="Nunito"/>
            </a:endParaRPr>
          </a:p>
          <a:p>
            <a:pPr indent="-336550" lvl="0" marL="457200" rtl="0" algn="l">
              <a:spcBef>
                <a:spcPts val="1000"/>
              </a:spcBef>
              <a:spcAft>
                <a:spcPts val="0"/>
              </a:spcAft>
              <a:buSzPts val="1700"/>
              <a:buFont typeface="Nunito"/>
              <a:buChar char="●"/>
            </a:pPr>
            <a:r>
              <a:rPr lang="en" sz="1700">
                <a:latin typeface="Nunito"/>
                <a:ea typeface="Nunito"/>
                <a:cs typeface="Nunito"/>
                <a:sym typeface="Nunito"/>
              </a:rPr>
              <a:t>Many people will still want our “best guess,” but don’t let the probabilities get lost!</a:t>
            </a:r>
            <a:endParaRPr sz="1700">
              <a:latin typeface="Nunito"/>
              <a:ea typeface="Nunito"/>
              <a:cs typeface="Nunito"/>
              <a:sym typeface="Nunito"/>
            </a:endParaRPr>
          </a:p>
          <a:p>
            <a:pPr indent="-336550" lvl="0" marL="457200" rtl="0" algn="l">
              <a:spcBef>
                <a:spcPts val="1000"/>
              </a:spcBef>
              <a:spcAft>
                <a:spcPts val="0"/>
              </a:spcAft>
              <a:buSzPts val="1700"/>
              <a:buFont typeface="Nunito"/>
              <a:buChar char="●"/>
            </a:pPr>
            <a:r>
              <a:rPr lang="en" sz="1700">
                <a:latin typeface="Nunito"/>
                <a:ea typeface="Nunito"/>
                <a:cs typeface="Nunito"/>
                <a:sym typeface="Nunito"/>
              </a:rPr>
              <a:t>Offers an anchor for consistency even if different offices or forecasters disagree somewhat on the deterministic forecast</a:t>
            </a:r>
            <a:endParaRPr sz="1700">
              <a:latin typeface="Nunito"/>
              <a:ea typeface="Nunito"/>
              <a:cs typeface="Nunito"/>
              <a:sym typeface="Nunito"/>
            </a:endParaRPr>
          </a:p>
          <a:p>
            <a:pPr indent="-336550" lvl="0" marL="457200" rtl="0" algn="l">
              <a:spcBef>
                <a:spcPts val="1000"/>
              </a:spcBef>
              <a:spcAft>
                <a:spcPts val="1000"/>
              </a:spcAft>
              <a:buSzPts val="1700"/>
              <a:buFont typeface="Nunito"/>
              <a:buChar char="●"/>
            </a:pPr>
            <a:r>
              <a:rPr lang="en" sz="1700">
                <a:highlight>
                  <a:srgbClr val="FFFF00"/>
                </a:highlight>
                <a:latin typeface="Nunito"/>
                <a:ea typeface="Nunito"/>
                <a:cs typeface="Nunito"/>
                <a:sym typeface="Nunito"/>
              </a:rPr>
              <a:t>All things considered, communicating a forecast in probabilistic terms is still relatively new -- we can all learn from each other!</a:t>
            </a:r>
            <a:endParaRPr sz="1700">
              <a:highlight>
                <a:srgbClr val="FFFF00"/>
              </a:highlight>
              <a:latin typeface="Nunito"/>
              <a:ea typeface="Nunito"/>
              <a:cs typeface="Nunito"/>
              <a:sym typeface="Nunito"/>
            </a:endParaRPr>
          </a:p>
        </p:txBody>
      </p:sp>
      <p:sp>
        <p:nvSpPr>
          <p:cNvPr id="218" name="Google Shape;218;p21"/>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2"/>
          <p:cNvPicPr preferRelativeResize="0"/>
          <p:nvPr/>
        </p:nvPicPr>
        <p:blipFill rotWithShape="1">
          <a:blip r:embed="rId3">
            <a:alphaModFix/>
          </a:blip>
          <a:srcRect b="46416" l="68574" r="6438" t="14925"/>
          <a:stretch/>
        </p:blipFill>
        <p:spPr>
          <a:xfrm>
            <a:off x="4524625" y="1194750"/>
            <a:ext cx="1969949" cy="2286101"/>
          </a:xfrm>
          <a:prstGeom prst="rect">
            <a:avLst/>
          </a:prstGeom>
          <a:noFill/>
          <a:ln>
            <a:noFill/>
          </a:ln>
        </p:spPr>
      </p:pic>
      <p:pic>
        <p:nvPicPr>
          <p:cNvPr id="224" name="Google Shape;224;p22"/>
          <p:cNvPicPr preferRelativeResize="0"/>
          <p:nvPr/>
        </p:nvPicPr>
        <p:blipFill rotWithShape="1">
          <a:blip r:embed="rId4">
            <a:alphaModFix/>
          </a:blip>
          <a:srcRect b="47552" l="73315" r="2607" t="22974"/>
          <a:stretch/>
        </p:blipFill>
        <p:spPr>
          <a:xfrm>
            <a:off x="6361025" y="1160275"/>
            <a:ext cx="2552502" cy="2324299"/>
          </a:xfrm>
          <a:prstGeom prst="rect">
            <a:avLst/>
          </a:prstGeom>
          <a:noFill/>
          <a:ln>
            <a:noFill/>
          </a:ln>
        </p:spPr>
      </p:pic>
      <p:pic>
        <p:nvPicPr>
          <p:cNvPr descr="Image result for noaa logo transparent background" id="225" name="Google Shape;225;p22"/>
          <p:cNvPicPr preferRelativeResize="0"/>
          <p:nvPr/>
        </p:nvPicPr>
        <p:blipFill rotWithShape="1">
          <a:blip r:embed="rId5">
            <a:alphaModFix/>
          </a:blip>
          <a:srcRect b="0" l="0" r="0" t="0"/>
          <a:stretch/>
        </p:blipFill>
        <p:spPr>
          <a:xfrm>
            <a:off x="97630" y="4739936"/>
            <a:ext cx="376240" cy="376240"/>
          </a:xfrm>
          <a:prstGeom prst="rect">
            <a:avLst/>
          </a:prstGeom>
          <a:noFill/>
          <a:ln>
            <a:noFill/>
          </a:ln>
        </p:spPr>
      </p:pic>
      <p:pic>
        <p:nvPicPr>
          <p:cNvPr descr="Image result for nws logo transparent background" id="226" name="Google Shape;226;p22"/>
          <p:cNvPicPr preferRelativeResize="0"/>
          <p:nvPr/>
        </p:nvPicPr>
        <p:blipFill rotWithShape="1">
          <a:blip r:embed="rId6">
            <a:alphaModFix/>
          </a:blip>
          <a:srcRect b="0" l="0" r="0" t="0"/>
          <a:stretch/>
        </p:blipFill>
        <p:spPr>
          <a:xfrm>
            <a:off x="531021" y="4742317"/>
            <a:ext cx="376240" cy="376240"/>
          </a:xfrm>
          <a:prstGeom prst="rect">
            <a:avLst/>
          </a:prstGeom>
          <a:noFill/>
          <a:ln>
            <a:noFill/>
          </a:ln>
        </p:spPr>
      </p:pic>
      <p:sp>
        <p:nvSpPr>
          <p:cNvPr id="227" name="Google Shape;227;p22"/>
          <p:cNvSpPr txBox="1"/>
          <p:nvPr/>
        </p:nvSpPr>
        <p:spPr>
          <a:xfrm>
            <a:off x="1628775" y="4712613"/>
            <a:ext cx="3476700" cy="43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400" u="none" cap="none" strike="noStrike">
                <a:solidFill>
                  <a:srgbClr val="000000"/>
                </a:solidFill>
              </a:rPr>
              <a:t>WEATHER PREDICTION CENTER</a:t>
            </a:r>
            <a:endParaRPr/>
          </a:p>
          <a:p>
            <a:pPr indent="0" lvl="0" marL="0" marR="0" rtl="0" algn="l">
              <a:spcBef>
                <a:spcPts val="0"/>
              </a:spcBef>
              <a:spcAft>
                <a:spcPts val="0"/>
              </a:spcAft>
              <a:buNone/>
            </a:pPr>
            <a:r>
              <a:rPr lang="en" sz="700">
                <a:solidFill>
                  <a:srgbClr val="000000"/>
                </a:solidFill>
              </a:rPr>
              <a:t>NATIONAL OCEANIC AND ATMOSPHERIC ADMINISTRATION</a:t>
            </a:r>
            <a:endParaRPr sz="700">
              <a:solidFill>
                <a:srgbClr val="000000"/>
              </a:solidFill>
            </a:endParaRPr>
          </a:p>
        </p:txBody>
      </p:sp>
      <p:cxnSp>
        <p:nvCxnSpPr>
          <p:cNvPr id="228" name="Google Shape;228;p22"/>
          <p:cNvCxnSpPr/>
          <p:nvPr/>
        </p:nvCxnSpPr>
        <p:spPr>
          <a:xfrm>
            <a:off x="0" y="4703088"/>
            <a:ext cx="9144000" cy="0"/>
          </a:xfrm>
          <a:prstGeom prst="straightConnector1">
            <a:avLst/>
          </a:prstGeom>
          <a:noFill/>
          <a:ln cap="flat" cmpd="sng" w="9525">
            <a:solidFill>
              <a:srgbClr val="A5A5A5"/>
            </a:solidFill>
            <a:prstDash val="solid"/>
            <a:round/>
            <a:headEnd len="sm" w="sm" type="none"/>
            <a:tailEnd len="sm" w="sm" type="none"/>
          </a:ln>
        </p:spPr>
      </p:cxnSp>
      <p:pic>
        <p:nvPicPr>
          <p:cNvPr descr="Image result for ncep logo" id="229" name="Google Shape;229;p22"/>
          <p:cNvPicPr preferRelativeResize="0"/>
          <p:nvPr/>
        </p:nvPicPr>
        <p:blipFill rotWithShape="1">
          <a:blip r:embed="rId7">
            <a:alphaModFix/>
          </a:blip>
          <a:srcRect b="0" l="0" r="0" t="0"/>
          <a:stretch/>
        </p:blipFill>
        <p:spPr>
          <a:xfrm>
            <a:off x="997744" y="4755577"/>
            <a:ext cx="576262" cy="336503"/>
          </a:xfrm>
          <a:prstGeom prst="rect">
            <a:avLst/>
          </a:prstGeom>
          <a:noFill/>
          <a:ln>
            <a:noFill/>
          </a:ln>
        </p:spPr>
      </p:pic>
      <p:sp>
        <p:nvSpPr>
          <p:cNvPr id="230" name="Google Shape;230;p22"/>
          <p:cNvSpPr txBox="1"/>
          <p:nvPr/>
        </p:nvSpPr>
        <p:spPr>
          <a:xfrm>
            <a:off x="311700" y="157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Nunito ExtraBold"/>
                <a:ea typeface="Nunito ExtraBold"/>
                <a:cs typeface="Nunito ExtraBold"/>
                <a:sym typeface="Nunito ExtraBold"/>
              </a:rPr>
              <a:t>Winter Storm Outlook, WSO (Day 1-4)</a:t>
            </a:r>
            <a:endParaRPr sz="3200" u="sng">
              <a:solidFill>
                <a:srgbClr val="000000"/>
              </a:solidFill>
              <a:latin typeface="Nunito ExtraBold"/>
              <a:ea typeface="Nunito ExtraBold"/>
              <a:cs typeface="Nunito ExtraBold"/>
              <a:sym typeface="Nunito ExtraBold"/>
            </a:endParaRPr>
          </a:p>
        </p:txBody>
      </p:sp>
      <p:sp>
        <p:nvSpPr>
          <p:cNvPr id="231" name="Google Shape;231;p22"/>
          <p:cNvSpPr txBox="1"/>
          <p:nvPr/>
        </p:nvSpPr>
        <p:spPr>
          <a:xfrm>
            <a:off x="0" y="35087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highlight>
                  <a:srgbClr val="FFFF00"/>
                </a:highlight>
                <a:latin typeface="Nunito"/>
                <a:ea typeface="Nunito"/>
                <a:cs typeface="Nunito"/>
                <a:sym typeface="Nunito"/>
              </a:rPr>
              <a:t>We are taking a slice through the probabilistic data at the “warning threshold”</a:t>
            </a:r>
            <a:endParaRPr sz="1800">
              <a:highlight>
                <a:srgbClr val="FFFF00"/>
              </a:highlight>
              <a:latin typeface="Nunito"/>
              <a:ea typeface="Nunito"/>
              <a:cs typeface="Nunito"/>
              <a:sym typeface="Nunito"/>
            </a:endParaRPr>
          </a:p>
        </p:txBody>
      </p:sp>
      <p:pic>
        <p:nvPicPr>
          <p:cNvPr id="232" name="Google Shape;232;p22"/>
          <p:cNvPicPr preferRelativeResize="0"/>
          <p:nvPr/>
        </p:nvPicPr>
        <p:blipFill>
          <a:blip r:embed="rId8">
            <a:alphaModFix/>
          </a:blip>
          <a:stretch>
            <a:fillRect/>
          </a:stretch>
        </p:blipFill>
        <p:spPr>
          <a:xfrm>
            <a:off x="2432473" y="1299000"/>
            <a:ext cx="316725" cy="2324300"/>
          </a:xfrm>
          <a:prstGeom prst="rect">
            <a:avLst/>
          </a:prstGeom>
          <a:noFill/>
          <a:ln>
            <a:noFill/>
          </a:ln>
        </p:spPr>
      </p:pic>
      <p:pic>
        <p:nvPicPr>
          <p:cNvPr id="233" name="Google Shape;233;p22"/>
          <p:cNvPicPr preferRelativeResize="0"/>
          <p:nvPr/>
        </p:nvPicPr>
        <p:blipFill rotWithShape="1">
          <a:blip r:embed="rId9">
            <a:alphaModFix/>
          </a:blip>
          <a:srcRect b="0" l="17722" r="0" t="0"/>
          <a:stretch/>
        </p:blipFill>
        <p:spPr>
          <a:xfrm>
            <a:off x="67009" y="1338400"/>
            <a:ext cx="2332791" cy="2028812"/>
          </a:xfrm>
          <a:prstGeom prst="rect">
            <a:avLst/>
          </a:prstGeom>
          <a:noFill/>
          <a:ln cap="flat" cmpd="sng" w="9525">
            <a:solidFill>
              <a:srgbClr val="000000"/>
            </a:solidFill>
            <a:prstDash val="solid"/>
            <a:round/>
            <a:headEnd len="sm" w="sm" type="none"/>
            <a:tailEnd len="sm" w="sm" type="none"/>
          </a:ln>
        </p:spPr>
      </p:pic>
      <p:sp>
        <p:nvSpPr>
          <p:cNvPr id="234" name="Google Shape;234;p22"/>
          <p:cNvSpPr txBox="1"/>
          <p:nvPr/>
        </p:nvSpPr>
        <p:spPr>
          <a:xfrm>
            <a:off x="244325" y="794550"/>
            <a:ext cx="208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61-member ensemble...</a:t>
            </a:r>
            <a:endParaRPr>
              <a:latin typeface="Nunito"/>
              <a:ea typeface="Nunito"/>
              <a:cs typeface="Nunito"/>
              <a:sym typeface="Nunito"/>
            </a:endParaRPr>
          </a:p>
        </p:txBody>
      </p:sp>
      <p:sp>
        <p:nvSpPr>
          <p:cNvPr id="235" name="Google Shape;235;p22"/>
          <p:cNvSpPr txBox="1"/>
          <p:nvPr/>
        </p:nvSpPr>
        <p:spPr>
          <a:xfrm>
            <a:off x="2475900" y="794550"/>
            <a:ext cx="373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Nunito"/>
                <a:ea typeface="Nunito"/>
                <a:cs typeface="Nunito"/>
                <a:sym typeface="Nunito"/>
              </a:rPr>
              <a:t>...is checked against local warning criteria...</a:t>
            </a:r>
            <a:endParaRPr>
              <a:latin typeface="Nunito"/>
              <a:ea typeface="Nunito"/>
              <a:cs typeface="Nunito"/>
              <a:sym typeface="Nunito"/>
            </a:endParaRPr>
          </a:p>
        </p:txBody>
      </p:sp>
      <p:sp>
        <p:nvSpPr>
          <p:cNvPr id="236" name="Google Shape;236;p22"/>
          <p:cNvSpPr txBox="1"/>
          <p:nvPr/>
        </p:nvSpPr>
        <p:spPr>
          <a:xfrm>
            <a:off x="6361075" y="794550"/>
            <a:ext cx="2301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Nunito"/>
                <a:ea typeface="Nunito"/>
                <a:cs typeface="Nunito"/>
                <a:sym typeface="Nunito"/>
              </a:rPr>
              <a:t>...to create the WSO</a:t>
            </a:r>
            <a:endParaRPr>
              <a:latin typeface="Nunito"/>
              <a:ea typeface="Nunito"/>
              <a:cs typeface="Nunito"/>
              <a:sym typeface="Nunito"/>
            </a:endParaRPr>
          </a:p>
        </p:txBody>
      </p:sp>
      <p:pic>
        <p:nvPicPr>
          <p:cNvPr id="237" name="Google Shape;237;p22"/>
          <p:cNvPicPr preferRelativeResize="0"/>
          <p:nvPr/>
        </p:nvPicPr>
        <p:blipFill rotWithShape="1">
          <a:blip r:embed="rId10">
            <a:alphaModFix/>
          </a:blip>
          <a:srcRect b="0" l="0" r="44991" t="89556"/>
          <a:stretch/>
        </p:blipFill>
        <p:spPr>
          <a:xfrm>
            <a:off x="6433804" y="3190475"/>
            <a:ext cx="2398496" cy="338700"/>
          </a:xfrm>
          <a:prstGeom prst="rect">
            <a:avLst/>
          </a:prstGeom>
          <a:noFill/>
          <a:ln cap="flat" cmpd="sng" w="9525">
            <a:solidFill>
              <a:srgbClr val="000000"/>
            </a:solidFill>
            <a:prstDash val="solid"/>
            <a:round/>
            <a:headEnd len="sm" w="sm" type="none"/>
            <a:tailEnd len="sm" w="sm" type="none"/>
          </a:ln>
        </p:spPr>
      </p:pic>
      <p:sp>
        <p:nvSpPr>
          <p:cNvPr id="238" name="Google Shape;238;p22"/>
          <p:cNvSpPr txBox="1"/>
          <p:nvPr/>
        </p:nvSpPr>
        <p:spPr>
          <a:xfrm>
            <a:off x="311688" y="3930000"/>
            <a:ext cx="5101800" cy="70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Nunito"/>
                <a:ea typeface="Nunito"/>
                <a:cs typeface="Nunito"/>
                <a:sym typeface="Nunito"/>
              </a:rPr>
              <a:t>If you or your partners are interested, this product is available in GIS formats...</a:t>
            </a:r>
            <a:endParaRPr sz="1700">
              <a:latin typeface="Nunito"/>
              <a:ea typeface="Nunito"/>
              <a:cs typeface="Nunito"/>
              <a:sym typeface="Nunito"/>
            </a:endParaRPr>
          </a:p>
        </p:txBody>
      </p:sp>
      <p:sp>
        <p:nvSpPr>
          <p:cNvPr id="239" name="Google Shape;239;p22"/>
          <p:cNvSpPr/>
          <p:nvPr/>
        </p:nvSpPr>
        <p:spPr>
          <a:xfrm>
            <a:off x="5497975" y="4088250"/>
            <a:ext cx="3476700" cy="376200"/>
          </a:xfrm>
          <a:prstGeom prst="rect">
            <a:avLst/>
          </a:prstGeom>
          <a:solidFill>
            <a:srgbClr val="00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2"/>
          <p:cNvSpPr txBox="1"/>
          <p:nvPr/>
        </p:nvSpPr>
        <p:spPr>
          <a:xfrm>
            <a:off x="6098275" y="4108050"/>
            <a:ext cx="2712600" cy="3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latin typeface="Nunito"/>
                <a:ea typeface="Nunito"/>
                <a:cs typeface="Nunito"/>
                <a:sym typeface="Nunito"/>
              </a:rPr>
              <a:t>File formats: shapefile, KML</a:t>
            </a:r>
            <a:endParaRPr b="1" sz="1500">
              <a:latin typeface="Nunito"/>
              <a:ea typeface="Nunito"/>
              <a:cs typeface="Nunito"/>
              <a:sym typeface="Nunito"/>
            </a:endParaRPr>
          </a:p>
        </p:txBody>
      </p:sp>
      <p:pic>
        <p:nvPicPr>
          <p:cNvPr id="241" name="Google Shape;241;p22"/>
          <p:cNvPicPr preferRelativeResize="0"/>
          <p:nvPr/>
        </p:nvPicPr>
        <p:blipFill>
          <a:blip r:embed="rId11">
            <a:alphaModFix/>
          </a:blip>
          <a:stretch>
            <a:fillRect/>
          </a:stretch>
        </p:blipFill>
        <p:spPr>
          <a:xfrm>
            <a:off x="5628300" y="4088237"/>
            <a:ext cx="376225" cy="376225"/>
          </a:xfrm>
          <a:prstGeom prst="rect">
            <a:avLst/>
          </a:prstGeom>
          <a:noFill/>
          <a:ln>
            <a:noFill/>
          </a:ln>
        </p:spPr>
      </p:pic>
      <p:pic>
        <p:nvPicPr>
          <p:cNvPr id="242" name="Google Shape;242;p22"/>
          <p:cNvPicPr preferRelativeResize="0"/>
          <p:nvPr/>
        </p:nvPicPr>
        <p:blipFill rotWithShape="1">
          <a:blip r:embed="rId12">
            <a:alphaModFix/>
          </a:blip>
          <a:srcRect b="45721" l="68938" r="8585" t="14405"/>
          <a:stretch/>
        </p:blipFill>
        <p:spPr>
          <a:xfrm>
            <a:off x="2749200" y="1194750"/>
            <a:ext cx="1775424" cy="2362301"/>
          </a:xfrm>
          <a:prstGeom prst="rect">
            <a:avLst/>
          </a:prstGeom>
          <a:noFill/>
          <a:ln>
            <a:noFill/>
          </a:ln>
        </p:spPr>
      </p:pic>
      <p:sp>
        <p:nvSpPr>
          <p:cNvPr id="243" name="Google Shape;243;p22"/>
          <p:cNvSpPr txBox="1"/>
          <p:nvPr/>
        </p:nvSpPr>
        <p:spPr>
          <a:xfrm>
            <a:off x="5667375" y="4761874"/>
            <a:ext cx="3476700" cy="3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 sz="800">
                <a:latin typeface="Nunito"/>
                <a:ea typeface="Nunito"/>
                <a:cs typeface="Nunito"/>
                <a:sym typeface="Nunito"/>
              </a:rPr>
              <a:t>WPC Winter Operations Updates</a:t>
            </a:r>
            <a:endParaRPr>
              <a:latin typeface="Nunito"/>
              <a:ea typeface="Nunito"/>
              <a:cs typeface="Nunito"/>
              <a:sym typeface="Nunito"/>
            </a:endParaRPr>
          </a:p>
          <a:p>
            <a:pPr indent="0" lvl="0" marL="0" marR="0" rtl="0" algn="r">
              <a:spcBef>
                <a:spcPts val="0"/>
              </a:spcBef>
              <a:spcAft>
                <a:spcPts val="0"/>
              </a:spcAft>
              <a:buNone/>
            </a:pPr>
            <a:r>
              <a:rPr i="1" lang="en" sz="800">
                <a:latin typeface="Nunito"/>
                <a:ea typeface="Nunito"/>
                <a:cs typeface="Nunito"/>
                <a:sym typeface="Nunito"/>
              </a:rPr>
              <a:t>Nov. 9</a:t>
            </a:r>
            <a:r>
              <a:rPr i="1" lang="en" sz="800">
                <a:solidFill>
                  <a:srgbClr val="000000"/>
                </a:solidFill>
                <a:latin typeface="Nunito"/>
                <a:ea typeface="Nunito"/>
                <a:cs typeface="Nunito"/>
                <a:sym typeface="Nunito"/>
              </a:rPr>
              <a:t>, 202</a:t>
            </a:r>
            <a:r>
              <a:rPr i="1" lang="en" sz="800">
                <a:latin typeface="Nunito"/>
                <a:ea typeface="Nunito"/>
                <a:cs typeface="Nunito"/>
                <a:sym typeface="Nunito"/>
              </a:rPr>
              <a:t>1</a:t>
            </a:r>
            <a:r>
              <a:rPr i="1" lang="en" sz="800">
                <a:solidFill>
                  <a:srgbClr val="000000"/>
                </a:solidFill>
                <a:latin typeface="Nunito"/>
                <a:ea typeface="Nunito"/>
                <a:cs typeface="Nunito"/>
                <a:sym typeface="Nunito"/>
              </a:rPr>
              <a:t>  |  </a:t>
            </a:r>
            <a:r>
              <a:rPr i="1" lang="en" sz="800">
                <a:latin typeface="Nunito"/>
                <a:ea typeface="Nunito"/>
                <a:cs typeface="Nunito"/>
                <a:sym typeface="Nunito"/>
              </a:rPr>
              <a:t>NROW XXII</a:t>
            </a:r>
            <a:endParaRPr i="1" sz="100">
              <a:solidFill>
                <a:srgbClr val="000000"/>
              </a:solidFill>
              <a:latin typeface="Nunito"/>
              <a:ea typeface="Nunito"/>
              <a:cs typeface="Nunito"/>
              <a:sym typeface="Nunito"/>
            </a:endParaRPr>
          </a:p>
        </p:txBody>
      </p:sp>
      <p:sp>
        <p:nvSpPr>
          <p:cNvPr id="244" name="Google Shape;244;p22"/>
          <p:cNvSpPr txBox="1"/>
          <p:nvPr/>
        </p:nvSpPr>
        <p:spPr>
          <a:xfrm>
            <a:off x="2748450" y="1254425"/>
            <a:ext cx="1089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12hr WSW snow crit</a:t>
            </a:r>
            <a:endParaRPr/>
          </a:p>
        </p:txBody>
      </p:sp>
      <p:sp>
        <p:nvSpPr>
          <p:cNvPr id="245" name="Google Shape;245;p22"/>
          <p:cNvSpPr txBox="1"/>
          <p:nvPr/>
        </p:nvSpPr>
        <p:spPr>
          <a:xfrm>
            <a:off x="4524625" y="1258975"/>
            <a:ext cx="1089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24</a:t>
            </a:r>
            <a:r>
              <a:rPr lang="en"/>
              <a:t>hr WSW snow crit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