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445" r:id="rId3"/>
    <p:sldId id="259" r:id="rId4"/>
    <p:sldId id="262" r:id="rId5"/>
    <p:sldId id="268" r:id="rId6"/>
    <p:sldId id="263" r:id="rId7"/>
    <p:sldId id="449" r:id="rId8"/>
    <p:sldId id="346" r:id="rId9"/>
    <p:sldId id="347" r:id="rId10"/>
    <p:sldId id="350" r:id="rId11"/>
    <p:sldId id="363" r:id="rId12"/>
    <p:sldId id="357" r:id="rId13"/>
    <p:sldId id="401" r:id="rId14"/>
    <p:sldId id="366" r:id="rId15"/>
    <p:sldId id="438" r:id="rId16"/>
    <p:sldId id="439" r:id="rId17"/>
    <p:sldId id="440" r:id="rId18"/>
    <p:sldId id="425" r:id="rId19"/>
    <p:sldId id="305" r:id="rId20"/>
    <p:sldId id="402" r:id="rId21"/>
    <p:sldId id="405" r:id="rId22"/>
    <p:sldId id="410" r:id="rId23"/>
    <p:sldId id="369" r:id="rId24"/>
    <p:sldId id="356" r:id="rId25"/>
    <p:sldId id="370" r:id="rId26"/>
    <p:sldId id="441" r:id="rId27"/>
    <p:sldId id="371" r:id="rId28"/>
    <p:sldId id="444" r:id="rId29"/>
    <p:sldId id="375" r:id="rId30"/>
    <p:sldId id="428" r:id="rId31"/>
    <p:sldId id="376" r:id="rId32"/>
    <p:sldId id="377" r:id="rId33"/>
    <p:sldId id="414" r:id="rId34"/>
    <p:sldId id="446" r:id="rId35"/>
    <p:sldId id="380" r:id="rId36"/>
    <p:sldId id="447" r:id="rId37"/>
    <p:sldId id="45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4AEF5-37A1-4A2C-929D-780657F35F3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8F276-CAB1-41D2-A9A9-42049CA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0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370F7-F1B2-4500-9848-6542B82553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9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6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3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5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2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4D1B4-B77E-42A0-9014-0152ABEE048E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ABBAE-9DD7-4726-BF20-CAB42F5B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0FC6-EE00-4508-95E2-26F87D16C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139700"/>
            <a:ext cx="8503920" cy="4613273"/>
          </a:xfrm>
        </p:spPr>
        <p:txBody>
          <a:bodyPr>
            <a:normAutofit/>
          </a:bodyPr>
          <a:lstStyle/>
          <a:p>
            <a:r>
              <a:rPr lang="en-US" dirty="0"/>
              <a:t>Relating Surface Wind Observations to the Local Environment Using Airborne Lidar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A55E8-CBEE-4607-B25D-EED8E4B29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52973"/>
            <a:ext cx="6858000" cy="1810544"/>
          </a:xfrm>
        </p:spPr>
        <p:txBody>
          <a:bodyPr>
            <a:normAutofit/>
          </a:bodyPr>
          <a:lstStyle/>
          <a:p>
            <a:r>
              <a:rPr lang="en-US" dirty="0"/>
              <a:t>NROW XXII</a:t>
            </a:r>
          </a:p>
          <a:p>
            <a:r>
              <a:rPr lang="en-US" dirty="0"/>
              <a:t>Alex R. Gallagher</a:t>
            </a:r>
          </a:p>
          <a:p>
            <a:r>
              <a:rPr lang="en-US" dirty="0"/>
              <a:t>11/10/2021</a:t>
            </a:r>
          </a:p>
          <a:p>
            <a:r>
              <a:rPr lang="en-US" dirty="0"/>
              <a:t>9:00am</a:t>
            </a:r>
          </a:p>
        </p:txBody>
      </p:sp>
    </p:spTree>
    <p:extLst>
      <p:ext uri="{BB962C8B-B14F-4D97-AF65-F5344CB8AC3E}">
        <p14:creationId xmlns:p14="http://schemas.microsoft.com/office/powerpoint/2010/main" val="319144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D272-08E8-4E97-94BB-B090B367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Airborne Lidar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0D370-751A-491F-9496-AB7633873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132173" cy="5032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Sweeping or wide beam lidar </a:t>
            </a:r>
            <a:br>
              <a:rPr lang="en-US" dirty="0"/>
            </a:br>
            <a:r>
              <a:rPr lang="en-US" dirty="0"/>
              <a:t>units mounted on the </a:t>
            </a:r>
            <a:br>
              <a:rPr lang="en-US" dirty="0"/>
            </a:br>
            <a:r>
              <a:rPr lang="en-US" b="1" dirty="0"/>
              <a:t>underside</a:t>
            </a:r>
            <a:r>
              <a:rPr lang="en-US" dirty="0"/>
              <a:t> of low flying </a:t>
            </a:r>
            <a:br>
              <a:rPr lang="en-US" dirty="0"/>
            </a:br>
            <a:r>
              <a:rPr lang="en-US" dirty="0"/>
              <a:t>aircraft gather high resolution </a:t>
            </a:r>
            <a:br>
              <a:rPr lang="en-US" dirty="0"/>
            </a:br>
            <a:r>
              <a:rPr lang="en-US" dirty="0"/>
              <a:t>3D “</a:t>
            </a:r>
            <a:r>
              <a:rPr lang="en-US" b="1" dirty="0"/>
              <a:t>point clouds</a:t>
            </a:r>
            <a:r>
              <a:rPr lang="en-US" dirty="0"/>
              <a:t>” </a:t>
            </a:r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High resolution, 0.4-1.4m </a:t>
            </a:r>
            <a:br>
              <a:rPr lang="en-US" dirty="0"/>
            </a:br>
            <a:r>
              <a:rPr lang="en-US" dirty="0"/>
              <a:t>spacing</a:t>
            </a:r>
          </a:p>
          <a:p>
            <a:pPr lvl="1"/>
            <a:r>
              <a:rPr lang="en-US" dirty="0"/>
              <a:t>High accuracy, ±0.1-0.2m </a:t>
            </a:r>
            <a:br>
              <a:rPr lang="en-US" dirty="0"/>
            </a:br>
            <a:r>
              <a:rPr lang="en-US" dirty="0"/>
              <a:t>horizontal and vertical</a:t>
            </a:r>
          </a:p>
          <a:p>
            <a:pPr lvl="1"/>
            <a:r>
              <a:rPr lang="en-US" dirty="0"/>
              <a:t>Returns </a:t>
            </a:r>
            <a:r>
              <a:rPr lang="en-US" b="1" dirty="0"/>
              <a:t>position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00B050"/>
                </a:solidFill>
              </a:rPr>
              <a:t>G</a:t>
            </a:r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en-US" dirty="0"/>
              <a:t> color, </a:t>
            </a:r>
            <a:br>
              <a:rPr lang="en-US" dirty="0"/>
            </a:br>
            <a:r>
              <a:rPr lang="en-US" dirty="0"/>
              <a:t>intensity, and </a:t>
            </a:r>
            <a:r>
              <a:rPr lang="en-US" b="1" dirty="0"/>
              <a:t>classification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/>
              <a:t>Limited spatial area (individual project areas)</a:t>
            </a:r>
          </a:p>
          <a:p>
            <a:pPr lvl="1"/>
            <a:r>
              <a:rPr lang="en-US" dirty="0"/>
              <a:t>Not updated regularly for land cover changes</a:t>
            </a:r>
          </a:p>
          <a:p>
            <a:pPr lvl="1"/>
            <a:r>
              <a:rPr lang="en-US" dirty="0"/>
              <a:t>Specifications are highly heterogenous and dependent on project area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6F5CEF79-ED95-4879-85C0-D4838E5BD3E8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 t="7010" r="4286" b="2836"/>
          <a:stretch/>
        </p:blipFill>
        <p:spPr bwMode="auto">
          <a:xfrm>
            <a:off x="5029200" y="1027907"/>
            <a:ext cx="41148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0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7EC5BC-A305-46AB-8809-EB9D2FCD73A3}"/>
              </a:ext>
            </a:extLst>
          </p:cNvPr>
          <p:cNvGrpSpPr/>
          <p:nvPr/>
        </p:nvGrpSpPr>
        <p:grpSpPr>
          <a:xfrm>
            <a:off x="1645920" y="103505"/>
            <a:ext cx="5852160" cy="6650990"/>
            <a:chOff x="0" y="0"/>
            <a:chExt cx="5852160" cy="66509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554370-6F84-458D-8EAE-F2B0139A2FBB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7" t="7136" r="16560" b="10230"/>
            <a:stretch/>
          </p:blipFill>
          <p:spPr>
            <a:xfrm>
              <a:off x="0" y="3019425"/>
              <a:ext cx="5852160" cy="301752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877C57-562E-4A5F-B9FD-EA4BDAEE4E92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04" b="5378"/>
            <a:stretch/>
          </p:blipFill>
          <p:spPr bwMode="auto">
            <a:xfrm>
              <a:off x="0" y="0"/>
              <a:ext cx="5852160" cy="30175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 Box 235">
              <a:extLst>
                <a:ext uri="{FF2B5EF4-FFF2-40B4-BE49-F238E27FC236}">
                  <a16:creationId xmlns:a16="http://schemas.microsoft.com/office/drawing/2014/main" id="{E36AC073-DB4C-4894-A1C8-E48FC8BCA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6038850"/>
              <a:ext cx="5852160" cy="6121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Three dimensional point clouds from airborne lidar at NYSM stations COPA (top) and GFAL (bottom) viewed from the south. Points are color coded according to their classification in post processing: ground (</a:t>
              </a:r>
              <a:r>
                <a:rPr lang="en-US" sz="1100" dirty="0">
                  <a:solidFill>
                    <a:srgbClr val="FF00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purple</a:t>
              </a:r>
              <a:r>
                <a:rPr lang="en-US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), unclassified (i.e. vegetation, buildings, etc.) (</a:t>
              </a:r>
              <a:r>
                <a:rPr lang="en-US" sz="11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yellow</a:t>
              </a:r>
              <a:r>
                <a:rPr lang="en-US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), and water (</a:t>
              </a:r>
              <a:r>
                <a:rPr lang="en-US" sz="11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blue</a:t>
              </a:r>
              <a:r>
                <a:rPr lang="en-US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235">
            <a:extLst>
              <a:ext uri="{FF2B5EF4-FFF2-40B4-BE49-F238E27FC236}">
                <a16:creationId xmlns:a16="http://schemas.microsoft.com/office/drawing/2014/main" id="{550B5776-D3E5-463F-8DAB-AC2983993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6" y="1381432"/>
            <a:ext cx="1331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35">
            <a:extLst>
              <a:ext uri="{FF2B5EF4-FFF2-40B4-BE49-F238E27FC236}">
                <a16:creationId xmlns:a16="http://schemas.microsoft.com/office/drawing/2014/main" id="{0A4FE8CB-E97E-4CC5-96A2-93F716EAA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080" y="4400857"/>
            <a:ext cx="1331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GFAL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7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9325-432E-41F6-8331-877F4717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320539" cy="1325563"/>
          </a:xfrm>
        </p:spPr>
        <p:txBody>
          <a:bodyPr>
            <a:normAutofit/>
          </a:bodyPr>
          <a:lstStyle/>
          <a:p>
            <a:r>
              <a:rPr lang="en-US" dirty="0"/>
              <a:t>3D Elevation Program (3DEP)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7858-5F48-4651-8A88-09438EEE4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320539" cy="503237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Guarantees threshold resolution, accuracy, and quality.</a:t>
            </a:r>
          </a:p>
          <a:p>
            <a:endParaRPr lang="en-US" dirty="0"/>
          </a:p>
          <a:p>
            <a:r>
              <a:rPr lang="en-US" dirty="0"/>
              <a:t>Extensive NYS coverage, with complete coverage by Fall 2021.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5D4285-776D-49DC-83B3-BACA132EEA49}"/>
              </a:ext>
            </a:extLst>
          </p:cNvPr>
          <p:cNvGrpSpPr>
            <a:grpSpLocks noChangeAspect="1"/>
          </p:cNvGrpSpPr>
          <p:nvPr/>
        </p:nvGrpSpPr>
        <p:grpSpPr>
          <a:xfrm>
            <a:off x="4949189" y="0"/>
            <a:ext cx="4194527" cy="6858000"/>
            <a:chOff x="2501151" y="0"/>
            <a:chExt cx="4141699" cy="6400800"/>
          </a:xfrm>
        </p:grpSpPr>
        <p:pic>
          <p:nvPicPr>
            <p:cNvPr id="7" name="Picture 6" descr="Map&#10;&#10;Description automatically generated">
              <a:extLst>
                <a:ext uri="{FF2B5EF4-FFF2-40B4-BE49-F238E27FC236}">
                  <a16:creationId xmlns:a16="http://schemas.microsoft.com/office/drawing/2014/main" id="{204B1D4F-AF65-49AB-BD60-F4E2BBB4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151" y="0"/>
              <a:ext cx="4141699" cy="3200400"/>
            </a:xfrm>
            <a:prstGeom prst="rect">
              <a:avLst/>
            </a:prstGeom>
          </p:spPr>
        </p:pic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50A7F7D9-4BFA-41A2-871C-3931BEC3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151" y="3200400"/>
              <a:ext cx="4141699" cy="32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015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CFEF-3A23-4D61-9A16-C01F8C6F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Wind Data, NYSM &amp; ASOS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ED5C-760B-4311-94AF-AC34C58C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2754630" cy="5032375"/>
          </a:xfrm>
        </p:spPr>
        <p:txBody>
          <a:bodyPr/>
          <a:lstStyle/>
          <a:p>
            <a:r>
              <a:rPr lang="en-US" dirty="0"/>
              <a:t>NYSM is a much denser regional network than ASOS.</a:t>
            </a:r>
          </a:p>
          <a:p>
            <a:r>
              <a:rPr lang="en-US" dirty="0"/>
              <a:t>Provides data in previously empty/sparse regions like the Catskills and Adirondacks.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A12369-B75C-4610-92D8-4DC53BE01773}"/>
              </a:ext>
            </a:extLst>
          </p:cNvPr>
          <p:cNvGrpSpPr/>
          <p:nvPr/>
        </p:nvGrpSpPr>
        <p:grpSpPr>
          <a:xfrm>
            <a:off x="3383280" y="1690689"/>
            <a:ext cx="5760720" cy="4599940"/>
            <a:chOff x="3383280" y="1690689"/>
            <a:chExt cx="5760720" cy="4599940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D8CBC545-25A2-49A1-B66D-357343D292E3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280" y="1690689"/>
              <a:ext cx="5760720" cy="4599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5800EE-1736-47A7-AE70-AC8288E7B302}"/>
                </a:ext>
              </a:extLst>
            </p:cNvPr>
            <p:cNvGrpSpPr/>
            <p:nvPr/>
          </p:nvGrpSpPr>
          <p:grpSpPr>
            <a:xfrm>
              <a:off x="3633654" y="5340066"/>
              <a:ext cx="1077684" cy="707886"/>
              <a:chOff x="3877494" y="5357483"/>
              <a:chExt cx="1077684" cy="707886"/>
            </a:xfrm>
          </p:grpSpPr>
          <p:sp>
            <p:nvSpPr>
              <p:cNvPr id="5" name="Text Box 235">
                <a:extLst>
                  <a:ext uri="{FF2B5EF4-FFF2-40B4-BE49-F238E27FC236}">
                    <a16:creationId xmlns:a16="http://schemas.microsoft.com/office/drawing/2014/main" id="{5F02B622-F366-4B0F-80A2-7CAF52FA1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7494" y="5357483"/>
                <a:ext cx="1077684" cy="70788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ASOS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NYSM</a:t>
                </a:r>
                <a:endParaRPr lang="en-US" sz="20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FAAF5C7-EFAA-4527-A181-6B6CB678FB3E}"/>
                  </a:ext>
                </a:extLst>
              </p:cNvPr>
              <p:cNvSpPr/>
              <p:nvPr/>
            </p:nvSpPr>
            <p:spPr>
              <a:xfrm>
                <a:off x="4672146" y="5468982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D6A3FF5-D78B-4E08-95CE-40CCC927DDE2}"/>
                  </a:ext>
                </a:extLst>
              </p:cNvPr>
              <p:cNvSpPr/>
              <p:nvPr/>
            </p:nvSpPr>
            <p:spPr>
              <a:xfrm>
                <a:off x="4672146" y="5763361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928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12BA-EC7F-41FC-8540-B9209282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Lidar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BD6E-1688-44E9-9E28-129496A7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dirty="0"/>
              <a:t>Compressing 3D lidar data </a:t>
            </a:r>
            <a:br>
              <a:rPr lang="en-US" dirty="0"/>
            </a:br>
            <a:r>
              <a:rPr lang="en-US" dirty="0"/>
              <a:t>for analysis: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10669-6CC9-4BA8-BB3A-3A60528F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1419"/>
            <a:ext cx="4114800" cy="23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3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12BA-EC7F-41FC-8540-B9209282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Lidar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BD6E-1688-44E9-9E28-129496A7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dirty="0"/>
              <a:t>Compressing 3D lidar data </a:t>
            </a:r>
            <a:br>
              <a:rPr lang="en-US" dirty="0"/>
            </a:br>
            <a:r>
              <a:rPr lang="en-US" dirty="0"/>
              <a:t>for analysis: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10669-6CC9-4BA8-BB3A-3A60528F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1419"/>
            <a:ext cx="4114800" cy="2371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3369F2-AA66-4327-A7B2-5B105680635C}"/>
                  </a:ext>
                </a:extLst>
              </p:cNvPr>
              <p:cNvSpPr txBox="1"/>
              <p:nvPr/>
            </p:nvSpPr>
            <p:spPr>
              <a:xfrm>
                <a:off x="400050" y="5508821"/>
                <a:ext cx="4572000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𝑟𝑒𝑓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𝑟𝑒𝑓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3369F2-AA66-4327-A7B2-5B1056806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5508821"/>
                <a:ext cx="4572000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Down 9">
            <a:extLst>
              <a:ext uri="{FF2B5EF4-FFF2-40B4-BE49-F238E27FC236}">
                <a16:creationId xmlns:a16="http://schemas.microsoft.com/office/drawing/2014/main" id="{29918BFB-0B3F-464F-A311-6B3CEB4D8608}"/>
              </a:ext>
            </a:extLst>
          </p:cNvPr>
          <p:cNvSpPr/>
          <p:nvPr/>
        </p:nvSpPr>
        <p:spPr>
          <a:xfrm>
            <a:off x="2587594" y="5167034"/>
            <a:ext cx="196912" cy="27431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D354A7-7C5B-4149-ABA3-B6048F714519}"/>
              </a:ext>
            </a:extLst>
          </p:cNvPr>
          <p:cNvSpPr/>
          <p:nvPr/>
        </p:nvSpPr>
        <p:spPr>
          <a:xfrm>
            <a:off x="2745592" y="3734207"/>
            <a:ext cx="182336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6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12BA-EC7F-41FC-8540-B9209282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Lidar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BD6E-1688-44E9-9E28-129496A7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dirty="0"/>
              <a:t>Compressing 3D lidar data </a:t>
            </a:r>
            <a:br>
              <a:rPr lang="en-US" dirty="0"/>
            </a:br>
            <a:r>
              <a:rPr lang="en-US" dirty="0"/>
              <a:t>for analysis: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10669-6CC9-4BA8-BB3A-3A60528F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1419"/>
            <a:ext cx="4114800" cy="2371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3369F2-AA66-4327-A7B2-5B105680635C}"/>
                  </a:ext>
                </a:extLst>
              </p:cNvPr>
              <p:cNvSpPr txBox="1"/>
              <p:nvPr/>
            </p:nvSpPr>
            <p:spPr>
              <a:xfrm>
                <a:off x="400050" y="5508821"/>
                <a:ext cx="4572000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𝑟𝑒𝑓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𝑟𝑒𝑓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3369F2-AA66-4327-A7B2-5B1056806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5508821"/>
                <a:ext cx="4572000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71116BF-0571-4AF2-A09B-5317F2E624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11002" r="12467" b="5431"/>
          <a:stretch/>
        </p:blipFill>
        <p:spPr>
          <a:xfrm>
            <a:off x="5546436" y="1333838"/>
            <a:ext cx="3383280" cy="226235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29918BFB-0B3F-464F-A311-6B3CEB4D8608}"/>
              </a:ext>
            </a:extLst>
          </p:cNvPr>
          <p:cNvSpPr/>
          <p:nvPr/>
        </p:nvSpPr>
        <p:spPr>
          <a:xfrm>
            <a:off x="2587594" y="5167034"/>
            <a:ext cx="196912" cy="27431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5536B-7492-4F75-8B1B-CD00EB60981E}"/>
              </a:ext>
            </a:extLst>
          </p:cNvPr>
          <p:cNvSpPr txBox="1"/>
          <p:nvPr/>
        </p:nvSpPr>
        <p:spPr>
          <a:xfrm rot="16200000">
            <a:off x="4334856" y="2268000"/>
            <a:ext cx="219456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sym typeface="Wingdings" panose="05000000000000000000" pitchFamily="2" charset="2"/>
              </a:rPr>
              <a:t> S</a:t>
            </a:r>
            <a:r>
              <a:rPr lang="en-US" sz="1200" dirty="0">
                <a:sym typeface="Wingdings" panose="05000000000000000000" pitchFamily="2" charset="2"/>
              </a:rPr>
              <a:t>  Meters from Station </a:t>
            </a:r>
            <a:r>
              <a:rPr lang="en-US" sz="1200" b="1" dirty="0">
                <a:sym typeface="Wingdings" panose="05000000000000000000" pitchFamily="2" charset="2"/>
              </a:rPr>
              <a:t>N 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6AE4C-A913-41F9-B2E2-87BDF82CA120}"/>
              </a:ext>
            </a:extLst>
          </p:cNvPr>
          <p:cNvSpPr txBox="1"/>
          <p:nvPr/>
        </p:nvSpPr>
        <p:spPr>
          <a:xfrm>
            <a:off x="6049241" y="3596188"/>
            <a:ext cx="219456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sym typeface="Wingdings" panose="05000000000000000000" pitchFamily="2" charset="2"/>
              </a:rPr>
              <a:t> W</a:t>
            </a:r>
            <a:r>
              <a:rPr lang="en-US" sz="1200" dirty="0">
                <a:sym typeface="Wingdings" panose="05000000000000000000" pitchFamily="2" charset="2"/>
              </a:rPr>
              <a:t>  Meters from Station </a:t>
            </a:r>
            <a:r>
              <a:rPr lang="en-US" sz="1200" b="1" dirty="0">
                <a:sym typeface="Wingdings" panose="05000000000000000000" pitchFamily="2" charset="2"/>
              </a:rPr>
              <a:t>E </a:t>
            </a:r>
            <a:endParaRPr lang="en-US" sz="1200" b="1" dirty="0"/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3D364B2F-25BD-48D5-820F-09F3B29380A7}"/>
              </a:ext>
            </a:extLst>
          </p:cNvPr>
          <p:cNvSpPr/>
          <p:nvPr/>
        </p:nvSpPr>
        <p:spPr>
          <a:xfrm rot="16200000" flipV="1">
            <a:off x="4038172" y="4935526"/>
            <a:ext cx="1828800" cy="361881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FD633BFB-99B5-4045-B870-3839611ADC57}"/>
              </a:ext>
            </a:extLst>
          </p:cNvPr>
          <p:cNvSpPr/>
          <p:nvPr/>
        </p:nvSpPr>
        <p:spPr>
          <a:xfrm>
            <a:off x="4987612" y="2234116"/>
            <a:ext cx="365760" cy="1828800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C322DF-21F3-478B-83EF-14188F5CDAA1}"/>
              </a:ext>
            </a:extLst>
          </p:cNvPr>
          <p:cNvSpPr/>
          <p:nvPr/>
        </p:nvSpPr>
        <p:spPr>
          <a:xfrm>
            <a:off x="2745592" y="3734207"/>
            <a:ext cx="182336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12BA-EC7F-41FC-8540-B9209282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Lidar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BD6E-1688-44E9-9E28-129496A77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dirty="0"/>
              <a:t>Compressing 3D lidar data </a:t>
            </a:r>
            <a:br>
              <a:rPr lang="en-US" dirty="0"/>
            </a:br>
            <a:r>
              <a:rPr lang="en-US" dirty="0"/>
              <a:t>for analysis: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10669-6CC9-4BA8-BB3A-3A60528F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1419"/>
            <a:ext cx="4114800" cy="2371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3369F2-AA66-4327-A7B2-5B105680635C}"/>
                  </a:ext>
                </a:extLst>
              </p:cNvPr>
              <p:cNvSpPr txBox="1"/>
              <p:nvPr/>
            </p:nvSpPr>
            <p:spPr>
              <a:xfrm>
                <a:off x="400050" y="5508821"/>
                <a:ext cx="4572000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𝑟𝑒𝑓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𝑟𝑒𝑓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3369F2-AA66-4327-A7B2-5B1056806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5508821"/>
                <a:ext cx="4572000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FD2088F5-ABE8-4822-BF41-745126AFF4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12971" b="5629"/>
          <a:stretch/>
        </p:blipFill>
        <p:spPr>
          <a:xfrm>
            <a:off x="5637876" y="4062916"/>
            <a:ext cx="3200400" cy="2795084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71116BF-0571-4AF2-A09B-5317F2E624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11002" r="12467" b="5431"/>
          <a:stretch/>
        </p:blipFill>
        <p:spPr>
          <a:xfrm>
            <a:off x="5546436" y="1333838"/>
            <a:ext cx="3383280" cy="226235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29918BFB-0B3F-464F-A311-6B3CEB4D8608}"/>
              </a:ext>
            </a:extLst>
          </p:cNvPr>
          <p:cNvSpPr/>
          <p:nvPr/>
        </p:nvSpPr>
        <p:spPr>
          <a:xfrm>
            <a:off x="2587594" y="5167034"/>
            <a:ext cx="196912" cy="27431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5536B-7492-4F75-8B1B-CD00EB60981E}"/>
              </a:ext>
            </a:extLst>
          </p:cNvPr>
          <p:cNvSpPr txBox="1"/>
          <p:nvPr/>
        </p:nvSpPr>
        <p:spPr>
          <a:xfrm rot="16200000">
            <a:off x="4334856" y="2268000"/>
            <a:ext cx="219456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sym typeface="Wingdings" panose="05000000000000000000" pitchFamily="2" charset="2"/>
              </a:rPr>
              <a:t> S</a:t>
            </a:r>
            <a:r>
              <a:rPr lang="en-US" sz="1200" dirty="0">
                <a:sym typeface="Wingdings" panose="05000000000000000000" pitchFamily="2" charset="2"/>
              </a:rPr>
              <a:t>  Meters from Station </a:t>
            </a:r>
            <a:r>
              <a:rPr lang="en-US" sz="1200" b="1" dirty="0">
                <a:sym typeface="Wingdings" panose="05000000000000000000" pitchFamily="2" charset="2"/>
              </a:rPr>
              <a:t>N </a:t>
            </a: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A6AE4C-A913-41F9-B2E2-87BDF82CA120}"/>
              </a:ext>
            </a:extLst>
          </p:cNvPr>
          <p:cNvSpPr txBox="1"/>
          <p:nvPr/>
        </p:nvSpPr>
        <p:spPr>
          <a:xfrm>
            <a:off x="6049241" y="3596188"/>
            <a:ext cx="2194560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sym typeface="Wingdings" panose="05000000000000000000" pitchFamily="2" charset="2"/>
              </a:rPr>
              <a:t> W</a:t>
            </a:r>
            <a:r>
              <a:rPr lang="en-US" sz="1200" dirty="0">
                <a:sym typeface="Wingdings" panose="05000000000000000000" pitchFamily="2" charset="2"/>
              </a:rPr>
              <a:t>  Meters from Station </a:t>
            </a:r>
            <a:r>
              <a:rPr lang="en-US" sz="1200" b="1" dirty="0">
                <a:sym typeface="Wingdings" panose="05000000000000000000" pitchFamily="2" charset="2"/>
              </a:rPr>
              <a:t>E </a:t>
            </a:r>
            <a:endParaRPr lang="en-US" sz="1200" b="1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BFC5DF0-6DFD-4CD5-8519-BDFC9BA10B2A}"/>
              </a:ext>
            </a:extLst>
          </p:cNvPr>
          <p:cNvSpPr/>
          <p:nvPr/>
        </p:nvSpPr>
        <p:spPr>
          <a:xfrm>
            <a:off x="7139620" y="3834633"/>
            <a:ext cx="196912" cy="27431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3D364B2F-25BD-48D5-820F-09F3B29380A7}"/>
              </a:ext>
            </a:extLst>
          </p:cNvPr>
          <p:cNvSpPr/>
          <p:nvPr/>
        </p:nvSpPr>
        <p:spPr>
          <a:xfrm rot="16200000" flipV="1">
            <a:off x="4038172" y="4935526"/>
            <a:ext cx="1828800" cy="361881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FD633BFB-99B5-4045-B870-3839611ADC57}"/>
              </a:ext>
            </a:extLst>
          </p:cNvPr>
          <p:cNvSpPr/>
          <p:nvPr/>
        </p:nvSpPr>
        <p:spPr>
          <a:xfrm>
            <a:off x="4987612" y="2234116"/>
            <a:ext cx="365760" cy="1828800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FFAB44-5479-4A31-B234-3F8B4820BD91}"/>
              </a:ext>
            </a:extLst>
          </p:cNvPr>
          <p:cNvSpPr/>
          <p:nvPr/>
        </p:nvSpPr>
        <p:spPr>
          <a:xfrm>
            <a:off x="2745592" y="3734207"/>
            <a:ext cx="182336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F93318-8EF3-4E52-923E-5FDDB1276B3D}"/>
              </a:ext>
            </a:extLst>
          </p:cNvPr>
          <p:cNvSpPr txBox="1"/>
          <p:nvPr/>
        </p:nvSpPr>
        <p:spPr>
          <a:xfrm>
            <a:off x="4671250" y="0"/>
            <a:ext cx="4472750" cy="313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>
                <a:solidFill>
                  <a:schemeClr val="tx1">
                    <a:lumMod val="75000"/>
                  </a:schemeClr>
                </a:solidFill>
              </a:rPr>
              <a:t>Fujita and Wakimoto 1982, Wolfson and Fujita 1989</a:t>
            </a:r>
            <a:endParaRPr lang="en-US" sz="1600" b="1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9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E51F-923F-4783-9C4E-E1C71246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Lidar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AD2E0-4B98-46B1-873C-A716EDC6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/>
          <a:lstStyle/>
          <a:p>
            <a:r>
              <a:rPr lang="en-US" dirty="0"/>
              <a:t>Stations were discarded:</a:t>
            </a:r>
          </a:p>
          <a:p>
            <a:pPr lvl="1"/>
            <a:r>
              <a:rPr lang="en-US" dirty="0"/>
              <a:t>Locations without lidar coverage</a:t>
            </a:r>
          </a:p>
          <a:p>
            <a:pPr lvl="1"/>
            <a:r>
              <a:rPr lang="en-US" dirty="0"/>
              <a:t>Areas with projection issues</a:t>
            </a:r>
          </a:p>
          <a:p>
            <a:pPr lvl="1"/>
            <a:r>
              <a:rPr lang="en-US" dirty="0"/>
              <a:t>Locations with no viable reference point</a:t>
            </a:r>
          </a:p>
          <a:p>
            <a:pPr lvl="1"/>
            <a:r>
              <a:rPr lang="en-US" dirty="0"/>
              <a:t>Rooftop stations</a:t>
            </a:r>
          </a:p>
          <a:p>
            <a:pPr lvl="1"/>
            <a:r>
              <a:rPr lang="en-US" dirty="0"/>
              <a:t>Stations with nonstandard anemometer mounting heights (KMTP)</a:t>
            </a:r>
          </a:p>
          <a:p>
            <a:endParaRPr lang="en-US" dirty="0"/>
          </a:p>
          <a:p>
            <a:r>
              <a:rPr lang="en-US" dirty="0"/>
              <a:t>Final count:</a:t>
            </a:r>
          </a:p>
          <a:p>
            <a:pPr lvl="1"/>
            <a:r>
              <a:rPr lang="en-US" dirty="0"/>
              <a:t>NYSM 107/126 stations</a:t>
            </a:r>
          </a:p>
          <a:p>
            <a:pPr lvl="1"/>
            <a:r>
              <a:rPr lang="en-US" dirty="0"/>
              <a:t>ASOS 19/36 (near NYS) stations</a:t>
            </a:r>
          </a:p>
        </p:txBody>
      </p:sp>
    </p:spTree>
    <p:extLst>
      <p:ext uri="{BB962C8B-B14F-4D97-AF65-F5344CB8AC3E}">
        <p14:creationId xmlns:p14="http://schemas.microsoft.com/office/powerpoint/2010/main" val="196857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PENN/OTIS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E300051-33B3-4596-AFF7-54A8DB2AD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r="11625"/>
          <a:stretch/>
        </p:blipFill>
        <p:spPr bwMode="auto">
          <a:xfrm>
            <a:off x="6309360" y="1690689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B77ADA5C-4377-4210-B423-B5324E7D0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r="11288"/>
          <a:stretch/>
        </p:blipFill>
        <p:spPr bwMode="auto">
          <a:xfrm>
            <a:off x="3457850" y="1690689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15AFF-DE21-48D0-8AC3-F466830E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2829201" cy="4801871"/>
          </a:xfrm>
        </p:spPr>
        <p:txBody>
          <a:bodyPr>
            <a:normAutofit/>
          </a:bodyPr>
          <a:lstStyle/>
          <a:p>
            <a:r>
              <a:rPr lang="en-US" dirty="0"/>
              <a:t>Both are NYSM WMO Class 1 stations.</a:t>
            </a:r>
          </a:p>
          <a:p>
            <a:r>
              <a:rPr lang="en-US" dirty="0"/>
              <a:t>0-50m</a:t>
            </a:r>
          </a:p>
          <a:p>
            <a:r>
              <a:rPr lang="en-US" dirty="0"/>
              <a:t>No real notable obstructions and gently varying terrain.</a:t>
            </a:r>
          </a:p>
        </p:txBody>
      </p:sp>
      <p:sp>
        <p:nvSpPr>
          <p:cNvPr id="14" name="Text Box 235">
            <a:extLst>
              <a:ext uri="{FF2B5EF4-FFF2-40B4-BE49-F238E27FC236}">
                <a16:creationId xmlns:a16="http://schemas.microsoft.com/office/drawing/2014/main" id="{2649273D-15E9-475E-AA48-ED8E7B551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570" y="1287405"/>
            <a:ext cx="27431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PENN GF = 1.38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35">
            <a:extLst>
              <a:ext uri="{FF2B5EF4-FFF2-40B4-BE49-F238E27FC236}">
                <a16:creationId xmlns:a16="http://schemas.microsoft.com/office/drawing/2014/main" id="{022BC042-2E8C-499B-B187-FEBFED9F6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080" y="1287405"/>
            <a:ext cx="27431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OTIS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GF = 1.94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2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959B-ECB4-436D-8329-BDA45811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1583"/>
            <a:ext cx="7886700" cy="1325563"/>
          </a:xfrm>
        </p:spPr>
        <p:txBody>
          <a:bodyPr/>
          <a:lstStyle/>
          <a:p>
            <a:r>
              <a:rPr lang="en-US" dirty="0"/>
              <a:t>History and Motivation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5A32D68-9A9F-4B5F-B2C6-B8F9EAC6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64" y="1647146"/>
            <a:ext cx="5887272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0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PENN/OTIS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6D8D0F5-4CB2-4897-9DFC-98531CBB6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r="11288"/>
          <a:stretch/>
        </p:blipFill>
        <p:spPr bwMode="auto">
          <a:xfrm>
            <a:off x="6309360" y="3879215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B7A879B-33CA-4A46-968F-E2FB3D148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 r="11625"/>
          <a:stretch/>
        </p:blipFill>
        <p:spPr bwMode="auto">
          <a:xfrm>
            <a:off x="3457849" y="3879215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15AFF-DE21-48D0-8AC3-F466830E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2920641" cy="4801871"/>
          </a:xfrm>
        </p:spPr>
        <p:txBody>
          <a:bodyPr/>
          <a:lstStyle/>
          <a:p>
            <a:r>
              <a:rPr lang="en-US" dirty="0"/>
              <a:t>Both are NYSM WMO Class 1 stations.</a:t>
            </a:r>
          </a:p>
          <a:p>
            <a:r>
              <a:rPr lang="en-US" dirty="0"/>
              <a:t>50-500m</a:t>
            </a:r>
          </a:p>
          <a:p>
            <a:r>
              <a:rPr lang="en-US" dirty="0"/>
              <a:t>PENN is still very open within 500m.</a:t>
            </a:r>
          </a:p>
          <a:p>
            <a:r>
              <a:rPr lang="en-US" dirty="0"/>
              <a:t>OTIS has trees within 85m of the station.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E4B99A33-FE69-4836-8B53-EC297E06C9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r="11625"/>
          <a:stretch/>
        </p:blipFill>
        <p:spPr bwMode="auto">
          <a:xfrm>
            <a:off x="6309360" y="1690689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612C83DD-E2E1-4317-A836-85697979F6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r="11288"/>
          <a:stretch/>
        </p:blipFill>
        <p:spPr bwMode="auto">
          <a:xfrm>
            <a:off x="3457850" y="1690689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235">
            <a:extLst>
              <a:ext uri="{FF2B5EF4-FFF2-40B4-BE49-F238E27FC236}">
                <a16:creationId xmlns:a16="http://schemas.microsoft.com/office/drawing/2014/main" id="{DBB6E0C3-E1EE-4B0B-9920-0B488CB55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570" y="1287405"/>
            <a:ext cx="27431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PENN GF = 1.38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35">
            <a:extLst>
              <a:ext uri="{FF2B5EF4-FFF2-40B4-BE49-F238E27FC236}">
                <a16:creationId xmlns:a16="http://schemas.microsoft.com/office/drawing/2014/main" id="{42565DEE-C98C-434D-B7CD-68C838A9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080" y="1287405"/>
            <a:ext cx="27431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OTIS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GF = 1.94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2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15AFF-DE21-48D0-8AC3-F466830E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2842260" cy="4801871"/>
          </a:xfrm>
        </p:spPr>
        <p:txBody>
          <a:bodyPr/>
          <a:lstStyle/>
          <a:p>
            <a:r>
              <a:rPr lang="en-US" dirty="0"/>
              <a:t>Both are NYSM WMO Class 1 stations.</a:t>
            </a:r>
          </a:p>
          <a:p>
            <a:endParaRPr lang="en-US" dirty="0"/>
          </a:p>
          <a:p>
            <a:r>
              <a:rPr lang="en-US" dirty="0"/>
              <a:t>Misoscale </a:t>
            </a:r>
            <a:br>
              <a:rPr lang="en-US" dirty="0"/>
            </a:br>
            <a:r>
              <a:rPr lang="en-US" dirty="0"/>
              <a:t>50-500m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PENN/OTIS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E9F0489-F9D4-49A3-BDB9-45DDFB1AD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r="19583"/>
          <a:stretch/>
        </p:blipFill>
        <p:spPr>
          <a:xfrm>
            <a:off x="0" y="-12260"/>
            <a:ext cx="3462080" cy="3383280"/>
          </a:xfrm>
          <a:prstGeom prst="rect">
            <a:avLst/>
          </a:prstGeom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D555D40C-3DA4-4789-B171-FA26B376B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6248" r="23333"/>
          <a:stretch/>
        </p:blipFill>
        <p:spPr>
          <a:xfrm>
            <a:off x="12424" y="3474720"/>
            <a:ext cx="3317661" cy="3383280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39962059-EC36-4D31-9330-58F91959EE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r="11288"/>
          <a:stretch/>
        </p:blipFill>
        <p:spPr bwMode="auto">
          <a:xfrm>
            <a:off x="6309360" y="3879215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22E1A76D-24F0-49D8-89D1-F66ABDDC80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 r="11625"/>
          <a:stretch/>
        </p:blipFill>
        <p:spPr bwMode="auto">
          <a:xfrm>
            <a:off x="3457849" y="3879215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181264B4-EDFD-47D5-A4DC-EBBBF77CDD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r="11625"/>
          <a:stretch/>
        </p:blipFill>
        <p:spPr bwMode="auto">
          <a:xfrm>
            <a:off x="6309360" y="1690689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750FFA2F-2470-4695-A5A1-A2E837F01E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r="11288"/>
          <a:stretch/>
        </p:blipFill>
        <p:spPr bwMode="auto">
          <a:xfrm>
            <a:off x="3457850" y="1690689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 Box 235">
            <a:extLst>
              <a:ext uri="{FF2B5EF4-FFF2-40B4-BE49-F238E27FC236}">
                <a16:creationId xmlns:a16="http://schemas.microsoft.com/office/drawing/2014/main" id="{C2D7E29B-753A-4523-BC6B-0775ED79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570" y="1287405"/>
            <a:ext cx="27431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PENN GF = 1.38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35">
            <a:extLst>
              <a:ext uri="{FF2B5EF4-FFF2-40B4-BE49-F238E27FC236}">
                <a16:creationId xmlns:a16="http://schemas.microsoft.com/office/drawing/2014/main" id="{20B39228-96C0-4F60-B4BC-109A707EE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080" y="1287405"/>
            <a:ext cx="27431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OTIS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GF = 1.94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69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3122-56DE-4BD2-B3B6-07AF4A04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ASOS/NYSM </a:t>
            </a:r>
            <a:br>
              <a:rPr lang="en-US" dirty="0"/>
            </a:br>
            <a:r>
              <a:rPr lang="en-US" dirty="0"/>
              <a:t>Pairs</a:t>
            </a:r>
          </a:p>
        </p:txBody>
      </p:sp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F219E8C2-F694-41E5-98B2-EE3C7CC8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43" y="3474720"/>
            <a:ext cx="5626857" cy="338328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B76087-BD2C-42D1-8C6F-FC4AF4897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2888493" cy="5032375"/>
          </a:xfrm>
        </p:spPr>
        <p:txBody>
          <a:bodyPr>
            <a:normAutofit/>
          </a:bodyPr>
          <a:lstStyle/>
          <a:p>
            <a:r>
              <a:rPr lang="en-US" dirty="0"/>
              <a:t>Pairs may be subjected to the same large-scale wind, but local environments can vary over short distances.</a:t>
            </a:r>
          </a:p>
          <a:p>
            <a:r>
              <a:rPr lang="en-US" dirty="0"/>
              <a:t>PENN and KPEO, 5.5km apart.</a:t>
            </a:r>
          </a:p>
          <a:p>
            <a:r>
              <a:rPr lang="en-US" dirty="0"/>
              <a:t>GFAL and KGFL, 720m apart.</a:t>
            </a:r>
          </a:p>
        </p:txBody>
      </p:sp>
      <p:pic>
        <p:nvPicPr>
          <p:cNvPr id="10" name="Content Placeholder 4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CD0FC91A-02EC-4890-82BD-FAB10E8F8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46" y="-951"/>
            <a:ext cx="5626854" cy="3383280"/>
          </a:xfrm>
          <a:prstGeom prst="rect">
            <a:avLst/>
          </a:prstGeom>
        </p:spPr>
      </p:pic>
      <p:sp>
        <p:nvSpPr>
          <p:cNvPr id="11" name="Text Box 235">
            <a:extLst>
              <a:ext uri="{FF2B5EF4-FFF2-40B4-BE49-F238E27FC236}">
                <a16:creationId xmlns:a16="http://schemas.microsoft.com/office/drawing/2014/main" id="{FDD7FE80-13B1-4692-B88C-B9FD23D4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039" y="1656656"/>
            <a:ext cx="2743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5.5km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35">
            <a:extLst>
              <a:ext uri="{FF2B5EF4-FFF2-40B4-BE49-F238E27FC236}">
                <a16:creationId xmlns:a16="http://schemas.microsoft.com/office/drawing/2014/main" id="{AF617646-20D5-49AD-9AAF-18C9F158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93" y="4673859"/>
            <a:ext cx="2743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720m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798413-3CD2-483A-9FD8-66D52E571254}"/>
              </a:ext>
            </a:extLst>
          </p:cNvPr>
          <p:cNvCxnSpPr>
            <a:cxnSpLocks/>
          </p:cNvCxnSpPr>
          <p:nvPr/>
        </p:nvCxnSpPr>
        <p:spPr>
          <a:xfrm flipV="1">
            <a:off x="4123993" y="4188823"/>
            <a:ext cx="4244944" cy="1785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E8CE42-D8F0-4247-ABA7-CB065C98D9B9}"/>
              </a:ext>
            </a:extLst>
          </p:cNvPr>
          <p:cNvCxnSpPr>
            <a:cxnSpLocks/>
          </p:cNvCxnSpPr>
          <p:nvPr/>
        </p:nvCxnSpPr>
        <p:spPr>
          <a:xfrm flipV="1">
            <a:off x="4572000" y="1027908"/>
            <a:ext cx="3881043" cy="948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508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KPEO/PENN and KGFL/GFAL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54DC945-B400-45E8-9C19-2ADCACA64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" r="11119"/>
          <a:stretch/>
        </p:blipFill>
        <p:spPr bwMode="auto">
          <a:xfrm>
            <a:off x="3428998" y="1690689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8F4DDBEA-B4F3-4E22-B328-32640EB5C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r="10952"/>
          <a:stretch/>
        </p:blipFill>
        <p:spPr bwMode="auto">
          <a:xfrm>
            <a:off x="6309815" y="1690689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28559-A968-4B78-A9A0-3CEAD7209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2800349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 all ASOS locations are far removed from nearby obstacles (KPEO).</a:t>
            </a:r>
          </a:p>
          <a:p>
            <a:r>
              <a:rPr lang="en-US" dirty="0"/>
              <a:t>Both the local environment and obstruction angles can change drastically over short distances.</a:t>
            </a:r>
          </a:p>
        </p:txBody>
      </p:sp>
      <p:sp>
        <p:nvSpPr>
          <p:cNvPr id="14" name="Text Box 235">
            <a:extLst>
              <a:ext uri="{FF2B5EF4-FFF2-40B4-BE49-F238E27FC236}">
                <a16:creationId xmlns:a16="http://schemas.microsoft.com/office/drawing/2014/main" id="{EE3E3362-FC7B-40BF-A55F-B8951BB8B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18" y="1290579"/>
            <a:ext cx="27431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KPEO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35">
            <a:extLst>
              <a:ext uri="{FF2B5EF4-FFF2-40B4-BE49-F238E27FC236}">
                <a16:creationId xmlns:a16="http://schemas.microsoft.com/office/drawing/2014/main" id="{22DAFEB6-CCFD-4A1A-99FD-134573BCE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079" y="1290579"/>
            <a:ext cx="27431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KGFL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F5BA2CB1-6375-4FDB-BFDA-B779945DDE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r="10952"/>
          <a:stretch/>
        </p:blipFill>
        <p:spPr bwMode="auto">
          <a:xfrm>
            <a:off x="6309358" y="4169535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 Box 235">
            <a:extLst>
              <a:ext uri="{FF2B5EF4-FFF2-40B4-BE49-F238E27FC236}">
                <a16:creationId xmlns:a16="http://schemas.microsoft.com/office/drawing/2014/main" id="{4FD03961-0CEF-4419-81D0-8FDFEC857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079" y="3769425"/>
            <a:ext cx="27431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GFAL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A08744C4-2421-4693-A473-C594BDCFF1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" r="11625"/>
          <a:stretch/>
        </p:blipFill>
        <p:spPr bwMode="auto">
          <a:xfrm>
            <a:off x="3428541" y="4169535"/>
            <a:ext cx="2834640" cy="2078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 Box 235">
            <a:extLst>
              <a:ext uri="{FF2B5EF4-FFF2-40B4-BE49-F238E27FC236}">
                <a16:creationId xmlns:a16="http://schemas.microsoft.com/office/drawing/2014/main" id="{82CE794C-26DD-4B22-8915-D6336370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262" y="3769425"/>
            <a:ext cx="27431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60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22DE-2021-4733-810B-FCCBE140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65126"/>
            <a:ext cx="8514159" cy="1325563"/>
          </a:xfrm>
        </p:spPr>
        <p:txBody>
          <a:bodyPr/>
          <a:lstStyle/>
          <a:p>
            <a:r>
              <a:rPr lang="en-US" dirty="0"/>
              <a:t>Surface Wind Data 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(07/01/16-06/30/17)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2A490-8D71-4596-8BFE-6703C530F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93371"/>
            <a:ext cx="7884316" cy="1325562"/>
          </a:xfrm>
        </p:spPr>
        <p:txBody>
          <a:bodyPr>
            <a:normAutofit fontScale="85000" lnSpcReduction="10000"/>
          </a:bodyPr>
          <a:lstStyle/>
          <a:p>
            <a:r>
              <a:rPr lang="en-US" b="0" dirty="0"/>
              <a:t>ASOS and NYSM (and subsequently all observations) </a:t>
            </a:r>
            <a:r>
              <a:rPr lang="en-US" dirty="0"/>
              <a:t>are valid but not necessarily equal</a:t>
            </a:r>
            <a:r>
              <a:rPr lang="en-US" b="0" dirty="0"/>
              <a:t>.</a:t>
            </a:r>
          </a:p>
          <a:p>
            <a:r>
              <a:rPr lang="en-US" b="0" dirty="0"/>
              <a:t>Differ in terms of: </a:t>
            </a:r>
            <a:r>
              <a:rPr lang="en-US" b="0" dirty="0">
                <a:solidFill>
                  <a:srgbClr val="FF0000"/>
                </a:solidFill>
              </a:rPr>
              <a:t>Averaging interval</a:t>
            </a:r>
            <a:r>
              <a:rPr lang="en-US" b="0" dirty="0"/>
              <a:t>, </a:t>
            </a:r>
            <a:r>
              <a:rPr lang="en-US" b="0" dirty="0">
                <a:solidFill>
                  <a:srgbClr val="00B0F0"/>
                </a:solidFill>
              </a:rPr>
              <a:t>Gust duration </a:t>
            </a:r>
            <a:r>
              <a:rPr lang="en-US" b="0" dirty="0"/>
              <a:t>(sample averaging interval), Precision, Anemometer model, </a:t>
            </a:r>
            <a:r>
              <a:rPr lang="en-US" b="0" dirty="0">
                <a:solidFill>
                  <a:srgbClr val="FF00FF"/>
                </a:solidFill>
              </a:rPr>
              <a:t>Siting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44986-057D-4849-9462-125EA844B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718934"/>
            <a:ext cx="3868340" cy="41390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ASOS</a:t>
            </a:r>
          </a:p>
          <a:p>
            <a:pPr lvl="1"/>
            <a:r>
              <a:rPr lang="en-US" b="1" dirty="0"/>
              <a:t>36 </a:t>
            </a:r>
            <a:r>
              <a:rPr lang="en-US" dirty="0"/>
              <a:t>“near” NYS locations</a:t>
            </a:r>
          </a:p>
          <a:p>
            <a:pPr lvl="1"/>
            <a:r>
              <a:rPr lang="en-US" dirty="0"/>
              <a:t>Data every 1-min, </a:t>
            </a:r>
            <a:r>
              <a:rPr lang="en-US" dirty="0">
                <a:solidFill>
                  <a:srgbClr val="FF0000"/>
                </a:solidFill>
              </a:rPr>
              <a:t>2-min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mean wind</a:t>
            </a:r>
            <a:r>
              <a:rPr lang="en-US" dirty="0"/>
              <a:t>, maximum </a:t>
            </a:r>
            <a:r>
              <a:rPr lang="en-US" dirty="0">
                <a:solidFill>
                  <a:srgbClr val="00B0F0"/>
                </a:solidFill>
              </a:rPr>
              <a:t>3s average gust</a:t>
            </a:r>
          </a:p>
          <a:p>
            <a:pPr lvl="1"/>
            <a:r>
              <a:rPr lang="en-US" dirty="0"/>
              <a:t>Sonic anemometers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Nominally at 10m</a:t>
            </a:r>
          </a:p>
          <a:p>
            <a:pPr lvl="1"/>
            <a:r>
              <a:rPr lang="en-US" dirty="0"/>
              <a:t>Sited largely at </a:t>
            </a:r>
            <a:r>
              <a:rPr lang="en-US" dirty="0">
                <a:solidFill>
                  <a:srgbClr val="FF00FF"/>
                </a:solidFill>
              </a:rPr>
              <a:t>airports</a:t>
            </a:r>
            <a:r>
              <a:rPr lang="en-US" dirty="0"/>
              <a:t> with large unobstructed fetches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8E86E-B2AB-4510-8D94-97A44CB44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718933"/>
            <a:ext cx="3887391" cy="41390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NYSM</a:t>
            </a:r>
          </a:p>
          <a:p>
            <a:pPr lvl="1"/>
            <a:r>
              <a:rPr lang="en-US" b="1" dirty="0"/>
              <a:t>126</a:t>
            </a:r>
            <a:r>
              <a:rPr lang="en-US" dirty="0"/>
              <a:t> stations across NYS</a:t>
            </a:r>
          </a:p>
          <a:p>
            <a:pPr lvl="1"/>
            <a:r>
              <a:rPr lang="en-US" dirty="0"/>
              <a:t>5minute data, </a:t>
            </a:r>
            <a:r>
              <a:rPr lang="en-US" dirty="0">
                <a:solidFill>
                  <a:srgbClr val="FF0000"/>
                </a:solidFill>
              </a:rPr>
              <a:t>5minute mean wind</a:t>
            </a:r>
            <a:r>
              <a:rPr lang="en-US" dirty="0"/>
              <a:t>, maximum </a:t>
            </a:r>
            <a:r>
              <a:rPr lang="en-US" dirty="0">
                <a:solidFill>
                  <a:srgbClr val="00B0F0"/>
                </a:solidFill>
              </a:rPr>
              <a:t>3s average gust*</a:t>
            </a:r>
          </a:p>
          <a:p>
            <a:pPr lvl="1"/>
            <a:r>
              <a:rPr lang="en-US" dirty="0"/>
              <a:t>Sonic and propeller anemometers</a:t>
            </a:r>
          </a:p>
          <a:p>
            <a:pPr lvl="1"/>
            <a:r>
              <a:rPr lang="en-US" dirty="0"/>
              <a:t>Mounting height of 10m</a:t>
            </a:r>
          </a:p>
          <a:p>
            <a:pPr lvl="1"/>
            <a:r>
              <a:rPr lang="en-US" dirty="0"/>
              <a:t>Sited in a </a:t>
            </a:r>
            <a:r>
              <a:rPr lang="en-US" dirty="0">
                <a:solidFill>
                  <a:srgbClr val="FF00FF"/>
                </a:solidFill>
              </a:rPr>
              <a:t>variety</a:t>
            </a:r>
            <a:r>
              <a:rPr lang="en-US" dirty="0"/>
              <a:t> of environments</a:t>
            </a:r>
          </a:p>
        </p:txBody>
      </p:sp>
    </p:spTree>
    <p:extLst>
      <p:ext uri="{BB962C8B-B14F-4D97-AF65-F5344CB8AC3E}">
        <p14:creationId xmlns:p14="http://schemas.microsoft.com/office/powerpoint/2010/main" val="2233608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3" y="365126"/>
            <a:ext cx="7886700" cy="1325563"/>
          </a:xfrm>
        </p:spPr>
        <p:txBody>
          <a:bodyPr/>
          <a:lstStyle/>
          <a:p>
            <a:r>
              <a:rPr lang="en-US" dirty="0"/>
              <a:t>Azimuthal Analysis (OTIS)</a:t>
            </a:r>
          </a:p>
        </p:txBody>
      </p: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F7C312D2-B9E6-48E8-BE20-970E69550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r="18287" b="4648"/>
          <a:stretch/>
        </p:blipFill>
        <p:spPr bwMode="auto">
          <a:xfrm>
            <a:off x="1355816" y="3657600"/>
            <a:ext cx="320040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hart, diagram&#10;&#10;Description automatically generated">
            <a:extLst>
              <a:ext uri="{FF2B5EF4-FFF2-40B4-BE49-F238E27FC236}">
                <a16:creationId xmlns:a16="http://schemas.microsoft.com/office/drawing/2014/main" id="{6F63CAEF-24B8-4337-A050-777225DB9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3636814" cy="32004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5C76FC-B203-4FA3-BF06-D2C957C3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7860572" cy="183197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B0F0"/>
                </a:solidFill>
              </a:rPr>
              <a:t>Average</a:t>
            </a:r>
            <a:r>
              <a:rPr lang="en-US" dirty="0"/>
              <a:t>, </a:t>
            </a:r>
            <a:r>
              <a:rPr lang="en-US" dirty="0">
                <a:solidFill>
                  <a:srgbClr val="FF00FF"/>
                </a:solidFill>
              </a:rPr>
              <a:t>minimum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maximum</a:t>
            </a:r>
            <a:r>
              <a:rPr lang="en-US" dirty="0"/>
              <a:t> obstruction angles (within 500m) for every 1° azimuth around stations.</a:t>
            </a:r>
          </a:p>
          <a:p>
            <a:r>
              <a:rPr lang="en-US" dirty="0"/>
              <a:t>Average GF every 5° azimuth color coded by wind direction frequency.</a:t>
            </a:r>
          </a:p>
        </p:txBody>
      </p:sp>
    </p:spTree>
    <p:extLst>
      <p:ext uri="{BB962C8B-B14F-4D97-AF65-F5344CB8AC3E}">
        <p14:creationId xmlns:p14="http://schemas.microsoft.com/office/powerpoint/2010/main" val="3228718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3" y="365126"/>
            <a:ext cx="7886700" cy="1325563"/>
          </a:xfrm>
        </p:spPr>
        <p:txBody>
          <a:bodyPr/>
          <a:lstStyle/>
          <a:p>
            <a:r>
              <a:rPr lang="en-US" dirty="0"/>
              <a:t>Azimuthal Analysis (OTIS)</a:t>
            </a:r>
          </a:p>
        </p:txBody>
      </p: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F7C312D2-B9E6-48E8-BE20-970E69550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r="18287" b="4648"/>
          <a:stretch/>
        </p:blipFill>
        <p:spPr bwMode="auto">
          <a:xfrm>
            <a:off x="1355816" y="3657600"/>
            <a:ext cx="320040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hart, diagram&#10;&#10;Description automatically generated">
            <a:extLst>
              <a:ext uri="{FF2B5EF4-FFF2-40B4-BE49-F238E27FC236}">
                <a16:creationId xmlns:a16="http://schemas.microsoft.com/office/drawing/2014/main" id="{6F63CAEF-24B8-4337-A050-777225DB9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3636814" cy="32004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5C76FC-B203-4FA3-BF06-D2C957C3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7860572" cy="183197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B0F0"/>
                </a:solidFill>
              </a:rPr>
              <a:t>Average</a:t>
            </a:r>
            <a:r>
              <a:rPr lang="en-US" dirty="0"/>
              <a:t>, </a:t>
            </a:r>
            <a:r>
              <a:rPr lang="en-US" dirty="0">
                <a:solidFill>
                  <a:srgbClr val="FF00FF"/>
                </a:solidFill>
              </a:rPr>
              <a:t>minimum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maximum</a:t>
            </a:r>
            <a:r>
              <a:rPr lang="en-US" dirty="0"/>
              <a:t> obstruction angles (within 500m) for every 1° azimuth around stations.</a:t>
            </a:r>
          </a:p>
          <a:p>
            <a:r>
              <a:rPr lang="en-US" dirty="0"/>
              <a:t>Average GF every 5° azimuth color coded by wind direction frequency.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E5C591-FDA1-4A55-ABF7-7749E9F1D60B}"/>
              </a:ext>
            </a:extLst>
          </p:cNvPr>
          <p:cNvCxnSpPr/>
          <p:nvPr/>
        </p:nvCxnSpPr>
        <p:spPr>
          <a:xfrm flipH="1">
            <a:off x="2679700" y="5715000"/>
            <a:ext cx="2921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774BE1-1C90-4B98-8BB7-AE8EF33E6B7E}"/>
              </a:ext>
            </a:extLst>
          </p:cNvPr>
          <p:cNvCxnSpPr/>
          <p:nvPr/>
        </p:nvCxnSpPr>
        <p:spPr>
          <a:xfrm flipH="1">
            <a:off x="5854700" y="5943600"/>
            <a:ext cx="2921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53EDE7-6566-4D91-B269-8E614CF19ECE}"/>
              </a:ext>
            </a:extLst>
          </p:cNvPr>
          <p:cNvCxnSpPr>
            <a:cxnSpLocks/>
          </p:cNvCxnSpPr>
          <p:nvPr/>
        </p:nvCxnSpPr>
        <p:spPr>
          <a:xfrm flipH="1">
            <a:off x="2070100" y="5324475"/>
            <a:ext cx="88591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58FED1-B41F-484F-8DC4-EE4FBD5E7D9C}"/>
              </a:ext>
            </a:extLst>
          </p:cNvPr>
          <p:cNvCxnSpPr>
            <a:cxnSpLocks/>
          </p:cNvCxnSpPr>
          <p:nvPr/>
        </p:nvCxnSpPr>
        <p:spPr>
          <a:xfrm flipH="1">
            <a:off x="5016500" y="5340350"/>
            <a:ext cx="11303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59954D-0BE4-4A3E-934F-0AADEDEBC8CA}"/>
              </a:ext>
            </a:extLst>
          </p:cNvPr>
          <p:cNvCxnSpPr>
            <a:cxnSpLocks/>
          </p:cNvCxnSpPr>
          <p:nvPr/>
        </p:nvCxnSpPr>
        <p:spPr>
          <a:xfrm flipV="1">
            <a:off x="2954486" y="4622800"/>
            <a:ext cx="715814" cy="7175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7EEFD5-770B-4074-B9C7-A6867CC84009}"/>
              </a:ext>
            </a:extLst>
          </p:cNvPr>
          <p:cNvCxnSpPr>
            <a:cxnSpLocks/>
          </p:cNvCxnSpPr>
          <p:nvPr/>
        </p:nvCxnSpPr>
        <p:spPr>
          <a:xfrm flipV="1">
            <a:off x="6146800" y="4622800"/>
            <a:ext cx="715814" cy="7175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92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Azimuthal Analysis (KPEO)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3E07C8-6454-47E8-91CF-07A852D721B5}"/>
              </a:ext>
            </a:extLst>
          </p:cNvPr>
          <p:cNvGrpSpPr/>
          <p:nvPr/>
        </p:nvGrpSpPr>
        <p:grpSpPr>
          <a:xfrm>
            <a:off x="1153393" y="1828800"/>
            <a:ext cx="6837214" cy="3200400"/>
            <a:chOff x="1468579" y="3095624"/>
            <a:chExt cx="6837214" cy="3200400"/>
          </a:xfrm>
        </p:grpSpPr>
        <p:pic>
          <p:nvPicPr>
            <p:cNvPr id="4" name="Picture 3" descr="Chart, radar chart&#10;&#10;Description automatically generated">
              <a:extLst>
                <a:ext uri="{FF2B5EF4-FFF2-40B4-BE49-F238E27FC236}">
                  <a16:creationId xmlns:a16="http://schemas.microsoft.com/office/drawing/2014/main" id="{4BE63BB7-E0F8-4959-9D9A-AC9F2431F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4" r="18273" b="5696"/>
            <a:stretch/>
          </p:blipFill>
          <p:spPr bwMode="auto">
            <a:xfrm>
              <a:off x="1468579" y="3095624"/>
              <a:ext cx="3200400" cy="3200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Chart, radar chart&#10;&#10;Description automatically generated">
              <a:extLst>
                <a:ext uri="{FF2B5EF4-FFF2-40B4-BE49-F238E27FC236}">
                  <a16:creationId xmlns:a16="http://schemas.microsoft.com/office/drawing/2014/main" id="{D5AF4730-7BF6-4398-8B60-D9B09F107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979" y="3095624"/>
              <a:ext cx="3636814" cy="32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3550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Azimuthal Analysis (KPEO)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3E07C8-6454-47E8-91CF-07A852D721B5}"/>
              </a:ext>
            </a:extLst>
          </p:cNvPr>
          <p:cNvGrpSpPr/>
          <p:nvPr/>
        </p:nvGrpSpPr>
        <p:grpSpPr>
          <a:xfrm>
            <a:off x="1153393" y="1828800"/>
            <a:ext cx="6837214" cy="3200400"/>
            <a:chOff x="1468579" y="3095624"/>
            <a:chExt cx="6837214" cy="3200400"/>
          </a:xfrm>
        </p:grpSpPr>
        <p:pic>
          <p:nvPicPr>
            <p:cNvPr id="4" name="Picture 3" descr="Chart, radar chart&#10;&#10;Description automatically generated">
              <a:extLst>
                <a:ext uri="{FF2B5EF4-FFF2-40B4-BE49-F238E27FC236}">
                  <a16:creationId xmlns:a16="http://schemas.microsoft.com/office/drawing/2014/main" id="{4BE63BB7-E0F8-4959-9D9A-AC9F2431F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4" r="18273" b="5696"/>
            <a:stretch/>
          </p:blipFill>
          <p:spPr bwMode="auto">
            <a:xfrm>
              <a:off x="1468579" y="3095624"/>
              <a:ext cx="3200400" cy="3200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Chart, radar chart&#10;&#10;Description automatically generated">
              <a:extLst>
                <a:ext uri="{FF2B5EF4-FFF2-40B4-BE49-F238E27FC236}">
                  <a16:creationId xmlns:a16="http://schemas.microsoft.com/office/drawing/2014/main" id="{D5AF4730-7BF6-4398-8B60-D9B09F107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979" y="3095624"/>
              <a:ext cx="3636814" cy="3200400"/>
            </a:xfrm>
            <a:prstGeom prst="rect">
              <a:avLst/>
            </a:prstGeom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FBEA99-F748-46BA-B99D-914EA06DA6EA}"/>
              </a:ext>
            </a:extLst>
          </p:cNvPr>
          <p:cNvCxnSpPr>
            <a:cxnSpLocks/>
          </p:cNvCxnSpPr>
          <p:nvPr/>
        </p:nvCxnSpPr>
        <p:spPr>
          <a:xfrm flipH="1" flipV="1">
            <a:off x="2070100" y="3111500"/>
            <a:ext cx="693597" cy="40005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69A176-25B8-4E39-B5FB-D6D64A745ED3}"/>
              </a:ext>
            </a:extLst>
          </p:cNvPr>
          <p:cNvCxnSpPr>
            <a:cxnSpLocks/>
          </p:cNvCxnSpPr>
          <p:nvPr/>
        </p:nvCxnSpPr>
        <p:spPr>
          <a:xfrm flipH="1" flipV="1">
            <a:off x="5270500" y="3311526"/>
            <a:ext cx="673390" cy="20002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4D66BE-D9EE-4ED9-954E-DBDB2F9668CE}"/>
              </a:ext>
            </a:extLst>
          </p:cNvPr>
          <p:cNvCxnSpPr>
            <a:cxnSpLocks/>
          </p:cNvCxnSpPr>
          <p:nvPr/>
        </p:nvCxnSpPr>
        <p:spPr>
          <a:xfrm flipV="1">
            <a:off x="2763697" y="2918619"/>
            <a:ext cx="524450" cy="59293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AF84FE-84AF-4546-B8AE-5E0F555F762F}"/>
              </a:ext>
            </a:extLst>
          </p:cNvPr>
          <p:cNvCxnSpPr>
            <a:cxnSpLocks/>
          </p:cNvCxnSpPr>
          <p:nvPr/>
        </p:nvCxnSpPr>
        <p:spPr>
          <a:xfrm flipV="1">
            <a:off x="5909975" y="2768600"/>
            <a:ext cx="578572" cy="74295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95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NYSM Network GF and Wind vs. Obstruction Correlation</a:t>
            </a:r>
          </a:p>
        </p:txBody>
      </p:sp>
      <p:sp>
        <p:nvSpPr>
          <p:cNvPr id="13" name="Text Box 235">
            <a:extLst>
              <a:ext uri="{FF2B5EF4-FFF2-40B4-BE49-F238E27FC236}">
                <a16:creationId xmlns:a16="http://schemas.microsoft.com/office/drawing/2014/main" id="{21A842DD-0249-4A53-ACB0-352D5DCC4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457890"/>
            <a:ext cx="2743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N=38520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E5B218D2-D52F-4F43-AA34-83BB04DEB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4715" r="5012"/>
          <a:stretch/>
        </p:blipFill>
        <p:spPr bwMode="auto">
          <a:xfrm>
            <a:off x="1269999" y="1760834"/>
            <a:ext cx="323850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647B3B20-C2B3-49C4-8239-D39396488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9" y="1760834"/>
            <a:ext cx="3238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9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4C2B-D9D0-4519-81F6-FE4F628F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7744-ABCE-42E8-AB12-1BD4791C1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2937510" cy="5032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Cao and Fovell 2018</a:t>
            </a:r>
          </a:p>
          <a:p>
            <a:r>
              <a:rPr lang="en-US" dirty="0"/>
              <a:t>Verification of WRF forecasts for Santa Ana downslope windstorm events.</a:t>
            </a:r>
          </a:p>
          <a:p>
            <a:r>
              <a:rPr lang="en-US" dirty="0"/>
              <a:t>Network average bias is near zero, but large errors persist at individual locations.</a:t>
            </a:r>
          </a:p>
          <a:p>
            <a:r>
              <a:rPr lang="en-US" dirty="0"/>
              <a:t>Varies rapidly over short distances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AB45C2-B468-41FD-813A-20617D1BB323}"/>
              </a:ext>
            </a:extLst>
          </p:cNvPr>
          <p:cNvGrpSpPr/>
          <p:nvPr/>
        </p:nvGrpSpPr>
        <p:grpSpPr>
          <a:xfrm>
            <a:off x="3566160" y="1690689"/>
            <a:ext cx="5577840" cy="4336680"/>
            <a:chOff x="3570513" y="1690689"/>
            <a:chExt cx="5577840" cy="43366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9504EE-20AC-42BE-91C1-9E5559D32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78" t="3880" r="1749" b="5026"/>
            <a:stretch/>
          </p:blipFill>
          <p:spPr>
            <a:xfrm>
              <a:off x="3570513" y="1690689"/>
              <a:ext cx="5577840" cy="433668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AD506F-CB3D-4E5E-80C5-FD907F921942}"/>
                </a:ext>
              </a:extLst>
            </p:cNvPr>
            <p:cNvSpPr/>
            <p:nvPr/>
          </p:nvSpPr>
          <p:spPr>
            <a:xfrm>
              <a:off x="6538503" y="3353544"/>
              <a:ext cx="548640" cy="5486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B28F16-7D3E-49E1-9525-C73209F45F19}"/>
                </a:ext>
              </a:extLst>
            </p:cNvPr>
            <p:cNvSpPr/>
            <p:nvPr/>
          </p:nvSpPr>
          <p:spPr>
            <a:xfrm>
              <a:off x="7483387" y="1929690"/>
              <a:ext cx="1005840" cy="10058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71CCE98-B066-4C4E-A727-6786FE211B1F}"/>
                </a:ext>
              </a:extLst>
            </p:cNvPr>
            <p:cNvCxnSpPr>
              <a:stCxn id="6" idx="7"/>
              <a:endCxn id="7" idx="3"/>
            </p:cNvCxnSpPr>
            <p:nvPr/>
          </p:nvCxnSpPr>
          <p:spPr>
            <a:xfrm flipV="1">
              <a:off x="7006797" y="2788228"/>
              <a:ext cx="623892" cy="64566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6868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NYSM Network GF and Wind vs. Obstruction Correlation</a:t>
            </a:r>
          </a:p>
        </p:txBody>
      </p:sp>
      <p:sp>
        <p:nvSpPr>
          <p:cNvPr id="13" name="Text Box 235">
            <a:extLst>
              <a:ext uri="{FF2B5EF4-FFF2-40B4-BE49-F238E27FC236}">
                <a16:creationId xmlns:a16="http://schemas.microsoft.com/office/drawing/2014/main" id="{21A842DD-0249-4A53-ACB0-352D5DCC4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6457890"/>
            <a:ext cx="27431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 ≤ </a:t>
            </a:r>
            <a:r>
              <a:rPr lang="el-G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1F460F23-72BF-4D1F-BF0D-9F205FC0C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4715" r="5026"/>
          <a:stretch/>
        </p:blipFill>
        <p:spPr bwMode="auto">
          <a:xfrm>
            <a:off x="1269999" y="4201313"/>
            <a:ext cx="323850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BD8F768-8973-48A2-82D1-9D498C06D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9" y="4201313"/>
            <a:ext cx="3238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29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ASOS Network GF and Wind vs. Obstruction Correlation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101989-2DBC-4726-8404-866DDDCF1C14}"/>
              </a:ext>
            </a:extLst>
          </p:cNvPr>
          <p:cNvGrpSpPr/>
          <p:nvPr/>
        </p:nvGrpSpPr>
        <p:grpSpPr>
          <a:xfrm>
            <a:off x="1264284" y="1690689"/>
            <a:ext cx="6615432" cy="4720615"/>
            <a:chOff x="1489711" y="1690689"/>
            <a:chExt cx="6615432" cy="4720615"/>
          </a:xfrm>
        </p:grpSpPr>
        <p:pic>
          <p:nvPicPr>
            <p:cNvPr id="4" name="Picture 3" descr="Chart, scatter chart&#10;&#10;Description automatically generated">
              <a:extLst>
                <a:ext uri="{FF2B5EF4-FFF2-40B4-BE49-F238E27FC236}">
                  <a16:creationId xmlns:a16="http://schemas.microsoft.com/office/drawing/2014/main" id="{E651C2DC-C65B-4561-8066-A840646DF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" t="4717" r="6764"/>
            <a:stretch/>
          </p:blipFill>
          <p:spPr bwMode="auto">
            <a:xfrm>
              <a:off x="1489711" y="1690689"/>
              <a:ext cx="3238500" cy="2286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Chart, scatter chart&#10;&#10;Description automatically generated">
              <a:extLst>
                <a:ext uri="{FF2B5EF4-FFF2-40B4-BE49-F238E27FC236}">
                  <a16:creationId xmlns:a16="http://schemas.microsoft.com/office/drawing/2014/main" id="{83D98C1C-5F68-46BD-B645-3440D7BB2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" t="4715" r="6763"/>
            <a:stretch/>
          </p:blipFill>
          <p:spPr bwMode="auto">
            <a:xfrm>
              <a:off x="1489711" y="4125304"/>
              <a:ext cx="3238500" cy="2286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Chart, scatter chart&#10;&#10;Description automatically generated">
              <a:extLst>
                <a:ext uri="{FF2B5EF4-FFF2-40B4-BE49-F238E27FC236}">
                  <a16:creationId xmlns:a16="http://schemas.microsoft.com/office/drawing/2014/main" id="{E9949B4D-9AA9-4080-8882-980226260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640" y="1690689"/>
              <a:ext cx="3238503" cy="2286000"/>
            </a:xfrm>
            <a:prstGeom prst="rect">
              <a:avLst/>
            </a:prstGeom>
          </p:spPr>
        </p:pic>
        <p:pic>
          <p:nvPicPr>
            <p:cNvPr id="10" name="Content Placeholder 8" descr="Chart, scatter chart&#10;&#10;Description automatically generated">
              <a:extLst>
                <a:ext uri="{FF2B5EF4-FFF2-40B4-BE49-F238E27FC236}">
                  <a16:creationId xmlns:a16="http://schemas.microsoft.com/office/drawing/2014/main" id="{873035A3-0443-4205-9589-C498FFB24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643" y="4125304"/>
              <a:ext cx="3238500" cy="2286000"/>
            </a:xfrm>
            <a:prstGeom prst="rect">
              <a:avLst/>
            </a:prstGeom>
          </p:spPr>
        </p:pic>
      </p:grpSp>
      <p:sp>
        <p:nvSpPr>
          <p:cNvPr id="12" name="Text Box 235">
            <a:extLst>
              <a:ext uri="{FF2B5EF4-FFF2-40B4-BE49-F238E27FC236}">
                <a16:creationId xmlns:a16="http://schemas.microsoft.com/office/drawing/2014/main" id="{94FC0146-3CE7-47BD-AAFB-6A4F8C9E9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80" y="6455664"/>
            <a:ext cx="3291840" cy="4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N=6840,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-4 ≤ </a:t>
            </a:r>
            <a:r>
              <a:rPr lang="el-G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66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A825BE-18F8-40CF-BC03-46B00127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90700"/>
            <a:ext cx="5063023" cy="50673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Both </a:t>
            </a:r>
            <a:r>
              <a:rPr lang="en-US" dirty="0">
                <a:solidFill>
                  <a:srgbClr val="00B0F0"/>
                </a:solidFill>
              </a:rPr>
              <a:t>NYSM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ASOS</a:t>
            </a:r>
            <a:r>
              <a:rPr lang="en-US" dirty="0"/>
              <a:t> have notable correlations of GF and wind speed with maximum obstruction angle.</a:t>
            </a:r>
          </a:p>
          <a:p>
            <a:r>
              <a:rPr lang="en-US" dirty="0"/>
              <a:t>Directly comparing the networks highlights the gap between them.</a:t>
            </a:r>
          </a:p>
          <a:p>
            <a:r>
              <a:rPr lang="en-US" dirty="0"/>
              <a:t>They have identical patterns of GF with maximum obstruction angle but for differing ranges: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NYSM</a:t>
            </a:r>
            <a:r>
              <a:rPr lang="en-US" dirty="0"/>
              <a:t>: -6-30°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ASOS</a:t>
            </a:r>
            <a:r>
              <a:rPr lang="en-US" dirty="0"/>
              <a:t>: -4-16°</a:t>
            </a:r>
          </a:p>
          <a:p>
            <a:pPr lvl="1"/>
            <a:r>
              <a:rPr lang="en-US" dirty="0"/>
              <a:t>(93.18% of NYSM locations/direction obstruction angles fall within the ASOS range)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GF vs. Obstruction Correlation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8007952F-6518-4593-848A-361934E43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4191" r="5710"/>
          <a:stretch/>
        </p:blipFill>
        <p:spPr bwMode="auto">
          <a:xfrm>
            <a:off x="5691672" y="1790700"/>
            <a:ext cx="3456432" cy="2468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3844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A825BE-18F8-40CF-BC03-46B00127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5227872" cy="51755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NYSM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ASOS</a:t>
            </a:r>
            <a:r>
              <a:rPr lang="en-US" dirty="0"/>
              <a:t> average quantities differ: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NYSM</a:t>
            </a:r>
            <a:r>
              <a:rPr lang="en-US" dirty="0"/>
              <a:t> wind speeds are on average 27.8% slower than ASOS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NYSM</a:t>
            </a:r>
            <a:r>
              <a:rPr lang="en-US" dirty="0"/>
              <a:t> GFnet = 1.72, </a:t>
            </a:r>
            <a:r>
              <a:rPr lang="en-US" dirty="0">
                <a:solidFill>
                  <a:srgbClr val="FF0000"/>
                </a:solidFill>
              </a:rPr>
              <a:t>ASOS</a:t>
            </a:r>
            <a:r>
              <a:rPr lang="en-US" dirty="0"/>
              <a:t> GFnet = 1.3</a:t>
            </a:r>
          </a:p>
          <a:p>
            <a:r>
              <a:rPr lang="en-US" dirty="0"/>
              <a:t>This is in part due to differences in observation methodology:</a:t>
            </a:r>
          </a:p>
          <a:p>
            <a:pPr lvl="1"/>
            <a:r>
              <a:rPr lang="en-US" dirty="0"/>
              <a:t>Averaging interval, gust duration</a:t>
            </a:r>
          </a:p>
          <a:p>
            <a:r>
              <a:rPr lang="en-US" dirty="0">
                <a:solidFill>
                  <a:schemeClr val="bg1"/>
                </a:solidFill>
              </a:rPr>
              <a:t>Normalizing both datasets to a 10min averaging interval and 3s average gust (propeller anemometer) bring the network quantities much closer together for similar values of maximum obstruction angle.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365126"/>
            <a:ext cx="7886700" cy="1325563"/>
          </a:xfrm>
        </p:spPr>
        <p:txBody>
          <a:bodyPr/>
          <a:lstStyle/>
          <a:p>
            <a:r>
              <a:rPr lang="en-US" dirty="0"/>
              <a:t>Network GF vs.</a:t>
            </a:r>
            <a:br>
              <a:rPr lang="en-US" dirty="0"/>
            </a:br>
            <a:r>
              <a:rPr lang="en-US" dirty="0"/>
              <a:t>Obstruction Correlation</a:t>
            </a:r>
          </a:p>
        </p:txBody>
      </p:sp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4A53FB35-9443-4760-ABC5-657A1260E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4191" r="5710"/>
          <a:stretch/>
        </p:blipFill>
        <p:spPr bwMode="auto">
          <a:xfrm>
            <a:off x="5852160" y="547690"/>
            <a:ext cx="329184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2634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A825BE-18F8-40CF-BC03-46B00127B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5227872" cy="51755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NYSM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ASOS</a:t>
            </a:r>
            <a:r>
              <a:rPr lang="en-US" dirty="0"/>
              <a:t> average quantities differ: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NYSM</a:t>
            </a:r>
            <a:r>
              <a:rPr lang="en-US" dirty="0"/>
              <a:t> wind speeds are on average 27.8% slower than ASOS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NYSM</a:t>
            </a:r>
            <a:r>
              <a:rPr lang="en-US" dirty="0"/>
              <a:t> GFnet = 1.72, </a:t>
            </a:r>
            <a:r>
              <a:rPr lang="en-US" dirty="0">
                <a:solidFill>
                  <a:srgbClr val="FF0000"/>
                </a:solidFill>
              </a:rPr>
              <a:t>ASOS</a:t>
            </a:r>
            <a:r>
              <a:rPr lang="en-US" dirty="0"/>
              <a:t> GFnet = 1.3</a:t>
            </a:r>
          </a:p>
          <a:p>
            <a:r>
              <a:rPr lang="en-US" dirty="0"/>
              <a:t>This is in part due to differences in observation methodology:</a:t>
            </a:r>
          </a:p>
          <a:p>
            <a:pPr lvl="1"/>
            <a:r>
              <a:rPr lang="en-US" dirty="0"/>
              <a:t>Averaging interval, gust duration</a:t>
            </a:r>
          </a:p>
          <a:p>
            <a:r>
              <a:rPr lang="en-US" dirty="0"/>
              <a:t>Normalizing both datasets to a </a:t>
            </a:r>
            <a:r>
              <a:rPr lang="en-US" b="1" dirty="0"/>
              <a:t>10min averaging interval </a:t>
            </a:r>
            <a:r>
              <a:rPr lang="en-US" dirty="0"/>
              <a:t>and </a:t>
            </a:r>
            <a:r>
              <a:rPr lang="en-US" b="1" dirty="0"/>
              <a:t>3s average gust </a:t>
            </a:r>
            <a:r>
              <a:rPr lang="en-US" dirty="0"/>
              <a:t>(propeller anemometer) bring the network quantities much closer together for similar values of maximum obstruction angle.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365126"/>
            <a:ext cx="7886700" cy="1325563"/>
          </a:xfrm>
        </p:spPr>
        <p:txBody>
          <a:bodyPr/>
          <a:lstStyle/>
          <a:p>
            <a:r>
              <a:rPr lang="en-US" dirty="0"/>
              <a:t>Network GF vs.</a:t>
            </a:r>
            <a:br>
              <a:rPr lang="en-US" dirty="0"/>
            </a:br>
            <a:r>
              <a:rPr lang="en-US" dirty="0"/>
              <a:t>Obstruction Correlation</a:t>
            </a:r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354347B3-3C69-41CF-8C21-23DBD5A07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4024311"/>
            <a:ext cx="329184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4A53FB35-9443-4760-ABC5-657A1260E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4191" r="5710"/>
          <a:stretch/>
        </p:blipFill>
        <p:spPr bwMode="auto">
          <a:xfrm>
            <a:off x="5852160" y="547690"/>
            <a:ext cx="329184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7676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Airborne Lidar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5545-BBB5-43B6-81C5-989A8807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Airborne lidar provides high quality data that can be used to precisely visualize and quantify local environments.</a:t>
            </a:r>
          </a:p>
          <a:p>
            <a:r>
              <a:rPr lang="en-US" dirty="0"/>
              <a:t>Both NYSM and ASOS demonstrate a </a:t>
            </a:r>
            <a:r>
              <a:rPr lang="en-US" dirty="0">
                <a:solidFill>
                  <a:srgbClr val="FFFF00"/>
                </a:solidFill>
              </a:rPr>
              <a:t>strong correlation </a:t>
            </a:r>
            <a:r>
              <a:rPr lang="en-US" dirty="0"/>
              <a:t>between </a:t>
            </a:r>
            <a:r>
              <a:rPr lang="en-US" dirty="0">
                <a:solidFill>
                  <a:srgbClr val="FFFF00"/>
                </a:solidFill>
              </a:rPr>
              <a:t>average GF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mean wind speed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maximum obstruction angle</a:t>
            </a:r>
            <a:r>
              <a:rPr lang="en-US" dirty="0"/>
              <a:t>. As obstacles in the environment deviate from the horizon wind speeds are slowed and GFs increase.</a:t>
            </a:r>
          </a:p>
          <a:p>
            <a:r>
              <a:rPr lang="en-US" dirty="0"/>
              <a:t>Differences between the NYSM and ASOS networks with respect to obstruction angle can be minimized by unifying averaging interval and gust duration.</a:t>
            </a:r>
          </a:p>
          <a:p>
            <a:r>
              <a:rPr lang="en-US" dirty="0"/>
              <a:t>For the locations and directions with common obstruction angles </a:t>
            </a:r>
            <a:r>
              <a:rPr lang="en-US" dirty="0">
                <a:solidFill>
                  <a:srgbClr val="FFFF00"/>
                </a:solidFill>
              </a:rPr>
              <a:t>ASOS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NYSM</a:t>
            </a:r>
            <a:r>
              <a:rPr lang="en-US" dirty="0"/>
              <a:t> are nearly </a:t>
            </a:r>
            <a:r>
              <a:rPr lang="en-US" dirty="0">
                <a:solidFill>
                  <a:srgbClr val="FFFF00"/>
                </a:solidFill>
              </a:rPr>
              <a:t>identical</a:t>
            </a:r>
            <a:r>
              <a:rPr lang="en-US" dirty="0"/>
              <a:t>.</a:t>
            </a:r>
          </a:p>
          <a:p>
            <a:r>
              <a:rPr lang="en-US" dirty="0"/>
              <a:t>Average observed </a:t>
            </a:r>
            <a:r>
              <a:rPr lang="en-US" dirty="0">
                <a:solidFill>
                  <a:srgbClr val="FFFF00"/>
                </a:solidFill>
              </a:rPr>
              <a:t>GF</a:t>
            </a:r>
            <a:r>
              <a:rPr lang="en-US" dirty="0"/>
              <a:t> is a good </a:t>
            </a:r>
            <a:r>
              <a:rPr lang="en-US" dirty="0">
                <a:solidFill>
                  <a:srgbClr val="FFFF00"/>
                </a:solidFill>
              </a:rPr>
              <a:t>proxy</a:t>
            </a:r>
            <a:r>
              <a:rPr lang="en-US" dirty="0"/>
              <a:t> for </a:t>
            </a:r>
            <a:r>
              <a:rPr lang="en-US" dirty="0">
                <a:solidFill>
                  <a:srgbClr val="FFFF00"/>
                </a:solidFill>
              </a:rPr>
              <a:t>site exposure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372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0D89-E7B1-4DCC-B192-7E6BF6F7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9A4B-5760-4298-B111-5B80E7746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Expansion of lidar analysis to other networks and relating of other surface variables to degree of obstruction. Re-evaluation of WMO classifications.</a:t>
            </a:r>
          </a:p>
          <a:p>
            <a:r>
              <a:rPr lang="en-US" dirty="0"/>
              <a:t>Expand analysis to other networks and geographic areas.</a:t>
            </a:r>
          </a:p>
          <a:p>
            <a:r>
              <a:rPr lang="en-US" dirty="0"/>
              <a:t>Potentially relate site obstruction to other observed meteorological variables.</a:t>
            </a:r>
          </a:p>
          <a:p>
            <a:r>
              <a:rPr lang="en-US" dirty="0"/>
              <a:t>Re-evaluate WMO classifications</a:t>
            </a:r>
          </a:p>
          <a:p>
            <a:r>
              <a:rPr lang="en-US" dirty="0"/>
              <a:t>Test seasonal and diurnal efficacy of obstructions</a:t>
            </a:r>
          </a:p>
        </p:txBody>
      </p:sp>
    </p:spTree>
    <p:extLst>
      <p:ext uri="{BB962C8B-B14F-4D97-AF65-F5344CB8AC3E}">
        <p14:creationId xmlns:p14="http://schemas.microsoft.com/office/powerpoint/2010/main" val="4073365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EB8-E778-4F8F-B2F3-5AC6E26F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Airborne Lidar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5545-BBB5-43B6-81C5-989A8807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Airborne lidar provides high quality data that can be used to precisely visualize and quantify local environments.</a:t>
            </a:r>
          </a:p>
          <a:p>
            <a:r>
              <a:rPr lang="en-US" dirty="0"/>
              <a:t>Both NYSM and ASOS demonstrate a </a:t>
            </a:r>
            <a:r>
              <a:rPr lang="en-US" dirty="0">
                <a:solidFill>
                  <a:srgbClr val="FFFF00"/>
                </a:solidFill>
              </a:rPr>
              <a:t>strong correlation </a:t>
            </a:r>
            <a:r>
              <a:rPr lang="en-US" dirty="0"/>
              <a:t>between </a:t>
            </a:r>
            <a:r>
              <a:rPr lang="en-US" dirty="0">
                <a:solidFill>
                  <a:srgbClr val="FFFF00"/>
                </a:solidFill>
              </a:rPr>
              <a:t>average GF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mean wind speed </a:t>
            </a:r>
            <a:r>
              <a:rPr lang="en-US" dirty="0"/>
              <a:t>with </a:t>
            </a:r>
            <a:r>
              <a:rPr lang="en-US" dirty="0">
                <a:solidFill>
                  <a:srgbClr val="FFFF00"/>
                </a:solidFill>
              </a:rPr>
              <a:t>maximum obstruction angle</a:t>
            </a:r>
            <a:r>
              <a:rPr lang="en-US" dirty="0"/>
              <a:t>. As obstacles in the environment deviate from the horizon wind speeds are slowed and GFs increase.</a:t>
            </a:r>
          </a:p>
          <a:p>
            <a:r>
              <a:rPr lang="en-US" dirty="0"/>
              <a:t>Differences between the NYSM and ASOS networks with respect to obstruction angle can be minimized by unifying averaging interval and gust duration.</a:t>
            </a:r>
          </a:p>
          <a:p>
            <a:r>
              <a:rPr lang="en-US" dirty="0"/>
              <a:t>For the locations and directions with common obstruction angles </a:t>
            </a:r>
            <a:r>
              <a:rPr lang="en-US" dirty="0">
                <a:solidFill>
                  <a:srgbClr val="FFFF00"/>
                </a:solidFill>
              </a:rPr>
              <a:t>ASOS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NYSM</a:t>
            </a:r>
            <a:r>
              <a:rPr lang="en-US" dirty="0"/>
              <a:t> are nearly </a:t>
            </a:r>
            <a:r>
              <a:rPr lang="en-US" dirty="0">
                <a:solidFill>
                  <a:srgbClr val="FFFF00"/>
                </a:solidFill>
              </a:rPr>
              <a:t>identical</a:t>
            </a:r>
            <a:r>
              <a:rPr lang="en-US" dirty="0"/>
              <a:t>.</a:t>
            </a:r>
          </a:p>
          <a:p>
            <a:r>
              <a:rPr lang="en-US" dirty="0"/>
              <a:t>Average observed </a:t>
            </a:r>
            <a:r>
              <a:rPr lang="en-US" dirty="0">
                <a:solidFill>
                  <a:srgbClr val="FFFF00"/>
                </a:solidFill>
              </a:rPr>
              <a:t>GF</a:t>
            </a:r>
            <a:r>
              <a:rPr lang="en-US" dirty="0"/>
              <a:t> is a good </a:t>
            </a:r>
            <a:r>
              <a:rPr lang="en-US" dirty="0">
                <a:solidFill>
                  <a:srgbClr val="FFFF00"/>
                </a:solidFill>
              </a:rPr>
              <a:t>proxy</a:t>
            </a:r>
            <a:r>
              <a:rPr lang="en-US" dirty="0"/>
              <a:t> for </a:t>
            </a:r>
            <a:r>
              <a:rPr lang="en-US" dirty="0">
                <a:solidFill>
                  <a:srgbClr val="FFFF00"/>
                </a:solidFill>
              </a:rPr>
              <a:t>site exposure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690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4C2B-D9D0-4519-81F6-FE4F628F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7744-ABCE-42E8-AB12-1BD4791C1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90"/>
            <a:ext cx="5486399" cy="5167310"/>
          </a:xfrm>
        </p:spPr>
        <p:txBody>
          <a:bodyPr>
            <a:normAutofit/>
          </a:bodyPr>
          <a:lstStyle/>
          <a:p>
            <a:r>
              <a:rPr lang="en-US" dirty="0"/>
              <a:t>Station average quantities (over 6 events)</a:t>
            </a:r>
          </a:p>
          <a:p>
            <a:r>
              <a:rPr lang="en-US" dirty="0"/>
              <a:t>Bias = Forecast - Observation</a:t>
            </a:r>
          </a:p>
          <a:p>
            <a:r>
              <a:rPr lang="en-US" dirty="0"/>
              <a:t>Bias is </a:t>
            </a:r>
            <a:r>
              <a:rPr lang="en-US" dirty="0">
                <a:solidFill>
                  <a:srgbClr val="7030A0"/>
                </a:solidFill>
              </a:rPr>
              <a:t>unrelated</a:t>
            </a:r>
            <a:r>
              <a:rPr lang="en-US" dirty="0"/>
              <a:t> to forecasted wind speeds</a:t>
            </a:r>
          </a:p>
          <a:p>
            <a:r>
              <a:rPr lang="en-US" dirty="0"/>
              <a:t>Forecasts </a:t>
            </a:r>
            <a:r>
              <a:rPr lang="en-US" dirty="0">
                <a:solidFill>
                  <a:srgbClr val="00B0F0"/>
                </a:solidFill>
              </a:rPr>
              <a:t>overpredict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slower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observed wind </a:t>
            </a:r>
            <a:r>
              <a:rPr lang="en-US" dirty="0"/>
              <a:t>speeds and </a:t>
            </a:r>
            <a:r>
              <a:rPr lang="en-US" dirty="0">
                <a:solidFill>
                  <a:srgbClr val="FF0000"/>
                </a:solidFill>
              </a:rPr>
              <a:t>underpredict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fastest winds</a:t>
            </a:r>
            <a:r>
              <a:rPr lang="en-US" dirty="0"/>
              <a:t>.</a:t>
            </a:r>
          </a:p>
          <a:p>
            <a:r>
              <a:rPr lang="en-US" dirty="0"/>
              <a:t>Relationship between bias and </a:t>
            </a:r>
            <a:r>
              <a:rPr lang="en-US" dirty="0">
                <a:solidFill>
                  <a:srgbClr val="92D050"/>
                </a:solidFill>
              </a:rPr>
              <a:t>surface roughness</a:t>
            </a:r>
            <a:r>
              <a:rPr lang="en-US" dirty="0"/>
              <a:t> is </a:t>
            </a:r>
            <a:r>
              <a:rPr lang="en-US" dirty="0">
                <a:solidFill>
                  <a:srgbClr val="92D050"/>
                </a:solidFill>
              </a:rPr>
              <a:t>very weak</a:t>
            </a:r>
            <a:r>
              <a:rPr lang="en-US" dirty="0"/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2A64CF-F6EA-497C-BA2E-26C60B4DC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851"/>
          <a:stretch/>
        </p:blipFill>
        <p:spPr>
          <a:xfrm>
            <a:off x="5943600" y="3016934"/>
            <a:ext cx="3200400" cy="19578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823578-D9BC-4B2A-8C14-80AE3BDB3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958345"/>
            <a:ext cx="3200400" cy="20585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22B481-F4AC-4233-B51A-2F397A22B8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14"/>
          <a:stretch/>
        </p:blipFill>
        <p:spPr>
          <a:xfrm>
            <a:off x="5943600" y="4974821"/>
            <a:ext cx="3200400" cy="18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2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9C4A-0A1B-4BD4-8466-2BE2970C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38B3-FE26-4623-B3EE-E23E6970A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4"/>
            <a:ext cx="394335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Fovell and Gallagher 2020, 2021 (in review)</a:t>
            </a:r>
          </a:p>
          <a:p>
            <a:r>
              <a:rPr lang="en-US" dirty="0"/>
              <a:t>HRRRv3 Verification of ASOS and </a:t>
            </a:r>
            <a:r>
              <a:rPr lang="en-US" dirty="0">
                <a:solidFill>
                  <a:srgbClr val="FFC000"/>
                </a:solidFill>
              </a:rPr>
              <a:t>NYSM</a:t>
            </a:r>
            <a:r>
              <a:rPr lang="en-US" dirty="0"/>
              <a:t> wind speed observations.</a:t>
            </a:r>
          </a:p>
          <a:p>
            <a:r>
              <a:rPr lang="en-US" dirty="0"/>
              <a:t>Continual </a:t>
            </a:r>
            <a:r>
              <a:rPr lang="en-US" dirty="0">
                <a:solidFill>
                  <a:srgbClr val="00B0F0"/>
                </a:solidFill>
              </a:rPr>
              <a:t>overprediction of slow wind speeds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underprediction of faster winds</a:t>
            </a:r>
            <a:r>
              <a:rPr lang="en-US" dirty="0"/>
              <a:t>.</a:t>
            </a:r>
          </a:p>
          <a:p>
            <a:r>
              <a:rPr lang="en-US" dirty="0"/>
              <a:t>Result of unresolved sheltering/channeling?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7B1CCC-8ABA-45B4-8F51-22E882F09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44269"/>
            <a:ext cx="4572000" cy="15222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472401-5746-4896-A2B1-44E4E08E7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5624"/>
            <a:ext cx="4572000" cy="1730363"/>
          </a:xfrm>
          <a:prstGeom prst="rect">
            <a:avLst/>
          </a:prstGeom>
        </p:spPr>
      </p:pic>
      <p:sp>
        <p:nvSpPr>
          <p:cNvPr id="24" name="Text Box 235">
            <a:extLst>
              <a:ext uri="{FF2B5EF4-FFF2-40B4-BE49-F238E27FC236}">
                <a16:creationId xmlns:a16="http://schemas.microsoft.com/office/drawing/2014/main" id="{57C7D390-A556-4468-87EB-EA2833A7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8" y="3555987"/>
            <a:ext cx="4571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Fovell and Gallagher 2020, HRRR+ASOS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35">
            <a:extLst>
              <a:ext uri="{FF2B5EF4-FFF2-40B4-BE49-F238E27FC236}">
                <a16:creationId xmlns:a16="http://schemas.microsoft.com/office/drawing/2014/main" id="{1B6B1AE6-BC6B-449F-BF0F-E95D3366C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5866544"/>
            <a:ext cx="4571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Fovell and Gallagher 2021, HRRR+ASOS+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NYSM</a:t>
            </a:r>
            <a:endParaRPr lang="en-US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2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4C2B-D9D0-4519-81F6-FE4F628F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487744-ABCE-42E8-AB12-1BD4791C1B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5413466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Fovell and Cao 2014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Theory: Local features can be represented through differences in Gust Factor,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𝑔𝑢𝑠𝑡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𝑤𝑖𝑛𝑑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Departures of station GF from network average GF reveal site exposure issues: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↑GF = ↑ obstruction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↓GF = ↓obstruction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487744-ABCE-42E8-AB12-1BD4791C1B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5413466" cy="5032375"/>
              </a:xfrm>
              <a:blipFill>
                <a:blip r:embed="rId2"/>
                <a:stretch>
                  <a:fillRect l="-2027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F_concept_sheltered-01.png">
            <a:extLst>
              <a:ext uri="{FF2B5EF4-FFF2-40B4-BE49-F238E27FC236}">
                <a16:creationId xmlns:a16="http://schemas.microsoft.com/office/drawing/2014/main" id="{464EA5A1-39AD-43B5-BEA1-903C321C8F3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16" y="0"/>
            <a:ext cx="2926080" cy="338328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 descr="GF_concept_sheltered-02.png">
            <a:extLst>
              <a:ext uri="{FF2B5EF4-FFF2-40B4-BE49-F238E27FC236}">
                <a16:creationId xmlns:a16="http://schemas.microsoft.com/office/drawing/2014/main" id="{22E6F700-FFB7-422C-9D42-C65E6F778D3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16" y="3474720"/>
            <a:ext cx="2926080" cy="338328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3976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4C2B-D9D0-4519-81F6-FE4F628F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487744-ABCE-42E8-AB12-1BD4791C1B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4857750" cy="5032375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𝑔𝑢𝑠𝑡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𝑤𝑖𝑛𝑑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dirty="0"/>
              </a:p>
              <a:p>
                <a:r>
                  <a:rPr lang="en-US" dirty="0"/>
                  <a:t>Sites with </a:t>
                </a:r>
                <a:r>
                  <a:rPr lang="en-US" dirty="0">
                    <a:solidFill>
                      <a:srgbClr val="00B0F0"/>
                    </a:solidFill>
                  </a:rPr>
                  <a:t>lower mean wind speeds</a:t>
                </a:r>
                <a:r>
                  <a:rPr lang="en-US" dirty="0"/>
                  <a:t> tend to have </a:t>
                </a:r>
                <a:r>
                  <a:rPr lang="en-US" dirty="0">
                    <a:solidFill>
                      <a:srgbClr val="00B0F0"/>
                    </a:solidFill>
                  </a:rPr>
                  <a:t>higher GFs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B0F0"/>
                    </a:solidFill>
                  </a:rPr>
                  <a:t>larger positive forecast biases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Sites with </a:t>
                </a:r>
                <a:r>
                  <a:rPr lang="en-US" dirty="0">
                    <a:solidFill>
                      <a:srgbClr val="FF0000"/>
                    </a:solidFill>
                  </a:rPr>
                  <a:t>higher mean wind speeds</a:t>
                </a:r>
                <a:r>
                  <a:rPr lang="en-US" dirty="0"/>
                  <a:t> tend to have </a:t>
                </a:r>
                <a:r>
                  <a:rPr lang="en-US" dirty="0">
                    <a:solidFill>
                      <a:srgbClr val="FF0000"/>
                    </a:solidFill>
                  </a:rPr>
                  <a:t>lower GFs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FF0000"/>
                    </a:solidFill>
                  </a:rPr>
                  <a:t>larger negative forecast biases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This is suspected to be the result of unresolved sub-grid sheltering and channeling effects.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487744-ABCE-42E8-AB12-1BD4791C1B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4857750" cy="5032375"/>
              </a:xfrm>
              <a:blipFill>
                <a:blip r:embed="rId2"/>
                <a:stretch>
                  <a:fillRect l="-1882" t="-242" r="-3137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610E9D3-2B95-452B-A8C4-813CC764A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90689"/>
            <a:ext cx="3657600" cy="446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8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9EF7-6BF1-4373-AA02-FD730DE8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the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5B614-31B9-40E9-953D-C9015D61FD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013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typically think of and classify the local environment around a measurement?</a:t>
                </a:r>
              </a:p>
              <a:p>
                <a:pPr lvl="1"/>
                <a:r>
                  <a:rPr lang="en-US" dirty="0"/>
                  <a:t>WMO Classification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Land Use category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Surface roughness,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Directional fetch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General topography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5B614-31B9-40E9-953D-C9015D61F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01301"/>
              </a:xfrm>
              <a:blipFill>
                <a:blip r:embed="rId2"/>
                <a:stretch>
                  <a:fillRect l="-1391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02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9EF7-6BF1-4373-AA02-FD730DE8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the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5B614-31B9-40E9-953D-C9015D61FD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538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do we typically think of and classify the local environment around a measurement?</a:t>
                </a:r>
              </a:p>
              <a:p>
                <a:pPr lvl="1"/>
                <a:r>
                  <a:rPr lang="en-US" dirty="0"/>
                  <a:t>WMO Classification</a:t>
                </a:r>
              </a:p>
              <a:p>
                <a:pPr lvl="2"/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Determined by line-of-sight angle above the horizon</a:t>
                </a:r>
              </a:p>
              <a:p>
                <a:pPr lvl="1"/>
                <a:r>
                  <a:rPr lang="en-US" dirty="0"/>
                  <a:t>Land Use category</a:t>
                </a:r>
              </a:p>
              <a:p>
                <a:pPr lvl="2"/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Overall classification: cropland, forest, urban, </a:t>
                </a:r>
                <a:r>
                  <a:rPr lang="en-US" dirty="0" err="1">
                    <a:solidFill>
                      <a:schemeClr val="tx1">
                        <a:lumMod val="75000"/>
                      </a:schemeClr>
                    </a:solidFill>
                  </a:rPr>
                  <a:t>etc</a:t>
                </a:r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…</a:t>
                </a:r>
              </a:p>
              <a:p>
                <a:pPr lvl="1"/>
                <a:r>
                  <a:rPr lang="en-US" dirty="0"/>
                  <a:t>Surface roughness,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Single point quantity of aerodynamic roughness, height at which wind speed effectively becomes calm</a:t>
                </a:r>
              </a:p>
              <a:p>
                <a:pPr lvl="1"/>
                <a:r>
                  <a:rPr lang="en-US" dirty="0"/>
                  <a:t>Directional fetch</a:t>
                </a:r>
              </a:p>
              <a:p>
                <a:pPr lvl="2"/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“Depth” or distance away of major obstacles or change in upstream roughness elements.</a:t>
                </a:r>
              </a:p>
              <a:p>
                <a:pPr lvl="1"/>
                <a:r>
                  <a:rPr lang="en-US" dirty="0"/>
                  <a:t>General topography</a:t>
                </a:r>
              </a:p>
              <a:p>
                <a:pPr lvl="2"/>
                <a:r>
                  <a:rPr lang="en-US" dirty="0">
                    <a:solidFill>
                      <a:schemeClr val="tx1">
                        <a:lumMod val="75000"/>
                      </a:schemeClr>
                    </a:solidFill>
                  </a:rPr>
                  <a:t>Localized slope, Laplacian of elevation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5B614-31B9-40E9-953D-C9015D61F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53850"/>
              </a:xfrm>
              <a:blipFill>
                <a:blip r:embed="rId2"/>
                <a:stretch>
                  <a:fillRect l="-1391" t="-2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004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13981</TotalTime>
  <Words>1635</Words>
  <Application>Microsoft Office PowerPoint</Application>
  <PresentationFormat>On-screen Show (4:3)</PresentationFormat>
  <Paragraphs>212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Relating Surface Wind Observations to the Local Environment Using Airborne Lidar</vt:lpstr>
      <vt:lpstr>History and Motivation</vt:lpstr>
      <vt:lpstr>History and Motivation</vt:lpstr>
      <vt:lpstr>History and Motivation</vt:lpstr>
      <vt:lpstr>History and Motivation</vt:lpstr>
      <vt:lpstr>History and Motivation</vt:lpstr>
      <vt:lpstr>History and Motivation</vt:lpstr>
      <vt:lpstr>Characterizing the Environment</vt:lpstr>
      <vt:lpstr>Characterizing the Environment</vt:lpstr>
      <vt:lpstr>Airborne Lidar</vt:lpstr>
      <vt:lpstr>PowerPoint Presentation</vt:lpstr>
      <vt:lpstr>3D Elevation Program (3DEP)</vt:lpstr>
      <vt:lpstr>Surface Wind Data, NYSM &amp; ASOS</vt:lpstr>
      <vt:lpstr>Processing Lidar Data</vt:lpstr>
      <vt:lpstr>Processing Lidar Data</vt:lpstr>
      <vt:lpstr>Processing Lidar Data</vt:lpstr>
      <vt:lpstr>Processing Lidar Data</vt:lpstr>
      <vt:lpstr>Processing Lidar Data</vt:lpstr>
      <vt:lpstr>PENN/OTIS</vt:lpstr>
      <vt:lpstr>PENN/OTIS</vt:lpstr>
      <vt:lpstr>PENN/OTIS</vt:lpstr>
      <vt:lpstr>ASOS/NYSM  Pairs</vt:lpstr>
      <vt:lpstr>KPEO/PENN and KGFL/GFAL</vt:lpstr>
      <vt:lpstr>Surface Wind Data (07/01/16-06/30/17)</vt:lpstr>
      <vt:lpstr>Azimuthal Analysis (OTIS)</vt:lpstr>
      <vt:lpstr>Azimuthal Analysis (OTIS)</vt:lpstr>
      <vt:lpstr>Azimuthal Analysis (KPEO)</vt:lpstr>
      <vt:lpstr>Azimuthal Analysis (KPEO)</vt:lpstr>
      <vt:lpstr>NYSM Network GF and Wind vs. Obstruction Correlation</vt:lpstr>
      <vt:lpstr>NYSM Network GF and Wind vs. Obstruction Correlation</vt:lpstr>
      <vt:lpstr>ASOS Network GF and Wind vs. Obstruction Correlation</vt:lpstr>
      <vt:lpstr>Network GF vs. Obstruction Correlation</vt:lpstr>
      <vt:lpstr>Network GF vs. Obstruction Correlation</vt:lpstr>
      <vt:lpstr>Network GF vs. Obstruction Correlation</vt:lpstr>
      <vt:lpstr>Airborne Lidar Takeaways</vt:lpstr>
      <vt:lpstr>Future Work</vt:lpstr>
      <vt:lpstr>Airborne Lidar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Gallagher, Alex R</dc:creator>
  <cp:lastModifiedBy>Gallagher, Alex R</cp:lastModifiedBy>
  <cp:revision>263</cp:revision>
  <dcterms:created xsi:type="dcterms:W3CDTF">2021-07-01T23:22:16Z</dcterms:created>
  <dcterms:modified xsi:type="dcterms:W3CDTF">2021-11-10T13:27:01Z</dcterms:modified>
</cp:coreProperties>
</file>