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78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C0A8E-80DB-45C5-933D-12ED726892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955CE7-EECB-42DC-9501-FAB517ECB5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BF177-A4FB-4673-9A5E-BD34B8C31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822BD-E837-458E-A30B-BCF476EBECE2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9B72C-D8DF-421B-855D-BF2B040AA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AABF2F-38E8-474A-B143-8F4DA9E7F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0AE4-E971-498D-ADD3-EA1CC45C9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591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2265C-5611-4F98-AC63-EDFF8C3A3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ACA9D0-8064-46C0-B4E2-C9C3C5C62E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F5D43-8C48-4616-B3C0-1336D285D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822BD-E837-458E-A30B-BCF476EBECE2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CD140-2847-44DD-B741-F6999DEA4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41CEF-1AFE-4B27-ADD9-FA7817FAF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0AE4-E971-498D-ADD3-EA1CC45C9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011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37D580-9112-4204-9FCA-74832E4348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1C0000-A9EC-4B2C-A52A-0D0BE88937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0ED6C-0683-41DE-AEA0-CB5AE1553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822BD-E837-458E-A30B-BCF476EBECE2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C34EA-311B-4C11-A06E-FD4EA8C56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42CF3-9071-4F8F-8199-8276C40EA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0AE4-E971-498D-ADD3-EA1CC45C9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40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F8444-DE79-4968-8828-A3911B2F2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E41EF-F2D2-4309-87D0-64F39BFAF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28C50-1150-4AEE-9956-4F25F9EF5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822BD-E837-458E-A30B-BCF476EBECE2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AD46B-3323-4698-AD34-770A7A73A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E996C-8503-428A-950E-071857311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0AE4-E971-498D-ADD3-EA1CC45C9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72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5E434-B49E-4311-8FC0-769445C8E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B158B-D416-4270-B9AF-DDE8D7FB7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99489-6A2C-4D8D-B51E-12ED5AFE0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822BD-E837-458E-A30B-BCF476EBECE2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31F95-E3E6-4B99-B9C7-09C1EA558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72495-A99F-4718-BE9B-94A4E79B8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0AE4-E971-498D-ADD3-EA1CC45C9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90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17014-EF46-4817-9995-5FCA56A7A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1418A-A589-4A53-B390-65E5CD6C1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DCD647-9E0C-46B1-BECC-371A569869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DFC0EF-87C0-445C-814C-678694451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822BD-E837-458E-A30B-BCF476EBECE2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4977E9-80E2-4AAE-860B-DE69BAA30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425C73-F9AB-4CCF-8D0B-5E1FE5E15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0AE4-E971-498D-ADD3-EA1CC45C9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992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0CE21-B57F-416A-8CDE-A5615F0AF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20F20C-62E8-4B11-B051-7460D6C07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60F589-351A-404A-969D-987DD7094B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C7CFFE-CD9E-4E4A-A4F5-6BF8A83CB2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551C14-F140-407C-8D36-4A1DC643C6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5A50F3-9019-40C3-BCA9-6A74A8561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822BD-E837-458E-A30B-BCF476EBECE2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345DFD-0F2B-4BDE-8FA5-F750D4E31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7DA077-DB96-4FB5-AFCB-FE08E735D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0AE4-E971-498D-ADD3-EA1CC45C9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92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3F2A2-FC02-4124-A258-743C93876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17B215-E599-472E-AEA1-EBD590E27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822BD-E837-458E-A30B-BCF476EBECE2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E39E5D-E743-4992-9FAB-B669075EB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AEF320-F6F9-488F-9D3E-CE9F99FEF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0AE4-E971-498D-ADD3-EA1CC45C9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15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08543C-08F8-436A-9357-7B9D97DB6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822BD-E837-458E-A30B-BCF476EBECE2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C7E07C-D3C9-4726-9615-998FDECB3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73D317-E11C-4558-A1D4-CCD1152CC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0AE4-E971-498D-ADD3-EA1CC45C9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96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2F5B9-4520-48E8-AF1A-4F8BA2B02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23015-2A72-4486-B167-0FE029AE5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5986BF-A65B-40FF-81AA-D3E35B8AA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CBC809-8B05-44F2-9DBF-D1ADE632E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822BD-E837-458E-A30B-BCF476EBECE2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8BF91-0D06-4CCC-95AC-27315D317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788E67-06A7-4F15-8E5A-971691526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0AE4-E971-498D-ADD3-EA1CC45C9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21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6504A-19AB-43D8-AED5-82EA9F1AC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C3AA09-246B-416F-8791-FE48C79F00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3F57EC-5338-44F3-B446-A612E62C62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0D4722-C6C8-456B-95F3-6BB72BD18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822BD-E837-458E-A30B-BCF476EBECE2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C4F9A4-CAB3-41BD-9CC5-BB6C42040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0900C7-88F7-47E6-840D-1DECE3C1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0AE4-E971-498D-ADD3-EA1CC45C9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74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E205B4-99AD-4EDF-9814-9515D2805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CADCB-214B-47B1-9728-AFBCEF1ED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9AE35-21FC-4B31-8B66-91A440D7FE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822BD-E837-458E-A30B-BCF476EBECE2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4C5D5-CDD9-433B-99F2-A383C5628A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6BC0F-3257-4E26-8B2F-D93B5DFF3B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E0AE4-E971-498D-ADD3-EA1CC45C9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937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CD56A-3E69-4CF4-93BD-725A726607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High-impact model biased right of track winter storms in the northeast United States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4C11F9-18CA-4E24-A78A-B15DF35616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/>
          <a:lstStyle/>
          <a:p>
            <a:r>
              <a:rPr lang="en-US" dirty="0"/>
              <a:t>Mike Evans – NOAA / NWS Albany, NY</a:t>
            </a:r>
          </a:p>
          <a:p>
            <a:r>
              <a:rPr lang="en-US" dirty="0"/>
              <a:t>Tomer Burg – University of Oklahoma</a:t>
            </a:r>
          </a:p>
        </p:txBody>
      </p:sp>
    </p:spTree>
    <p:extLst>
      <p:ext uri="{BB962C8B-B14F-4D97-AF65-F5344CB8AC3E}">
        <p14:creationId xmlns:p14="http://schemas.microsoft.com/office/powerpoint/2010/main" val="4021105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8B7C6-3B6B-43A7-84C0-62AC439D5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Composites – PMSL for high-impact ROT storms 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EF264972-FC43-44CA-8241-FC69BFA35A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88" y="1843555"/>
            <a:ext cx="4486835" cy="4017283"/>
          </a:xfr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057155E-5846-4C0E-AEDA-155D98D815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934" y="1843555"/>
            <a:ext cx="4345419" cy="40150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76CA4E-6D5C-48A4-961F-34BDAA85912B}"/>
              </a:ext>
            </a:extLst>
          </p:cNvPr>
          <p:cNvSpPr txBox="1"/>
          <p:nvPr/>
        </p:nvSpPr>
        <p:spPr>
          <a:xfrm>
            <a:off x="1555376" y="6123543"/>
            <a:ext cx="972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T36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C3597C-E47D-4EA5-B331-C81CAFD12CB1}"/>
              </a:ext>
            </a:extLst>
          </p:cNvPr>
          <p:cNvSpPr txBox="1"/>
          <p:nvPr/>
        </p:nvSpPr>
        <p:spPr>
          <a:xfrm>
            <a:off x="7007149" y="6034970"/>
            <a:ext cx="1398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T0</a:t>
            </a:r>
          </a:p>
        </p:txBody>
      </p:sp>
    </p:spTree>
    <p:extLst>
      <p:ext uri="{BB962C8B-B14F-4D97-AF65-F5344CB8AC3E}">
        <p14:creationId xmlns:p14="http://schemas.microsoft.com/office/powerpoint/2010/main" val="3877364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0B943-2444-4D79-AF31-A3622417C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Convective precipitation at T-36 hours</a:t>
            </a:r>
          </a:p>
        </p:txBody>
      </p:sp>
      <p:pic>
        <p:nvPicPr>
          <p:cNvPr id="9" name="Content Placeholder 8" descr="A picture containing map&#10;&#10;Description automatically generated">
            <a:extLst>
              <a:ext uri="{FF2B5EF4-FFF2-40B4-BE49-F238E27FC236}">
                <a16:creationId xmlns:a16="http://schemas.microsoft.com/office/drawing/2014/main" id="{44AFDB0C-55B0-4A1F-BDB5-FA3C084D61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565" y="1825624"/>
            <a:ext cx="5814937" cy="4822325"/>
          </a:xfrm>
        </p:spPr>
      </p:pic>
    </p:spTree>
    <p:extLst>
      <p:ext uri="{BB962C8B-B14F-4D97-AF65-F5344CB8AC3E}">
        <p14:creationId xmlns:p14="http://schemas.microsoft.com/office/powerpoint/2010/main" val="3376185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88CDB-5ABE-4415-86ED-449B7CDC3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LOT vs ROT location cyclone 1</a:t>
            </a:r>
            <a:r>
              <a:rPr lang="en-US" baseline="30000" dirty="0"/>
              <a:t>st</a:t>
            </a:r>
            <a:r>
              <a:rPr lang="en-US" dirty="0"/>
              <a:t> identified</a:t>
            </a:r>
          </a:p>
        </p:txBody>
      </p:sp>
      <p:pic>
        <p:nvPicPr>
          <p:cNvPr id="5" name="Content Placeholder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E0F173D4-9590-405F-8422-D01E837483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27" y="1951131"/>
            <a:ext cx="5928403" cy="4055222"/>
          </a:xfrm>
        </p:spPr>
      </p:pic>
      <p:pic>
        <p:nvPicPr>
          <p:cNvPr id="7" name="Picture 6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D509F6E8-0746-43A7-B0E9-535DA345C5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130" y="1951131"/>
            <a:ext cx="5928403" cy="40552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F16947-1144-47CB-AC67-9C998F3F59C5}"/>
              </a:ext>
            </a:extLst>
          </p:cNvPr>
          <p:cNvSpPr txBox="1"/>
          <p:nvPr/>
        </p:nvSpPr>
        <p:spPr>
          <a:xfrm>
            <a:off x="6817659" y="6123543"/>
            <a:ext cx="4536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ROT storms – large number of southern tracks (Miller A)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89644C-A7CD-4804-890E-C0137E10B353}"/>
              </a:ext>
            </a:extLst>
          </p:cNvPr>
          <p:cNvSpPr txBox="1"/>
          <p:nvPr/>
        </p:nvSpPr>
        <p:spPr>
          <a:xfrm>
            <a:off x="1004047" y="6123543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LOT storms – dominated by Midwest tracks (Miller B)</a:t>
            </a:r>
          </a:p>
        </p:txBody>
      </p:sp>
    </p:spTree>
    <p:extLst>
      <p:ext uri="{BB962C8B-B14F-4D97-AF65-F5344CB8AC3E}">
        <p14:creationId xmlns:p14="http://schemas.microsoft.com/office/powerpoint/2010/main" val="148150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60EC-9673-4111-8E9B-DF5D76244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Storm tracks LOT vs ROT</a:t>
            </a:r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C60935EB-FDBC-49DD-BBC6-9217F0FA01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09" y="1897342"/>
            <a:ext cx="5583191" cy="3819086"/>
          </a:xfrm>
        </p:spPr>
      </p:pic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E5F5FC77-70F4-43C7-A246-0D86A5E2086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576" y="1897342"/>
            <a:ext cx="5583192" cy="381908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F5BEE58-DAA3-4FF5-87D2-8006B33FDF75}"/>
              </a:ext>
            </a:extLst>
          </p:cNvPr>
          <p:cNvCxnSpPr/>
          <p:nvPr/>
        </p:nvCxnSpPr>
        <p:spPr>
          <a:xfrm>
            <a:off x="2635624" y="4141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3EF1FC-9127-4FA2-B80F-4FCE57998CAF}"/>
              </a:ext>
            </a:extLst>
          </p:cNvPr>
          <p:cNvCxnSpPr>
            <a:cxnSpLocks/>
          </p:cNvCxnSpPr>
          <p:nvPr/>
        </p:nvCxnSpPr>
        <p:spPr>
          <a:xfrm flipV="1">
            <a:off x="2779059" y="4052047"/>
            <a:ext cx="1344706" cy="1434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F6FE2B1-E09C-4195-B7DD-2CBA46084013}"/>
              </a:ext>
            </a:extLst>
          </p:cNvPr>
          <p:cNvCxnSpPr/>
          <p:nvPr/>
        </p:nvCxnSpPr>
        <p:spPr>
          <a:xfrm flipV="1">
            <a:off x="8641976" y="3639671"/>
            <a:ext cx="1237130" cy="87854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262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3C3A1-C1FD-4EA3-9538-B937B70FE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Miller A vs  Miller B Nor’easters</a:t>
            </a:r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1EB5896E-6EDF-4ACB-AB74-112B8AA725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53" y="2056199"/>
            <a:ext cx="4558553" cy="4180644"/>
          </a:xfr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0AF6C29F-8BE1-4C7C-9248-4EADC047D0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56199"/>
            <a:ext cx="4558553" cy="422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629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E4EB1-DF45-4E38-84C2-56773713D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50A57-8075-48B5-A179-EC994E727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GEFS storm track errors appear to be random for all storms over the eastern U.S.</a:t>
            </a:r>
          </a:p>
          <a:p>
            <a:r>
              <a:rPr lang="en-US" dirty="0"/>
              <a:t>Right of track biased storms occur with major impacts</a:t>
            </a:r>
          </a:p>
          <a:p>
            <a:r>
              <a:rPr lang="en-US" dirty="0"/>
              <a:t>There is some evidence that ROT biased storms are more likely to be Miller A storms, LOT storms more likely Miller B</a:t>
            </a:r>
          </a:p>
          <a:p>
            <a:r>
              <a:rPr lang="en-US" dirty="0"/>
              <a:t>Southeastern CONUS convection may be playing a role effecting the accuracy of the forecast for ROT storms. </a:t>
            </a:r>
          </a:p>
        </p:txBody>
      </p:sp>
    </p:spTree>
    <p:extLst>
      <p:ext uri="{BB962C8B-B14F-4D97-AF65-F5344CB8AC3E}">
        <p14:creationId xmlns:p14="http://schemas.microsoft.com/office/powerpoint/2010/main" val="2816922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3031E-51D1-4629-819B-F2320913B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– December 16-17, 2020</a:t>
            </a:r>
          </a:p>
        </p:txBody>
      </p:sp>
      <p:pic>
        <p:nvPicPr>
          <p:cNvPr id="5" name="Content Placeholder 4" descr="A picture containing snow, outdoor, tree, skiing&#10;&#10;Description automatically generated">
            <a:extLst>
              <a:ext uri="{FF2B5EF4-FFF2-40B4-BE49-F238E27FC236}">
                <a16:creationId xmlns:a16="http://schemas.microsoft.com/office/drawing/2014/main" id="{C85A65EE-65B9-40D5-80E9-DE93D067BA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66" y="2041232"/>
            <a:ext cx="4946909" cy="3470220"/>
          </a:xfrm>
        </p:spPr>
      </p:pic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DC9A8B15-91E3-4267-9D76-A2B4328187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740" y="1690688"/>
            <a:ext cx="6318994" cy="405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187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DB83A-4A5C-4184-9D06-EA4291192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GEFS QPF initialized 00z December 14, 2020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F76D54E8-0DEC-46B8-A0FC-6B501987B7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218" y="2013494"/>
            <a:ext cx="6727925" cy="4351338"/>
          </a:xfr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0CD84D6-E038-4ED0-AF76-99E6C44B9FD4}"/>
              </a:ext>
            </a:extLst>
          </p:cNvPr>
          <p:cNvSpPr/>
          <p:nvPr/>
        </p:nvSpPr>
        <p:spPr>
          <a:xfrm rot="20516191">
            <a:off x="4641318" y="3956316"/>
            <a:ext cx="1963576" cy="288388"/>
          </a:xfrm>
          <a:prstGeom prst="ellipse">
            <a:avLst/>
          </a:prstGeom>
          <a:solidFill>
            <a:schemeClr val="bg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6B2A2C8-16C3-45FB-8E28-3019054B9C83}"/>
              </a:ext>
            </a:extLst>
          </p:cNvPr>
          <p:cNvCxnSpPr/>
          <p:nvPr/>
        </p:nvCxnSpPr>
        <p:spPr>
          <a:xfrm>
            <a:off x="5307106" y="3429000"/>
            <a:ext cx="316000" cy="6715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ECB5358-C840-4E11-8400-4A55B228A2C9}"/>
              </a:ext>
            </a:extLst>
          </p:cNvPr>
          <p:cNvSpPr txBox="1"/>
          <p:nvPr/>
        </p:nvSpPr>
        <p:spPr>
          <a:xfrm>
            <a:off x="4249270" y="2990002"/>
            <a:ext cx="3065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Heaviest Observed Snowfall</a:t>
            </a:r>
          </a:p>
        </p:txBody>
      </p:sp>
    </p:spTree>
    <p:extLst>
      <p:ext uri="{BB962C8B-B14F-4D97-AF65-F5344CB8AC3E}">
        <p14:creationId xmlns:p14="http://schemas.microsoft.com/office/powerpoint/2010/main" val="4013336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97E93-4277-4A4E-9D6C-1A343CB95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GEFS initialized 00z December 16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14B50FFC-7A17-43A7-BA85-07638C02D2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57" y="2020513"/>
            <a:ext cx="6754058" cy="4351338"/>
          </a:xfrm>
        </p:spPr>
      </p:pic>
    </p:spTree>
    <p:extLst>
      <p:ext uri="{BB962C8B-B14F-4D97-AF65-F5344CB8AC3E}">
        <p14:creationId xmlns:p14="http://schemas.microsoft.com/office/powerpoint/2010/main" val="2564386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1D3ED-8F04-4F9B-BAF4-096443E97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GEFS initialized at 00z December 17 / observed precipitation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06EC0BB8-2603-48ED-8418-CF270BD95F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86" y="1487303"/>
            <a:ext cx="5938714" cy="3883394"/>
          </a:xfrm>
        </p:spPr>
      </p:pic>
      <p:pic>
        <p:nvPicPr>
          <p:cNvPr id="7" name="Picture 6" descr="Map&#10;&#10;Description automatically generated with medium confidence">
            <a:extLst>
              <a:ext uri="{FF2B5EF4-FFF2-40B4-BE49-F238E27FC236}">
                <a16:creationId xmlns:a16="http://schemas.microsoft.com/office/drawing/2014/main" id="{578011D7-9885-4D07-9C93-644E62E248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37805"/>
            <a:ext cx="5958910" cy="383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589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AB2-C1E4-46DA-8E9D-BFFB39A83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CSTAR research – GEFS track biases for 0, 24, 48 and 72 hour forecasts</a:t>
            </a:r>
          </a:p>
        </p:txBody>
      </p:sp>
      <p:pic>
        <p:nvPicPr>
          <p:cNvPr id="5" name="Content Placeholder 4" descr="Chart, scatter chart&#10;&#10;Description automatically generated">
            <a:extLst>
              <a:ext uri="{FF2B5EF4-FFF2-40B4-BE49-F238E27FC236}">
                <a16:creationId xmlns:a16="http://schemas.microsoft.com/office/drawing/2014/main" id="{CBD5EBA5-D5C5-4224-9933-A21CE4B6C1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467" y="1825624"/>
            <a:ext cx="5257611" cy="4821525"/>
          </a:xfrm>
        </p:spPr>
      </p:pic>
    </p:spTree>
    <p:extLst>
      <p:ext uri="{BB962C8B-B14F-4D97-AF65-F5344CB8AC3E}">
        <p14:creationId xmlns:p14="http://schemas.microsoft.com/office/powerpoint/2010/main" val="3894747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9349D-53E5-4F48-BFAB-8C944DCDA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Forecast errors at 72 hours</a:t>
            </a:r>
          </a:p>
        </p:txBody>
      </p:sp>
      <p:pic>
        <p:nvPicPr>
          <p:cNvPr id="5" name="Content Placeholder 4" descr="Chart, diagram&#10;&#10;Description automatically generated">
            <a:extLst>
              <a:ext uri="{FF2B5EF4-FFF2-40B4-BE49-F238E27FC236}">
                <a16:creationId xmlns:a16="http://schemas.microsoft.com/office/drawing/2014/main" id="{0BE8D8E9-50B1-40B2-A582-EA815D87A6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747" y="1430029"/>
            <a:ext cx="4402366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81EEF9-8CEB-4E58-9C8D-85AFD2E0698B}"/>
              </a:ext>
            </a:extLst>
          </p:cNvPr>
          <p:cNvSpPr txBox="1"/>
          <p:nvPr/>
        </p:nvSpPr>
        <p:spPr>
          <a:xfrm>
            <a:off x="8142183" y="2682368"/>
            <a:ext cx="3211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Storms in this part of the graph are “right of track” biased (like December 16-17, 2020).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3760E8-8E25-4C87-9E3A-02CF2A86CCE6}"/>
              </a:ext>
            </a:extLst>
          </p:cNvPr>
          <p:cNvSpPr txBox="1"/>
          <p:nvPr/>
        </p:nvSpPr>
        <p:spPr>
          <a:xfrm>
            <a:off x="203292" y="2967335"/>
            <a:ext cx="31064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Annotated storms were historical high-impact right of track storms.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CEED787-6A9E-4B4F-94A7-078C34A1ECCF}"/>
              </a:ext>
            </a:extLst>
          </p:cNvPr>
          <p:cNvCxnSpPr>
            <a:cxnSpLocks/>
          </p:cNvCxnSpPr>
          <p:nvPr/>
        </p:nvCxnSpPr>
        <p:spPr>
          <a:xfrm flipH="1">
            <a:off x="5883314" y="2967335"/>
            <a:ext cx="2120818" cy="17669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F86F6A1-BD9D-4658-9869-1CFF24DB8A5E}"/>
              </a:ext>
            </a:extLst>
          </p:cNvPr>
          <p:cNvCxnSpPr>
            <a:cxnSpLocks/>
          </p:cNvCxnSpPr>
          <p:nvPr/>
        </p:nvCxnSpPr>
        <p:spPr>
          <a:xfrm flipH="1">
            <a:off x="5956258" y="3481607"/>
            <a:ext cx="2116900" cy="818116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F6A8CF9-AA40-4132-87F8-7AC4CBF8CB8C}"/>
              </a:ext>
            </a:extLst>
          </p:cNvPr>
          <p:cNvCxnSpPr>
            <a:cxnSpLocks/>
          </p:cNvCxnSpPr>
          <p:nvPr/>
        </p:nvCxnSpPr>
        <p:spPr>
          <a:xfrm>
            <a:off x="2304789" y="3745282"/>
            <a:ext cx="3290424" cy="306765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695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C1DBF-A9FE-4558-B39E-4599593D8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047"/>
            <a:ext cx="10515600" cy="1325563"/>
          </a:xfrm>
        </p:spPr>
        <p:txBody>
          <a:bodyPr/>
          <a:lstStyle/>
          <a:p>
            <a:r>
              <a:rPr lang="en-US" dirty="0"/>
              <a:t>Some historical right of track storms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9C9DEF-C9D7-4C97-A26D-53E6240F670E}"/>
              </a:ext>
            </a:extLst>
          </p:cNvPr>
          <p:cNvSpPr txBox="1"/>
          <p:nvPr/>
        </p:nvSpPr>
        <p:spPr>
          <a:xfrm>
            <a:off x="4286972" y="3451906"/>
            <a:ext cx="2757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Jan 12, 2011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B62548-25CB-48A2-B40D-169D70CF2070}"/>
              </a:ext>
            </a:extLst>
          </p:cNvPr>
          <p:cNvSpPr txBox="1"/>
          <p:nvPr/>
        </p:nvSpPr>
        <p:spPr>
          <a:xfrm>
            <a:off x="981963" y="3429000"/>
            <a:ext cx="2312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December 27, 2010</a:t>
            </a:r>
          </a:p>
        </p:txBody>
      </p:sp>
      <p:pic>
        <p:nvPicPr>
          <p:cNvPr id="15" name="Content Placeholder 14" descr="Map&#10;&#10;Description automatically generated">
            <a:extLst>
              <a:ext uri="{FF2B5EF4-FFF2-40B4-BE49-F238E27FC236}">
                <a16:creationId xmlns:a16="http://schemas.microsoft.com/office/drawing/2014/main" id="{04973912-F872-4F49-A3A4-E00EC1CECB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93" y="1065421"/>
            <a:ext cx="2516235" cy="2331404"/>
          </a:xfrm>
        </p:spPr>
      </p:pic>
      <p:pic>
        <p:nvPicPr>
          <p:cNvPr id="17" name="Picture 16" descr="Map&#10;&#10;Description automatically generated">
            <a:extLst>
              <a:ext uri="{FF2B5EF4-FFF2-40B4-BE49-F238E27FC236}">
                <a16:creationId xmlns:a16="http://schemas.microsoft.com/office/drawing/2014/main" id="{99D491C1-289C-4129-9F25-7CFB14DA29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577" y="1065421"/>
            <a:ext cx="2516235" cy="2365175"/>
          </a:xfrm>
          <a:prstGeom prst="rect">
            <a:avLst/>
          </a:prstGeom>
        </p:spPr>
      </p:pic>
      <p:pic>
        <p:nvPicPr>
          <p:cNvPr id="19" name="Picture 18" descr="Map&#10;&#10;Description automatically generated">
            <a:extLst>
              <a:ext uri="{FF2B5EF4-FFF2-40B4-BE49-F238E27FC236}">
                <a16:creationId xmlns:a16="http://schemas.microsoft.com/office/drawing/2014/main" id="{C62AFA7C-AD25-4573-9464-1B686002F7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861" y="1065421"/>
            <a:ext cx="2558328" cy="240327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189A86B-C630-42C9-BC74-11B6CB018858}"/>
              </a:ext>
            </a:extLst>
          </p:cNvPr>
          <p:cNvSpPr txBox="1"/>
          <p:nvPr/>
        </p:nvSpPr>
        <p:spPr>
          <a:xfrm>
            <a:off x="7044417" y="3468699"/>
            <a:ext cx="1775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February 9, 2013</a:t>
            </a:r>
          </a:p>
        </p:txBody>
      </p:sp>
      <p:pic>
        <p:nvPicPr>
          <p:cNvPr id="22" name="Picture 21" descr="Map&#10;&#10;Description automatically generated">
            <a:extLst>
              <a:ext uri="{FF2B5EF4-FFF2-40B4-BE49-F238E27FC236}">
                <a16:creationId xmlns:a16="http://schemas.microsoft.com/office/drawing/2014/main" id="{BB8ACD29-962B-4657-A3A5-BAEF2999DC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576" y="3838031"/>
            <a:ext cx="2516235" cy="235708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E785B65-12BB-40B9-8442-D4213230CA06}"/>
              </a:ext>
            </a:extLst>
          </p:cNvPr>
          <p:cNvSpPr txBox="1"/>
          <p:nvPr/>
        </p:nvSpPr>
        <p:spPr>
          <a:xfrm>
            <a:off x="4077917" y="6195120"/>
            <a:ext cx="2312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February 10, 2017</a:t>
            </a:r>
          </a:p>
        </p:txBody>
      </p:sp>
      <p:pic>
        <p:nvPicPr>
          <p:cNvPr id="27" name="Picture 26" descr="Map&#10;&#10;Description automatically generated">
            <a:extLst>
              <a:ext uri="{FF2B5EF4-FFF2-40B4-BE49-F238E27FC236}">
                <a16:creationId xmlns:a16="http://schemas.microsoft.com/office/drawing/2014/main" id="{7D597696-4348-4A05-816E-184A30DCE7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80" y="3868198"/>
            <a:ext cx="2491032" cy="233140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54BBA62-3EBE-417E-B653-36D213B5239D}"/>
              </a:ext>
            </a:extLst>
          </p:cNvPr>
          <p:cNvSpPr txBox="1"/>
          <p:nvPr/>
        </p:nvSpPr>
        <p:spPr>
          <a:xfrm>
            <a:off x="880293" y="6195120"/>
            <a:ext cx="2312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February 14, 2014</a:t>
            </a:r>
          </a:p>
        </p:txBody>
      </p:sp>
      <p:pic>
        <p:nvPicPr>
          <p:cNvPr id="30" name="Picture 29" descr="Map&#10;&#10;Description automatically generated">
            <a:extLst>
              <a:ext uri="{FF2B5EF4-FFF2-40B4-BE49-F238E27FC236}">
                <a16:creationId xmlns:a16="http://schemas.microsoft.com/office/drawing/2014/main" id="{FCAB81F9-01F2-4672-8D3E-606062F8DC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861" y="3821238"/>
            <a:ext cx="2558328" cy="240809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B2E19F7-F40A-4D15-92E8-5B8055E66BB7}"/>
              </a:ext>
            </a:extLst>
          </p:cNvPr>
          <p:cNvSpPr txBox="1"/>
          <p:nvPr/>
        </p:nvSpPr>
        <p:spPr>
          <a:xfrm>
            <a:off x="7044417" y="6229328"/>
            <a:ext cx="2081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March 14, 2017</a:t>
            </a:r>
          </a:p>
        </p:txBody>
      </p:sp>
    </p:spTree>
    <p:extLst>
      <p:ext uri="{BB962C8B-B14F-4D97-AF65-F5344CB8AC3E}">
        <p14:creationId xmlns:p14="http://schemas.microsoft.com/office/powerpoint/2010/main" val="2757524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799B1-0396-4C84-ABA7-C6251ACD4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094" y="365125"/>
            <a:ext cx="11403106" cy="1325563"/>
          </a:xfrm>
        </p:spPr>
        <p:txBody>
          <a:bodyPr>
            <a:normAutofit/>
          </a:bodyPr>
          <a:lstStyle/>
          <a:p>
            <a:r>
              <a:rPr lang="en-US" sz="3600" dirty="0"/>
              <a:t>Composites – 500 mb heights for high-impact ROT storms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BD187C60-BDEC-43B2-8D6B-D92C8A04C7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757" y="1690688"/>
            <a:ext cx="4644610" cy="4351338"/>
          </a:xfr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E009CC3F-CB5F-4C6B-A0EA-31FE7B9E3A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75" y="1690688"/>
            <a:ext cx="4673140" cy="43513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69EFC9-2F2D-46F5-8AE9-2E36BF60DDB7}"/>
              </a:ext>
            </a:extLst>
          </p:cNvPr>
          <p:cNvSpPr txBox="1"/>
          <p:nvPr/>
        </p:nvSpPr>
        <p:spPr>
          <a:xfrm>
            <a:off x="1918447" y="622150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T36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4E00E6-738C-44B3-9266-C4A7D964C3C6}"/>
              </a:ext>
            </a:extLst>
          </p:cNvPr>
          <p:cNvSpPr txBox="1"/>
          <p:nvPr/>
        </p:nvSpPr>
        <p:spPr>
          <a:xfrm>
            <a:off x="7548282" y="6167718"/>
            <a:ext cx="1595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T0</a:t>
            </a:r>
          </a:p>
        </p:txBody>
      </p:sp>
    </p:spTree>
    <p:extLst>
      <p:ext uri="{BB962C8B-B14F-4D97-AF65-F5344CB8AC3E}">
        <p14:creationId xmlns:p14="http://schemas.microsoft.com/office/powerpoint/2010/main" val="1351453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276</Words>
  <Application>Microsoft Office PowerPoint</Application>
  <PresentationFormat>Widescreen</PresentationFormat>
  <Paragraphs>36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High-impact model biased right of track winter storms in the northeast United States</vt:lpstr>
      <vt:lpstr>Motivation – December 16-17, 2020</vt:lpstr>
      <vt:lpstr>GEFS QPF initialized 00z December 14, 2020</vt:lpstr>
      <vt:lpstr>GEFS initialized 00z December 16</vt:lpstr>
      <vt:lpstr>GEFS initialized at 00z December 17 / observed precipitation</vt:lpstr>
      <vt:lpstr>CSTAR research – GEFS track biases for 0, 24, 48 and 72 hour forecasts</vt:lpstr>
      <vt:lpstr>Forecast errors at 72 hours</vt:lpstr>
      <vt:lpstr>Some historical right of track storms</vt:lpstr>
      <vt:lpstr>Composites – 500 mb heights for high-impact ROT storms</vt:lpstr>
      <vt:lpstr>Composites – PMSL for high-impact ROT storms </vt:lpstr>
      <vt:lpstr>Convective precipitation at T-36 hours</vt:lpstr>
      <vt:lpstr>LOT vs ROT location cyclone 1st identified</vt:lpstr>
      <vt:lpstr>Storm tracks LOT vs ROT</vt:lpstr>
      <vt:lpstr>Miller A vs  Miller B Nor’easters</vt:lpstr>
      <vt:lpstr>Summary and 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High-impact model biased right of track winter storms in the northeast United States</dc:title>
  <dc:creator>Michael Evans</dc:creator>
  <cp:lastModifiedBy>michael evans</cp:lastModifiedBy>
  <cp:revision>13</cp:revision>
  <dcterms:created xsi:type="dcterms:W3CDTF">2021-04-21T18:33:40Z</dcterms:created>
  <dcterms:modified xsi:type="dcterms:W3CDTF">2021-10-13T12:31:13Z</dcterms:modified>
</cp:coreProperties>
</file>