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60" r:id="rId4"/>
    <p:sldId id="275" r:id="rId5"/>
    <p:sldId id="276" r:id="rId6"/>
    <p:sldId id="273" r:id="rId7"/>
    <p:sldId id="278" r:id="rId8"/>
    <p:sldId id="263" r:id="rId9"/>
    <p:sldId id="277" r:id="rId10"/>
    <p:sldId id="268" r:id="rId11"/>
    <p:sldId id="270" r:id="rId12"/>
    <p:sldId id="272" r:id="rId13"/>
    <p:sldId id="274" r:id="rId14"/>
    <p:sldId id="280" r:id="rId15"/>
    <p:sldId id="258" r:id="rId16"/>
    <p:sldId id="266" r:id="rId17"/>
    <p:sldId id="259" r:id="rId18"/>
    <p:sldId id="264" r:id="rId19"/>
    <p:sldId id="265" r:id="rId20"/>
    <p:sldId id="279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AB3"/>
    <a:srgbClr val="0087B8"/>
    <a:srgbClr val="008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6"/>
    <p:restoredTop sz="85791"/>
  </p:normalViewPr>
  <p:slideViewPr>
    <p:cSldViewPr snapToGrid="0" snapToObjects="1">
      <p:cViewPr varScale="1">
        <p:scale>
          <a:sx n="76" d="100"/>
          <a:sy n="76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638BF-0484-7049-BA41-5CD33F0936A6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670C3-05D1-FF48-AEDD-76ACD34C7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Mesoscale features such as banding, convective cells, and gravity waves have been observed in east coast winter storms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of these features have been studied using conventional radars, yet higher resolution radars provide more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9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Same parameters are the previous figure, but 20 minutes layer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 layer is not influenced by the wave motions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see another wave like structure along an interface in the MDV and perturbation velocity. Second wave is of a different wavelength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 this SW layer being influenced by the original gravity wave, or is it being influenced by the new wave?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new SW Layer emerges ~3km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79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environment type where SW Layers are observed are in regions of reflectivity gradients</a:t>
            </a:r>
          </a:p>
          <a:p>
            <a:endParaRPr lang="en-US" dirty="0"/>
          </a:p>
          <a:p>
            <a:r>
              <a:rPr lang="en-US" dirty="0"/>
              <a:t>See an elevated reflectivity region just below 4km, and a weak SW layer is observed in the same region (thin yellow DESCENDING one)</a:t>
            </a:r>
          </a:p>
          <a:p>
            <a:endParaRPr lang="en-US" dirty="0"/>
          </a:p>
          <a:p>
            <a:r>
              <a:rPr lang="en-US" dirty="0"/>
              <a:t>indicates crystal growth &amp; decay in small vertical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94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is from about 4 hours prior to my previous examples</a:t>
            </a:r>
          </a:p>
          <a:p>
            <a:endParaRPr lang="en-US" dirty="0"/>
          </a:p>
          <a:p>
            <a:r>
              <a:rPr lang="en-US" dirty="0"/>
              <a:t>KOKX 0.5 degree PPI - low ref values because of beam being too low near SBU</a:t>
            </a:r>
          </a:p>
          <a:p>
            <a:endParaRPr lang="en-US" dirty="0"/>
          </a:p>
          <a:p>
            <a:r>
              <a:rPr lang="en-US" dirty="0"/>
              <a:t>We see a thick horizontal layer of elevated reflectivity, produced by a band passing over SBU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97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88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Transition from case study to climatology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Just a reminder, this is from our dataset of 39,000 layers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89% of layers &gt; 90s in duration are &gt;250m thick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Thin layers are extremely transient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Thickest layers are very influenced by the surface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08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Chose a random sample of 8 storms of the 53 total storms to give an idea of how the lumber of layers varies per storm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RHS is data from the same storm, but shows the percentage of layers which persist for greater than 60s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These layers are transient! In the vertical...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5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Layers inclined to have positive across-layer reflectivity differences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dirty="0"/>
              <a:t>Layers are also found in regions of decreasing particle size – what processes lead to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4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vertical we are only looking at a tiny fraction of the atmosphere in the column directly above </a:t>
            </a:r>
            <a:r>
              <a:rPr lang="en-US" dirty="0" err="1"/>
              <a:t>kaspr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the PPI, </a:t>
            </a:r>
            <a:r>
              <a:rPr lang="en-US"/>
              <a:t>we gain </a:t>
            </a:r>
            <a:r>
              <a:rPr lang="en-US" dirty="0"/>
              <a:t>much more information on the spatial structure of the layers, as we are able compute each layer’s ‘effective volume’.</a:t>
            </a:r>
          </a:p>
          <a:p>
            <a:endParaRPr lang="en-US" dirty="0"/>
          </a:p>
          <a:p>
            <a:r>
              <a:rPr lang="en-US" dirty="0"/>
              <a:t>This will hopefully yield us more information about the relationships between the layer’s size and the environment it is in and the ice processes it may be representing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2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mentioned in my abstract – radars with higher spatial &amp; time resolution allow us to observe these mesoscale structures with greater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radar observatory has a suite of instruments intended for studying winter weather.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will be showing some output from KASPR, so I want to give a brief synoptic background on a case from Jan 30 2018.</a:t>
            </a:r>
          </a:p>
          <a:p>
            <a:endParaRPr lang="en-US" dirty="0"/>
          </a:p>
          <a:p>
            <a:r>
              <a:rPr lang="en-US" dirty="0"/>
              <a:t>Example figures to follow are ~5:30Z, so I took the 6Z WPC surface analysis</a:t>
            </a:r>
          </a:p>
          <a:p>
            <a:endParaRPr lang="en-US" dirty="0"/>
          </a:p>
          <a:p>
            <a:r>
              <a:rPr lang="en-US" dirty="0"/>
              <a:t>Weakening low pressure center off the mid Atlantic states</a:t>
            </a:r>
          </a:p>
          <a:p>
            <a:endParaRPr lang="en-US" dirty="0"/>
          </a:p>
          <a:p>
            <a:r>
              <a:rPr lang="en-US" dirty="0"/>
              <a:t>Northerly surface flow with subfreezing temperatures</a:t>
            </a:r>
          </a:p>
          <a:p>
            <a:r>
              <a:rPr lang="en-US" dirty="0"/>
              <a:t>Snow transect through the mid Atlantic into Massachusetts, from South Jersey through Boston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0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Turbulent mid-levels from 00-12Z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Layering of stable and conditionally unstable layers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highlighted region is one of of conditional instability throughout the time period, and is a region of interest as I will point out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96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nature &amp; </a:t>
            </a:r>
            <a:r>
              <a:rPr lang="en-US" dirty="0"/>
              <a:t>wave-like patterns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Varying thicknesses and magnitudes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layers are interesting – what are producing them?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origin of these layers are hypothesized to originate from turbulence and microphysical processes, such as riming, aggregation, and secondary ice production.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Combined, these hypothesized origins make these SW layers an important feature for aviation forecasters as both shear and icing pose risks for aircraft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8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79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study the layers we first need to identify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a convolution-based feature recognitions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25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61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Important to note this is vertically pointing – all velocity measurements and thus SW are strictly vertical motions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Left hand side are observed fields – MDV and Spectrum width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RHS is computed properties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See a thick and high magnitude SW layer from 4-5km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Convolution identifies it, as well as a few other weaker layers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SW layer exists below a gravity wave, seen in the MDV &amp; perturbed velocity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Perturbed MDV we see a wave-like structure emerge which penetrates the SW layer without warping its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70C3-05D1-FF48-AEDD-76ACD34C7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1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5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8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31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3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5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5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0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7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54DC2B9-1E9E-C34A-B48E-D3A689E38953}" type="datetimeFigureOut">
              <a:rPr lang="en-US" smtClean="0"/>
              <a:t>11/9/21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FE44B2B-6F5F-1D42-8521-29CD4EA3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6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72CA83-8364-0C41-87FE-29834A203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3051" y="3114315"/>
            <a:ext cx="9865895" cy="26097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</a:rPr>
              <a:t>Erin Leghart</a:t>
            </a:r>
            <a:r>
              <a:rPr lang="en-US" sz="2400" baseline="30000" dirty="0">
                <a:latin typeface="Cambria" panose="02040503050406030204" pitchFamily="18" charset="0"/>
              </a:rPr>
              <a:t>1*</a:t>
            </a:r>
            <a:r>
              <a:rPr lang="en-US" sz="2400" dirty="0">
                <a:latin typeface="Cambria" panose="02040503050406030204" pitchFamily="18" charset="0"/>
              </a:rPr>
              <a:t>, Brian Colle</a:t>
            </a:r>
            <a:r>
              <a:rPr lang="en-US" sz="2400" baseline="30000" dirty="0">
                <a:latin typeface="Cambria" panose="02040503050406030204" pitchFamily="18" charset="0"/>
              </a:rPr>
              <a:t>1</a:t>
            </a:r>
            <a:r>
              <a:rPr lang="en-US" sz="2400" dirty="0">
                <a:latin typeface="Cambria" panose="02040503050406030204" pitchFamily="18" charset="0"/>
              </a:rPr>
              <a:t>, Mariko Oue</a:t>
            </a:r>
            <a:r>
              <a:rPr lang="en-US" sz="2400" baseline="30000" dirty="0">
                <a:latin typeface="Cambria" panose="02040503050406030204" pitchFamily="18" charset="0"/>
              </a:rPr>
              <a:t>1</a:t>
            </a:r>
            <a:r>
              <a:rPr lang="en-US" sz="2400" dirty="0">
                <a:latin typeface="Cambria" panose="02040503050406030204" pitchFamily="18" charset="0"/>
              </a:rPr>
              <a:t>, Edward Luke</a:t>
            </a:r>
            <a:r>
              <a:rPr lang="en-US" sz="2400" baseline="30000" dirty="0">
                <a:latin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</a:rPr>
              <a:t>, Pavlos Kollias</a:t>
            </a:r>
            <a:r>
              <a:rPr lang="en-US" sz="2400" baseline="30000" dirty="0">
                <a:latin typeface="Cambria" panose="02040503050406030204" pitchFamily="18" charset="0"/>
              </a:rPr>
              <a:t>1,2 </a:t>
            </a:r>
            <a:endParaRPr lang="en-US" sz="24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aseline="30000" dirty="0">
                <a:latin typeface="Cambria" panose="02040503050406030204" pitchFamily="18" charset="0"/>
              </a:rPr>
              <a:t>1 </a:t>
            </a:r>
            <a:r>
              <a:rPr lang="en-US" sz="1800" dirty="0">
                <a:latin typeface="Cambria" panose="02040503050406030204" pitchFamily="18" charset="0"/>
              </a:rPr>
              <a:t>School of Marine and Atmospheric Sciences, Stony Brook University, Stony Brook, NY </a:t>
            </a:r>
          </a:p>
          <a:p>
            <a:pPr>
              <a:lnSpc>
                <a:spcPct val="150000"/>
              </a:lnSpc>
            </a:pPr>
            <a:r>
              <a:rPr lang="en-US" sz="1800" baseline="30000" dirty="0">
                <a:latin typeface="Cambria" panose="02040503050406030204" pitchFamily="18" charset="0"/>
              </a:rPr>
              <a:t>2 </a:t>
            </a:r>
            <a:r>
              <a:rPr lang="en-US" sz="1800" dirty="0">
                <a:latin typeface="Cambria" panose="02040503050406030204" pitchFamily="18" charset="0"/>
              </a:rPr>
              <a:t>Brookhaven National Laboratory, Upton, NY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</a:rPr>
              <a:t>*</a:t>
            </a:r>
            <a:r>
              <a:rPr lang="en-US" sz="1800" dirty="0" err="1">
                <a:latin typeface="Cambria" panose="02040503050406030204" pitchFamily="18" charset="0"/>
              </a:rPr>
              <a:t>erin.leghart@stonybrook.edu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17E76-87A1-134E-BF43-D2D9B916BE29}"/>
              </a:ext>
            </a:extLst>
          </p:cNvPr>
          <p:cNvSpPr txBox="1"/>
          <p:nvPr/>
        </p:nvSpPr>
        <p:spPr>
          <a:xfrm>
            <a:off x="673766" y="794533"/>
            <a:ext cx="10844463" cy="203132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Characteristics of Enhanced Spectrum Width Layers Within Northeast United States Coastal Winter Storms</a:t>
            </a:r>
          </a:p>
          <a:p>
            <a:endParaRPr lang="en-US" dirty="0"/>
          </a:p>
        </p:txBody>
      </p:sp>
      <p:pic>
        <p:nvPicPr>
          <p:cNvPr id="5" name="Picture 6" descr="Program News | Positive Impact New York">
            <a:extLst>
              <a:ext uri="{FF2B5EF4-FFF2-40B4-BE49-F238E27FC236}">
                <a16:creationId xmlns:a16="http://schemas.microsoft.com/office/drawing/2014/main" id="{8751BE9E-AAFE-274C-A6E7-2BB6E45F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08" y="5551173"/>
            <a:ext cx="2609203" cy="9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NSF logo">
            <a:extLst>
              <a:ext uri="{FF2B5EF4-FFF2-40B4-BE49-F238E27FC236}">
                <a16:creationId xmlns:a16="http://schemas.microsoft.com/office/drawing/2014/main" id="{728AF9B2-6FE1-DD44-B875-977FB5D2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26" y="5469351"/>
            <a:ext cx="1049820" cy="10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538FC71-A4E9-C147-BFE9-A5402DB1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2" y="5535501"/>
            <a:ext cx="1183157" cy="9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NL | Brand Center | Logo">
            <a:extLst>
              <a:ext uri="{FF2B5EF4-FFF2-40B4-BE49-F238E27FC236}">
                <a16:creationId xmlns:a16="http://schemas.microsoft.com/office/drawing/2014/main" id="{B8584E66-9E43-2746-84AF-4319185B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69" y="5551173"/>
            <a:ext cx="3882188" cy="9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3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EEC57A1-5630-9544-A235-C3E8E101B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7" r="8475"/>
          <a:stretch/>
        </p:blipFill>
        <p:spPr>
          <a:xfrm>
            <a:off x="2917373" y="0"/>
            <a:ext cx="9274628" cy="68718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8D540BE-57C7-A94E-BAB2-885C5C86766B}"/>
              </a:ext>
            </a:extLst>
          </p:cNvPr>
          <p:cNvGrpSpPr/>
          <p:nvPr/>
        </p:nvGrpSpPr>
        <p:grpSpPr>
          <a:xfrm>
            <a:off x="0" y="0"/>
            <a:ext cx="2917372" cy="1996751"/>
            <a:chOff x="0" y="0"/>
            <a:chExt cx="12192000" cy="12994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CC4A7E-6653-BF48-86E3-D292D3A3BE14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00D7AD-D507-3C4C-9492-21CE4C033668}"/>
                </a:ext>
              </a:extLst>
            </p:cNvPr>
            <p:cNvSpPr txBox="1"/>
            <p:nvPr/>
          </p:nvSpPr>
          <p:spPr>
            <a:xfrm>
              <a:off x="0" y="357317"/>
              <a:ext cx="12192000" cy="70101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1. SW Layer Within Wave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ECF9FD-60E5-504E-A608-4CDC975508F8}"/>
              </a:ext>
            </a:extLst>
          </p:cNvPr>
          <p:cNvSpPr txBox="1"/>
          <p:nvPr/>
        </p:nvSpPr>
        <p:spPr>
          <a:xfrm>
            <a:off x="1" y="2244288"/>
            <a:ext cx="29173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Gravity wave observed above 4.5km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SW Layer 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is not influenced by wave 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Perturbation MDV is produced by removing the average MDV of each (range gate)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To isolate horizontal tendencies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FF21ABC5-445B-414B-A74A-1021FDA50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052" y="1426735"/>
            <a:ext cx="206948" cy="3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0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8D540BE-57C7-A94E-BAB2-885C5C86766B}"/>
              </a:ext>
            </a:extLst>
          </p:cNvPr>
          <p:cNvGrpSpPr/>
          <p:nvPr/>
        </p:nvGrpSpPr>
        <p:grpSpPr>
          <a:xfrm>
            <a:off x="0" y="0"/>
            <a:ext cx="2917372" cy="1996751"/>
            <a:chOff x="0" y="0"/>
            <a:chExt cx="12192000" cy="12994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CC4A7E-6653-BF48-86E3-D292D3A3BE14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00D7AD-D507-3C4C-9492-21CE4C033668}"/>
                </a:ext>
              </a:extLst>
            </p:cNvPr>
            <p:cNvSpPr txBox="1"/>
            <p:nvPr/>
          </p:nvSpPr>
          <p:spPr>
            <a:xfrm>
              <a:off x="0" y="357317"/>
              <a:ext cx="12192000" cy="70101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1. SW Layer Within Wave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ECF9FD-60E5-504E-A608-4CDC975508F8}"/>
              </a:ext>
            </a:extLst>
          </p:cNvPr>
          <p:cNvSpPr txBox="1"/>
          <p:nvPr/>
        </p:nvSpPr>
        <p:spPr>
          <a:xfrm>
            <a:off x="-90196" y="2380661"/>
            <a:ext cx="30977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20 mins after previous figure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Gravity wave descends, and is influenced by secondary wave</a:t>
            </a:r>
          </a:p>
          <a:p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SW Layer 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is influenced by wave motions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Why is this SW layer influenced by the wave motions?</a:t>
            </a:r>
          </a:p>
        </p:txBody>
      </p:sp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363D811-8A38-9F4A-833E-D83E30B00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7" r="8364"/>
          <a:stretch/>
        </p:blipFill>
        <p:spPr>
          <a:xfrm>
            <a:off x="2917372" y="0"/>
            <a:ext cx="9278228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0A3DD149-794C-6140-8186-ECB380182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052" y="1426735"/>
            <a:ext cx="206948" cy="3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9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8D540BE-57C7-A94E-BAB2-885C5C86766B}"/>
              </a:ext>
            </a:extLst>
          </p:cNvPr>
          <p:cNvGrpSpPr/>
          <p:nvPr/>
        </p:nvGrpSpPr>
        <p:grpSpPr>
          <a:xfrm>
            <a:off x="0" y="0"/>
            <a:ext cx="2917372" cy="1996751"/>
            <a:chOff x="0" y="0"/>
            <a:chExt cx="12192000" cy="12994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CC4A7E-6653-BF48-86E3-D292D3A3BE14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00D7AD-D507-3C4C-9492-21CE4C033668}"/>
                </a:ext>
              </a:extLst>
            </p:cNvPr>
            <p:cNvSpPr txBox="1"/>
            <p:nvPr/>
          </p:nvSpPr>
          <p:spPr>
            <a:xfrm>
              <a:off x="0" y="138966"/>
              <a:ext cx="12192000" cy="10214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2. SW Layer Within Gradients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ECF9FD-60E5-504E-A608-4CDC975508F8}"/>
              </a:ext>
            </a:extLst>
          </p:cNvPr>
          <p:cNvSpPr txBox="1"/>
          <p:nvPr/>
        </p:nvSpPr>
        <p:spPr>
          <a:xfrm>
            <a:off x="0" y="2226773"/>
            <a:ext cx="29173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Same time as previous figure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SW Layer present in region of reflectivity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~3.7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~1.7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SW Layers can be indicators of crystal growth/decay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4C28E08-E06A-E741-B804-13994B490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2" r="8162"/>
          <a:stretch/>
        </p:blipFill>
        <p:spPr>
          <a:xfrm>
            <a:off x="2917372" y="0"/>
            <a:ext cx="9274628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953AA23-959E-F14F-9AB0-1F5738825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052" y="1426735"/>
            <a:ext cx="206948" cy="3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4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C1C732B-7B08-6C4A-9609-02F3C6EBD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31"/>
          <a:stretch/>
        </p:blipFill>
        <p:spPr>
          <a:xfrm>
            <a:off x="-4215" y="0"/>
            <a:ext cx="3836119" cy="27777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8D540BE-57C7-A94E-BAB2-885C5C86766B}"/>
              </a:ext>
            </a:extLst>
          </p:cNvPr>
          <p:cNvGrpSpPr/>
          <p:nvPr/>
        </p:nvGrpSpPr>
        <p:grpSpPr>
          <a:xfrm>
            <a:off x="3836120" y="0"/>
            <a:ext cx="8355880" cy="1141430"/>
            <a:chOff x="-2" y="0"/>
            <a:chExt cx="12192002" cy="12994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CC4A7E-6653-BF48-86E3-D292D3A3BE14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00D7AD-D507-3C4C-9492-21CE4C033668}"/>
                </a:ext>
              </a:extLst>
            </p:cNvPr>
            <p:cNvSpPr txBox="1"/>
            <p:nvPr/>
          </p:nvSpPr>
          <p:spPr>
            <a:xfrm>
              <a:off x="-2" y="277936"/>
              <a:ext cx="12192001" cy="66571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3. SW Layer Within Snow Band</a:t>
              </a:r>
            </a:p>
          </p:txBody>
        </p:sp>
      </p:grpSp>
      <p:sp>
        <p:nvSpPr>
          <p:cNvPr id="7" name="5-Point Star 6">
            <a:extLst>
              <a:ext uri="{FF2B5EF4-FFF2-40B4-BE49-F238E27FC236}">
                <a16:creationId xmlns:a16="http://schemas.microsoft.com/office/drawing/2014/main" id="{9CC127F2-F300-DE45-A770-A1F05F758091}"/>
              </a:ext>
            </a:extLst>
          </p:cNvPr>
          <p:cNvSpPr/>
          <p:nvPr/>
        </p:nvSpPr>
        <p:spPr>
          <a:xfrm>
            <a:off x="2408465" y="1333238"/>
            <a:ext cx="100853" cy="11131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1811B-D167-6D4C-A56C-3425838D34B8}"/>
              </a:ext>
            </a:extLst>
          </p:cNvPr>
          <p:cNvSpPr txBox="1"/>
          <p:nvPr/>
        </p:nvSpPr>
        <p:spPr>
          <a:xfrm>
            <a:off x="0" y="3021933"/>
            <a:ext cx="38361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SW layer rapidly descending with time - possible fall streak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Not resolved in the MDV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No sharp reflectivity gradient (like previous example)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SW field can be used to identify regions of falling crystals</a:t>
            </a:r>
          </a:p>
        </p:txBody>
      </p: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7E1BA0B-93BD-9844-8736-9DB96FA46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4" t="3378" r="8121" b="6133"/>
          <a:stretch/>
        </p:blipFill>
        <p:spPr>
          <a:xfrm>
            <a:off x="3844551" y="1141430"/>
            <a:ext cx="8347448" cy="571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8213DF-F0A7-E044-8468-75AFADB974FB}"/>
              </a:ext>
            </a:extLst>
          </p:cNvPr>
          <p:cNvSpPr txBox="1"/>
          <p:nvPr/>
        </p:nvSpPr>
        <p:spPr>
          <a:xfrm>
            <a:off x="-1244189" y="54433"/>
            <a:ext cx="59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20180130 – 0120 KOKX 0.5 degree</a:t>
            </a:r>
          </a:p>
        </p:txBody>
      </p:sp>
    </p:spTree>
    <p:extLst>
      <p:ext uri="{BB962C8B-B14F-4D97-AF65-F5344CB8AC3E}">
        <p14:creationId xmlns:p14="http://schemas.microsoft.com/office/powerpoint/2010/main" val="371373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1828800"/>
            <a:ext cx="12192000" cy="3200400"/>
            <a:chOff x="0" y="0"/>
            <a:chExt cx="12192000" cy="3200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3200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406400" y="322927"/>
              <a:ext cx="11379200" cy="255454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SW Layer “Climatology”</a:t>
              </a:r>
            </a:p>
            <a:p>
              <a:pPr algn="ctr"/>
              <a:endParaRPr lang="en-US" sz="3200" dirty="0">
                <a:latin typeface="Cambria" panose="02040503050406030204" pitchFamily="18" charset="0"/>
              </a:endParaRPr>
            </a:p>
            <a:p>
              <a:r>
                <a:rPr lang="en-US" sz="3200" dirty="0">
                  <a:latin typeface="Cambria" panose="02040503050406030204" pitchFamily="18" charset="0"/>
                </a:rPr>
                <a:t>Remember: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Cambria" panose="02040503050406030204" pitchFamily="18" charset="0"/>
                </a:rPr>
                <a:t>39,000+ individual layers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Cambria" panose="02040503050406030204" pitchFamily="18" charset="0"/>
                </a:rPr>
                <a:t>53 individual storms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064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9A57572-D2EF-F140-B91E-F36A5BF21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1299409"/>
            <a:ext cx="5760720" cy="4189613"/>
          </a:xfrm>
          <a:prstGeom prst="rect">
            <a:avLst/>
          </a:prstGeom>
        </p:spPr>
      </p:pic>
      <p:pic>
        <p:nvPicPr>
          <p:cNvPr id="17" name="Picture 1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F76C9A1-4212-B24A-BCC3-518062032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8" r="7640"/>
          <a:stretch/>
        </p:blipFill>
        <p:spPr>
          <a:xfrm>
            <a:off x="6431280" y="1299409"/>
            <a:ext cx="5136813" cy="4187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EB6F2F-F365-CB42-8634-0ECBBB4FCC9C}"/>
              </a:ext>
            </a:extLst>
          </p:cNvPr>
          <p:cNvSpPr txBox="1"/>
          <p:nvPr/>
        </p:nvSpPr>
        <p:spPr>
          <a:xfrm>
            <a:off x="231808" y="5479341"/>
            <a:ext cx="5967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Clear connection between layer thickness and layer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70% of all layers are &lt;100m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78% of all layers persist for &lt; 60s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75281B-E3A8-444E-9C46-4693379BD096}"/>
              </a:ext>
            </a:extLst>
          </p:cNvPr>
          <p:cNvSpPr txBox="1"/>
          <p:nvPr/>
        </p:nvSpPr>
        <p:spPr>
          <a:xfrm>
            <a:off x="6304678" y="5479341"/>
            <a:ext cx="576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Layers are present at all altitudes observed by KASPR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~ 3.25km is median layer height for layers &lt; 500m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Thickest layers exist close to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8CC8FE-116C-B14C-98B8-668497F42A0D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CEACB3-4F91-EA48-AAFB-19C3D53B80ED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DFBA75-5CE0-1B4A-A2F7-39D3C406264C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SW Layer Thickness, Duration, and Height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87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2EB6F2F-F365-CB42-8634-0ECBBB4FCC9C}"/>
              </a:ext>
            </a:extLst>
          </p:cNvPr>
          <p:cNvSpPr txBox="1"/>
          <p:nvPr/>
        </p:nvSpPr>
        <p:spPr>
          <a:xfrm>
            <a:off x="606239" y="5525507"/>
            <a:ext cx="5489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The normalized number of layers per hour is 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75281B-E3A8-444E-9C46-4693379BD096}"/>
              </a:ext>
            </a:extLst>
          </p:cNvPr>
          <p:cNvSpPr txBox="1"/>
          <p:nvPr/>
        </p:nvSpPr>
        <p:spPr>
          <a:xfrm>
            <a:off x="6304678" y="5479341"/>
            <a:ext cx="576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The percentage of longer-lived layers (&gt;= 60s) varies for each storm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What processes produce these longer-lived layers, and what microphysical implications do they have?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8CC8FE-116C-B14C-98B8-668497F42A0D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CEACB3-4F91-EA48-AAFB-19C3D53B80ED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DFBA75-5CE0-1B4A-A2F7-39D3C406264C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Frequency of SW Layers</a:t>
              </a:r>
            </a:p>
          </p:txBody>
        </p:sp>
      </p:grp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4A0D832-E916-6C47-AF9A-798D85D75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" r="7980"/>
          <a:stretch/>
        </p:blipFill>
        <p:spPr>
          <a:xfrm>
            <a:off x="780522" y="1403684"/>
            <a:ext cx="4870234" cy="4050632"/>
          </a:xfrm>
          <a:prstGeom prst="rect">
            <a:avLst/>
          </a:prstGeom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A6CC4389-E7C9-C445-9BD0-9B6B7DE70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7" r="7640" b="2690"/>
          <a:stretch/>
        </p:blipFill>
        <p:spPr>
          <a:xfrm>
            <a:off x="6573902" y="1428549"/>
            <a:ext cx="5024540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B05DF5-6FFC-AE48-AC3E-0FA35032A714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EDFA5D-5A49-944C-B70E-6F66235398C5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969C53-4F2F-4844-A10B-AE9444FFC177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Across-Layer Differences in Reflectivity and MDV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C5EF40-D9BA-B646-8102-837055BE3359}"/>
              </a:ext>
            </a:extLst>
          </p:cNvPr>
          <p:cNvGrpSpPr/>
          <p:nvPr/>
        </p:nvGrpSpPr>
        <p:grpSpPr>
          <a:xfrm>
            <a:off x="0" y="1299409"/>
            <a:ext cx="6096000" cy="4773167"/>
            <a:chOff x="436674" y="1503419"/>
            <a:chExt cx="6096000" cy="4773167"/>
          </a:xfrm>
        </p:grpSpPr>
        <p:pic>
          <p:nvPicPr>
            <p:cNvPr id="17" name="Picture 16" descr="Chart&#10;&#10;Description automatically generated">
              <a:extLst>
                <a:ext uri="{FF2B5EF4-FFF2-40B4-BE49-F238E27FC236}">
                  <a16:creationId xmlns:a16="http://schemas.microsoft.com/office/drawing/2014/main" id="{39A0DD60-5565-894A-9BCA-6A3348F07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9" t="3028" r="7470" b="5210"/>
            <a:stretch/>
          </p:blipFill>
          <p:spPr>
            <a:xfrm>
              <a:off x="436674" y="1503419"/>
              <a:ext cx="6096000" cy="47731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6B99B-E910-D544-AB32-1789CA6AFBC3}"/>
                </a:ext>
              </a:extLst>
            </p:cNvPr>
            <p:cNvSpPr txBox="1"/>
            <p:nvPr/>
          </p:nvSpPr>
          <p:spPr>
            <a:xfrm>
              <a:off x="881289" y="3274851"/>
              <a:ext cx="1876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* Positive difference = increasing </a:t>
              </a:r>
              <a:r>
                <a:rPr lang="en-US" sz="1400" dirty="0" err="1">
                  <a:solidFill>
                    <a:srgbClr val="C00000"/>
                  </a:solidFill>
                </a:rPr>
                <a:t>dBZ</a:t>
              </a:r>
              <a:r>
                <a:rPr lang="en-US" sz="1400" dirty="0">
                  <a:solidFill>
                    <a:srgbClr val="C00000"/>
                  </a:solidFill>
                </a:rPr>
                <a:t> towards the surface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7841324-E418-D94D-8058-32B35E8971E6}"/>
              </a:ext>
            </a:extLst>
          </p:cNvPr>
          <p:cNvGrpSpPr/>
          <p:nvPr/>
        </p:nvGrpSpPr>
        <p:grpSpPr>
          <a:xfrm>
            <a:off x="6095487" y="1299410"/>
            <a:ext cx="6097027" cy="4773166"/>
            <a:chOff x="6096000" y="1482936"/>
            <a:chExt cx="6097027" cy="4773166"/>
          </a:xfrm>
        </p:grpSpPr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254C21FC-21FB-054F-BF84-AFD6A68B4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78" t="4360" r="7524" b="4360"/>
            <a:stretch/>
          </p:blipFill>
          <p:spPr>
            <a:xfrm>
              <a:off x="6096000" y="1482936"/>
              <a:ext cx="6097027" cy="47731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F27AE-545B-D843-98A7-8CE46E299C7E}"/>
                </a:ext>
              </a:extLst>
            </p:cNvPr>
            <p:cNvSpPr txBox="1"/>
            <p:nvPr/>
          </p:nvSpPr>
          <p:spPr>
            <a:xfrm>
              <a:off x="6613831" y="3257070"/>
              <a:ext cx="1804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* Positive difference = increasing fall speed towards the surface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4AC940B-F405-7043-90B1-D7463D71C614}"/>
              </a:ext>
            </a:extLst>
          </p:cNvPr>
          <p:cNvSpPr txBox="1"/>
          <p:nvPr/>
        </p:nvSpPr>
        <p:spPr>
          <a:xfrm>
            <a:off x="0" y="6106727"/>
            <a:ext cx="6095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Thicker layers tend to be found in regions of larger reflectivity differences – particle growth!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ADAC8-E729-0F4F-9C35-86C74DAE6939}"/>
              </a:ext>
            </a:extLst>
          </p:cNvPr>
          <p:cNvSpPr txBox="1"/>
          <p:nvPr/>
        </p:nvSpPr>
        <p:spPr>
          <a:xfrm>
            <a:off x="6095487" y="6137252"/>
            <a:ext cx="6096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Thicker layers tend to be found in regions of larger MDV differences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507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Ongoing Work - SW Layers via PPI</a:t>
              </a:r>
            </a:p>
          </p:txBody>
        </p:sp>
      </p:grp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42DDA7FE-D564-5F49-AE72-F3CB58557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2" r="9079" b="3407"/>
          <a:stretch/>
        </p:blipFill>
        <p:spPr>
          <a:xfrm>
            <a:off x="0" y="1501316"/>
            <a:ext cx="9047749" cy="4999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62618F-31BA-9A43-9F01-645C654494D1}"/>
              </a:ext>
            </a:extLst>
          </p:cNvPr>
          <p:cNvSpPr txBox="1"/>
          <p:nvPr/>
        </p:nvSpPr>
        <p:spPr>
          <a:xfrm>
            <a:off x="9047749" y="2262061"/>
            <a:ext cx="33688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PPI 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Better understanding of spatial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Non-vertical wind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Greater SW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8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Summary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2719AC-E4D5-A04F-AA13-FDE028C5D825}"/>
              </a:ext>
            </a:extLst>
          </p:cNvPr>
          <p:cNvSpPr txBox="1"/>
          <p:nvPr/>
        </p:nvSpPr>
        <p:spPr>
          <a:xfrm>
            <a:off x="545432" y="1459832"/>
            <a:ext cx="112294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SW layers are frequently observed in east coast winter storms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Hypothesized origins: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Turbulent layers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Regions of ice crystal growth/decay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* SW layers can be a good tool for forecasters – hints at turbulent layers or possible icing!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SW layers are observed in a multitude of environments, and can exist in the presence of other mesoscale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Majority of SW layers are very thin – less than 100m!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Most of the thickest layers exist close to the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3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Mesoscale Features within Coastal Winter Storms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59D7B3-DEC1-4A4D-A9A9-09CE10E5DD54}"/>
              </a:ext>
            </a:extLst>
          </p:cNvPr>
          <p:cNvGrpSpPr/>
          <p:nvPr/>
        </p:nvGrpSpPr>
        <p:grpSpPr>
          <a:xfrm>
            <a:off x="948057" y="1380484"/>
            <a:ext cx="9784236" cy="5034474"/>
            <a:chOff x="376557" y="1375682"/>
            <a:chExt cx="9784236" cy="50344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355A604-C6CF-E54C-8B17-78EFB3A6EC3A}"/>
                </a:ext>
              </a:extLst>
            </p:cNvPr>
            <p:cNvGrpSpPr/>
            <p:nvPr/>
          </p:nvGrpSpPr>
          <p:grpSpPr>
            <a:xfrm>
              <a:off x="376557" y="1375682"/>
              <a:ext cx="7243907" cy="5034472"/>
              <a:chOff x="1527315" y="2063120"/>
              <a:chExt cx="4186237" cy="2881417"/>
            </a:xfrm>
          </p:grpSpPr>
          <p:pic>
            <p:nvPicPr>
              <p:cNvPr id="3" name="Picture 2" descr="Map&#10;&#10;Description automatically generated">
                <a:extLst>
                  <a:ext uri="{FF2B5EF4-FFF2-40B4-BE49-F238E27FC236}">
                    <a16:creationId xmlns:a16="http://schemas.microsoft.com/office/drawing/2014/main" id="{6F5D4097-9B29-D749-8961-C8FED4DC6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7315" y="2243407"/>
                <a:ext cx="3125275" cy="270113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5EB77-C471-8C44-8A6E-B8DC9EC4C75A}"/>
                  </a:ext>
                </a:extLst>
              </p:cNvPr>
              <p:cNvSpPr txBox="1"/>
              <p:nvPr/>
            </p:nvSpPr>
            <p:spPr>
              <a:xfrm>
                <a:off x="1527315" y="2063120"/>
                <a:ext cx="41862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https://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www.ncei.noaa.gov</a:t>
                </a:r>
                <a:r>
                  <a:rPr lang="en-US" sz="1400" dirty="0">
                    <a:solidFill>
                      <a:schemeClr val="bg1"/>
                    </a:solidFill>
                  </a:rPr>
                  <a:t>/maps/radar</a:t>
                </a:r>
                <a:r>
                  <a:rPr lang="en-US" dirty="0">
                    <a:solidFill>
                      <a:schemeClr val="bg1"/>
                    </a:solidFill>
                  </a:rPr>
                  <a:t>/</a:t>
                </a:r>
              </a:p>
            </p:txBody>
          </p:sp>
        </p:grpSp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E904AC61-B2A4-C547-A998-158928FA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086"/>
            <a:stretch/>
          </p:blipFill>
          <p:spPr>
            <a:xfrm>
              <a:off x="5755481" y="1690684"/>
              <a:ext cx="4405312" cy="1964498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A7225B6-3F3E-0543-AFE1-61F621DC1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35" t="2917" r="36919" b="50180"/>
            <a:stretch/>
          </p:blipFill>
          <p:spPr>
            <a:xfrm>
              <a:off x="5755481" y="3655182"/>
              <a:ext cx="4405311" cy="275497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213CB9-47D6-BA4D-98A2-28AF15CD3DEE}"/>
              </a:ext>
            </a:extLst>
          </p:cNvPr>
          <p:cNvSpPr txBox="1"/>
          <p:nvPr/>
        </p:nvSpPr>
        <p:spPr>
          <a:xfrm>
            <a:off x="7526983" y="1392443"/>
            <a:ext cx="3205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Stark et al. 2013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FA0D5-E68E-8943-BA2C-13850921B9C2}"/>
              </a:ext>
            </a:extLst>
          </p:cNvPr>
          <p:cNvSpPr txBox="1"/>
          <p:nvPr/>
        </p:nvSpPr>
        <p:spPr>
          <a:xfrm>
            <a:off x="6326980" y="6414956"/>
            <a:ext cx="4405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Observed by KASPR 20180130 - 053845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8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Future Work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2719AC-E4D5-A04F-AA13-FDE028C5D825}"/>
              </a:ext>
            </a:extLst>
          </p:cNvPr>
          <p:cNvSpPr txBox="1"/>
          <p:nvPr/>
        </p:nvSpPr>
        <p:spPr>
          <a:xfrm>
            <a:off x="545432" y="1459832"/>
            <a:ext cx="112294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Investigate prevalence of SW Layers in different regions of ET Cyclones (banding regions, comma head, prefrontal,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Incorporate sounding data from NWS at Upton, NY and SBU-launched soundings, as well as reanalysis data to investigate temperature, stability, and shear dependencies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DGZ &amp; -15 C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Sensitivity analysis of the feature-detection algorithm in the PPI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With IMPACTS 2022 scheduled to be underway in January, we hope to be able to sample these SW Layers with the P3 aircraft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IMPACTS">
            <a:extLst>
              <a:ext uri="{FF2B5EF4-FFF2-40B4-BE49-F238E27FC236}">
                <a16:creationId xmlns:a16="http://schemas.microsoft.com/office/drawing/2014/main" id="{7D2E3DC1-EF0C-4B49-BF47-42885FBEC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767" y="4741334"/>
            <a:ext cx="2126466" cy="211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92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References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2719AC-E4D5-A04F-AA13-FDE028C5D825}"/>
              </a:ext>
            </a:extLst>
          </p:cNvPr>
          <p:cNvSpPr txBox="1"/>
          <p:nvPr/>
        </p:nvSpPr>
        <p:spPr>
          <a:xfrm>
            <a:off x="481263" y="1831307"/>
            <a:ext cx="1122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dirty="0">
                <a:solidFill>
                  <a:schemeClr val="bg1"/>
                </a:solidFill>
              </a:rPr>
              <a:t>Stark, D., Colle, B. A., &amp; </a:t>
            </a:r>
            <a:r>
              <a:rPr lang="en-US" dirty="0" err="1">
                <a:solidFill>
                  <a:schemeClr val="bg1"/>
                </a:solidFill>
              </a:rPr>
              <a:t>Yuter</a:t>
            </a:r>
            <a:r>
              <a:rPr lang="en-US" dirty="0">
                <a:solidFill>
                  <a:schemeClr val="bg1"/>
                </a:solidFill>
              </a:rPr>
              <a:t>, S. E. (2013). Observed Microphysical Evolution for Two East Coast Winter Storms and the Associated Snow Bands, </a:t>
            </a:r>
            <a:r>
              <a:rPr lang="en-US" i="1" dirty="0">
                <a:solidFill>
                  <a:schemeClr val="bg1"/>
                </a:solidFill>
              </a:rPr>
              <a:t>Monthly Weather Review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i="1" dirty="0">
                <a:solidFill>
                  <a:schemeClr val="bg1"/>
                </a:solidFill>
              </a:rPr>
              <a:t>141</a:t>
            </a:r>
            <a:r>
              <a:rPr lang="en-US" dirty="0">
                <a:solidFill>
                  <a:schemeClr val="bg1"/>
                </a:solidFill>
              </a:rPr>
              <a:t>(6), 2037-2057.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5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KASPR at Stony Brook Radar Observatory</a:t>
              </a:r>
            </a:p>
          </p:txBody>
        </p:sp>
      </p:grpSp>
      <p:sp>
        <p:nvSpPr>
          <p:cNvPr id="2" name="AutoShape 4">
            <a:extLst>
              <a:ext uri="{FF2B5EF4-FFF2-40B4-BE49-F238E27FC236}">
                <a16:creationId xmlns:a16="http://schemas.microsoft.com/office/drawing/2014/main" id="{9F040A7C-4480-1842-87DB-7D1581C9D9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5800" y="1276350"/>
            <a:ext cx="57404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A16CF7AF-CBA0-A548-AC78-EFDF6AE7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0" y="1811546"/>
            <a:ext cx="5946476" cy="44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97EBA-82DC-FE47-AE52-533BDE872089}"/>
              </a:ext>
            </a:extLst>
          </p:cNvPr>
          <p:cNvSpPr txBox="1"/>
          <p:nvPr/>
        </p:nvSpPr>
        <p:spPr>
          <a:xfrm>
            <a:off x="6925474" y="1811546"/>
            <a:ext cx="50665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Ka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-band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canning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P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olarimetric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R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adar (KASPR)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Vertical Profiles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15m vertical resolution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1s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RHIs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45m range gate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&lt; 1s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PPIs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35m range gate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&lt; 1s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you.stonybrook.edu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/radar/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29AF0-92AC-CE4D-8467-9D6421DBCB2D}"/>
              </a:ext>
            </a:extLst>
          </p:cNvPr>
          <p:cNvSpPr txBox="1"/>
          <p:nvPr/>
        </p:nvSpPr>
        <p:spPr>
          <a:xfrm>
            <a:off x="730371" y="6271402"/>
            <a:ext cx="5946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Pavlos </a:t>
            </a:r>
            <a:r>
              <a:rPr lang="en-US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Kollias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 - Twitter https://</a:t>
            </a:r>
            <a:r>
              <a:rPr lang="en-US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twitter.com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doppler_fan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/status/1356246629649698817</a:t>
            </a:r>
          </a:p>
        </p:txBody>
      </p:sp>
    </p:spTree>
    <p:extLst>
      <p:ext uri="{BB962C8B-B14F-4D97-AF65-F5344CB8AC3E}">
        <p14:creationId xmlns:p14="http://schemas.microsoft.com/office/powerpoint/2010/main" val="333376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Example Case – January 30, 2018</a:t>
              </a:r>
            </a:p>
          </p:txBody>
        </p:sp>
      </p:grpSp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A347D46D-0A83-9348-A9C1-857EA6D20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7" y="1656728"/>
            <a:ext cx="6347271" cy="43759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061BC6-5054-084E-BB59-5D019A86E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45"/>
          <a:stretch/>
        </p:blipFill>
        <p:spPr>
          <a:xfrm>
            <a:off x="6492528" y="2101516"/>
            <a:ext cx="5713043" cy="3585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68988C-A136-EA40-A59A-AE4DCBBE9934}"/>
              </a:ext>
            </a:extLst>
          </p:cNvPr>
          <p:cNvSpPr txBox="1"/>
          <p:nvPr/>
        </p:nvSpPr>
        <p:spPr>
          <a:xfrm>
            <a:off x="6375811" y="1762962"/>
            <a:ext cx="59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20180130 – 0559 KOKX 0.5 degree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4FD0F386-4DC6-B34D-A8EE-E23C24D71AED}"/>
              </a:ext>
            </a:extLst>
          </p:cNvPr>
          <p:cNvSpPr/>
          <p:nvPr/>
        </p:nvSpPr>
        <p:spPr>
          <a:xfrm>
            <a:off x="9643454" y="3807520"/>
            <a:ext cx="100853" cy="11131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71164-FC5E-C543-AB0C-6E6A98AAED10}"/>
              </a:ext>
            </a:extLst>
          </p:cNvPr>
          <p:cNvSpPr txBox="1"/>
          <p:nvPr/>
        </p:nvSpPr>
        <p:spPr>
          <a:xfrm>
            <a:off x="6375811" y="5694108"/>
            <a:ext cx="594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Courtesy of Kristopher </a:t>
            </a:r>
            <a:r>
              <a:rPr lang="en-US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Tuftedal</a:t>
            </a:r>
            <a:endParaRPr lang="en-US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2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Example Case – January 30, 2018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8550606-8687-7443-BDF0-6993844D12CB}"/>
              </a:ext>
            </a:extLst>
          </p:cNvPr>
          <p:cNvGrpSpPr/>
          <p:nvPr/>
        </p:nvGrpSpPr>
        <p:grpSpPr>
          <a:xfrm>
            <a:off x="187158" y="1656728"/>
            <a:ext cx="5908842" cy="4727074"/>
            <a:chOff x="187158" y="1656728"/>
            <a:chExt cx="5908842" cy="4727074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8ACEDF99-E3AF-7D4F-BE5B-D261C0A14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158" y="1656728"/>
              <a:ext cx="5908842" cy="4727074"/>
            </a:xfrm>
            <a:prstGeom prst="rect">
              <a:avLst/>
            </a:prstGeom>
          </p:spPr>
        </p:pic>
        <p:sp>
          <p:nvSpPr>
            <p:cNvPr id="2" name="Double Bracket 1">
              <a:extLst>
                <a:ext uri="{FF2B5EF4-FFF2-40B4-BE49-F238E27FC236}">
                  <a16:creationId xmlns:a16="http://schemas.microsoft.com/office/drawing/2014/main" id="{694350FA-C778-D447-90E8-664E049DFE05}"/>
                </a:ext>
              </a:extLst>
            </p:cNvPr>
            <p:cNvSpPr/>
            <p:nvPr/>
          </p:nvSpPr>
          <p:spPr>
            <a:xfrm>
              <a:off x="1978572" y="4627178"/>
              <a:ext cx="1426780" cy="488731"/>
            </a:xfrm>
            <a:prstGeom prst="bracketPair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C3B03A-4C7A-3F49-ADED-50ECA569CBDB}"/>
              </a:ext>
            </a:extLst>
          </p:cNvPr>
          <p:cNvGrpSpPr/>
          <p:nvPr/>
        </p:nvGrpSpPr>
        <p:grpSpPr>
          <a:xfrm>
            <a:off x="6096000" y="1656728"/>
            <a:ext cx="5908841" cy="4727073"/>
            <a:chOff x="6096000" y="1656728"/>
            <a:chExt cx="5908841" cy="472707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95A8794B-1AC6-D642-87C1-4C9D76A2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656728"/>
              <a:ext cx="5908841" cy="4727073"/>
            </a:xfrm>
            <a:prstGeom prst="rect">
              <a:avLst/>
            </a:prstGeom>
          </p:spPr>
        </p:pic>
        <p:sp>
          <p:nvSpPr>
            <p:cNvPr id="8" name="Double Bracket 7">
              <a:extLst>
                <a:ext uri="{FF2B5EF4-FFF2-40B4-BE49-F238E27FC236}">
                  <a16:creationId xmlns:a16="http://schemas.microsoft.com/office/drawing/2014/main" id="{D2EC9214-05B1-524A-95C1-642F20F06CCB}"/>
                </a:ext>
              </a:extLst>
            </p:cNvPr>
            <p:cNvSpPr/>
            <p:nvPr/>
          </p:nvSpPr>
          <p:spPr>
            <a:xfrm>
              <a:off x="7623640" y="4627178"/>
              <a:ext cx="1426780" cy="574094"/>
            </a:xfrm>
            <a:prstGeom prst="bracketPair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66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8FBB2-C22B-724F-BCF2-56C233CA0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8" t="1638" r="7143" b="4912"/>
          <a:stretch/>
        </p:blipFill>
        <p:spPr>
          <a:xfrm>
            <a:off x="2037347" y="1299409"/>
            <a:ext cx="8117306" cy="55815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7A42F5-EB7F-A949-992F-4D3FBF59043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86B2F4-8AC0-4841-B6FB-CF1233A6EDED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6D33F8-1F24-EA43-B77C-DEBDEB9236F0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Motivation – Enhanced Spectrum Width (SW) Layers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84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54C24DF-34A0-9149-8E45-863117EC1F19}"/>
              </a:ext>
            </a:extLst>
          </p:cNvPr>
          <p:cNvGrpSpPr/>
          <p:nvPr/>
        </p:nvGrpSpPr>
        <p:grpSpPr>
          <a:xfrm>
            <a:off x="0" y="1130299"/>
            <a:ext cx="12192000" cy="4597401"/>
            <a:chOff x="0" y="-1"/>
            <a:chExt cx="12192000" cy="45974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0E5488-4405-E447-9F7E-B590F35E5A2D}"/>
                </a:ext>
              </a:extLst>
            </p:cNvPr>
            <p:cNvSpPr/>
            <p:nvPr/>
          </p:nvSpPr>
          <p:spPr>
            <a:xfrm>
              <a:off x="0" y="-1"/>
              <a:ext cx="12192000" cy="45974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3DB7CA-E4BB-DA47-B77C-C83E015B4CA6}"/>
                </a:ext>
              </a:extLst>
            </p:cNvPr>
            <p:cNvSpPr txBox="1"/>
            <p:nvPr/>
          </p:nvSpPr>
          <p:spPr>
            <a:xfrm>
              <a:off x="516466" y="282762"/>
              <a:ext cx="11159067" cy="4031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Research Goals</a:t>
              </a:r>
            </a:p>
            <a:p>
              <a:pPr algn="ctr"/>
              <a:endParaRPr lang="en-US" sz="3200" dirty="0">
                <a:latin typeface="Cambria" panose="02040503050406030204" pitchFamily="18" charset="0"/>
              </a:endParaRP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How often are these layers observed?</a:t>
              </a: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In which environments are these layers observed?</a:t>
              </a:r>
            </a:p>
            <a:p>
              <a:pPr marL="514350" indent="-514350">
                <a:buFontTx/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What are their “basic” characteristics - such as height, thickness, and duration?</a:t>
              </a: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What is their relationship to other radar observables, such as reflectivity and mean doppler velocity (MDV)?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40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0"/>
            <a:ext cx="12192000" cy="1299411"/>
            <a:chOff x="0" y="0"/>
            <a:chExt cx="12192000" cy="12994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12994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0" y="357317"/>
              <a:ext cx="12192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SW Layers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11BA23-43F4-FF41-8A88-BF46814C64F9}"/>
              </a:ext>
            </a:extLst>
          </p:cNvPr>
          <p:cNvSpPr txBox="1"/>
          <p:nvPr/>
        </p:nvSpPr>
        <p:spPr>
          <a:xfrm>
            <a:off x="112296" y="1656728"/>
            <a:ext cx="46522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Convolution-based feature recognition applied to SW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2017-2021 KASPR winter storm dataset: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178+ hours of KASPR vertical profiles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53 individual storms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39,000+ individual SW layers identified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Variables computed: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Layer height, thickness, duration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Layer-mean values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Across-layer differences</a:t>
            </a:r>
          </a:p>
        </p:txBody>
      </p:sp>
      <p:pic>
        <p:nvPicPr>
          <p:cNvPr id="3" name="Picture 2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03DFA4BE-5622-CC49-8822-800BAFC68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3" r="6870"/>
          <a:stretch/>
        </p:blipFill>
        <p:spPr>
          <a:xfrm>
            <a:off x="4940968" y="1440569"/>
            <a:ext cx="7138736" cy="523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2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83A6C7-0062-0B41-8D15-6D5141D8C317}"/>
              </a:ext>
            </a:extLst>
          </p:cNvPr>
          <p:cNvGrpSpPr/>
          <p:nvPr/>
        </p:nvGrpSpPr>
        <p:grpSpPr>
          <a:xfrm>
            <a:off x="0" y="1828800"/>
            <a:ext cx="12192000" cy="3200400"/>
            <a:chOff x="0" y="0"/>
            <a:chExt cx="12192000" cy="3200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9F32F3-C152-9045-8302-535BDF506671}"/>
                </a:ext>
              </a:extLst>
            </p:cNvPr>
            <p:cNvSpPr/>
            <p:nvPr/>
          </p:nvSpPr>
          <p:spPr>
            <a:xfrm>
              <a:off x="0" y="0"/>
              <a:ext cx="12192000" cy="3200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CE9353-32FA-1E45-8DF5-3028AE3F0136}"/>
                </a:ext>
              </a:extLst>
            </p:cNvPr>
            <p:cNvSpPr txBox="1"/>
            <p:nvPr/>
          </p:nvSpPr>
          <p:spPr>
            <a:xfrm>
              <a:off x="482599" y="322927"/>
              <a:ext cx="11226801" cy="255454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</a:rPr>
                <a:t>Environments of SW Layers – 3 Examples</a:t>
              </a:r>
            </a:p>
            <a:p>
              <a:pPr algn="ctr"/>
              <a:endParaRPr lang="en-US" sz="3200" dirty="0">
                <a:latin typeface="Cambria" panose="02040503050406030204" pitchFamily="18" charset="0"/>
              </a:endParaRP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Within a Wave</a:t>
              </a: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Within Reflectivity Gradients</a:t>
              </a:r>
            </a:p>
            <a:p>
              <a:pPr marL="514350" indent="-514350">
                <a:buAutoNum type="arabicPeriod"/>
              </a:pPr>
              <a:r>
                <a:rPr lang="en-US" sz="3200" dirty="0">
                  <a:latin typeface="Cambria" panose="02040503050406030204" pitchFamily="18" charset="0"/>
                </a:rPr>
                <a:t>Within a Snow Band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1990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1609</Words>
  <Application>Microsoft Macintosh PowerPoint</Application>
  <PresentationFormat>Widescreen</PresentationFormat>
  <Paragraphs>228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Leghart, Erin C</dc:creator>
  <cp:lastModifiedBy>Leghart, Erin C</cp:lastModifiedBy>
  <cp:revision>173</cp:revision>
  <dcterms:created xsi:type="dcterms:W3CDTF">2021-11-03T16:33:46Z</dcterms:created>
  <dcterms:modified xsi:type="dcterms:W3CDTF">2021-11-09T19:16:27Z</dcterms:modified>
</cp:coreProperties>
</file>