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1044" r:id="rId3"/>
    <p:sldId id="1050" r:id="rId4"/>
    <p:sldId id="1132" r:id="rId5"/>
    <p:sldId id="1125" r:id="rId6"/>
    <p:sldId id="1134" r:id="rId7"/>
    <p:sldId id="1135" r:id="rId8"/>
    <p:sldId id="1136" r:id="rId9"/>
    <p:sldId id="1138" r:id="rId10"/>
    <p:sldId id="1131" r:id="rId11"/>
    <p:sldId id="257" r:id="rId12"/>
    <p:sldId id="280" r:id="rId13"/>
    <p:sldId id="318" r:id="rId14"/>
    <p:sldId id="404" r:id="rId15"/>
    <p:sldId id="313" r:id="rId16"/>
    <p:sldId id="258" r:id="rId17"/>
    <p:sldId id="399" r:id="rId18"/>
    <p:sldId id="397" r:id="rId19"/>
    <p:sldId id="398" r:id="rId20"/>
    <p:sldId id="1139" r:id="rId21"/>
    <p:sldId id="1130" r:id="rId22"/>
    <p:sldId id="4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M Kiel" initials="BMK" lastIdx="12" clrIdx="0">
    <p:extLst>
      <p:ext uri="{19B8F6BF-5375-455C-9EA6-DF929625EA0E}">
        <p15:presenceInfo xmlns:p15="http://schemas.microsoft.com/office/powerpoint/2012/main" userId="S::Benjamin.Kiel@stonybrook.edu::bc8d55c5-950f-4b35-b854-a061032f8d78" providerId="AD"/>
      </p:ext>
    </p:extLst>
  </p:cmAuthor>
  <p:cmAuthor id="2" name="Brian Colle" initials="BC" lastIdx="2" clrIdx="1">
    <p:extLst>
      <p:ext uri="{19B8F6BF-5375-455C-9EA6-DF929625EA0E}">
        <p15:presenceInfo xmlns:p15="http://schemas.microsoft.com/office/powerpoint/2012/main" userId="S::brian.colle@stonybrook.edu::6bdab09a-f48d-432c-8ebf-538bbf020c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55" autoAdjust="0"/>
    <p:restoredTop sz="94660"/>
  </p:normalViewPr>
  <p:slideViewPr>
    <p:cSldViewPr snapToGrid="0">
      <p:cViewPr varScale="1">
        <p:scale>
          <a:sx n="113" d="100"/>
          <a:sy n="113" d="100"/>
        </p:scale>
        <p:origin x="3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5T00:42:36.314" idx="9">
    <p:pos x="3593" y="264"/>
    <p:text>This is the 12 h APCP PC space for the ensemble members. Right figure is just projecting the MSLP clusters onto the  APCP space.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1-05T01:06:43.371" idx="10">
    <p:pos x="10" y="10"/>
    <p:text>These slides are orderd from most to least members.</p:text>
    <p:extLst>
      <p:ext uri="{C676402C-5697-4E1C-873F-D02D1690AC5C}">
        <p15:threadingInfo xmlns:p15="http://schemas.microsoft.com/office/powerpoint/2012/main" timeZoneBias="240"/>
      </p:ext>
    </p:extLst>
  </p:cm>
  <p:cm authorId="1" dt="2021-11-05T01:07:31.550" idx="12">
    <p:pos x="10" y="106"/>
    <p:text>Statistics show a higher standard deviation between scenarios for APCP based clsuters than for Clustering APCP by MSLP.</p:text>
    <p:extLst>
      <p:ext uri="{C676402C-5697-4E1C-873F-D02D1690AC5C}">
        <p15:threadingInfo xmlns:p15="http://schemas.microsoft.com/office/powerpoint/2012/main" timeZoneBias="240">
          <p15:parentCm authorId="1" idx="10"/>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3-16T00:28:23.088" idx="2">
    <p:pos x="10" y="10"/>
    <p:text>Jim, Need a testbed summary or example? How is it used in testbed? Any documentation?</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85BF2-3CF7-46DE-BAD1-7DCBEDB8639B}" type="datetimeFigureOut">
              <a:rPr lang="en-US" smtClean="0"/>
              <a:t>11/9/21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8F0BA-520C-4E07-9DF6-8FB9F529042E}" type="slidenum">
              <a:rPr lang="en-US" smtClean="0"/>
              <a:t>‹#›</a:t>
            </a:fld>
            <a:endParaRPr lang="en-US"/>
          </a:p>
        </p:txBody>
      </p:sp>
    </p:spTree>
    <p:extLst>
      <p:ext uri="{BB962C8B-B14F-4D97-AF65-F5344CB8AC3E}">
        <p14:creationId xmlns:p14="http://schemas.microsoft.com/office/powerpoint/2010/main" val="66863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notes"/>
          <p:cNvSpPr txBox="1">
            <a:spLocks noGrp="1"/>
          </p:cNvSpPr>
          <p:nvPr>
            <p:ph type="body" idx="1"/>
          </p:nvPr>
        </p:nvSpPr>
        <p:spPr>
          <a:xfrm>
            <a:off x="701364" y="4416430"/>
            <a:ext cx="5607678" cy="4181462"/>
          </a:xfrm>
          <a:prstGeom prst="rect">
            <a:avLst/>
          </a:prstGeom>
        </p:spPr>
        <p:txBody>
          <a:bodyPr spcFirstLastPara="1" wrap="square" lIns="93800" tIns="46900" rIns="93800" bIns="46900" anchor="t" anchorCtr="0">
            <a:noAutofit/>
          </a:bodyPr>
          <a:lstStyle/>
          <a:p>
            <a:pPr marL="0" lvl="0" indent="0" algn="l" rtl="0">
              <a:spcBef>
                <a:spcPts val="360"/>
              </a:spcBef>
              <a:spcAft>
                <a:spcPts val="0"/>
              </a:spcAft>
              <a:buNone/>
            </a:pPr>
            <a:endParaRPr/>
          </a:p>
        </p:txBody>
      </p:sp>
      <p:sp>
        <p:nvSpPr>
          <p:cNvPr id="230" name="Google Shape;230;p1: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fzc</a:t>
            </a:r>
            <a:endParaRPr lang="en-US" dirty="0"/>
          </a:p>
        </p:txBody>
      </p:sp>
      <p:sp>
        <p:nvSpPr>
          <p:cNvPr id="4" name="Slide Number Placeholder 3"/>
          <p:cNvSpPr>
            <a:spLocks noGrp="1"/>
          </p:cNvSpPr>
          <p:nvPr>
            <p:ph type="sldNum" sz="quarter" idx="5"/>
          </p:nvPr>
        </p:nvSpPr>
        <p:spPr/>
        <p:txBody>
          <a:bodyPr/>
          <a:lstStyle/>
          <a:p>
            <a:fld id="{9875DDCE-FD43-4CD2-AE6F-3AC516CFD03D}" type="slidenum">
              <a:rPr lang="en-US" smtClean="0"/>
              <a:t>19</a:t>
            </a:fld>
            <a:endParaRPr lang="en-US"/>
          </a:p>
        </p:txBody>
      </p:sp>
    </p:spTree>
    <p:extLst>
      <p:ext uri="{BB962C8B-B14F-4D97-AF65-F5344CB8AC3E}">
        <p14:creationId xmlns:p14="http://schemas.microsoft.com/office/powerpoint/2010/main" val="105900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7" name="Google Shape;257;p5:notes"/>
          <p:cNvSpPr txBox="1">
            <a:spLocks noGrp="1"/>
          </p:cNvSpPr>
          <p:nvPr>
            <p:ph type="body" idx="1"/>
          </p:nvPr>
        </p:nvSpPr>
        <p:spPr>
          <a:xfrm>
            <a:off x="701364" y="4416430"/>
            <a:ext cx="5607678" cy="4181462"/>
          </a:xfrm>
          <a:prstGeom prst="rect">
            <a:avLst/>
          </a:prstGeom>
          <a:noFill/>
          <a:ln>
            <a:noFill/>
          </a:ln>
        </p:spPr>
        <p:txBody>
          <a:bodyPr spcFirstLastPara="1" wrap="square" lIns="93800" tIns="46900" rIns="93800" bIns="46900" anchor="t" anchorCtr="0">
            <a:noAutofit/>
          </a:bodyPr>
          <a:lstStyle/>
          <a:p>
            <a:pPr marL="0" lvl="0" indent="0" algn="l" rtl="0">
              <a:spcBef>
                <a:spcPts val="0"/>
              </a:spcBef>
              <a:spcAft>
                <a:spcPts val="0"/>
              </a:spcAft>
              <a:buNone/>
            </a:pPr>
            <a:endParaRPr/>
          </a:p>
        </p:txBody>
      </p:sp>
      <p:sp>
        <p:nvSpPr>
          <p:cNvPr id="258" name="Google Shape;258;p5:notes"/>
          <p:cNvSpPr txBox="1">
            <a:spLocks noGrp="1"/>
          </p:cNvSpPr>
          <p:nvPr>
            <p:ph type="sldNum" idx="12"/>
          </p:nvPr>
        </p:nvSpPr>
        <p:spPr>
          <a:xfrm>
            <a:off x="3970634" y="8831263"/>
            <a:ext cx="3038162" cy="463541"/>
          </a:xfrm>
          <a:prstGeom prst="rect">
            <a:avLst/>
          </a:prstGeom>
          <a:noFill/>
          <a:ln>
            <a:noFill/>
          </a:ln>
        </p:spPr>
        <p:txBody>
          <a:bodyPr spcFirstLastPara="1" wrap="square" lIns="93800" tIns="46900" rIns="93800" bIns="469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44129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ec52eb1f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ec52eb1f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537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eec52eb1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eec52eb1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864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eec52eb1f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eec52eb1f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8266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ec52eb1f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ec52eb1f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4646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fzc</a:t>
            </a:r>
            <a:endParaRPr lang="en-US" dirty="0"/>
          </a:p>
        </p:txBody>
      </p:sp>
      <p:sp>
        <p:nvSpPr>
          <p:cNvPr id="4" name="Slide Number Placeholder 3"/>
          <p:cNvSpPr>
            <a:spLocks noGrp="1"/>
          </p:cNvSpPr>
          <p:nvPr>
            <p:ph type="sldNum" sz="quarter" idx="5"/>
          </p:nvPr>
        </p:nvSpPr>
        <p:spPr/>
        <p:txBody>
          <a:bodyPr/>
          <a:lstStyle/>
          <a:p>
            <a:fld id="{9875DDCE-FD43-4CD2-AE6F-3AC516CFD03D}" type="slidenum">
              <a:rPr lang="en-US" smtClean="0"/>
              <a:t>13</a:t>
            </a:fld>
            <a:endParaRPr lang="en-US"/>
          </a:p>
        </p:txBody>
      </p:sp>
    </p:spTree>
    <p:extLst>
      <p:ext uri="{BB962C8B-B14F-4D97-AF65-F5344CB8AC3E}">
        <p14:creationId xmlns:p14="http://schemas.microsoft.com/office/powerpoint/2010/main" val="252070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fzc</a:t>
            </a:r>
            <a:endParaRPr lang="en-US" dirty="0"/>
          </a:p>
        </p:txBody>
      </p:sp>
      <p:sp>
        <p:nvSpPr>
          <p:cNvPr id="4" name="Slide Number Placeholder 3"/>
          <p:cNvSpPr>
            <a:spLocks noGrp="1"/>
          </p:cNvSpPr>
          <p:nvPr>
            <p:ph type="sldNum" sz="quarter" idx="5"/>
          </p:nvPr>
        </p:nvSpPr>
        <p:spPr/>
        <p:txBody>
          <a:bodyPr/>
          <a:lstStyle/>
          <a:p>
            <a:fld id="{9875DDCE-FD43-4CD2-AE6F-3AC516CFD03D}" type="slidenum">
              <a:rPr lang="en-US" smtClean="0"/>
              <a:t>14</a:t>
            </a:fld>
            <a:endParaRPr lang="en-US"/>
          </a:p>
        </p:txBody>
      </p:sp>
    </p:spTree>
    <p:extLst>
      <p:ext uri="{BB962C8B-B14F-4D97-AF65-F5344CB8AC3E}">
        <p14:creationId xmlns:p14="http://schemas.microsoft.com/office/powerpoint/2010/main" val="1859800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every ensemble run, separated by lead time groups:</a:t>
            </a:r>
          </a:p>
          <a:p>
            <a:pPr lvl="1"/>
            <a:r>
              <a:rPr lang="en-US" dirty="0"/>
              <a:t>Calculate MSLP intensity and displacement errors for every ensemble member. </a:t>
            </a:r>
          </a:p>
          <a:p>
            <a:pPr lvl="1"/>
            <a:r>
              <a:rPr lang="en-US" dirty="0"/>
              <a:t>Divide the intensity and displacement errors by their standard deviation.</a:t>
            </a:r>
          </a:p>
          <a:p>
            <a:pPr lvl="1"/>
            <a:r>
              <a:rPr lang="en-US" dirty="0"/>
              <a:t>Label the ensemble members that contribute to the scenario nearest analysis.</a:t>
            </a:r>
          </a:p>
          <a:p>
            <a:pPr lvl="1"/>
            <a:r>
              <a:rPr lang="en-US" dirty="0"/>
              <a:t>Plot Intensity x Displacement error of every ensemble member. Plot ensemble members that contribute to the scenario nearest analysis in red, otherwise plot other points as black.</a:t>
            </a:r>
          </a:p>
          <a:p>
            <a:endParaRPr lang="en-US" dirty="0"/>
          </a:p>
        </p:txBody>
      </p:sp>
      <p:sp>
        <p:nvSpPr>
          <p:cNvPr id="4" name="Slide Number Placeholder 3"/>
          <p:cNvSpPr>
            <a:spLocks noGrp="1"/>
          </p:cNvSpPr>
          <p:nvPr>
            <p:ph type="sldNum" sz="quarter" idx="5"/>
          </p:nvPr>
        </p:nvSpPr>
        <p:spPr/>
        <p:txBody>
          <a:bodyPr/>
          <a:lstStyle/>
          <a:p>
            <a:fld id="{9875DDCE-FD43-4CD2-AE6F-3AC516CFD03D}" type="slidenum">
              <a:rPr lang="en-US" smtClean="0"/>
              <a:t>15</a:t>
            </a:fld>
            <a:endParaRPr lang="en-US"/>
          </a:p>
        </p:txBody>
      </p:sp>
    </p:spTree>
    <p:extLst>
      <p:ext uri="{BB962C8B-B14F-4D97-AF65-F5344CB8AC3E}">
        <p14:creationId xmlns:p14="http://schemas.microsoft.com/office/powerpoint/2010/main" val="9800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fzc</a:t>
            </a:r>
            <a:endParaRPr lang="en-US" dirty="0"/>
          </a:p>
        </p:txBody>
      </p:sp>
      <p:sp>
        <p:nvSpPr>
          <p:cNvPr id="4" name="Slide Number Placeholder 3"/>
          <p:cNvSpPr>
            <a:spLocks noGrp="1"/>
          </p:cNvSpPr>
          <p:nvPr>
            <p:ph type="sldNum" sz="quarter" idx="5"/>
          </p:nvPr>
        </p:nvSpPr>
        <p:spPr/>
        <p:txBody>
          <a:bodyPr/>
          <a:lstStyle/>
          <a:p>
            <a:fld id="{9875DDCE-FD43-4CD2-AE6F-3AC516CFD03D}" type="slidenum">
              <a:rPr lang="en-US" smtClean="0"/>
              <a:t>18</a:t>
            </a:fld>
            <a:endParaRPr lang="en-US"/>
          </a:p>
        </p:txBody>
      </p:sp>
    </p:spTree>
    <p:extLst>
      <p:ext uri="{BB962C8B-B14F-4D97-AF65-F5344CB8AC3E}">
        <p14:creationId xmlns:p14="http://schemas.microsoft.com/office/powerpoint/2010/main" val="1144691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F63A-32F6-4DA4-88E1-ABC7CD6150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468003-15FE-4BF3-AB27-05C466597F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9677BD-86A7-4DAB-AD53-218067E41C54}"/>
              </a:ext>
            </a:extLst>
          </p:cNvPr>
          <p:cNvSpPr>
            <a:spLocks noGrp="1"/>
          </p:cNvSpPr>
          <p:nvPr>
            <p:ph type="dt" sz="half" idx="10"/>
          </p:nvPr>
        </p:nvSpPr>
        <p:spPr/>
        <p:txBody>
          <a:bodyPr/>
          <a:lstStyle/>
          <a:p>
            <a:fld id="{0B2A77CE-9D9B-4223-9E0C-5D88FB4044E9}" type="datetimeFigureOut">
              <a:rPr lang="en-US" smtClean="0"/>
              <a:t>11/9/21</a:t>
            </a:fld>
            <a:endParaRPr lang="en-US"/>
          </a:p>
        </p:txBody>
      </p:sp>
      <p:sp>
        <p:nvSpPr>
          <p:cNvPr id="5" name="Footer Placeholder 4">
            <a:extLst>
              <a:ext uri="{FF2B5EF4-FFF2-40B4-BE49-F238E27FC236}">
                <a16:creationId xmlns:a16="http://schemas.microsoft.com/office/drawing/2014/main" id="{2D3B01FA-37E7-4471-89DE-5E5DC247C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E4AF5-151F-460A-910A-695111AB8E9D}"/>
              </a:ext>
            </a:extLst>
          </p:cNvPr>
          <p:cNvSpPr>
            <a:spLocks noGrp="1"/>
          </p:cNvSpPr>
          <p:nvPr>
            <p:ph type="sldNum" sz="quarter" idx="12"/>
          </p:nvPr>
        </p:nvSpPr>
        <p:spPr/>
        <p:txBody>
          <a:bodyPr/>
          <a:lstStyle/>
          <a:p>
            <a:fld id="{2DAC7E41-5FFB-4951-89B1-74CE5E5DA622}" type="slidenum">
              <a:rPr lang="en-US" smtClean="0"/>
              <a:t>‹#›</a:t>
            </a:fld>
            <a:endParaRPr lang="en-US"/>
          </a:p>
        </p:txBody>
      </p:sp>
    </p:spTree>
    <p:extLst>
      <p:ext uri="{BB962C8B-B14F-4D97-AF65-F5344CB8AC3E}">
        <p14:creationId xmlns:p14="http://schemas.microsoft.com/office/powerpoint/2010/main" val="3490938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360F1-7852-4A9E-8FB9-AE278D7500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E1C8A6-FC9C-4299-8982-79AE260284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CAA16E-8A34-4290-A8BF-40F822DBF071}"/>
              </a:ext>
            </a:extLst>
          </p:cNvPr>
          <p:cNvSpPr>
            <a:spLocks noGrp="1"/>
          </p:cNvSpPr>
          <p:nvPr>
            <p:ph type="dt" sz="half" idx="10"/>
          </p:nvPr>
        </p:nvSpPr>
        <p:spPr/>
        <p:txBody>
          <a:bodyPr/>
          <a:lstStyle/>
          <a:p>
            <a:fld id="{0B2A77CE-9D9B-4223-9E0C-5D88FB4044E9}" type="datetimeFigureOut">
              <a:rPr lang="en-US" smtClean="0"/>
              <a:t>11/9/21</a:t>
            </a:fld>
            <a:endParaRPr lang="en-US"/>
          </a:p>
        </p:txBody>
      </p:sp>
      <p:sp>
        <p:nvSpPr>
          <p:cNvPr id="5" name="Footer Placeholder 4">
            <a:extLst>
              <a:ext uri="{FF2B5EF4-FFF2-40B4-BE49-F238E27FC236}">
                <a16:creationId xmlns:a16="http://schemas.microsoft.com/office/drawing/2014/main" id="{9AADB825-C07A-4E72-84D8-E55753C57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9AFBA-7D03-4CE6-9D48-4EFD7B399EBA}"/>
              </a:ext>
            </a:extLst>
          </p:cNvPr>
          <p:cNvSpPr>
            <a:spLocks noGrp="1"/>
          </p:cNvSpPr>
          <p:nvPr>
            <p:ph type="sldNum" sz="quarter" idx="12"/>
          </p:nvPr>
        </p:nvSpPr>
        <p:spPr/>
        <p:txBody>
          <a:bodyPr/>
          <a:lstStyle/>
          <a:p>
            <a:fld id="{2DAC7E41-5FFB-4951-89B1-74CE5E5DA622}" type="slidenum">
              <a:rPr lang="en-US" smtClean="0"/>
              <a:t>‹#›</a:t>
            </a:fld>
            <a:endParaRPr lang="en-US"/>
          </a:p>
        </p:txBody>
      </p:sp>
    </p:spTree>
    <p:extLst>
      <p:ext uri="{BB962C8B-B14F-4D97-AF65-F5344CB8AC3E}">
        <p14:creationId xmlns:p14="http://schemas.microsoft.com/office/powerpoint/2010/main" val="9397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465941-8362-4311-80AC-75FA044E97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33A46B-A05C-4E7D-ACAF-FF2E479995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155D4-2B33-4A03-9E94-3AA02FE73DC5}"/>
              </a:ext>
            </a:extLst>
          </p:cNvPr>
          <p:cNvSpPr>
            <a:spLocks noGrp="1"/>
          </p:cNvSpPr>
          <p:nvPr>
            <p:ph type="dt" sz="half" idx="10"/>
          </p:nvPr>
        </p:nvSpPr>
        <p:spPr/>
        <p:txBody>
          <a:bodyPr/>
          <a:lstStyle/>
          <a:p>
            <a:fld id="{0B2A77CE-9D9B-4223-9E0C-5D88FB4044E9}" type="datetimeFigureOut">
              <a:rPr lang="en-US" smtClean="0"/>
              <a:t>11/9/21</a:t>
            </a:fld>
            <a:endParaRPr lang="en-US"/>
          </a:p>
        </p:txBody>
      </p:sp>
      <p:sp>
        <p:nvSpPr>
          <p:cNvPr id="5" name="Footer Placeholder 4">
            <a:extLst>
              <a:ext uri="{FF2B5EF4-FFF2-40B4-BE49-F238E27FC236}">
                <a16:creationId xmlns:a16="http://schemas.microsoft.com/office/drawing/2014/main" id="{0AFB1C16-452F-4D93-B1A5-F49B3EB42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50235-FFCC-452E-AED7-8AD530142B4F}"/>
              </a:ext>
            </a:extLst>
          </p:cNvPr>
          <p:cNvSpPr>
            <a:spLocks noGrp="1"/>
          </p:cNvSpPr>
          <p:nvPr>
            <p:ph type="sldNum" sz="quarter" idx="12"/>
          </p:nvPr>
        </p:nvSpPr>
        <p:spPr/>
        <p:txBody>
          <a:bodyPr/>
          <a:lstStyle/>
          <a:p>
            <a:fld id="{2DAC7E41-5FFB-4951-89B1-74CE5E5DA622}" type="slidenum">
              <a:rPr lang="en-US" smtClean="0"/>
              <a:t>‹#›</a:t>
            </a:fld>
            <a:endParaRPr lang="en-US"/>
          </a:p>
        </p:txBody>
      </p:sp>
    </p:spTree>
    <p:extLst>
      <p:ext uri="{BB962C8B-B14F-4D97-AF65-F5344CB8AC3E}">
        <p14:creationId xmlns:p14="http://schemas.microsoft.com/office/powerpoint/2010/main" val="279645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0183-B405-4419-B87F-20F951061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43E23F-B42D-4C9C-AFC7-A346FA417B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DF303-F914-4A30-BF75-8D652CAEFD31}"/>
              </a:ext>
            </a:extLst>
          </p:cNvPr>
          <p:cNvSpPr>
            <a:spLocks noGrp="1"/>
          </p:cNvSpPr>
          <p:nvPr>
            <p:ph type="dt" sz="half" idx="10"/>
          </p:nvPr>
        </p:nvSpPr>
        <p:spPr/>
        <p:txBody>
          <a:bodyPr/>
          <a:lstStyle/>
          <a:p>
            <a:fld id="{0B2A77CE-9D9B-4223-9E0C-5D88FB4044E9}" type="datetimeFigureOut">
              <a:rPr lang="en-US" smtClean="0"/>
              <a:t>11/9/21</a:t>
            </a:fld>
            <a:endParaRPr lang="en-US"/>
          </a:p>
        </p:txBody>
      </p:sp>
      <p:sp>
        <p:nvSpPr>
          <p:cNvPr id="5" name="Footer Placeholder 4">
            <a:extLst>
              <a:ext uri="{FF2B5EF4-FFF2-40B4-BE49-F238E27FC236}">
                <a16:creationId xmlns:a16="http://schemas.microsoft.com/office/drawing/2014/main" id="{E0EACF5B-9803-44CB-BA31-73E1D4EE1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A933C-1A67-4554-806D-4797B09EAA79}"/>
              </a:ext>
            </a:extLst>
          </p:cNvPr>
          <p:cNvSpPr>
            <a:spLocks noGrp="1"/>
          </p:cNvSpPr>
          <p:nvPr>
            <p:ph type="sldNum" sz="quarter" idx="12"/>
          </p:nvPr>
        </p:nvSpPr>
        <p:spPr/>
        <p:txBody>
          <a:bodyPr/>
          <a:lstStyle/>
          <a:p>
            <a:fld id="{2DAC7E41-5FFB-4951-89B1-74CE5E5DA622}" type="slidenum">
              <a:rPr lang="en-US" smtClean="0"/>
              <a:t>‹#›</a:t>
            </a:fld>
            <a:endParaRPr lang="en-US"/>
          </a:p>
        </p:txBody>
      </p:sp>
    </p:spTree>
    <p:extLst>
      <p:ext uri="{BB962C8B-B14F-4D97-AF65-F5344CB8AC3E}">
        <p14:creationId xmlns:p14="http://schemas.microsoft.com/office/powerpoint/2010/main" val="396348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B605F-E712-4F89-B999-C7AFE5FCBB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EB2543-16C1-4B70-8D92-91B2504D03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463D77-A669-428D-86A9-55DED29FA01C}"/>
              </a:ext>
            </a:extLst>
          </p:cNvPr>
          <p:cNvSpPr>
            <a:spLocks noGrp="1"/>
          </p:cNvSpPr>
          <p:nvPr>
            <p:ph type="dt" sz="half" idx="10"/>
          </p:nvPr>
        </p:nvSpPr>
        <p:spPr/>
        <p:txBody>
          <a:bodyPr/>
          <a:lstStyle/>
          <a:p>
            <a:fld id="{0B2A77CE-9D9B-4223-9E0C-5D88FB4044E9}" type="datetimeFigureOut">
              <a:rPr lang="en-US" smtClean="0"/>
              <a:t>11/9/21</a:t>
            </a:fld>
            <a:endParaRPr lang="en-US"/>
          </a:p>
        </p:txBody>
      </p:sp>
      <p:sp>
        <p:nvSpPr>
          <p:cNvPr id="5" name="Footer Placeholder 4">
            <a:extLst>
              <a:ext uri="{FF2B5EF4-FFF2-40B4-BE49-F238E27FC236}">
                <a16:creationId xmlns:a16="http://schemas.microsoft.com/office/drawing/2014/main" id="{B5077BD8-604E-4BEA-9D98-3551F5AD8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A20DF-FD30-4E2F-842D-950BFD9BE8A2}"/>
              </a:ext>
            </a:extLst>
          </p:cNvPr>
          <p:cNvSpPr>
            <a:spLocks noGrp="1"/>
          </p:cNvSpPr>
          <p:nvPr>
            <p:ph type="sldNum" sz="quarter" idx="12"/>
          </p:nvPr>
        </p:nvSpPr>
        <p:spPr/>
        <p:txBody>
          <a:bodyPr/>
          <a:lstStyle/>
          <a:p>
            <a:fld id="{2DAC7E41-5FFB-4951-89B1-74CE5E5DA622}" type="slidenum">
              <a:rPr lang="en-US" smtClean="0"/>
              <a:t>‹#›</a:t>
            </a:fld>
            <a:endParaRPr lang="en-US"/>
          </a:p>
        </p:txBody>
      </p:sp>
    </p:spTree>
    <p:extLst>
      <p:ext uri="{BB962C8B-B14F-4D97-AF65-F5344CB8AC3E}">
        <p14:creationId xmlns:p14="http://schemas.microsoft.com/office/powerpoint/2010/main" val="181103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8E5C-9AF1-49F7-9E47-0088081854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F57931-6848-434F-AB01-ADB53AA084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25DBAF-9F54-49E0-8C9C-6A476A2BD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390AC3-8037-4697-8003-B3B0542E1866}"/>
              </a:ext>
            </a:extLst>
          </p:cNvPr>
          <p:cNvSpPr>
            <a:spLocks noGrp="1"/>
          </p:cNvSpPr>
          <p:nvPr>
            <p:ph type="dt" sz="half" idx="10"/>
          </p:nvPr>
        </p:nvSpPr>
        <p:spPr/>
        <p:txBody>
          <a:bodyPr/>
          <a:lstStyle/>
          <a:p>
            <a:fld id="{0B2A77CE-9D9B-4223-9E0C-5D88FB4044E9}" type="datetimeFigureOut">
              <a:rPr lang="en-US" smtClean="0"/>
              <a:t>11/9/21</a:t>
            </a:fld>
            <a:endParaRPr lang="en-US"/>
          </a:p>
        </p:txBody>
      </p:sp>
      <p:sp>
        <p:nvSpPr>
          <p:cNvPr id="6" name="Footer Placeholder 5">
            <a:extLst>
              <a:ext uri="{FF2B5EF4-FFF2-40B4-BE49-F238E27FC236}">
                <a16:creationId xmlns:a16="http://schemas.microsoft.com/office/drawing/2014/main" id="{16BA9AF4-E125-4E3B-933F-CC3AF9C8D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D5375-6057-447E-AAD0-FDAF8ABB8719}"/>
              </a:ext>
            </a:extLst>
          </p:cNvPr>
          <p:cNvSpPr>
            <a:spLocks noGrp="1"/>
          </p:cNvSpPr>
          <p:nvPr>
            <p:ph type="sldNum" sz="quarter" idx="12"/>
          </p:nvPr>
        </p:nvSpPr>
        <p:spPr/>
        <p:txBody>
          <a:bodyPr/>
          <a:lstStyle/>
          <a:p>
            <a:fld id="{2DAC7E41-5FFB-4951-89B1-74CE5E5DA622}" type="slidenum">
              <a:rPr lang="en-US" smtClean="0"/>
              <a:t>‹#›</a:t>
            </a:fld>
            <a:endParaRPr lang="en-US"/>
          </a:p>
        </p:txBody>
      </p:sp>
    </p:spTree>
    <p:extLst>
      <p:ext uri="{BB962C8B-B14F-4D97-AF65-F5344CB8AC3E}">
        <p14:creationId xmlns:p14="http://schemas.microsoft.com/office/powerpoint/2010/main" val="57985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7CB3A-B445-44DF-87A3-21FDC60CA6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0AB066-0FA6-448E-AD04-651BACA7B4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01716-5EE9-4284-8FB9-F5A1C31AC6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5B7E8A-9B78-4598-9ECC-F9B7D865E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8ABC1E-2079-4BB9-AE2F-B44DA95FF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846C1B-5FCF-42FA-8AA4-9CCF000D6124}"/>
              </a:ext>
            </a:extLst>
          </p:cNvPr>
          <p:cNvSpPr>
            <a:spLocks noGrp="1"/>
          </p:cNvSpPr>
          <p:nvPr>
            <p:ph type="dt" sz="half" idx="10"/>
          </p:nvPr>
        </p:nvSpPr>
        <p:spPr/>
        <p:txBody>
          <a:bodyPr/>
          <a:lstStyle/>
          <a:p>
            <a:fld id="{0B2A77CE-9D9B-4223-9E0C-5D88FB4044E9}" type="datetimeFigureOut">
              <a:rPr lang="en-US" smtClean="0"/>
              <a:t>11/9/21</a:t>
            </a:fld>
            <a:endParaRPr lang="en-US"/>
          </a:p>
        </p:txBody>
      </p:sp>
      <p:sp>
        <p:nvSpPr>
          <p:cNvPr id="8" name="Footer Placeholder 7">
            <a:extLst>
              <a:ext uri="{FF2B5EF4-FFF2-40B4-BE49-F238E27FC236}">
                <a16:creationId xmlns:a16="http://schemas.microsoft.com/office/drawing/2014/main" id="{9FC9A595-C742-44E9-8F16-4DD4BE5A91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0CAF13-9065-42A2-9A43-A7CFB2885291}"/>
              </a:ext>
            </a:extLst>
          </p:cNvPr>
          <p:cNvSpPr>
            <a:spLocks noGrp="1"/>
          </p:cNvSpPr>
          <p:nvPr>
            <p:ph type="sldNum" sz="quarter" idx="12"/>
          </p:nvPr>
        </p:nvSpPr>
        <p:spPr/>
        <p:txBody>
          <a:bodyPr/>
          <a:lstStyle/>
          <a:p>
            <a:fld id="{2DAC7E41-5FFB-4951-89B1-74CE5E5DA622}" type="slidenum">
              <a:rPr lang="en-US" smtClean="0"/>
              <a:t>‹#›</a:t>
            </a:fld>
            <a:endParaRPr lang="en-US"/>
          </a:p>
        </p:txBody>
      </p:sp>
    </p:spTree>
    <p:extLst>
      <p:ext uri="{BB962C8B-B14F-4D97-AF65-F5344CB8AC3E}">
        <p14:creationId xmlns:p14="http://schemas.microsoft.com/office/powerpoint/2010/main" val="121993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E8EC-361C-4A6D-A0F3-BDDDD858F9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100CDD-33CE-4E55-B41F-1FD6AAA48655}"/>
              </a:ext>
            </a:extLst>
          </p:cNvPr>
          <p:cNvSpPr>
            <a:spLocks noGrp="1"/>
          </p:cNvSpPr>
          <p:nvPr>
            <p:ph type="dt" sz="half" idx="10"/>
          </p:nvPr>
        </p:nvSpPr>
        <p:spPr/>
        <p:txBody>
          <a:bodyPr/>
          <a:lstStyle/>
          <a:p>
            <a:fld id="{0B2A77CE-9D9B-4223-9E0C-5D88FB4044E9}" type="datetimeFigureOut">
              <a:rPr lang="en-US" smtClean="0"/>
              <a:t>11/9/21</a:t>
            </a:fld>
            <a:endParaRPr lang="en-US"/>
          </a:p>
        </p:txBody>
      </p:sp>
      <p:sp>
        <p:nvSpPr>
          <p:cNvPr id="4" name="Footer Placeholder 3">
            <a:extLst>
              <a:ext uri="{FF2B5EF4-FFF2-40B4-BE49-F238E27FC236}">
                <a16:creationId xmlns:a16="http://schemas.microsoft.com/office/drawing/2014/main" id="{0DC6BC0B-36B0-46A4-8333-FB27CEBF84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1D8AB9-729E-4510-BB44-E6C043610B5C}"/>
              </a:ext>
            </a:extLst>
          </p:cNvPr>
          <p:cNvSpPr>
            <a:spLocks noGrp="1"/>
          </p:cNvSpPr>
          <p:nvPr>
            <p:ph type="sldNum" sz="quarter" idx="12"/>
          </p:nvPr>
        </p:nvSpPr>
        <p:spPr/>
        <p:txBody>
          <a:bodyPr/>
          <a:lstStyle/>
          <a:p>
            <a:fld id="{2DAC7E41-5FFB-4951-89B1-74CE5E5DA622}" type="slidenum">
              <a:rPr lang="en-US" smtClean="0"/>
              <a:t>‹#›</a:t>
            </a:fld>
            <a:endParaRPr lang="en-US"/>
          </a:p>
        </p:txBody>
      </p:sp>
    </p:spTree>
    <p:extLst>
      <p:ext uri="{BB962C8B-B14F-4D97-AF65-F5344CB8AC3E}">
        <p14:creationId xmlns:p14="http://schemas.microsoft.com/office/powerpoint/2010/main" val="1852150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A8052C-1245-4A1B-9CB3-9B00F67844D8}"/>
              </a:ext>
            </a:extLst>
          </p:cNvPr>
          <p:cNvSpPr>
            <a:spLocks noGrp="1"/>
          </p:cNvSpPr>
          <p:nvPr>
            <p:ph type="dt" sz="half" idx="10"/>
          </p:nvPr>
        </p:nvSpPr>
        <p:spPr/>
        <p:txBody>
          <a:bodyPr/>
          <a:lstStyle/>
          <a:p>
            <a:fld id="{0B2A77CE-9D9B-4223-9E0C-5D88FB4044E9}" type="datetimeFigureOut">
              <a:rPr lang="en-US" smtClean="0"/>
              <a:t>11/9/21</a:t>
            </a:fld>
            <a:endParaRPr lang="en-US"/>
          </a:p>
        </p:txBody>
      </p:sp>
      <p:sp>
        <p:nvSpPr>
          <p:cNvPr id="3" name="Footer Placeholder 2">
            <a:extLst>
              <a:ext uri="{FF2B5EF4-FFF2-40B4-BE49-F238E27FC236}">
                <a16:creationId xmlns:a16="http://schemas.microsoft.com/office/drawing/2014/main" id="{9F97B62E-6CE0-460B-AD18-9604ECA5F5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47FDA-6FEF-40D8-800A-BBFBA564FBAD}"/>
              </a:ext>
            </a:extLst>
          </p:cNvPr>
          <p:cNvSpPr>
            <a:spLocks noGrp="1"/>
          </p:cNvSpPr>
          <p:nvPr>
            <p:ph type="sldNum" sz="quarter" idx="12"/>
          </p:nvPr>
        </p:nvSpPr>
        <p:spPr/>
        <p:txBody>
          <a:bodyPr/>
          <a:lstStyle/>
          <a:p>
            <a:fld id="{2DAC7E41-5FFB-4951-89B1-74CE5E5DA622}" type="slidenum">
              <a:rPr lang="en-US" smtClean="0"/>
              <a:t>‹#›</a:t>
            </a:fld>
            <a:endParaRPr lang="en-US"/>
          </a:p>
        </p:txBody>
      </p:sp>
    </p:spTree>
    <p:extLst>
      <p:ext uri="{BB962C8B-B14F-4D97-AF65-F5344CB8AC3E}">
        <p14:creationId xmlns:p14="http://schemas.microsoft.com/office/powerpoint/2010/main" val="3053757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1099-14D2-494B-85A2-F9BE9A6CC0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929CC1-681C-48B6-A1BD-532F86D26C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5327C6-EC2B-4F30-8D27-166D7BCD4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09E9B9-30E0-40C3-9DB6-A13A2B5C1007}"/>
              </a:ext>
            </a:extLst>
          </p:cNvPr>
          <p:cNvSpPr>
            <a:spLocks noGrp="1"/>
          </p:cNvSpPr>
          <p:nvPr>
            <p:ph type="dt" sz="half" idx="10"/>
          </p:nvPr>
        </p:nvSpPr>
        <p:spPr/>
        <p:txBody>
          <a:bodyPr/>
          <a:lstStyle/>
          <a:p>
            <a:fld id="{0B2A77CE-9D9B-4223-9E0C-5D88FB4044E9}" type="datetimeFigureOut">
              <a:rPr lang="en-US" smtClean="0"/>
              <a:t>11/9/21</a:t>
            </a:fld>
            <a:endParaRPr lang="en-US"/>
          </a:p>
        </p:txBody>
      </p:sp>
      <p:sp>
        <p:nvSpPr>
          <p:cNvPr id="6" name="Footer Placeholder 5">
            <a:extLst>
              <a:ext uri="{FF2B5EF4-FFF2-40B4-BE49-F238E27FC236}">
                <a16:creationId xmlns:a16="http://schemas.microsoft.com/office/drawing/2014/main" id="{7C198E1D-CD83-421D-A290-473B1BE2B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07F3E4-6CE9-4FB4-B69C-ED43536A68E7}"/>
              </a:ext>
            </a:extLst>
          </p:cNvPr>
          <p:cNvSpPr>
            <a:spLocks noGrp="1"/>
          </p:cNvSpPr>
          <p:nvPr>
            <p:ph type="sldNum" sz="quarter" idx="12"/>
          </p:nvPr>
        </p:nvSpPr>
        <p:spPr/>
        <p:txBody>
          <a:bodyPr/>
          <a:lstStyle/>
          <a:p>
            <a:fld id="{2DAC7E41-5FFB-4951-89B1-74CE5E5DA622}" type="slidenum">
              <a:rPr lang="en-US" smtClean="0"/>
              <a:t>‹#›</a:t>
            </a:fld>
            <a:endParaRPr lang="en-US"/>
          </a:p>
        </p:txBody>
      </p:sp>
    </p:spTree>
    <p:extLst>
      <p:ext uri="{BB962C8B-B14F-4D97-AF65-F5344CB8AC3E}">
        <p14:creationId xmlns:p14="http://schemas.microsoft.com/office/powerpoint/2010/main" val="2602119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1E7A2-AEBD-41BA-A054-80BE870D7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4FA7AF-0608-4883-ACA8-54405E76DD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F688B5-1E58-4CFE-9146-ACFA6A9CB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9ED413-1EAF-439C-BF9B-2C3C09E750E6}"/>
              </a:ext>
            </a:extLst>
          </p:cNvPr>
          <p:cNvSpPr>
            <a:spLocks noGrp="1"/>
          </p:cNvSpPr>
          <p:nvPr>
            <p:ph type="dt" sz="half" idx="10"/>
          </p:nvPr>
        </p:nvSpPr>
        <p:spPr/>
        <p:txBody>
          <a:bodyPr/>
          <a:lstStyle/>
          <a:p>
            <a:fld id="{0B2A77CE-9D9B-4223-9E0C-5D88FB4044E9}" type="datetimeFigureOut">
              <a:rPr lang="en-US" smtClean="0"/>
              <a:t>11/9/21</a:t>
            </a:fld>
            <a:endParaRPr lang="en-US"/>
          </a:p>
        </p:txBody>
      </p:sp>
      <p:sp>
        <p:nvSpPr>
          <p:cNvPr id="6" name="Footer Placeholder 5">
            <a:extLst>
              <a:ext uri="{FF2B5EF4-FFF2-40B4-BE49-F238E27FC236}">
                <a16:creationId xmlns:a16="http://schemas.microsoft.com/office/drawing/2014/main" id="{9B70C68E-36F0-4D91-B15E-AF141FA54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1AA17C-8612-4447-B23E-4DDED66C16C8}"/>
              </a:ext>
            </a:extLst>
          </p:cNvPr>
          <p:cNvSpPr>
            <a:spLocks noGrp="1"/>
          </p:cNvSpPr>
          <p:nvPr>
            <p:ph type="sldNum" sz="quarter" idx="12"/>
          </p:nvPr>
        </p:nvSpPr>
        <p:spPr/>
        <p:txBody>
          <a:bodyPr/>
          <a:lstStyle/>
          <a:p>
            <a:fld id="{2DAC7E41-5FFB-4951-89B1-74CE5E5DA622}" type="slidenum">
              <a:rPr lang="en-US" smtClean="0"/>
              <a:t>‹#›</a:t>
            </a:fld>
            <a:endParaRPr lang="en-US"/>
          </a:p>
        </p:txBody>
      </p:sp>
    </p:spTree>
    <p:extLst>
      <p:ext uri="{BB962C8B-B14F-4D97-AF65-F5344CB8AC3E}">
        <p14:creationId xmlns:p14="http://schemas.microsoft.com/office/powerpoint/2010/main" val="2153685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F70BC9-95E8-43CF-B5F0-FD83146E30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F0AF95-51EF-48F4-A5DB-55B8750114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6FDE9-08B0-4EDA-84F1-B51EE6EE90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A77CE-9D9B-4223-9E0C-5D88FB4044E9}" type="datetimeFigureOut">
              <a:rPr lang="en-US" smtClean="0"/>
              <a:t>11/9/21</a:t>
            </a:fld>
            <a:endParaRPr lang="en-US"/>
          </a:p>
        </p:txBody>
      </p:sp>
      <p:sp>
        <p:nvSpPr>
          <p:cNvPr id="5" name="Footer Placeholder 4">
            <a:extLst>
              <a:ext uri="{FF2B5EF4-FFF2-40B4-BE49-F238E27FC236}">
                <a16:creationId xmlns:a16="http://schemas.microsoft.com/office/drawing/2014/main" id="{585EE08A-0F54-454A-9D0E-5C5566371A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850BC2-0FF8-41CB-83C7-04812D00BD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C7E41-5FFB-4951-89B1-74CE5E5DA622}" type="slidenum">
              <a:rPr lang="en-US" smtClean="0"/>
              <a:t>‹#›</a:t>
            </a:fld>
            <a:endParaRPr lang="en-US"/>
          </a:p>
        </p:txBody>
      </p:sp>
    </p:spTree>
    <p:extLst>
      <p:ext uri="{BB962C8B-B14F-4D97-AF65-F5344CB8AC3E}">
        <p14:creationId xmlns:p14="http://schemas.microsoft.com/office/powerpoint/2010/main" val="1678836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comments" Target="../comments/comment2.xml"/></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origin.wpc.ncep.noaa.gov/wpc_ensemble_clusters/day_8_10/view.php" TargetMode="External"/><Relationship Id="rId2" Type="http://schemas.openxmlformats.org/officeDocument/2006/relationships/hyperlink" Target="https://origin.wpc.ncep.noaa.gov/wpc_ensemble_clusters/day_3_7/view.php"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p1"/>
          <p:cNvSpPr txBox="1">
            <a:spLocks noGrp="1"/>
          </p:cNvSpPr>
          <p:nvPr>
            <p:ph type="subTitle" idx="1"/>
          </p:nvPr>
        </p:nvSpPr>
        <p:spPr>
          <a:xfrm>
            <a:off x="2209800" y="2366434"/>
            <a:ext cx="7772400" cy="838200"/>
          </a:xfrm>
          <a:prstGeom prst="rect">
            <a:avLst/>
          </a:prstGeom>
          <a:noFill/>
          <a:ln>
            <a:noFill/>
          </a:ln>
        </p:spPr>
        <p:txBody>
          <a:bodyPr spcFirstLastPara="1" vert="horz" wrap="square" lIns="91425" tIns="45700" rIns="91425" bIns="45700" rtlCol="0" anchor="t" anchorCtr="0">
            <a:noAutofit/>
          </a:bodyPr>
          <a:lstStyle/>
          <a:p>
            <a:pPr>
              <a:spcBef>
                <a:spcPts val="0"/>
              </a:spcBef>
              <a:buSzPts val="2400"/>
            </a:pPr>
            <a:r>
              <a:rPr lang="en-US" sz="2200" dirty="0"/>
              <a:t>Brian A. Colle</a:t>
            </a:r>
            <a:r>
              <a:rPr lang="en-US" sz="2200" baseline="30000" dirty="0"/>
              <a:t>1</a:t>
            </a:r>
            <a:r>
              <a:rPr lang="en-US" sz="2200" dirty="0"/>
              <a:t>, Bill Lamberson</a:t>
            </a:r>
            <a:r>
              <a:rPr lang="en-US" sz="2200" baseline="30000" dirty="0"/>
              <a:t>2,3</a:t>
            </a:r>
            <a:r>
              <a:rPr lang="en-US" sz="2200" dirty="0"/>
              <a:t>, Benjamin Kiel</a:t>
            </a:r>
            <a:r>
              <a:rPr lang="en-US" sz="2200" baseline="30000" dirty="0"/>
              <a:t>1</a:t>
            </a:r>
            <a:r>
              <a:rPr lang="en-US" sz="2200" dirty="0"/>
              <a:t>, James Nelson</a:t>
            </a:r>
            <a:r>
              <a:rPr lang="en-US" sz="2200" baseline="30000" dirty="0"/>
              <a:t>2</a:t>
            </a:r>
          </a:p>
          <a:p>
            <a:pPr>
              <a:spcBef>
                <a:spcPts val="0"/>
              </a:spcBef>
              <a:buSzPts val="2400"/>
            </a:pPr>
            <a:endParaRPr lang="en-US" sz="1800" baseline="30000" dirty="0">
              <a:latin typeface="+mj-lt"/>
            </a:endParaRPr>
          </a:p>
          <a:p>
            <a:pPr>
              <a:buClr>
                <a:schemeClr val="lt1"/>
              </a:buClr>
              <a:buSzPts val="1800"/>
            </a:pPr>
            <a:r>
              <a:rPr lang="en-US" sz="2000" baseline="30000" dirty="0">
                <a:latin typeface="+mj-lt"/>
                <a:ea typeface="Calibri"/>
                <a:cs typeface="Calibri"/>
                <a:sym typeface="Calibri"/>
              </a:rPr>
              <a:t>1</a:t>
            </a:r>
            <a:r>
              <a:rPr lang="en-US" sz="2000" dirty="0">
                <a:latin typeface="+mj-lt"/>
                <a:ea typeface="Calibri"/>
                <a:cs typeface="Calibri"/>
                <a:sym typeface="Calibri"/>
              </a:rPr>
              <a:t>Stony Brook University School of Marine and Atmospheric Sciences</a:t>
            </a:r>
          </a:p>
          <a:p>
            <a:pPr>
              <a:buClr>
                <a:schemeClr val="lt1"/>
              </a:buClr>
              <a:buSzPts val="1800"/>
            </a:pPr>
            <a:r>
              <a:rPr lang="en-US" sz="2000" i="1" baseline="30000" dirty="0">
                <a:latin typeface="+mj-lt"/>
                <a:ea typeface="Helvetica Neue"/>
                <a:cs typeface="Helvetica Neue"/>
                <a:sym typeface="Helvetica Neue"/>
              </a:rPr>
              <a:t>2 </a:t>
            </a:r>
            <a:r>
              <a:rPr lang="en-US" sz="2000" i="1" dirty="0">
                <a:latin typeface="+mj-lt"/>
                <a:ea typeface="Helvetica Neue"/>
                <a:cs typeface="Helvetica Neue"/>
                <a:sym typeface="Helvetica Neue"/>
              </a:rPr>
              <a:t>Weather Prediction Center </a:t>
            </a:r>
            <a:endParaRPr lang="en-US" sz="2000" dirty="0">
              <a:latin typeface="+mj-lt"/>
            </a:endParaRPr>
          </a:p>
          <a:p>
            <a:pPr>
              <a:buClr>
                <a:schemeClr val="lt1"/>
              </a:buClr>
              <a:buSzPts val="1800"/>
            </a:pPr>
            <a:r>
              <a:rPr lang="en-US" sz="2000" i="1" baseline="30000" dirty="0">
                <a:latin typeface="+mj-lt"/>
                <a:ea typeface="Helvetica Neue"/>
                <a:cs typeface="Helvetica Neue"/>
                <a:sym typeface="Helvetica Neue"/>
              </a:rPr>
              <a:t>3</a:t>
            </a:r>
            <a:r>
              <a:rPr lang="en-US" sz="2000" i="1" dirty="0">
                <a:latin typeface="+mj-lt"/>
                <a:ea typeface="Helvetica Neue"/>
                <a:cs typeface="Helvetica Neue"/>
                <a:sym typeface="Helvetica Neue"/>
              </a:rPr>
              <a:t>Cooperative Institute for Research in Environmental Sciences (CIRES)</a:t>
            </a:r>
          </a:p>
          <a:p>
            <a:pPr>
              <a:buClr>
                <a:schemeClr val="lt1"/>
              </a:buClr>
              <a:buSzPts val="1800"/>
            </a:pPr>
            <a:endParaRPr lang="en-US" sz="1600" dirty="0">
              <a:latin typeface="+mj-lt"/>
            </a:endParaRPr>
          </a:p>
          <a:p>
            <a:pPr>
              <a:lnSpc>
                <a:spcPct val="150000"/>
              </a:lnSpc>
              <a:spcBef>
                <a:spcPts val="0"/>
              </a:spcBef>
              <a:buSzPts val="1280"/>
            </a:pPr>
            <a:r>
              <a:rPr lang="en-US" sz="1800" b="1" dirty="0">
                <a:latin typeface="+mj-lt"/>
              </a:rPr>
              <a:t> NROW22: 9 November 2021</a:t>
            </a:r>
          </a:p>
          <a:p>
            <a:pPr>
              <a:lnSpc>
                <a:spcPct val="150000"/>
              </a:lnSpc>
              <a:spcBef>
                <a:spcPts val="0"/>
              </a:spcBef>
              <a:buSzPts val="1280"/>
            </a:pPr>
            <a:endParaRPr lang="en-US" sz="1600" b="1" dirty="0">
              <a:latin typeface="+mj-lt"/>
            </a:endParaRPr>
          </a:p>
          <a:p>
            <a:pPr>
              <a:lnSpc>
                <a:spcPct val="150000"/>
              </a:lnSpc>
              <a:spcBef>
                <a:spcPts val="0"/>
              </a:spcBef>
              <a:buSzPts val="1280"/>
            </a:pPr>
            <a:r>
              <a:rPr lang="en-US" sz="1600" b="1" dirty="0">
                <a:latin typeface="+mj-lt"/>
              </a:rPr>
              <a:t>Funding: NOAA-JTTI and NWS-CSTAR</a:t>
            </a:r>
          </a:p>
        </p:txBody>
      </p:sp>
      <p:sp>
        <p:nvSpPr>
          <p:cNvPr id="234" name="Google Shape;234;p1"/>
          <p:cNvSpPr txBox="1"/>
          <p:nvPr/>
        </p:nvSpPr>
        <p:spPr>
          <a:xfrm>
            <a:off x="982394" y="-239285"/>
            <a:ext cx="10227212" cy="2161598"/>
          </a:xfrm>
          <a:prstGeom prst="rect">
            <a:avLst/>
          </a:prstGeom>
          <a:noFill/>
          <a:ln>
            <a:noFill/>
          </a:ln>
        </p:spPr>
        <p:txBody>
          <a:bodyPr spcFirstLastPara="1" wrap="square" lIns="91425" tIns="45700" rIns="91425" bIns="45700" anchor="b" anchorCtr="1">
            <a:noAutofit/>
          </a:bodyPr>
          <a:lstStyle/>
          <a:p>
            <a:r>
              <a:rPr lang="en-US" sz="3600" b="1" dirty="0"/>
              <a:t>Ensemble Clustering: Transition to Operations </a:t>
            </a:r>
          </a:p>
          <a:p>
            <a:r>
              <a:rPr lang="en-US" sz="3600" b="1" dirty="0"/>
              <a:t>   and Comparison of Clustering Approaches </a:t>
            </a:r>
            <a:endParaRPr lang="en-US" sz="3600" dirty="0"/>
          </a:p>
        </p:txBody>
      </p:sp>
      <p:pic>
        <p:nvPicPr>
          <p:cNvPr id="4" name="SBU horz_red_rgb_300ppi.png" descr="SBU horz_red_rgb_300ppi.png">
            <a:extLst>
              <a:ext uri="{FF2B5EF4-FFF2-40B4-BE49-F238E27FC236}">
                <a16:creationId xmlns:a16="http://schemas.microsoft.com/office/drawing/2014/main" id="{BC95EC9E-6B9B-6E4D-AE80-E13D0D19E956}"/>
              </a:ext>
            </a:extLst>
          </p:cNvPr>
          <p:cNvPicPr>
            <a:picLocks noChangeAspect="1"/>
          </p:cNvPicPr>
          <p:nvPr/>
        </p:nvPicPr>
        <p:blipFill>
          <a:blip r:embed="rId3"/>
          <a:srcRect/>
          <a:stretch>
            <a:fillRect/>
          </a:stretch>
        </p:blipFill>
        <p:spPr>
          <a:xfrm>
            <a:off x="433754" y="5810353"/>
            <a:ext cx="3911853" cy="660786"/>
          </a:xfrm>
          <a:prstGeom prst="rect">
            <a:avLst/>
          </a:prstGeom>
          <a:ln w="12700">
            <a:miter lim="400000"/>
          </a:ln>
        </p:spPr>
      </p:pic>
      <p:pic>
        <p:nvPicPr>
          <p:cNvPr id="1028" name="Picture 4">
            <a:extLst>
              <a:ext uri="{FF2B5EF4-FFF2-40B4-BE49-F238E27FC236}">
                <a16:creationId xmlns:a16="http://schemas.microsoft.com/office/drawing/2014/main" id="{E924E995-92D4-3B4A-A72D-958CC0500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2204" y="4912951"/>
            <a:ext cx="1794803" cy="1794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7CCCD88-5A8B-E947-B62F-F99A67460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052" y="5577290"/>
            <a:ext cx="2383551" cy="11269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86988" y="81540"/>
            <a:ext cx="7708567" cy="509504"/>
          </a:xfrm>
        </p:spPr>
        <p:txBody>
          <a:bodyPr>
            <a:normAutofit fontScale="90000"/>
          </a:bodyPr>
          <a:lstStyle/>
          <a:p>
            <a:r>
              <a:rPr lang="en-US" sz="3200" b="1" dirty="0"/>
              <a:t>Cluster Analysis in WFO AFDs and Comments </a:t>
            </a:r>
          </a:p>
        </p:txBody>
      </p:sp>
      <p:sp>
        <p:nvSpPr>
          <p:cNvPr id="5" name="Subtitle 4"/>
          <p:cNvSpPr>
            <a:spLocks noGrp="1"/>
          </p:cNvSpPr>
          <p:nvPr>
            <p:ph type="subTitle" idx="1"/>
          </p:nvPr>
        </p:nvSpPr>
        <p:spPr>
          <a:xfrm>
            <a:off x="6937829" y="591044"/>
            <a:ext cx="5123542" cy="1752600"/>
          </a:xfrm>
        </p:spPr>
        <p:txBody>
          <a:bodyPr>
            <a:normAutofit fontScale="25000" lnSpcReduction="20000"/>
          </a:bodyPr>
          <a:lstStyle/>
          <a:p>
            <a:pPr algn="l">
              <a:lnSpc>
                <a:spcPct val="120000"/>
              </a:lnSpc>
            </a:pPr>
            <a:r>
              <a:rPr lang="en-US" sz="7200" dirty="0"/>
              <a:t>*  ”I agree with many on the call that this tool provides some really useful insight into our 100+ ensemble model simulations in the long range.  And, it's a great complementary tool to the NBM that allows us to be able to think dynamically while also forecasting statistically."  - John Ten </a:t>
            </a:r>
            <a:r>
              <a:rPr lang="en-US" sz="7200" dirty="0" err="1"/>
              <a:t>Hoeve</a:t>
            </a:r>
            <a:r>
              <a:rPr lang="en-US" sz="7200" dirty="0"/>
              <a:t>, Deputy Director Office of Organizational Excellence</a:t>
            </a:r>
          </a:p>
          <a:p>
            <a:pPr algn="l">
              <a:lnSpc>
                <a:spcPct val="120000"/>
              </a:lnSpc>
            </a:pPr>
            <a:r>
              <a:rPr lang="en-US" sz="7200" dirty="0"/>
              <a:t>* “Thank you for all you have done with developing the clusters. They have been the catalyst to really get Western Region forecasters to think more probabilistically” - Matt </a:t>
            </a:r>
            <a:r>
              <a:rPr lang="en-US" sz="7200" dirty="0" err="1"/>
              <a:t>Jeglum</a:t>
            </a:r>
            <a:r>
              <a:rPr lang="en-US" sz="7200" dirty="0"/>
              <a:t>, Deputy Chief Science and Technology Infusion Division Western Region</a:t>
            </a:r>
          </a:p>
          <a:p>
            <a:pPr algn="l">
              <a:lnSpc>
                <a:spcPct val="120000"/>
              </a:lnSpc>
            </a:pPr>
            <a:r>
              <a:rPr lang="en-US" sz="7200" dirty="0"/>
              <a:t>* "So many people are using clusters. In the NWA conference Weather Analysis and Forecasting Master Class yesterday, it was the main focus (like I already told you) and many of the participants said they knew about them and had been using them. And just now another talk brought them up and how useful they are in the probabilistic world for forecasting."- Sarah </a:t>
            </a:r>
            <a:r>
              <a:rPr lang="en-US" sz="7200" dirty="0" err="1"/>
              <a:t>Trojniak</a:t>
            </a:r>
            <a:r>
              <a:rPr lang="en-US" sz="7200" dirty="0"/>
              <a:t> on the ubiquity of the clusters at this year's NWA</a:t>
            </a:r>
            <a:br>
              <a:rPr lang="en-US" sz="5100" dirty="0"/>
            </a:br>
            <a:endParaRPr lang="en-US" sz="5100" dirty="0"/>
          </a:p>
          <a:p>
            <a:pPr algn="l"/>
            <a:endParaRPr lang="en-US" dirty="0"/>
          </a:p>
        </p:txBody>
      </p:sp>
      <p:pic>
        <p:nvPicPr>
          <p:cNvPr id="3" name="Picture 2" descr="Chart, bar chart&#10;&#10;Description automatically generated">
            <a:extLst>
              <a:ext uri="{FF2B5EF4-FFF2-40B4-BE49-F238E27FC236}">
                <a16:creationId xmlns:a16="http://schemas.microsoft.com/office/drawing/2014/main" id="{84DC360C-FFD3-A34E-BCA6-C1376B560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56" y="1918608"/>
            <a:ext cx="6407043" cy="4278992"/>
          </a:xfrm>
          <a:prstGeom prst="rect">
            <a:avLst/>
          </a:prstGeom>
        </p:spPr>
      </p:pic>
      <p:sp>
        <p:nvSpPr>
          <p:cNvPr id="6" name="TextBox 5">
            <a:extLst>
              <a:ext uri="{FF2B5EF4-FFF2-40B4-BE49-F238E27FC236}">
                <a16:creationId xmlns:a16="http://schemas.microsoft.com/office/drawing/2014/main" id="{B4D7791C-BE38-D446-98FA-CB8B31C9CA50}"/>
              </a:ext>
            </a:extLst>
          </p:cNvPr>
          <p:cNvSpPr txBox="1"/>
          <p:nvPr/>
        </p:nvSpPr>
        <p:spPr>
          <a:xfrm>
            <a:off x="511120" y="1179944"/>
            <a:ext cx="6008913" cy="738664"/>
          </a:xfrm>
          <a:prstGeom prst="rect">
            <a:avLst/>
          </a:prstGeom>
          <a:noFill/>
        </p:spPr>
        <p:txBody>
          <a:bodyPr wrap="square" rtlCol="0">
            <a:spAutoFit/>
          </a:bodyPr>
          <a:lstStyle/>
          <a:p>
            <a:r>
              <a:rPr lang="en-US" sz="2100" dirty="0"/>
              <a:t>Number of Mentions of “cluster analysis” in AFDs normalized by Number Offices for each Region</a:t>
            </a:r>
          </a:p>
        </p:txBody>
      </p:sp>
      <p:sp>
        <p:nvSpPr>
          <p:cNvPr id="7" name="TextBox 6">
            <a:extLst>
              <a:ext uri="{FF2B5EF4-FFF2-40B4-BE49-F238E27FC236}">
                <a16:creationId xmlns:a16="http://schemas.microsoft.com/office/drawing/2014/main" id="{E04BC20B-A12E-E14B-8B70-3413E41A753C}"/>
              </a:ext>
            </a:extLst>
          </p:cNvPr>
          <p:cNvSpPr txBox="1"/>
          <p:nvPr/>
        </p:nvSpPr>
        <p:spPr>
          <a:xfrm>
            <a:off x="1275643" y="6276622"/>
            <a:ext cx="4278489" cy="369332"/>
          </a:xfrm>
          <a:prstGeom prst="rect">
            <a:avLst/>
          </a:prstGeom>
          <a:noFill/>
        </p:spPr>
        <p:txBody>
          <a:bodyPr wrap="square" rtlCol="0">
            <a:spAutoFit/>
          </a:bodyPr>
          <a:lstStyle/>
          <a:p>
            <a:r>
              <a:rPr lang="en-US" dirty="0"/>
              <a:t>Plot Courtesy: Eric Allen and Jeff W at ER</a:t>
            </a:r>
          </a:p>
        </p:txBody>
      </p:sp>
    </p:spTree>
    <p:extLst>
      <p:ext uri="{BB962C8B-B14F-4D97-AF65-F5344CB8AC3E}">
        <p14:creationId xmlns:p14="http://schemas.microsoft.com/office/powerpoint/2010/main" val="341298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0BD35-9D72-48C4-8A49-7EA82F860FB9}"/>
              </a:ext>
            </a:extLst>
          </p:cNvPr>
          <p:cNvSpPr>
            <a:spLocks noGrp="1"/>
          </p:cNvSpPr>
          <p:nvPr>
            <p:ph type="title"/>
          </p:nvPr>
        </p:nvSpPr>
        <p:spPr>
          <a:xfrm>
            <a:off x="1301044" y="71436"/>
            <a:ext cx="10515600" cy="740229"/>
          </a:xfrm>
        </p:spPr>
        <p:txBody>
          <a:bodyPr>
            <a:normAutofit/>
          </a:bodyPr>
          <a:lstStyle/>
          <a:p>
            <a:r>
              <a:rPr lang="en-US" b="1" dirty="0"/>
              <a:t>Testing Other Clustering Phase Spaces</a:t>
            </a:r>
          </a:p>
        </p:txBody>
      </p:sp>
      <p:sp>
        <p:nvSpPr>
          <p:cNvPr id="3" name="Content Placeholder 2">
            <a:extLst>
              <a:ext uri="{FF2B5EF4-FFF2-40B4-BE49-F238E27FC236}">
                <a16:creationId xmlns:a16="http://schemas.microsoft.com/office/drawing/2014/main" id="{2DC9F58F-FED8-4DF6-9917-55EEF805EB24}"/>
              </a:ext>
            </a:extLst>
          </p:cNvPr>
          <p:cNvSpPr>
            <a:spLocks noGrp="1"/>
          </p:cNvSpPr>
          <p:nvPr>
            <p:ph idx="1"/>
          </p:nvPr>
        </p:nvSpPr>
        <p:spPr>
          <a:xfrm>
            <a:off x="533400" y="972458"/>
            <a:ext cx="10515600" cy="5073877"/>
          </a:xfrm>
        </p:spPr>
        <p:txBody>
          <a:bodyPr>
            <a:noAutofit/>
          </a:bodyPr>
          <a:lstStyle/>
          <a:p>
            <a:r>
              <a:rPr lang="en-US" sz="2400" b="1" dirty="0"/>
              <a:t>Two Principal Component (2PC): </a:t>
            </a:r>
            <a:r>
              <a:rPr lang="en-US" sz="2400" dirty="0"/>
              <a:t>Each grid point is defined as a dimension. Each ensemble member is defined as a variable. The dataset is realigned along the axis of greatest variance, and the coordinates of the first two dimensions of this new axis (PC1, PC2) are extracted for each model member.</a:t>
            </a:r>
          </a:p>
          <a:p>
            <a:r>
              <a:rPr lang="en-US" sz="2400" b="1" dirty="0"/>
              <a:t>Weighted Principal Component (WPC): </a:t>
            </a:r>
            <a:r>
              <a:rPr lang="en-US" sz="2400" dirty="0"/>
              <a:t>Same as 2PC but use the number of PCs deemed significant by the North et. al. rule of thumb.</a:t>
            </a:r>
          </a:p>
          <a:p>
            <a:r>
              <a:rPr lang="en-US" sz="2400" b="1" dirty="0"/>
              <a:t>Euclidean:</a:t>
            </a:r>
            <a:r>
              <a:rPr lang="en-US" sz="2400" dirty="0"/>
              <a:t> Ensemble member parameter data converted to vectors and plugged into clustering algorithms directly. – </a:t>
            </a:r>
            <a:r>
              <a:rPr lang="en-US" sz="2400" b="1" dirty="0"/>
              <a:t>** Least skillful approach (not shown)</a:t>
            </a:r>
          </a:p>
          <a:p>
            <a:r>
              <a:rPr lang="en-US" sz="2400" b="1" dirty="0"/>
              <a:t>Intensity Displacement (IDISP): </a:t>
            </a:r>
            <a:r>
              <a:rPr lang="en-US" sz="2400" dirty="0"/>
              <a:t>We define one intensity dimension and two location dimensions for each ensemble member. </a:t>
            </a:r>
          </a:p>
          <a:p>
            <a:pPr lvl="1"/>
            <a:r>
              <a:rPr lang="en-US" dirty="0"/>
              <a:t>For MSLP, the cluster space is defined by pressure minimum, N/S location of pressure minimum, E/W location of pressure minimum. </a:t>
            </a:r>
          </a:p>
          <a:p>
            <a:pPr lvl="1"/>
            <a:r>
              <a:rPr lang="en-US" dirty="0"/>
              <a:t>For APCP, the cluster space is defined by the average of all nonzero precipitation points, N/S location of precipitation center of mass, and E/W location of center of mass.</a:t>
            </a:r>
          </a:p>
        </p:txBody>
      </p:sp>
    </p:spTree>
    <p:extLst>
      <p:ext uri="{BB962C8B-B14F-4D97-AF65-F5344CB8AC3E}">
        <p14:creationId xmlns:p14="http://schemas.microsoft.com/office/powerpoint/2010/main" val="2269065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0644-8EC1-405C-8FD2-6FBBB6725E85}"/>
              </a:ext>
            </a:extLst>
          </p:cNvPr>
          <p:cNvSpPr>
            <a:spLocks noGrp="1"/>
          </p:cNvSpPr>
          <p:nvPr>
            <p:ph type="title"/>
          </p:nvPr>
        </p:nvSpPr>
        <p:spPr>
          <a:xfrm>
            <a:off x="839788" y="77878"/>
            <a:ext cx="10515600" cy="1369560"/>
          </a:xfrm>
        </p:spPr>
        <p:txBody>
          <a:bodyPr>
            <a:normAutofit/>
          </a:bodyPr>
          <a:lstStyle/>
          <a:p>
            <a:pPr algn="ctr"/>
            <a:r>
              <a:rPr lang="en-US" sz="3200" dirty="0"/>
              <a:t>“Case Example” VT: 0000 UTC 30 December 2012 IT: 0000 UTC 27 December 2012. (72-h or Three-Day Lead Time)</a:t>
            </a:r>
            <a:br>
              <a:rPr lang="en-US" sz="3200" dirty="0"/>
            </a:br>
            <a:r>
              <a:rPr lang="en-US" sz="2700" dirty="0"/>
              <a:t>(90 Member Ensemble, ECMWF (50) GEFS (20) CMC (20)</a:t>
            </a:r>
          </a:p>
        </p:txBody>
      </p:sp>
      <p:sp>
        <p:nvSpPr>
          <p:cNvPr id="6" name="Slide Number Placeholder 5">
            <a:extLst>
              <a:ext uri="{FF2B5EF4-FFF2-40B4-BE49-F238E27FC236}">
                <a16:creationId xmlns:a16="http://schemas.microsoft.com/office/drawing/2014/main" id="{784C6F23-0E56-4A58-A2B0-B934EEEC2B63}"/>
              </a:ext>
            </a:extLst>
          </p:cNvPr>
          <p:cNvSpPr>
            <a:spLocks noGrp="1"/>
          </p:cNvSpPr>
          <p:nvPr>
            <p:ph type="sldNum" sz="quarter" idx="12"/>
          </p:nvPr>
        </p:nvSpPr>
        <p:spPr/>
        <p:txBody>
          <a:bodyPr/>
          <a:lstStyle/>
          <a:p>
            <a:fld id="{3CD6FFF5-4241-45C7-93B1-B9C95D682B71}" type="slidenum">
              <a:rPr lang="en-US" smtClean="0"/>
              <a:t>12</a:t>
            </a:fld>
            <a:endParaRPr lang="en-US"/>
          </a:p>
        </p:txBody>
      </p:sp>
      <p:pic>
        <p:nvPicPr>
          <p:cNvPr id="4104" name="Picture 8">
            <a:extLst>
              <a:ext uri="{FF2B5EF4-FFF2-40B4-BE49-F238E27FC236}">
                <a16:creationId xmlns:a16="http://schemas.microsoft.com/office/drawing/2014/main" id="{8DFEFF3C-878E-4CB8-AA4F-25D56433B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885" y="6247143"/>
            <a:ext cx="3585029" cy="59329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327D7E05-F97F-467D-8E3B-78B645EF55A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268084" y="1993576"/>
            <a:ext cx="4633175" cy="396897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EDD4BC14-50D1-478C-8A5E-E313883A40A4}"/>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p:blipFill>
        <p:spPr bwMode="auto">
          <a:xfrm>
            <a:off x="5901259" y="2051365"/>
            <a:ext cx="4633697" cy="396142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FB13ECEB-D00F-4DCB-852B-3600F4A7CC23}"/>
              </a:ext>
            </a:extLst>
          </p:cNvPr>
          <p:cNvSpPr>
            <a:spLocks noGrp="1"/>
          </p:cNvSpPr>
          <p:nvPr>
            <p:ph type="body" idx="1"/>
          </p:nvPr>
        </p:nvSpPr>
        <p:spPr>
          <a:xfrm>
            <a:off x="2432470" y="5749093"/>
            <a:ext cx="2297858" cy="529799"/>
          </a:xfrm>
        </p:spPr>
        <p:txBody>
          <a:bodyPr/>
          <a:lstStyle/>
          <a:p>
            <a:pPr algn="ctr"/>
            <a:r>
              <a:rPr lang="en-US" dirty="0"/>
              <a:t>500 </a:t>
            </a:r>
            <a:r>
              <a:rPr lang="en-US" dirty="0" err="1"/>
              <a:t>hPa</a:t>
            </a:r>
            <a:r>
              <a:rPr lang="en-US" dirty="0"/>
              <a:t> Heights</a:t>
            </a:r>
          </a:p>
        </p:txBody>
      </p:sp>
      <p:pic>
        <p:nvPicPr>
          <p:cNvPr id="13" name="Picture 8">
            <a:extLst>
              <a:ext uri="{FF2B5EF4-FFF2-40B4-BE49-F238E27FC236}">
                <a16:creationId xmlns:a16="http://schemas.microsoft.com/office/drawing/2014/main" id="{91047D51-17A4-410B-A199-3F22864F96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416366" y="6267513"/>
            <a:ext cx="3565834" cy="5932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7">
            <a:extLst>
              <a:ext uri="{FF2B5EF4-FFF2-40B4-BE49-F238E27FC236}">
                <a16:creationId xmlns:a16="http://schemas.microsoft.com/office/drawing/2014/main" id="{E0CCBEFE-6FF7-49AE-90C8-D0DFC6459E99}"/>
              </a:ext>
            </a:extLst>
          </p:cNvPr>
          <p:cNvSpPr txBox="1">
            <a:spLocks/>
          </p:cNvSpPr>
          <p:nvPr/>
        </p:nvSpPr>
        <p:spPr>
          <a:xfrm>
            <a:off x="7065645" y="5759561"/>
            <a:ext cx="2297858" cy="52979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Spread:</a:t>
            </a:r>
          </a:p>
        </p:txBody>
      </p:sp>
      <p:sp>
        <p:nvSpPr>
          <p:cNvPr id="3" name="TextBox 2">
            <a:extLst>
              <a:ext uri="{FF2B5EF4-FFF2-40B4-BE49-F238E27FC236}">
                <a16:creationId xmlns:a16="http://schemas.microsoft.com/office/drawing/2014/main" id="{246DE1C6-CF2F-4F44-B1F6-4C7559164C0B}"/>
              </a:ext>
            </a:extLst>
          </p:cNvPr>
          <p:cNvSpPr txBox="1"/>
          <p:nvPr/>
        </p:nvSpPr>
        <p:spPr>
          <a:xfrm>
            <a:off x="447652" y="3111316"/>
            <a:ext cx="1900519" cy="523220"/>
          </a:xfrm>
          <a:prstGeom prst="rect">
            <a:avLst/>
          </a:prstGeom>
          <a:noFill/>
        </p:spPr>
        <p:txBody>
          <a:bodyPr wrap="square" rtlCol="0">
            <a:spAutoFit/>
          </a:bodyPr>
          <a:lstStyle/>
          <a:p>
            <a:r>
              <a:rPr lang="en-US" sz="2800" dirty="0"/>
              <a:t>SW Cyclone</a:t>
            </a:r>
          </a:p>
        </p:txBody>
      </p:sp>
      <p:sp>
        <p:nvSpPr>
          <p:cNvPr id="4" name="TextBox 3">
            <a:extLst>
              <a:ext uri="{FF2B5EF4-FFF2-40B4-BE49-F238E27FC236}">
                <a16:creationId xmlns:a16="http://schemas.microsoft.com/office/drawing/2014/main" id="{661CCA38-E904-422B-BEEE-BFB5DC324B68}"/>
              </a:ext>
            </a:extLst>
          </p:cNvPr>
          <p:cNvSpPr txBox="1"/>
          <p:nvPr/>
        </p:nvSpPr>
        <p:spPr>
          <a:xfrm>
            <a:off x="466965" y="2405897"/>
            <a:ext cx="1811971" cy="523220"/>
          </a:xfrm>
          <a:prstGeom prst="rect">
            <a:avLst/>
          </a:prstGeom>
          <a:noFill/>
        </p:spPr>
        <p:txBody>
          <a:bodyPr wrap="none" rtlCol="0">
            <a:spAutoFit/>
          </a:bodyPr>
          <a:lstStyle/>
          <a:p>
            <a:r>
              <a:rPr lang="en-US" sz="2800" dirty="0"/>
              <a:t>NE Cyclone</a:t>
            </a:r>
          </a:p>
        </p:txBody>
      </p:sp>
      <p:cxnSp>
        <p:nvCxnSpPr>
          <p:cNvPr id="9" name="Straight Arrow Connector 8">
            <a:extLst>
              <a:ext uri="{FF2B5EF4-FFF2-40B4-BE49-F238E27FC236}">
                <a16:creationId xmlns:a16="http://schemas.microsoft.com/office/drawing/2014/main" id="{2D6F6F82-EC6A-4A6F-B9B4-BC1198BEF30D}"/>
              </a:ext>
            </a:extLst>
          </p:cNvPr>
          <p:cNvCxnSpPr>
            <a:cxnSpLocks/>
          </p:cNvCxnSpPr>
          <p:nvPr/>
        </p:nvCxnSpPr>
        <p:spPr>
          <a:xfrm>
            <a:off x="2221070" y="3500604"/>
            <a:ext cx="987372" cy="761602"/>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09634B7-6CEA-4D11-9FB9-91208218E8F3}"/>
              </a:ext>
            </a:extLst>
          </p:cNvPr>
          <p:cNvCxnSpPr>
            <a:cxnSpLocks/>
          </p:cNvCxnSpPr>
          <p:nvPr/>
        </p:nvCxnSpPr>
        <p:spPr>
          <a:xfrm>
            <a:off x="2348171" y="2709870"/>
            <a:ext cx="2382511" cy="80243"/>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45233EC-9B7B-4E20-8953-A4747C5279A9}"/>
              </a:ext>
            </a:extLst>
          </p:cNvPr>
          <p:cNvSpPr txBox="1"/>
          <p:nvPr/>
        </p:nvSpPr>
        <p:spPr>
          <a:xfrm>
            <a:off x="7585242" y="4285833"/>
            <a:ext cx="421910" cy="769441"/>
          </a:xfrm>
          <a:prstGeom prst="rect">
            <a:avLst/>
          </a:prstGeom>
          <a:noFill/>
        </p:spPr>
        <p:txBody>
          <a:bodyPr wrap="none" rtlCol="0">
            <a:spAutoFit/>
          </a:bodyPr>
          <a:lstStyle/>
          <a:p>
            <a:r>
              <a:rPr lang="en-US" sz="4400" b="1" dirty="0">
                <a:solidFill>
                  <a:srgbClr val="FF0000"/>
                </a:solidFill>
              </a:rPr>
              <a:t>L</a:t>
            </a:r>
          </a:p>
        </p:txBody>
      </p:sp>
      <p:sp>
        <p:nvSpPr>
          <p:cNvPr id="21" name="TextBox 20">
            <a:extLst>
              <a:ext uri="{FF2B5EF4-FFF2-40B4-BE49-F238E27FC236}">
                <a16:creationId xmlns:a16="http://schemas.microsoft.com/office/drawing/2014/main" id="{96994F55-A28F-4C1F-894F-5D2CAF66574B}"/>
              </a:ext>
            </a:extLst>
          </p:cNvPr>
          <p:cNvSpPr txBox="1"/>
          <p:nvPr/>
        </p:nvSpPr>
        <p:spPr>
          <a:xfrm>
            <a:off x="3117516" y="4038903"/>
            <a:ext cx="421910" cy="769441"/>
          </a:xfrm>
          <a:prstGeom prst="rect">
            <a:avLst/>
          </a:prstGeom>
          <a:noFill/>
        </p:spPr>
        <p:txBody>
          <a:bodyPr wrap="none" rtlCol="0">
            <a:spAutoFit/>
          </a:bodyPr>
          <a:lstStyle/>
          <a:p>
            <a:r>
              <a:rPr lang="en-US" sz="4400" b="1" dirty="0">
                <a:solidFill>
                  <a:srgbClr val="FF0000"/>
                </a:solidFill>
              </a:rPr>
              <a:t>L</a:t>
            </a:r>
          </a:p>
        </p:txBody>
      </p:sp>
      <p:sp>
        <p:nvSpPr>
          <p:cNvPr id="23" name="TextBox 22">
            <a:extLst>
              <a:ext uri="{FF2B5EF4-FFF2-40B4-BE49-F238E27FC236}">
                <a16:creationId xmlns:a16="http://schemas.microsoft.com/office/drawing/2014/main" id="{08278C15-E389-4B2E-B7D2-64B31992CC1F}"/>
              </a:ext>
            </a:extLst>
          </p:cNvPr>
          <p:cNvSpPr txBox="1"/>
          <p:nvPr/>
        </p:nvSpPr>
        <p:spPr>
          <a:xfrm>
            <a:off x="1073411" y="1487916"/>
            <a:ext cx="5032313" cy="523220"/>
          </a:xfrm>
          <a:prstGeom prst="rect">
            <a:avLst/>
          </a:prstGeom>
          <a:noFill/>
        </p:spPr>
        <p:txBody>
          <a:bodyPr wrap="square">
            <a:spAutoFit/>
          </a:bodyPr>
          <a:lstStyle/>
          <a:p>
            <a:r>
              <a:rPr lang="en-US" sz="2800" dirty="0"/>
              <a:t>NCEP Analysis/ 500 </a:t>
            </a:r>
            <a:r>
              <a:rPr lang="en-US" sz="2800" dirty="0" err="1"/>
              <a:t>hPa</a:t>
            </a:r>
            <a:r>
              <a:rPr lang="en-US" sz="2800" dirty="0"/>
              <a:t> Heights</a:t>
            </a:r>
          </a:p>
        </p:txBody>
      </p:sp>
      <p:sp>
        <p:nvSpPr>
          <p:cNvPr id="24" name="TextBox 23">
            <a:extLst>
              <a:ext uri="{FF2B5EF4-FFF2-40B4-BE49-F238E27FC236}">
                <a16:creationId xmlns:a16="http://schemas.microsoft.com/office/drawing/2014/main" id="{8AA849F0-4471-41D2-A1DE-741A218BAE39}"/>
              </a:ext>
            </a:extLst>
          </p:cNvPr>
          <p:cNvSpPr txBox="1"/>
          <p:nvPr/>
        </p:nvSpPr>
        <p:spPr>
          <a:xfrm>
            <a:off x="6255356" y="1483326"/>
            <a:ext cx="4944587" cy="523220"/>
          </a:xfrm>
          <a:prstGeom prst="rect">
            <a:avLst/>
          </a:prstGeom>
          <a:noFill/>
        </p:spPr>
        <p:txBody>
          <a:bodyPr wrap="square">
            <a:spAutoFit/>
          </a:bodyPr>
          <a:lstStyle/>
          <a:p>
            <a:r>
              <a:rPr lang="en-US" sz="2800" dirty="0"/>
              <a:t>72 h Ensemble Mean /Spread </a:t>
            </a:r>
          </a:p>
        </p:txBody>
      </p:sp>
    </p:spTree>
    <p:extLst>
      <p:ext uri="{BB962C8B-B14F-4D97-AF65-F5344CB8AC3E}">
        <p14:creationId xmlns:p14="http://schemas.microsoft.com/office/powerpoint/2010/main" val="3083358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41FCD6-637D-4CAC-B515-C3337155678C}"/>
              </a:ext>
            </a:extLst>
          </p:cNvPr>
          <p:cNvSpPr/>
          <p:nvPr/>
        </p:nvSpPr>
        <p:spPr>
          <a:xfrm>
            <a:off x="12083670" y="402465"/>
            <a:ext cx="45719"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581E53-1AAF-4326-A1E4-3FFB8AD1936E}"/>
              </a:ext>
            </a:extLst>
          </p:cNvPr>
          <p:cNvSpPr/>
          <p:nvPr/>
        </p:nvSpPr>
        <p:spPr>
          <a:xfrm>
            <a:off x="-1" y="0"/>
            <a:ext cx="32043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53BFD2-5C03-43FA-9B33-2BE776790A2B}"/>
              </a:ext>
            </a:extLst>
          </p:cNvPr>
          <p:cNvSpPr/>
          <p:nvPr/>
        </p:nvSpPr>
        <p:spPr>
          <a:xfrm>
            <a:off x="645459" y="6079577"/>
            <a:ext cx="3603812" cy="778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4745E75-2E52-4F5B-BE6A-601A3FFFE3E2}"/>
              </a:ext>
            </a:extLst>
          </p:cNvPr>
          <p:cNvSpPr>
            <a:spLocks noGrp="1"/>
          </p:cNvSpPr>
          <p:nvPr>
            <p:ph type="sldNum" sz="quarter" idx="12"/>
          </p:nvPr>
        </p:nvSpPr>
        <p:spPr/>
        <p:txBody>
          <a:bodyPr/>
          <a:lstStyle/>
          <a:p>
            <a:fld id="{3CD6FFF5-4241-45C7-93B1-B9C95D682B71}" type="slidenum">
              <a:rPr lang="en-US" smtClean="0"/>
              <a:t>13</a:t>
            </a:fld>
            <a:endParaRPr lang="en-US"/>
          </a:p>
        </p:txBody>
      </p:sp>
      <p:pic>
        <p:nvPicPr>
          <p:cNvPr id="13" name="Picture 12">
            <a:extLst>
              <a:ext uri="{FF2B5EF4-FFF2-40B4-BE49-F238E27FC236}">
                <a16:creationId xmlns:a16="http://schemas.microsoft.com/office/drawing/2014/main" id="{C4939944-3294-49D5-8AF8-A7A204F1A845}"/>
              </a:ext>
            </a:extLst>
          </p:cNvPr>
          <p:cNvPicPr/>
          <p:nvPr/>
        </p:nvPicPr>
        <p:blipFill>
          <a:blip r:embed="rId3">
            <a:extLst>
              <a:ext uri="{28A0092B-C50C-407E-A947-70E740481C1C}">
                <a14:useLocalDpi xmlns:a14="http://schemas.microsoft.com/office/drawing/2010/main" val="0"/>
              </a:ext>
            </a:extLst>
          </a:blip>
          <a:srcRect/>
          <a:stretch/>
        </p:blipFill>
        <p:spPr bwMode="auto">
          <a:xfrm>
            <a:off x="-23839" y="609532"/>
            <a:ext cx="3470599" cy="2968698"/>
          </a:xfrm>
          <a:prstGeom prst="rect">
            <a:avLst/>
          </a:prstGeom>
          <a:noFill/>
        </p:spPr>
      </p:pic>
      <p:pic>
        <p:nvPicPr>
          <p:cNvPr id="14" name="Picture 13">
            <a:extLst>
              <a:ext uri="{FF2B5EF4-FFF2-40B4-BE49-F238E27FC236}">
                <a16:creationId xmlns:a16="http://schemas.microsoft.com/office/drawing/2014/main" id="{FB0D8D20-B7C3-4DD8-A2CF-1B7D8196A841}"/>
              </a:ext>
            </a:extLst>
          </p:cNvPr>
          <p:cNvPicPr/>
          <p:nvPr/>
        </p:nvPicPr>
        <p:blipFill>
          <a:blip r:embed="rId4">
            <a:extLst>
              <a:ext uri="{28A0092B-C50C-407E-A947-70E740481C1C}">
                <a14:useLocalDpi xmlns:a14="http://schemas.microsoft.com/office/drawing/2010/main" val="0"/>
              </a:ext>
            </a:extLst>
          </a:blip>
          <a:srcRect/>
          <a:stretch/>
        </p:blipFill>
        <p:spPr bwMode="auto">
          <a:xfrm>
            <a:off x="3358818" y="609532"/>
            <a:ext cx="3470599" cy="2968698"/>
          </a:xfrm>
          <a:prstGeom prst="rect">
            <a:avLst/>
          </a:prstGeom>
          <a:noFill/>
        </p:spPr>
      </p:pic>
      <p:pic>
        <p:nvPicPr>
          <p:cNvPr id="15" name="Picture 14">
            <a:extLst>
              <a:ext uri="{FF2B5EF4-FFF2-40B4-BE49-F238E27FC236}">
                <a16:creationId xmlns:a16="http://schemas.microsoft.com/office/drawing/2014/main" id="{FFCA7F8C-E5CA-4FB4-925D-A75FEBD8B96B}"/>
              </a:ext>
            </a:extLst>
          </p:cNvPr>
          <p:cNvPicPr/>
          <p:nvPr/>
        </p:nvPicPr>
        <p:blipFill>
          <a:blip r:embed="rId5">
            <a:extLst>
              <a:ext uri="{28A0092B-C50C-407E-A947-70E740481C1C}">
                <a14:useLocalDpi xmlns:a14="http://schemas.microsoft.com/office/drawing/2010/main" val="0"/>
              </a:ext>
            </a:extLst>
          </a:blip>
          <a:srcRect/>
          <a:stretch/>
        </p:blipFill>
        <p:spPr bwMode="auto">
          <a:xfrm>
            <a:off x="6713876" y="616620"/>
            <a:ext cx="3470599" cy="2968698"/>
          </a:xfrm>
          <a:prstGeom prst="rect">
            <a:avLst/>
          </a:prstGeom>
          <a:noFill/>
        </p:spPr>
      </p:pic>
      <p:pic>
        <p:nvPicPr>
          <p:cNvPr id="16" name="Picture 15">
            <a:extLst>
              <a:ext uri="{FF2B5EF4-FFF2-40B4-BE49-F238E27FC236}">
                <a16:creationId xmlns:a16="http://schemas.microsoft.com/office/drawing/2014/main" id="{B1376D93-C60E-49E3-9456-3EAA589E9D68}"/>
              </a:ext>
            </a:extLst>
          </p:cNvPr>
          <p:cNvPicPr/>
          <p:nvPr/>
        </p:nvPicPr>
        <p:blipFill>
          <a:blip r:embed="rId6">
            <a:extLst>
              <a:ext uri="{28A0092B-C50C-407E-A947-70E740481C1C}">
                <a14:useLocalDpi xmlns:a14="http://schemas.microsoft.com/office/drawing/2010/main" val="0"/>
              </a:ext>
            </a:extLst>
          </a:blip>
          <a:srcRect/>
          <a:stretch/>
        </p:blipFill>
        <p:spPr bwMode="auto">
          <a:xfrm>
            <a:off x="-18520" y="3987580"/>
            <a:ext cx="3470599" cy="2968698"/>
          </a:xfrm>
          <a:prstGeom prst="rect">
            <a:avLst/>
          </a:prstGeom>
          <a:noFill/>
        </p:spPr>
      </p:pic>
      <p:pic>
        <p:nvPicPr>
          <p:cNvPr id="17" name="Picture 16">
            <a:extLst>
              <a:ext uri="{FF2B5EF4-FFF2-40B4-BE49-F238E27FC236}">
                <a16:creationId xmlns:a16="http://schemas.microsoft.com/office/drawing/2014/main" id="{6ADD0520-105C-4D74-A3B6-FDE4CF81C684}"/>
              </a:ext>
            </a:extLst>
          </p:cNvPr>
          <p:cNvPicPr/>
          <p:nvPr/>
        </p:nvPicPr>
        <p:blipFill>
          <a:blip r:embed="rId7">
            <a:extLst>
              <a:ext uri="{28A0092B-C50C-407E-A947-70E740481C1C}">
                <a14:useLocalDpi xmlns:a14="http://schemas.microsoft.com/office/drawing/2010/main" val="0"/>
              </a:ext>
            </a:extLst>
          </a:blip>
          <a:srcRect/>
          <a:stretch/>
        </p:blipFill>
        <p:spPr bwMode="auto">
          <a:xfrm>
            <a:off x="3371422" y="3969652"/>
            <a:ext cx="3470599" cy="2968698"/>
          </a:xfrm>
          <a:prstGeom prst="rect">
            <a:avLst/>
          </a:prstGeom>
          <a:noFill/>
        </p:spPr>
      </p:pic>
      <p:sp>
        <p:nvSpPr>
          <p:cNvPr id="2" name="TextBox 1">
            <a:extLst>
              <a:ext uri="{FF2B5EF4-FFF2-40B4-BE49-F238E27FC236}">
                <a16:creationId xmlns:a16="http://schemas.microsoft.com/office/drawing/2014/main" id="{BAF3A221-3299-49F8-A039-2A3030BB8367}"/>
              </a:ext>
            </a:extLst>
          </p:cNvPr>
          <p:cNvSpPr txBox="1"/>
          <p:nvPr/>
        </p:nvSpPr>
        <p:spPr>
          <a:xfrm>
            <a:off x="934353" y="147866"/>
            <a:ext cx="1564852" cy="461665"/>
          </a:xfrm>
          <a:prstGeom prst="rect">
            <a:avLst/>
          </a:prstGeom>
          <a:noFill/>
        </p:spPr>
        <p:txBody>
          <a:bodyPr wrap="none" rtlCol="0">
            <a:spAutoFit/>
          </a:bodyPr>
          <a:lstStyle/>
          <a:p>
            <a:r>
              <a:rPr lang="en-US" sz="2400" dirty="0"/>
              <a:t>Scenario 1:</a:t>
            </a:r>
          </a:p>
        </p:txBody>
      </p:sp>
      <p:sp>
        <p:nvSpPr>
          <p:cNvPr id="3" name="TextBox 2">
            <a:extLst>
              <a:ext uri="{FF2B5EF4-FFF2-40B4-BE49-F238E27FC236}">
                <a16:creationId xmlns:a16="http://schemas.microsoft.com/office/drawing/2014/main" id="{283DE3A3-A879-46BA-8C75-6D3EC53F30F7}"/>
              </a:ext>
            </a:extLst>
          </p:cNvPr>
          <p:cNvSpPr txBox="1"/>
          <p:nvPr/>
        </p:nvSpPr>
        <p:spPr>
          <a:xfrm>
            <a:off x="4324295" y="129774"/>
            <a:ext cx="1564852" cy="461665"/>
          </a:xfrm>
          <a:prstGeom prst="rect">
            <a:avLst/>
          </a:prstGeom>
          <a:noFill/>
        </p:spPr>
        <p:txBody>
          <a:bodyPr wrap="none" rtlCol="0">
            <a:spAutoFit/>
          </a:bodyPr>
          <a:lstStyle/>
          <a:p>
            <a:r>
              <a:rPr lang="en-US" sz="2400" dirty="0"/>
              <a:t>Scenario 2:</a:t>
            </a:r>
          </a:p>
        </p:txBody>
      </p:sp>
      <p:sp>
        <p:nvSpPr>
          <p:cNvPr id="6" name="TextBox 5">
            <a:extLst>
              <a:ext uri="{FF2B5EF4-FFF2-40B4-BE49-F238E27FC236}">
                <a16:creationId xmlns:a16="http://schemas.microsoft.com/office/drawing/2014/main" id="{957422A0-8536-4350-A249-A9692E283F9D}"/>
              </a:ext>
            </a:extLst>
          </p:cNvPr>
          <p:cNvSpPr txBox="1"/>
          <p:nvPr/>
        </p:nvSpPr>
        <p:spPr>
          <a:xfrm>
            <a:off x="7666750" y="136525"/>
            <a:ext cx="1564852" cy="461665"/>
          </a:xfrm>
          <a:prstGeom prst="rect">
            <a:avLst/>
          </a:prstGeom>
          <a:noFill/>
        </p:spPr>
        <p:txBody>
          <a:bodyPr wrap="none" rtlCol="0">
            <a:spAutoFit/>
          </a:bodyPr>
          <a:lstStyle/>
          <a:p>
            <a:r>
              <a:rPr lang="en-US" sz="2400" dirty="0"/>
              <a:t>Scenario 3:</a:t>
            </a:r>
          </a:p>
        </p:txBody>
      </p:sp>
      <p:sp>
        <p:nvSpPr>
          <p:cNvPr id="7" name="TextBox 6">
            <a:extLst>
              <a:ext uri="{FF2B5EF4-FFF2-40B4-BE49-F238E27FC236}">
                <a16:creationId xmlns:a16="http://schemas.microsoft.com/office/drawing/2014/main" id="{BFE88E1F-E7A7-4852-8424-984375973EAF}"/>
              </a:ext>
            </a:extLst>
          </p:cNvPr>
          <p:cNvSpPr txBox="1"/>
          <p:nvPr/>
        </p:nvSpPr>
        <p:spPr>
          <a:xfrm>
            <a:off x="934353" y="3525350"/>
            <a:ext cx="1564852" cy="461665"/>
          </a:xfrm>
          <a:prstGeom prst="rect">
            <a:avLst/>
          </a:prstGeom>
          <a:noFill/>
        </p:spPr>
        <p:txBody>
          <a:bodyPr wrap="none" rtlCol="0">
            <a:spAutoFit/>
          </a:bodyPr>
          <a:lstStyle/>
          <a:p>
            <a:r>
              <a:rPr lang="en-US" sz="2400" dirty="0"/>
              <a:t>Scenario 4:</a:t>
            </a:r>
          </a:p>
        </p:txBody>
      </p:sp>
      <p:sp>
        <p:nvSpPr>
          <p:cNvPr id="10" name="TextBox 9">
            <a:extLst>
              <a:ext uri="{FF2B5EF4-FFF2-40B4-BE49-F238E27FC236}">
                <a16:creationId xmlns:a16="http://schemas.microsoft.com/office/drawing/2014/main" id="{27AFA042-BF9D-43AD-ABAF-3E4AD5675427}"/>
              </a:ext>
            </a:extLst>
          </p:cNvPr>
          <p:cNvSpPr txBox="1"/>
          <p:nvPr/>
        </p:nvSpPr>
        <p:spPr>
          <a:xfrm>
            <a:off x="4317010" y="3541970"/>
            <a:ext cx="1564852" cy="461665"/>
          </a:xfrm>
          <a:prstGeom prst="rect">
            <a:avLst/>
          </a:prstGeom>
          <a:noFill/>
        </p:spPr>
        <p:txBody>
          <a:bodyPr wrap="none" rtlCol="0">
            <a:spAutoFit/>
          </a:bodyPr>
          <a:lstStyle/>
          <a:p>
            <a:r>
              <a:rPr lang="en-US" sz="2400" dirty="0"/>
              <a:t>Scenario 5:</a:t>
            </a:r>
          </a:p>
        </p:txBody>
      </p:sp>
      <p:sp>
        <p:nvSpPr>
          <p:cNvPr id="18" name="TextBox 17">
            <a:extLst>
              <a:ext uri="{FF2B5EF4-FFF2-40B4-BE49-F238E27FC236}">
                <a16:creationId xmlns:a16="http://schemas.microsoft.com/office/drawing/2014/main" id="{E3A9E211-1499-455D-9BDA-140E94AB5B25}"/>
              </a:ext>
            </a:extLst>
          </p:cNvPr>
          <p:cNvSpPr txBox="1"/>
          <p:nvPr/>
        </p:nvSpPr>
        <p:spPr>
          <a:xfrm>
            <a:off x="7309280" y="3525349"/>
            <a:ext cx="2279791" cy="461665"/>
          </a:xfrm>
          <a:prstGeom prst="rect">
            <a:avLst/>
          </a:prstGeom>
          <a:noFill/>
        </p:spPr>
        <p:txBody>
          <a:bodyPr wrap="none" rtlCol="0">
            <a:spAutoFit/>
          </a:bodyPr>
          <a:lstStyle/>
          <a:p>
            <a:r>
              <a:rPr lang="en-US" sz="2400" dirty="0"/>
              <a:t>Ensemble Mean:</a:t>
            </a:r>
          </a:p>
        </p:txBody>
      </p:sp>
      <p:pic>
        <p:nvPicPr>
          <p:cNvPr id="1026" name="Picture 2">
            <a:extLst>
              <a:ext uri="{FF2B5EF4-FFF2-40B4-BE49-F238E27FC236}">
                <a16:creationId xmlns:a16="http://schemas.microsoft.com/office/drawing/2014/main" id="{009A38CF-874E-4185-9210-E00D4C4AF8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6793" y="3962564"/>
            <a:ext cx="3470599" cy="29730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E585B31-BE68-4723-B392-BB58B025A067}"/>
              </a:ext>
            </a:extLst>
          </p:cNvPr>
          <p:cNvSpPr txBox="1"/>
          <p:nvPr/>
        </p:nvSpPr>
        <p:spPr>
          <a:xfrm>
            <a:off x="10096534" y="402465"/>
            <a:ext cx="1779767" cy="3785652"/>
          </a:xfrm>
          <a:prstGeom prst="rect">
            <a:avLst/>
          </a:prstGeom>
          <a:noFill/>
        </p:spPr>
        <p:txBody>
          <a:bodyPr wrap="square" rtlCol="0">
            <a:spAutoFit/>
          </a:bodyPr>
          <a:lstStyle/>
          <a:p>
            <a:r>
              <a:rPr lang="en-US" sz="2400" dirty="0"/>
              <a:t>Resulting MSLP scenarios of </a:t>
            </a:r>
            <a:r>
              <a:rPr lang="en-US" sz="2400" b="1" dirty="0"/>
              <a:t>fuzzy clustering of 2PC space</a:t>
            </a:r>
            <a:r>
              <a:rPr lang="en-US" sz="2400" dirty="0"/>
              <a:t> and ensemble mean. (in </a:t>
            </a:r>
            <a:r>
              <a:rPr lang="en-US" sz="2400" dirty="0" err="1"/>
              <a:t>hPa</a:t>
            </a:r>
            <a:r>
              <a:rPr lang="en-US" sz="2400" dirty="0"/>
              <a:t>)</a:t>
            </a:r>
          </a:p>
        </p:txBody>
      </p:sp>
    </p:spTree>
    <p:extLst>
      <p:ext uri="{BB962C8B-B14F-4D97-AF65-F5344CB8AC3E}">
        <p14:creationId xmlns:p14="http://schemas.microsoft.com/office/powerpoint/2010/main" val="3341750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41FCD6-637D-4CAC-B515-C3337155678C}"/>
              </a:ext>
            </a:extLst>
          </p:cNvPr>
          <p:cNvSpPr/>
          <p:nvPr/>
        </p:nvSpPr>
        <p:spPr>
          <a:xfrm flipH="1">
            <a:off x="12196732" y="0"/>
            <a:ext cx="45719"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581E53-1AAF-4326-A1E4-3FFB8AD1936E}"/>
              </a:ext>
            </a:extLst>
          </p:cNvPr>
          <p:cNvSpPr/>
          <p:nvPr/>
        </p:nvSpPr>
        <p:spPr>
          <a:xfrm>
            <a:off x="-1" y="0"/>
            <a:ext cx="32043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53BFD2-5C03-43FA-9B33-2BE776790A2B}"/>
              </a:ext>
            </a:extLst>
          </p:cNvPr>
          <p:cNvSpPr/>
          <p:nvPr/>
        </p:nvSpPr>
        <p:spPr>
          <a:xfrm>
            <a:off x="645459" y="6079577"/>
            <a:ext cx="3603812" cy="778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4745E75-2E52-4F5B-BE6A-601A3FFFE3E2}"/>
              </a:ext>
            </a:extLst>
          </p:cNvPr>
          <p:cNvSpPr>
            <a:spLocks noGrp="1"/>
          </p:cNvSpPr>
          <p:nvPr>
            <p:ph type="sldNum" sz="quarter" idx="12"/>
          </p:nvPr>
        </p:nvSpPr>
        <p:spPr/>
        <p:txBody>
          <a:bodyPr/>
          <a:lstStyle/>
          <a:p>
            <a:fld id="{3CD6FFF5-4241-45C7-93B1-B9C95D682B71}" type="slidenum">
              <a:rPr lang="en-US" smtClean="0"/>
              <a:t>14</a:t>
            </a:fld>
            <a:endParaRPr lang="en-US"/>
          </a:p>
        </p:txBody>
      </p:sp>
      <p:pic>
        <p:nvPicPr>
          <p:cNvPr id="13" name="Picture 12">
            <a:extLst>
              <a:ext uri="{FF2B5EF4-FFF2-40B4-BE49-F238E27FC236}">
                <a16:creationId xmlns:a16="http://schemas.microsoft.com/office/drawing/2014/main" id="{C4939944-3294-49D5-8AF8-A7A204F1A845}"/>
              </a:ext>
            </a:extLst>
          </p:cNvPr>
          <p:cNvPicPr/>
          <p:nvPr/>
        </p:nvPicPr>
        <p:blipFill>
          <a:blip r:embed="rId3">
            <a:extLst>
              <a:ext uri="{28A0092B-C50C-407E-A947-70E740481C1C}">
                <a14:useLocalDpi xmlns:a14="http://schemas.microsoft.com/office/drawing/2010/main" val="0"/>
              </a:ext>
            </a:extLst>
          </a:blip>
          <a:srcRect/>
          <a:stretch/>
        </p:blipFill>
        <p:spPr bwMode="auto">
          <a:xfrm>
            <a:off x="-23839" y="348114"/>
            <a:ext cx="3470599" cy="2968697"/>
          </a:xfrm>
          <a:prstGeom prst="rect">
            <a:avLst/>
          </a:prstGeom>
          <a:noFill/>
        </p:spPr>
      </p:pic>
      <p:pic>
        <p:nvPicPr>
          <p:cNvPr id="14" name="Picture 13">
            <a:extLst>
              <a:ext uri="{FF2B5EF4-FFF2-40B4-BE49-F238E27FC236}">
                <a16:creationId xmlns:a16="http://schemas.microsoft.com/office/drawing/2014/main" id="{FB0D8D20-B7C3-4DD8-A2CF-1B7D8196A841}"/>
              </a:ext>
            </a:extLst>
          </p:cNvPr>
          <p:cNvPicPr/>
          <p:nvPr/>
        </p:nvPicPr>
        <p:blipFill>
          <a:blip r:embed="rId4">
            <a:extLst>
              <a:ext uri="{28A0092B-C50C-407E-A947-70E740481C1C}">
                <a14:useLocalDpi xmlns:a14="http://schemas.microsoft.com/office/drawing/2010/main" val="0"/>
              </a:ext>
            </a:extLst>
          </a:blip>
          <a:srcRect/>
          <a:stretch/>
        </p:blipFill>
        <p:spPr bwMode="auto">
          <a:xfrm>
            <a:off x="3358818" y="609532"/>
            <a:ext cx="3470599" cy="2968697"/>
          </a:xfrm>
          <a:prstGeom prst="rect">
            <a:avLst/>
          </a:prstGeom>
          <a:noFill/>
        </p:spPr>
      </p:pic>
      <p:pic>
        <p:nvPicPr>
          <p:cNvPr id="15" name="Picture 14">
            <a:extLst>
              <a:ext uri="{FF2B5EF4-FFF2-40B4-BE49-F238E27FC236}">
                <a16:creationId xmlns:a16="http://schemas.microsoft.com/office/drawing/2014/main" id="{FFCA7F8C-E5CA-4FB4-925D-A75FEBD8B96B}"/>
              </a:ext>
            </a:extLst>
          </p:cNvPr>
          <p:cNvPicPr/>
          <p:nvPr/>
        </p:nvPicPr>
        <p:blipFill>
          <a:blip r:embed="rId5">
            <a:extLst>
              <a:ext uri="{28A0092B-C50C-407E-A947-70E740481C1C}">
                <a14:useLocalDpi xmlns:a14="http://schemas.microsoft.com/office/drawing/2010/main" val="0"/>
              </a:ext>
            </a:extLst>
          </a:blip>
          <a:srcRect/>
          <a:stretch/>
        </p:blipFill>
        <p:spPr bwMode="auto">
          <a:xfrm>
            <a:off x="6713876" y="616620"/>
            <a:ext cx="3470599" cy="2968697"/>
          </a:xfrm>
          <a:prstGeom prst="rect">
            <a:avLst/>
          </a:prstGeom>
          <a:noFill/>
        </p:spPr>
      </p:pic>
      <p:pic>
        <p:nvPicPr>
          <p:cNvPr id="16" name="Picture 15">
            <a:extLst>
              <a:ext uri="{FF2B5EF4-FFF2-40B4-BE49-F238E27FC236}">
                <a16:creationId xmlns:a16="http://schemas.microsoft.com/office/drawing/2014/main" id="{B1376D93-C60E-49E3-9456-3EAA589E9D68}"/>
              </a:ext>
            </a:extLst>
          </p:cNvPr>
          <p:cNvPicPr/>
          <p:nvPr/>
        </p:nvPicPr>
        <p:blipFill>
          <a:blip r:embed="rId6">
            <a:extLst>
              <a:ext uri="{28A0092B-C50C-407E-A947-70E740481C1C}">
                <a14:useLocalDpi xmlns:a14="http://schemas.microsoft.com/office/drawing/2010/main" val="0"/>
              </a:ext>
            </a:extLst>
          </a:blip>
          <a:srcRect/>
          <a:stretch/>
        </p:blipFill>
        <p:spPr bwMode="auto">
          <a:xfrm>
            <a:off x="-18520" y="3987580"/>
            <a:ext cx="3470599" cy="2968697"/>
          </a:xfrm>
          <a:prstGeom prst="rect">
            <a:avLst/>
          </a:prstGeom>
          <a:noFill/>
        </p:spPr>
      </p:pic>
      <p:pic>
        <p:nvPicPr>
          <p:cNvPr id="17" name="Picture 16">
            <a:extLst>
              <a:ext uri="{FF2B5EF4-FFF2-40B4-BE49-F238E27FC236}">
                <a16:creationId xmlns:a16="http://schemas.microsoft.com/office/drawing/2014/main" id="{6ADD0520-105C-4D74-A3B6-FDE4CF81C684}"/>
              </a:ext>
            </a:extLst>
          </p:cNvPr>
          <p:cNvPicPr/>
          <p:nvPr/>
        </p:nvPicPr>
        <p:blipFill>
          <a:blip r:embed="rId7">
            <a:extLst>
              <a:ext uri="{28A0092B-C50C-407E-A947-70E740481C1C}">
                <a14:useLocalDpi xmlns:a14="http://schemas.microsoft.com/office/drawing/2010/main" val="0"/>
              </a:ext>
            </a:extLst>
          </a:blip>
          <a:srcRect/>
          <a:stretch/>
        </p:blipFill>
        <p:spPr bwMode="auto">
          <a:xfrm>
            <a:off x="3371422" y="3969652"/>
            <a:ext cx="3470599" cy="2968697"/>
          </a:xfrm>
          <a:prstGeom prst="rect">
            <a:avLst/>
          </a:prstGeom>
          <a:noFill/>
        </p:spPr>
      </p:pic>
      <p:sp>
        <p:nvSpPr>
          <p:cNvPr id="2" name="TextBox 1">
            <a:extLst>
              <a:ext uri="{FF2B5EF4-FFF2-40B4-BE49-F238E27FC236}">
                <a16:creationId xmlns:a16="http://schemas.microsoft.com/office/drawing/2014/main" id="{BAF3A221-3299-49F8-A039-2A3030BB8367}"/>
              </a:ext>
            </a:extLst>
          </p:cNvPr>
          <p:cNvSpPr txBox="1"/>
          <p:nvPr/>
        </p:nvSpPr>
        <p:spPr>
          <a:xfrm>
            <a:off x="934353" y="147866"/>
            <a:ext cx="1564852" cy="461665"/>
          </a:xfrm>
          <a:prstGeom prst="rect">
            <a:avLst/>
          </a:prstGeom>
          <a:noFill/>
        </p:spPr>
        <p:txBody>
          <a:bodyPr wrap="none" rtlCol="0">
            <a:spAutoFit/>
          </a:bodyPr>
          <a:lstStyle/>
          <a:p>
            <a:r>
              <a:rPr lang="en-US" sz="2400" dirty="0"/>
              <a:t>Scenario 1:</a:t>
            </a:r>
          </a:p>
        </p:txBody>
      </p:sp>
      <p:sp>
        <p:nvSpPr>
          <p:cNvPr id="3" name="TextBox 2">
            <a:extLst>
              <a:ext uri="{FF2B5EF4-FFF2-40B4-BE49-F238E27FC236}">
                <a16:creationId xmlns:a16="http://schemas.microsoft.com/office/drawing/2014/main" id="{283DE3A3-A879-46BA-8C75-6D3EC53F30F7}"/>
              </a:ext>
            </a:extLst>
          </p:cNvPr>
          <p:cNvSpPr txBox="1"/>
          <p:nvPr/>
        </p:nvSpPr>
        <p:spPr>
          <a:xfrm>
            <a:off x="4324295" y="129774"/>
            <a:ext cx="1564852" cy="461665"/>
          </a:xfrm>
          <a:prstGeom prst="rect">
            <a:avLst/>
          </a:prstGeom>
          <a:noFill/>
        </p:spPr>
        <p:txBody>
          <a:bodyPr wrap="none" rtlCol="0">
            <a:spAutoFit/>
          </a:bodyPr>
          <a:lstStyle/>
          <a:p>
            <a:r>
              <a:rPr lang="en-US" sz="2400" dirty="0"/>
              <a:t>Scenario 2:</a:t>
            </a:r>
          </a:p>
        </p:txBody>
      </p:sp>
      <p:sp>
        <p:nvSpPr>
          <p:cNvPr id="6" name="TextBox 5">
            <a:extLst>
              <a:ext uri="{FF2B5EF4-FFF2-40B4-BE49-F238E27FC236}">
                <a16:creationId xmlns:a16="http://schemas.microsoft.com/office/drawing/2014/main" id="{957422A0-8536-4350-A249-A9692E283F9D}"/>
              </a:ext>
            </a:extLst>
          </p:cNvPr>
          <p:cNvSpPr txBox="1"/>
          <p:nvPr/>
        </p:nvSpPr>
        <p:spPr>
          <a:xfrm>
            <a:off x="7666750" y="136525"/>
            <a:ext cx="1564852" cy="461665"/>
          </a:xfrm>
          <a:prstGeom prst="rect">
            <a:avLst/>
          </a:prstGeom>
          <a:noFill/>
        </p:spPr>
        <p:txBody>
          <a:bodyPr wrap="none" rtlCol="0">
            <a:spAutoFit/>
          </a:bodyPr>
          <a:lstStyle/>
          <a:p>
            <a:r>
              <a:rPr lang="en-US" sz="2400" dirty="0"/>
              <a:t>Scenario 3:</a:t>
            </a:r>
          </a:p>
        </p:txBody>
      </p:sp>
      <p:sp>
        <p:nvSpPr>
          <p:cNvPr id="7" name="TextBox 6">
            <a:extLst>
              <a:ext uri="{FF2B5EF4-FFF2-40B4-BE49-F238E27FC236}">
                <a16:creationId xmlns:a16="http://schemas.microsoft.com/office/drawing/2014/main" id="{BFE88E1F-E7A7-4852-8424-984375973EAF}"/>
              </a:ext>
            </a:extLst>
          </p:cNvPr>
          <p:cNvSpPr txBox="1"/>
          <p:nvPr/>
        </p:nvSpPr>
        <p:spPr>
          <a:xfrm>
            <a:off x="934353" y="3525350"/>
            <a:ext cx="1564852" cy="461665"/>
          </a:xfrm>
          <a:prstGeom prst="rect">
            <a:avLst/>
          </a:prstGeom>
          <a:noFill/>
        </p:spPr>
        <p:txBody>
          <a:bodyPr wrap="none" rtlCol="0">
            <a:spAutoFit/>
          </a:bodyPr>
          <a:lstStyle/>
          <a:p>
            <a:r>
              <a:rPr lang="en-US" sz="2400" dirty="0"/>
              <a:t>Scenario 4:</a:t>
            </a:r>
          </a:p>
        </p:txBody>
      </p:sp>
      <p:sp>
        <p:nvSpPr>
          <p:cNvPr id="10" name="TextBox 9">
            <a:extLst>
              <a:ext uri="{FF2B5EF4-FFF2-40B4-BE49-F238E27FC236}">
                <a16:creationId xmlns:a16="http://schemas.microsoft.com/office/drawing/2014/main" id="{27AFA042-BF9D-43AD-ABAF-3E4AD5675427}"/>
              </a:ext>
            </a:extLst>
          </p:cNvPr>
          <p:cNvSpPr txBox="1"/>
          <p:nvPr/>
        </p:nvSpPr>
        <p:spPr>
          <a:xfrm>
            <a:off x="4317010" y="3541970"/>
            <a:ext cx="1564852" cy="461665"/>
          </a:xfrm>
          <a:prstGeom prst="rect">
            <a:avLst/>
          </a:prstGeom>
          <a:noFill/>
        </p:spPr>
        <p:txBody>
          <a:bodyPr wrap="none" rtlCol="0">
            <a:spAutoFit/>
          </a:bodyPr>
          <a:lstStyle/>
          <a:p>
            <a:r>
              <a:rPr lang="en-US" sz="2400" dirty="0"/>
              <a:t>Scenario 5:</a:t>
            </a:r>
          </a:p>
        </p:txBody>
      </p:sp>
      <p:sp>
        <p:nvSpPr>
          <p:cNvPr id="18" name="TextBox 17">
            <a:extLst>
              <a:ext uri="{FF2B5EF4-FFF2-40B4-BE49-F238E27FC236}">
                <a16:creationId xmlns:a16="http://schemas.microsoft.com/office/drawing/2014/main" id="{E3A9E211-1499-455D-9BDA-140E94AB5B25}"/>
              </a:ext>
            </a:extLst>
          </p:cNvPr>
          <p:cNvSpPr txBox="1"/>
          <p:nvPr/>
        </p:nvSpPr>
        <p:spPr>
          <a:xfrm>
            <a:off x="7309280" y="3525349"/>
            <a:ext cx="2321469" cy="461665"/>
          </a:xfrm>
          <a:prstGeom prst="rect">
            <a:avLst/>
          </a:prstGeom>
          <a:noFill/>
        </p:spPr>
        <p:txBody>
          <a:bodyPr wrap="none" rtlCol="0">
            <a:spAutoFit/>
          </a:bodyPr>
          <a:lstStyle/>
          <a:p>
            <a:r>
              <a:rPr lang="en-US" sz="2400" b="1" dirty="0"/>
              <a:t>Ensemble Mean:</a:t>
            </a:r>
          </a:p>
        </p:txBody>
      </p:sp>
      <p:pic>
        <p:nvPicPr>
          <p:cNvPr id="1026" name="Picture 2">
            <a:extLst>
              <a:ext uri="{FF2B5EF4-FFF2-40B4-BE49-F238E27FC236}">
                <a16:creationId xmlns:a16="http://schemas.microsoft.com/office/drawing/2014/main" id="{009A38CF-874E-4185-9210-E00D4C4AF8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6793" y="3962564"/>
            <a:ext cx="3470599" cy="29730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E585B31-BE68-4723-B392-BB58B025A067}"/>
              </a:ext>
            </a:extLst>
          </p:cNvPr>
          <p:cNvSpPr txBox="1"/>
          <p:nvPr/>
        </p:nvSpPr>
        <p:spPr>
          <a:xfrm>
            <a:off x="10096534" y="402465"/>
            <a:ext cx="2095466" cy="2677656"/>
          </a:xfrm>
          <a:prstGeom prst="rect">
            <a:avLst/>
          </a:prstGeom>
          <a:noFill/>
        </p:spPr>
        <p:txBody>
          <a:bodyPr wrap="square" rtlCol="0">
            <a:spAutoFit/>
          </a:bodyPr>
          <a:lstStyle/>
          <a:p>
            <a:r>
              <a:rPr lang="en-US" sz="2400" dirty="0"/>
              <a:t>Resulting MSLP scenarios of </a:t>
            </a:r>
            <a:r>
              <a:rPr lang="en-US" sz="2400" b="1" dirty="0"/>
              <a:t>fuzzy clustering of IDISP space</a:t>
            </a:r>
            <a:r>
              <a:rPr lang="en-US" sz="2400" dirty="0"/>
              <a:t> and ensemble mean. (in </a:t>
            </a:r>
            <a:r>
              <a:rPr lang="en-US" sz="2400" dirty="0" err="1"/>
              <a:t>hPa</a:t>
            </a:r>
            <a:r>
              <a:rPr lang="en-US" sz="2400" dirty="0"/>
              <a:t>)</a:t>
            </a:r>
          </a:p>
        </p:txBody>
      </p:sp>
    </p:spTree>
    <p:extLst>
      <p:ext uri="{BB962C8B-B14F-4D97-AF65-F5344CB8AC3E}">
        <p14:creationId xmlns:p14="http://schemas.microsoft.com/office/powerpoint/2010/main" val="719271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CBCBF80-04B3-49A9-A0C9-6B716D3033CA}"/>
              </a:ext>
            </a:extLst>
          </p:cNvPr>
          <p:cNvSpPr/>
          <p:nvPr/>
        </p:nvSpPr>
        <p:spPr>
          <a:xfrm>
            <a:off x="11860542" y="-8062"/>
            <a:ext cx="322729"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0A5780A-0FBF-4FC5-AD3B-1A58F195B2D2}"/>
              </a:ext>
            </a:extLst>
          </p:cNvPr>
          <p:cNvSpPr>
            <a:spLocks noGrp="1"/>
          </p:cNvSpPr>
          <p:nvPr>
            <p:ph type="sldNum" sz="quarter" idx="12"/>
          </p:nvPr>
        </p:nvSpPr>
        <p:spPr/>
        <p:txBody>
          <a:bodyPr/>
          <a:lstStyle/>
          <a:p>
            <a:fld id="{3CD6FFF5-4241-45C7-93B1-B9C95D682B71}" type="slidenum">
              <a:rPr lang="en-US" smtClean="0"/>
              <a:t>15</a:t>
            </a:fld>
            <a:endParaRPr lang="en-US"/>
          </a:p>
        </p:txBody>
      </p:sp>
      <p:sp>
        <p:nvSpPr>
          <p:cNvPr id="16" name="Title 20">
            <a:extLst>
              <a:ext uri="{FF2B5EF4-FFF2-40B4-BE49-F238E27FC236}">
                <a16:creationId xmlns:a16="http://schemas.microsoft.com/office/drawing/2014/main" id="{BED98275-D040-4E4B-866B-B2C8F7D706D8}"/>
              </a:ext>
            </a:extLst>
          </p:cNvPr>
          <p:cNvSpPr>
            <a:spLocks noGrp="1"/>
          </p:cNvSpPr>
          <p:nvPr>
            <p:ph type="title"/>
          </p:nvPr>
        </p:nvSpPr>
        <p:spPr>
          <a:xfrm>
            <a:off x="-183777" y="1274090"/>
            <a:ext cx="5257800" cy="644868"/>
          </a:xfrm>
        </p:spPr>
        <p:txBody>
          <a:bodyPr>
            <a:normAutofit/>
          </a:bodyPr>
          <a:lstStyle/>
          <a:p>
            <a:pPr algn="ctr"/>
            <a:r>
              <a:rPr lang="en-US" sz="3200"/>
              <a:t> 2PC k-means Clusters:</a:t>
            </a:r>
            <a:endParaRPr lang="en-US" sz="3200" dirty="0"/>
          </a:p>
        </p:txBody>
      </p:sp>
      <p:sp>
        <p:nvSpPr>
          <p:cNvPr id="17" name="Title 20">
            <a:extLst>
              <a:ext uri="{FF2B5EF4-FFF2-40B4-BE49-F238E27FC236}">
                <a16:creationId xmlns:a16="http://schemas.microsoft.com/office/drawing/2014/main" id="{48C8AD52-9FD5-43CA-A7DE-43FF25244DA1}"/>
              </a:ext>
            </a:extLst>
          </p:cNvPr>
          <p:cNvSpPr txBox="1">
            <a:spLocks/>
          </p:cNvSpPr>
          <p:nvPr/>
        </p:nvSpPr>
        <p:spPr>
          <a:xfrm>
            <a:off x="4150821" y="1291920"/>
            <a:ext cx="5383237" cy="605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 IDISP k-means Clusters:</a:t>
            </a:r>
          </a:p>
        </p:txBody>
      </p:sp>
      <p:sp>
        <p:nvSpPr>
          <p:cNvPr id="18" name="Title 20">
            <a:extLst>
              <a:ext uri="{FF2B5EF4-FFF2-40B4-BE49-F238E27FC236}">
                <a16:creationId xmlns:a16="http://schemas.microsoft.com/office/drawing/2014/main" id="{AB95ED74-F196-49B4-9192-0EE5831C14DC}"/>
              </a:ext>
            </a:extLst>
          </p:cNvPr>
          <p:cNvSpPr txBox="1">
            <a:spLocks/>
          </p:cNvSpPr>
          <p:nvPr/>
        </p:nvSpPr>
        <p:spPr>
          <a:xfrm>
            <a:off x="9187" y="-16065"/>
            <a:ext cx="8864366" cy="90365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100" dirty="0"/>
              <a:t>IDISP “Scenario Nearest Analysis” members most likely to have lowest displacement/intensity errors….</a:t>
            </a:r>
          </a:p>
        </p:txBody>
      </p:sp>
      <p:pic>
        <p:nvPicPr>
          <p:cNvPr id="2054" name="Picture 6">
            <a:extLst>
              <a:ext uri="{FF2B5EF4-FFF2-40B4-BE49-F238E27FC236}">
                <a16:creationId xmlns:a16="http://schemas.microsoft.com/office/drawing/2014/main" id="{5F5CB981-40FA-43C7-8E29-34D47F73580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09981" y="1825625"/>
            <a:ext cx="439743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3ABA0DA-FF75-45DF-A84D-7802B7136713}"/>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80033" y="1825625"/>
            <a:ext cx="4397432" cy="43513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B4E50B-FC05-4DDA-8CC2-1F150C53C2A7}"/>
              </a:ext>
            </a:extLst>
          </p:cNvPr>
          <p:cNvSpPr txBox="1"/>
          <p:nvPr/>
        </p:nvSpPr>
        <p:spPr>
          <a:xfrm>
            <a:off x="8873096" y="-32297"/>
            <a:ext cx="3206016" cy="6463308"/>
          </a:xfrm>
          <a:prstGeom prst="rect">
            <a:avLst/>
          </a:prstGeom>
          <a:noFill/>
        </p:spPr>
        <p:txBody>
          <a:bodyPr wrap="square" rtlCol="0">
            <a:spAutoFit/>
          </a:bodyPr>
          <a:lstStyle/>
          <a:p>
            <a:r>
              <a:rPr lang="en-US" sz="2300" dirty="0"/>
              <a:t>For every ensemble run for days 7-9:</a:t>
            </a:r>
          </a:p>
          <a:p>
            <a:pPr marL="285750" indent="-285750">
              <a:buFont typeface="Arial" panose="020B0604020202020204" pitchFamily="34" charset="0"/>
              <a:buChar char="•"/>
            </a:pPr>
            <a:r>
              <a:rPr lang="en-US" sz="2300" dirty="0"/>
              <a:t>Calculate intensity, displacement errors for every ensemble member.</a:t>
            </a:r>
          </a:p>
          <a:p>
            <a:pPr marL="285750" indent="-285750">
              <a:buFont typeface="Arial" panose="020B0604020202020204" pitchFamily="34" charset="0"/>
              <a:buChar char="•"/>
            </a:pPr>
            <a:r>
              <a:rPr lang="en-US" sz="2300" dirty="0"/>
              <a:t>Divide each by standard deviation</a:t>
            </a:r>
          </a:p>
          <a:p>
            <a:pPr marL="285750" indent="-285750">
              <a:buFont typeface="Arial" panose="020B0604020202020204" pitchFamily="34" charset="0"/>
              <a:buChar char="•"/>
            </a:pPr>
            <a:r>
              <a:rPr lang="en-US" sz="2300" dirty="0"/>
              <a:t>Label the ensemble members that contribute to scenario nearest analysis in </a:t>
            </a:r>
            <a:r>
              <a:rPr lang="en-US" sz="2300" b="1" dirty="0">
                <a:solidFill>
                  <a:srgbClr val="FF0000"/>
                </a:solidFill>
              </a:rPr>
              <a:t>red</a:t>
            </a:r>
            <a:r>
              <a:rPr lang="en-US" sz="2300" dirty="0"/>
              <a:t>,</a:t>
            </a:r>
            <a:r>
              <a:rPr lang="en-US" sz="2300" b="1" dirty="0"/>
              <a:t> </a:t>
            </a:r>
            <a:r>
              <a:rPr lang="en-US" sz="2300" dirty="0"/>
              <a:t>otherwise label </a:t>
            </a:r>
            <a:r>
              <a:rPr lang="en-US" sz="2300" b="1" dirty="0"/>
              <a:t>black.</a:t>
            </a:r>
          </a:p>
          <a:p>
            <a:r>
              <a:rPr lang="en-US" sz="2300" dirty="0"/>
              <a:t>IDISP scenario nearest analysis is more consistently selecting the individual members with lowest errors.</a:t>
            </a:r>
          </a:p>
        </p:txBody>
      </p:sp>
      <p:sp>
        <p:nvSpPr>
          <p:cNvPr id="11" name="TextBox 10">
            <a:extLst>
              <a:ext uri="{FF2B5EF4-FFF2-40B4-BE49-F238E27FC236}">
                <a16:creationId xmlns:a16="http://schemas.microsoft.com/office/drawing/2014/main" id="{E049AD15-6C19-40EF-ACE3-FD4910D4D912}"/>
              </a:ext>
            </a:extLst>
          </p:cNvPr>
          <p:cNvSpPr txBox="1"/>
          <p:nvPr/>
        </p:nvSpPr>
        <p:spPr>
          <a:xfrm>
            <a:off x="306933" y="717817"/>
            <a:ext cx="8268875" cy="830997"/>
          </a:xfrm>
          <a:prstGeom prst="rect">
            <a:avLst/>
          </a:prstGeom>
          <a:noFill/>
        </p:spPr>
        <p:txBody>
          <a:bodyPr wrap="square">
            <a:spAutoFit/>
          </a:bodyPr>
          <a:lstStyle/>
          <a:p>
            <a:pPr algn="ctr"/>
            <a:r>
              <a:rPr lang="en-US" sz="2400" dirty="0"/>
              <a:t>MSLP Intensity Error vs. Displacement Error Scatterplot at Long Lead Time:</a:t>
            </a:r>
          </a:p>
        </p:txBody>
      </p:sp>
    </p:spTree>
    <p:extLst>
      <p:ext uri="{BB962C8B-B14F-4D97-AF65-F5344CB8AC3E}">
        <p14:creationId xmlns:p14="http://schemas.microsoft.com/office/powerpoint/2010/main" val="3594726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3D12B-C9BD-4700-BAD3-C1344AD12A5F}"/>
              </a:ext>
            </a:extLst>
          </p:cNvPr>
          <p:cNvSpPr>
            <a:spLocks noGrp="1"/>
          </p:cNvSpPr>
          <p:nvPr>
            <p:ph type="title"/>
          </p:nvPr>
        </p:nvSpPr>
        <p:spPr>
          <a:xfrm>
            <a:off x="838200" y="279790"/>
            <a:ext cx="10515600" cy="802493"/>
          </a:xfrm>
        </p:spPr>
        <p:txBody>
          <a:bodyPr/>
          <a:lstStyle/>
          <a:p>
            <a:r>
              <a:rPr lang="en-US" b="1" dirty="0"/>
              <a:t>Tested Different Clustering Algorithms</a:t>
            </a:r>
          </a:p>
        </p:txBody>
      </p:sp>
      <p:sp>
        <p:nvSpPr>
          <p:cNvPr id="3" name="Content Placeholder 2">
            <a:extLst>
              <a:ext uri="{FF2B5EF4-FFF2-40B4-BE49-F238E27FC236}">
                <a16:creationId xmlns:a16="http://schemas.microsoft.com/office/drawing/2014/main" id="{92D24231-43E2-4D49-8441-E23AADE8745E}"/>
              </a:ext>
            </a:extLst>
          </p:cNvPr>
          <p:cNvSpPr>
            <a:spLocks noGrp="1"/>
          </p:cNvSpPr>
          <p:nvPr>
            <p:ph idx="1"/>
          </p:nvPr>
        </p:nvSpPr>
        <p:spPr>
          <a:xfrm>
            <a:off x="225778" y="1082283"/>
            <a:ext cx="11559822" cy="5094679"/>
          </a:xfrm>
        </p:spPr>
        <p:txBody>
          <a:bodyPr>
            <a:noAutofit/>
          </a:bodyPr>
          <a:lstStyle/>
          <a:p>
            <a:r>
              <a:rPr lang="en-US" sz="1900" b="1" dirty="0"/>
              <a:t>K-means:</a:t>
            </a:r>
            <a:r>
              <a:rPr lang="en-US" sz="1900" dirty="0"/>
              <a:t> Clusters obtained through finding local minimum of within cluster sum of squares.</a:t>
            </a:r>
          </a:p>
          <a:p>
            <a:r>
              <a:rPr lang="en-US" sz="1900" b="1" dirty="0"/>
              <a:t>Fuzzy:</a:t>
            </a:r>
            <a:r>
              <a:rPr lang="en-US" sz="1900" dirty="0"/>
              <a:t> Like k-means but weights each point by a probability of belonging to a cluster instead of exact assignment.</a:t>
            </a:r>
          </a:p>
          <a:p>
            <a:r>
              <a:rPr lang="en-US" sz="1900" b="1" dirty="0"/>
              <a:t>Agglomerative Hierarchical Clustering (AHC): </a:t>
            </a:r>
            <a:r>
              <a:rPr lang="en-US" sz="1900" dirty="0"/>
              <a:t>Each member starts out as its own cluster. On each iteration, until the desired number of clusters is reached:</a:t>
            </a:r>
          </a:p>
          <a:p>
            <a:pPr lvl="1"/>
            <a:r>
              <a:rPr lang="en-US" sz="1900" b="1" dirty="0"/>
              <a:t>Ward’s Linkage:</a:t>
            </a:r>
            <a:r>
              <a:rPr lang="en-US" sz="1900" dirty="0"/>
              <a:t> The two clusters whose intra-cluster sum of squares increases the least are merged.</a:t>
            </a:r>
          </a:p>
          <a:p>
            <a:pPr lvl="1"/>
            <a:r>
              <a:rPr lang="en-US" sz="1900" b="1" dirty="0"/>
              <a:t>Full Linkage:</a:t>
            </a:r>
            <a:r>
              <a:rPr lang="en-US" sz="1900" dirty="0"/>
              <a:t> The two clusters whose furthest pair of points away from each other have the smallest Euclidean distance are merged.</a:t>
            </a:r>
          </a:p>
          <a:p>
            <a:pPr lvl="1"/>
            <a:r>
              <a:rPr lang="en-US" sz="1900" b="1" dirty="0"/>
              <a:t>Average Linkage:</a:t>
            </a:r>
            <a:r>
              <a:rPr lang="en-US" sz="1900" dirty="0"/>
              <a:t> the Two clusters whose average inter-cluster Euclidean distance are smallest are merged.</a:t>
            </a:r>
          </a:p>
          <a:p>
            <a:r>
              <a:rPr lang="en-US" sz="1900" b="1" dirty="0"/>
              <a:t>Self Organizing Map (SOM):</a:t>
            </a:r>
            <a:r>
              <a:rPr lang="en-US" sz="1900" dirty="0"/>
              <a:t> </a:t>
            </a:r>
          </a:p>
          <a:p>
            <a:pPr lvl="1"/>
            <a:r>
              <a:rPr lang="en-US" sz="1900" dirty="0"/>
              <a:t>(1)</a:t>
            </a:r>
            <a:r>
              <a:rPr lang="en-US" sz="1900" b="1" dirty="0"/>
              <a:t> </a:t>
            </a:r>
            <a:r>
              <a:rPr lang="en-US" sz="1900" dirty="0"/>
              <a:t>Randomly initialize cluster centers. </a:t>
            </a:r>
          </a:p>
          <a:p>
            <a:pPr lvl="1"/>
            <a:r>
              <a:rPr lang="en-US" sz="1900" dirty="0"/>
              <a:t>(2) Take one random ensemble member. The cluster center closest by Euclidean distance to the ensemble member is called the best matching unit (BMU). </a:t>
            </a:r>
          </a:p>
          <a:p>
            <a:pPr lvl="1"/>
            <a:r>
              <a:rPr lang="en-US" sz="1900" dirty="0"/>
              <a:t>(3) The BMU and other cluster centers are adjusted towards the ensemble member as an inverse function of distance from the BMU. </a:t>
            </a:r>
          </a:p>
          <a:p>
            <a:pPr lvl="1"/>
            <a:r>
              <a:rPr lang="en-US" sz="1900" dirty="0"/>
              <a:t>(4) Repeat steps 2 and 3 for 1000 randomly selected points (with replacement). </a:t>
            </a:r>
          </a:p>
        </p:txBody>
      </p:sp>
      <p:sp>
        <p:nvSpPr>
          <p:cNvPr id="4" name="Title 1">
            <a:extLst>
              <a:ext uri="{FF2B5EF4-FFF2-40B4-BE49-F238E27FC236}">
                <a16:creationId xmlns:a16="http://schemas.microsoft.com/office/drawing/2014/main" id="{2A3FEEF9-05A7-7F4C-9C7D-A2BE62341762}"/>
              </a:ext>
            </a:extLst>
          </p:cNvPr>
          <p:cNvSpPr txBox="1">
            <a:spLocks/>
          </p:cNvSpPr>
          <p:nvPr/>
        </p:nvSpPr>
        <p:spPr>
          <a:xfrm>
            <a:off x="838200" y="6047430"/>
            <a:ext cx="10515600" cy="80249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 But found no significant differences (ACH slightly worse)</a:t>
            </a:r>
          </a:p>
        </p:txBody>
      </p:sp>
    </p:spTree>
    <p:extLst>
      <p:ext uri="{BB962C8B-B14F-4D97-AF65-F5344CB8AC3E}">
        <p14:creationId xmlns:p14="http://schemas.microsoft.com/office/powerpoint/2010/main" val="691148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5444BC-650A-46C9-A6F2-69E9EFB6C3F6}"/>
              </a:ext>
            </a:extLst>
          </p:cNvPr>
          <p:cNvSpPr>
            <a:spLocks noGrp="1"/>
          </p:cNvSpPr>
          <p:nvPr>
            <p:ph type="title"/>
          </p:nvPr>
        </p:nvSpPr>
        <p:spPr>
          <a:xfrm>
            <a:off x="1041400" y="1053748"/>
            <a:ext cx="10515600" cy="1325563"/>
          </a:xfrm>
        </p:spPr>
        <p:txBody>
          <a:bodyPr>
            <a:normAutofit/>
          </a:bodyPr>
          <a:lstStyle/>
          <a:p>
            <a:pPr algn="ctr"/>
            <a:r>
              <a:rPr lang="en-US" sz="3200" dirty="0"/>
              <a:t>12 H APCP clustering using APCP based (left) and MSLP based (right) clusters, projected onto 12 h APCP 2PC Space: 2PC Fuzzy</a:t>
            </a:r>
          </a:p>
        </p:txBody>
      </p:sp>
      <p:pic>
        <p:nvPicPr>
          <p:cNvPr id="5122" name="Picture 2">
            <a:extLst>
              <a:ext uri="{FF2B5EF4-FFF2-40B4-BE49-F238E27FC236}">
                <a16:creationId xmlns:a16="http://schemas.microsoft.com/office/drawing/2014/main" id="{F9E6BC56-BD33-4AEE-AB82-C52EB5923A8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64625" y="2288469"/>
            <a:ext cx="4528753"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C562058-C037-43D1-A067-0D8A02160DD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98622" y="2288469"/>
            <a:ext cx="4528753"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ABCEE2A-667A-A646-A11E-98BD6FFB136E}"/>
              </a:ext>
            </a:extLst>
          </p:cNvPr>
          <p:cNvSpPr txBox="1">
            <a:spLocks/>
          </p:cNvSpPr>
          <p:nvPr/>
        </p:nvSpPr>
        <p:spPr>
          <a:xfrm>
            <a:off x="462844" y="218193"/>
            <a:ext cx="10890956" cy="108228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          Impact of Clustering 12-h QPF (APCP) </a:t>
            </a:r>
          </a:p>
          <a:p>
            <a:r>
              <a:rPr lang="en-US" b="1" dirty="0"/>
              <a:t>         vs Using MSLP Clusters to obtain the APCP</a:t>
            </a:r>
          </a:p>
        </p:txBody>
      </p:sp>
    </p:spTree>
    <p:extLst>
      <p:ext uri="{BB962C8B-B14F-4D97-AF65-F5344CB8AC3E}">
        <p14:creationId xmlns:p14="http://schemas.microsoft.com/office/powerpoint/2010/main" val="2253703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41FCD6-637D-4CAC-B515-C3337155678C}"/>
              </a:ext>
            </a:extLst>
          </p:cNvPr>
          <p:cNvSpPr/>
          <p:nvPr/>
        </p:nvSpPr>
        <p:spPr>
          <a:xfrm>
            <a:off x="11876301" y="0"/>
            <a:ext cx="32043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581E53-1AAF-4326-A1E4-3FFB8AD1936E}"/>
              </a:ext>
            </a:extLst>
          </p:cNvPr>
          <p:cNvSpPr/>
          <p:nvPr/>
        </p:nvSpPr>
        <p:spPr>
          <a:xfrm>
            <a:off x="-1" y="0"/>
            <a:ext cx="32043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53BFD2-5C03-43FA-9B33-2BE776790A2B}"/>
              </a:ext>
            </a:extLst>
          </p:cNvPr>
          <p:cNvSpPr/>
          <p:nvPr/>
        </p:nvSpPr>
        <p:spPr>
          <a:xfrm>
            <a:off x="645459" y="6079577"/>
            <a:ext cx="3603812" cy="778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4745E75-2E52-4F5B-BE6A-601A3FFFE3E2}"/>
              </a:ext>
            </a:extLst>
          </p:cNvPr>
          <p:cNvSpPr>
            <a:spLocks noGrp="1"/>
          </p:cNvSpPr>
          <p:nvPr>
            <p:ph type="sldNum" sz="quarter" idx="12"/>
          </p:nvPr>
        </p:nvSpPr>
        <p:spPr/>
        <p:txBody>
          <a:bodyPr/>
          <a:lstStyle/>
          <a:p>
            <a:fld id="{3CD6FFF5-4241-45C7-93B1-B9C95D682B71}" type="slidenum">
              <a:rPr lang="en-US" smtClean="0"/>
              <a:t>18</a:t>
            </a:fld>
            <a:endParaRPr lang="en-US"/>
          </a:p>
        </p:txBody>
      </p:sp>
      <p:sp>
        <p:nvSpPr>
          <p:cNvPr id="2" name="TextBox 1">
            <a:extLst>
              <a:ext uri="{FF2B5EF4-FFF2-40B4-BE49-F238E27FC236}">
                <a16:creationId xmlns:a16="http://schemas.microsoft.com/office/drawing/2014/main" id="{BAF3A221-3299-49F8-A039-2A3030BB8367}"/>
              </a:ext>
            </a:extLst>
          </p:cNvPr>
          <p:cNvSpPr txBox="1"/>
          <p:nvPr/>
        </p:nvSpPr>
        <p:spPr>
          <a:xfrm>
            <a:off x="934353" y="147866"/>
            <a:ext cx="1564852" cy="461665"/>
          </a:xfrm>
          <a:prstGeom prst="rect">
            <a:avLst/>
          </a:prstGeom>
          <a:noFill/>
        </p:spPr>
        <p:txBody>
          <a:bodyPr wrap="none" rtlCol="0">
            <a:spAutoFit/>
          </a:bodyPr>
          <a:lstStyle/>
          <a:p>
            <a:r>
              <a:rPr lang="en-US" sz="2400" dirty="0"/>
              <a:t>Scenario 1:</a:t>
            </a:r>
          </a:p>
        </p:txBody>
      </p:sp>
      <p:sp>
        <p:nvSpPr>
          <p:cNvPr id="3" name="TextBox 2">
            <a:extLst>
              <a:ext uri="{FF2B5EF4-FFF2-40B4-BE49-F238E27FC236}">
                <a16:creationId xmlns:a16="http://schemas.microsoft.com/office/drawing/2014/main" id="{283DE3A3-A879-46BA-8C75-6D3EC53F30F7}"/>
              </a:ext>
            </a:extLst>
          </p:cNvPr>
          <p:cNvSpPr txBox="1"/>
          <p:nvPr/>
        </p:nvSpPr>
        <p:spPr>
          <a:xfrm>
            <a:off x="4324295" y="129774"/>
            <a:ext cx="1564852" cy="461665"/>
          </a:xfrm>
          <a:prstGeom prst="rect">
            <a:avLst/>
          </a:prstGeom>
          <a:noFill/>
        </p:spPr>
        <p:txBody>
          <a:bodyPr wrap="none" rtlCol="0">
            <a:spAutoFit/>
          </a:bodyPr>
          <a:lstStyle/>
          <a:p>
            <a:r>
              <a:rPr lang="en-US" sz="2400" dirty="0"/>
              <a:t>Scenario 2:</a:t>
            </a:r>
          </a:p>
        </p:txBody>
      </p:sp>
      <p:sp>
        <p:nvSpPr>
          <p:cNvPr id="6" name="TextBox 5">
            <a:extLst>
              <a:ext uri="{FF2B5EF4-FFF2-40B4-BE49-F238E27FC236}">
                <a16:creationId xmlns:a16="http://schemas.microsoft.com/office/drawing/2014/main" id="{957422A0-8536-4350-A249-A9692E283F9D}"/>
              </a:ext>
            </a:extLst>
          </p:cNvPr>
          <p:cNvSpPr txBox="1"/>
          <p:nvPr/>
        </p:nvSpPr>
        <p:spPr>
          <a:xfrm>
            <a:off x="7666750" y="136525"/>
            <a:ext cx="1564852" cy="461665"/>
          </a:xfrm>
          <a:prstGeom prst="rect">
            <a:avLst/>
          </a:prstGeom>
          <a:noFill/>
        </p:spPr>
        <p:txBody>
          <a:bodyPr wrap="none" rtlCol="0">
            <a:spAutoFit/>
          </a:bodyPr>
          <a:lstStyle/>
          <a:p>
            <a:r>
              <a:rPr lang="en-US" sz="2400" dirty="0"/>
              <a:t>Scenario 3:</a:t>
            </a:r>
          </a:p>
        </p:txBody>
      </p:sp>
      <p:sp>
        <p:nvSpPr>
          <p:cNvPr id="7" name="TextBox 6">
            <a:extLst>
              <a:ext uri="{FF2B5EF4-FFF2-40B4-BE49-F238E27FC236}">
                <a16:creationId xmlns:a16="http://schemas.microsoft.com/office/drawing/2014/main" id="{BFE88E1F-E7A7-4852-8424-984375973EAF}"/>
              </a:ext>
            </a:extLst>
          </p:cNvPr>
          <p:cNvSpPr txBox="1"/>
          <p:nvPr/>
        </p:nvSpPr>
        <p:spPr>
          <a:xfrm>
            <a:off x="934353" y="3525350"/>
            <a:ext cx="1564852" cy="461665"/>
          </a:xfrm>
          <a:prstGeom prst="rect">
            <a:avLst/>
          </a:prstGeom>
          <a:noFill/>
        </p:spPr>
        <p:txBody>
          <a:bodyPr wrap="none" rtlCol="0">
            <a:spAutoFit/>
          </a:bodyPr>
          <a:lstStyle/>
          <a:p>
            <a:r>
              <a:rPr lang="en-US" sz="2400" dirty="0"/>
              <a:t>Scenario 4:</a:t>
            </a:r>
          </a:p>
        </p:txBody>
      </p:sp>
      <p:sp>
        <p:nvSpPr>
          <p:cNvPr id="10" name="TextBox 9">
            <a:extLst>
              <a:ext uri="{FF2B5EF4-FFF2-40B4-BE49-F238E27FC236}">
                <a16:creationId xmlns:a16="http://schemas.microsoft.com/office/drawing/2014/main" id="{27AFA042-BF9D-43AD-ABAF-3E4AD5675427}"/>
              </a:ext>
            </a:extLst>
          </p:cNvPr>
          <p:cNvSpPr txBox="1"/>
          <p:nvPr/>
        </p:nvSpPr>
        <p:spPr>
          <a:xfrm>
            <a:off x="4317010" y="3541970"/>
            <a:ext cx="1564852" cy="461665"/>
          </a:xfrm>
          <a:prstGeom prst="rect">
            <a:avLst/>
          </a:prstGeom>
          <a:noFill/>
        </p:spPr>
        <p:txBody>
          <a:bodyPr wrap="none" rtlCol="0">
            <a:spAutoFit/>
          </a:bodyPr>
          <a:lstStyle/>
          <a:p>
            <a:r>
              <a:rPr lang="en-US" sz="2400" dirty="0"/>
              <a:t>Scenario 5:</a:t>
            </a:r>
          </a:p>
        </p:txBody>
      </p:sp>
      <p:sp>
        <p:nvSpPr>
          <p:cNvPr id="18" name="TextBox 17">
            <a:extLst>
              <a:ext uri="{FF2B5EF4-FFF2-40B4-BE49-F238E27FC236}">
                <a16:creationId xmlns:a16="http://schemas.microsoft.com/office/drawing/2014/main" id="{E3A9E211-1499-455D-9BDA-140E94AB5B25}"/>
              </a:ext>
            </a:extLst>
          </p:cNvPr>
          <p:cNvSpPr txBox="1"/>
          <p:nvPr/>
        </p:nvSpPr>
        <p:spPr>
          <a:xfrm>
            <a:off x="7309280" y="3525349"/>
            <a:ext cx="2279791" cy="461665"/>
          </a:xfrm>
          <a:prstGeom prst="rect">
            <a:avLst/>
          </a:prstGeom>
          <a:noFill/>
        </p:spPr>
        <p:txBody>
          <a:bodyPr wrap="none" rtlCol="0">
            <a:spAutoFit/>
          </a:bodyPr>
          <a:lstStyle/>
          <a:p>
            <a:r>
              <a:rPr lang="en-US" sz="2400" dirty="0"/>
              <a:t>Ensemble Mean:</a:t>
            </a:r>
          </a:p>
        </p:txBody>
      </p:sp>
      <p:sp>
        <p:nvSpPr>
          <p:cNvPr id="12" name="TextBox 11">
            <a:extLst>
              <a:ext uri="{FF2B5EF4-FFF2-40B4-BE49-F238E27FC236}">
                <a16:creationId xmlns:a16="http://schemas.microsoft.com/office/drawing/2014/main" id="{4E585B31-BE68-4723-B392-BB58B025A067}"/>
              </a:ext>
            </a:extLst>
          </p:cNvPr>
          <p:cNvSpPr txBox="1"/>
          <p:nvPr/>
        </p:nvSpPr>
        <p:spPr>
          <a:xfrm>
            <a:off x="10096534" y="402465"/>
            <a:ext cx="2095466" cy="5262979"/>
          </a:xfrm>
          <a:prstGeom prst="rect">
            <a:avLst/>
          </a:prstGeom>
          <a:noFill/>
        </p:spPr>
        <p:txBody>
          <a:bodyPr wrap="square" rtlCol="0">
            <a:spAutoFit/>
          </a:bodyPr>
          <a:lstStyle/>
          <a:p>
            <a:r>
              <a:rPr lang="en-US" sz="2400" dirty="0"/>
              <a:t>Resulting 12 h APCP scenarios of </a:t>
            </a:r>
            <a:r>
              <a:rPr lang="en-US" sz="2400" b="1" dirty="0"/>
              <a:t>fuzzy clustering of 2PC space of 12 h APCP</a:t>
            </a:r>
            <a:r>
              <a:rPr lang="en-US" sz="2400" dirty="0"/>
              <a:t> and ensemble mean.</a:t>
            </a:r>
          </a:p>
          <a:p>
            <a:endParaRPr lang="en-US" sz="2400" dirty="0"/>
          </a:p>
          <a:p>
            <a:r>
              <a:rPr lang="en-US" sz="2400" dirty="0"/>
              <a:t>Blue dots are center of mass points of </a:t>
            </a:r>
            <a:r>
              <a:rPr lang="en-US" sz="2400" dirty="0" err="1"/>
              <a:t>precip</a:t>
            </a:r>
            <a:r>
              <a:rPr lang="en-US" sz="2400" dirty="0"/>
              <a:t> in domain</a:t>
            </a:r>
          </a:p>
        </p:txBody>
      </p:sp>
      <p:pic>
        <p:nvPicPr>
          <p:cNvPr id="4098" name="Picture 2">
            <a:extLst>
              <a:ext uri="{FF2B5EF4-FFF2-40B4-BE49-F238E27FC236}">
                <a16:creationId xmlns:a16="http://schemas.microsoft.com/office/drawing/2014/main" id="{FA1EA1FC-DD28-4B90-946F-05918A61C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751997" y="3935999"/>
            <a:ext cx="3468724" cy="2970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16FF914-347C-4B83-82F5-F44C9042C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337078" y="3943087"/>
            <a:ext cx="3468724" cy="29706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4AF1C83-AD56-4C05-A50F-059CE3F12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2902" y="3943087"/>
            <a:ext cx="3468724" cy="29706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1872DA7A-DFA1-4C26-A789-0B849AA19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751997" y="598765"/>
            <a:ext cx="3468724" cy="29706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FA7149A2-C405-42F8-9570-C8C09DF6F0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364137" y="599868"/>
            <a:ext cx="3468724" cy="297065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13B586BA-B731-43A6-8A18-A972993A93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2902" y="598765"/>
            <a:ext cx="3468724" cy="297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115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141FCD6-637D-4CAC-B515-C3337155678C}"/>
              </a:ext>
            </a:extLst>
          </p:cNvPr>
          <p:cNvSpPr/>
          <p:nvPr/>
        </p:nvSpPr>
        <p:spPr>
          <a:xfrm>
            <a:off x="11876301" y="0"/>
            <a:ext cx="32043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581E53-1AAF-4326-A1E4-3FFB8AD1936E}"/>
              </a:ext>
            </a:extLst>
          </p:cNvPr>
          <p:cNvSpPr/>
          <p:nvPr/>
        </p:nvSpPr>
        <p:spPr>
          <a:xfrm>
            <a:off x="-1" y="0"/>
            <a:ext cx="32043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53BFD2-5C03-43FA-9B33-2BE776790A2B}"/>
              </a:ext>
            </a:extLst>
          </p:cNvPr>
          <p:cNvSpPr/>
          <p:nvPr/>
        </p:nvSpPr>
        <p:spPr>
          <a:xfrm>
            <a:off x="645459" y="6079577"/>
            <a:ext cx="3603812" cy="778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4745E75-2E52-4F5B-BE6A-601A3FFFE3E2}"/>
              </a:ext>
            </a:extLst>
          </p:cNvPr>
          <p:cNvSpPr>
            <a:spLocks noGrp="1"/>
          </p:cNvSpPr>
          <p:nvPr>
            <p:ph type="sldNum" sz="quarter" idx="12"/>
          </p:nvPr>
        </p:nvSpPr>
        <p:spPr/>
        <p:txBody>
          <a:bodyPr/>
          <a:lstStyle/>
          <a:p>
            <a:fld id="{3CD6FFF5-4241-45C7-93B1-B9C95D682B71}" type="slidenum">
              <a:rPr lang="en-US" smtClean="0"/>
              <a:t>19</a:t>
            </a:fld>
            <a:endParaRPr lang="en-US"/>
          </a:p>
        </p:txBody>
      </p:sp>
      <p:sp>
        <p:nvSpPr>
          <p:cNvPr id="2" name="TextBox 1">
            <a:extLst>
              <a:ext uri="{FF2B5EF4-FFF2-40B4-BE49-F238E27FC236}">
                <a16:creationId xmlns:a16="http://schemas.microsoft.com/office/drawing/2014/main" id="{BAF3A221-3299-49F8-A039-2A3030BB8367}"/>
              </a:ext>
            </a:extLst>
          </p:cNvPr>
          <p:cNvSpPr txBox="1"/>
          <p:nvPr/>
        </p:nvSpPr>
        <p:spPr>
          <a:xfrm>
            <a:off x="934353" y="147866"/>
            <a:ext cx="1564852" cy="461665"/>
          </a:xfrm>
          <a:prstGeom prst="rect">
            <a:avLst/>
          </a:prstGeom>
          <a:noFill/>
        </p:spPr>
        <p:txBody>
          <a:bodyPr wrap="none" rtlCol="0">
            <a:spAutoFit/>
          </a:bodyPr>
          <a:lstStyle/>
          <a:p>
            <a:r>
              <a:rPr lang="en-US" sz="2400" dirty="0"/>
              <a:t>Scenario 1:</a:t>
            </a:r>
          </a:p>
        </p:txBody>
      </p:sp>
      <p:sp>
        <p:nvSpPr>
          <p:cNvPr id="3" name="TextBox 2">
            <a:extLst>
              <a:ext uri="{FF2B5EF4-FFF2-40B4-BE49-F238E27FC236}">
                <a16:creationId xmlns:a16="http://schemas.microsoft.com/office/drawing/2014/main" id="{283DE3A3-A879-46BA-8C75-6D3EC53F30F7}"/>
              </a:ext>
            </a:extLst>
          </p:cNvPr>
          <p:cNvSpPr txBox="1"/>
          <p:nvPr/>
        </p:nvSpPr>
        <p:spPr>
          <a:xfrm>
            <a:off x="4324295" y="129774"/>
            <a:ext cx="1564852" cy="461665"/>
          </a:xfrm>
          <a:prstGeom prst="rect">
            <a:avLst/>
          </a:prstGeom>
          <a:noFill/>
        </p:spPr>
        <p:txBody>
          <a:bodyPr wrap="none" rtlCol="0">
            <a:spAutoFit/>
          </a:bodyPr>
          <a:lstStyle/>
          <a:p>
            <a:r>
              <a:rPr lang="en-US" sz="2400" dirty="0"/>
              <a:t>Scenario 2:</a:t>
            </a:r>
          </a:p>
        </p:txBody>
      </p:sp>
      <p:sp>
        <p:nvSpPr>
          <p:cNvPr id="6" name="TextBox 5">
            <a:extLst>
              <a:ext uri="{FF2B5EF4-FFF2-40B4-BE49-F238E27FC236}">
                <a16:creationId xmlns:a16="http://schemas.microsoft.com/office/drawing/2014/main" id="{957422A0-8536-4350-A249-A9692E283F9D}"/>
              </a:ext>
            </a:extLst>
          </p:cNvPr>
          <p:cNvSpPr txBox="1"/>
          <p:nvPr/>
        </p:nvSpPr>
        <p:spPr>
          <a:xfrm>
            <a:off x="7666750" y="136525"/>
            <a:ext cx="1564852" cy="461665"/>
          </a:xfrm>
          <a:prstGeom prst="rect">
            <a:avLst/>
          </a:prstGeom>
          <a:noFill/>
        </p:spPr>
        <p:txBody>
          <a:bodyPr wrap="none" rtlCol="0">
            <a:spAutoFit/>
          </a:bodyPr>
          <a:lstStyle/>
          <a:p>
            <a:r>
              <a:rPr lang="en-US" sz="2400" dirty="0"/>
              <a:t>Scenario 3:</a:t>
            </a:r>
          </a:p>
        </p:txBody>
      </p:sp>
      <p:sp>
        <p:nvSpPr>
          <p:cNvPr id="7" name="TextBox 6">
            <a:extLst>
              <a:ext uri="{FF2B5EF4-FFF2-40B4-BE49-F238E27FC236}">
                <a16:creationId xmlns:a16="http://schemas.microsoft.com/office/drawing/2014/main" id="{BFE88E1F-E7A7-4852-8424-984375973EAF}"/>
              </a:ext>
            </a:extLst>
          </p:cNvPr>
          <p:cNvSpPr txBox="1"/>
          <p:nvPr/>
        </p:nvSpPr>
        <p:spPr>
          <a:xfrm>
            <a:off x="934353" y="3525350"/>
            <a:ext cx="1564852" cy="461665"/>
          </a:xfrm>
          <a:prstGeom prst="rect">
            <a:avLst/>
          </a:prstGeom>
          <a:noFill/>
        </p:spPr>
        <p:txBody>
          <a:bodyPr wrap="none" rtlCol="0">
            <a:spAutoFit/>
          </a:bodyPr>
          <a:lstStyle/>
          <a:p>
            <a:r>
              <a:rPr lang="en-US" sz="2400" dirty="0"/>
              <a:t>Scenario 4:</a:t>
            </a:r>
          </a:p>
        </p:txBody>
      </p:sp>
      <p:sp>
        <p:nvSpPr>
          <p:cNvPr id="10" name="TextBox 9">
            <a:extLst>
              <a:ext uri="{FF2B5EF4-FFF2-40B4-BE49-F238E27FC236}">
                <a16:creationId xmlns:a16="http://schemas.microsoft.com/office/drawing/2014/main" id="{27AFA042-BF9D-43AD-ABAF-3E4AD5675427}"/>
              </a:ext>
            </a:extLst>
          </p:cNvPr>
          <p:cNvSpPr txBox="1"/>
          <p:nvPr/>
        </p:nvSpPr>
        <p:spPr>
          <a:xfrm>
            <a:off x="4317010" y="3541970"/>
            <a:ext cx="1564852" cy="461665"/>
          </a:xfrm>
          <a:prstGeom prst="rect">
            <a:avLst/>
          </a:prstGeom>
          <a:noFill/>
        </p:spPr>
        <p:txBody>
          <a:bodyPr wrap="none" rtlCol="0">
            <a:spAutoFit/>
          </a:bodyPr>
          <a:lstStyle/>
          <a:p>
            <a:r>
              <a:rPr lang="en-US" sz="2400" dirty="0"/>
              <a:t>Scenario 5:</a:t>
            </a:r>
          </a:p>
        </p:txBody>
      </p:sp>
      <p:sp>
        <p:nvSpPr>
          <p:cNvPr id="18" name="TextBox 17">
            <a:extLst>
              <a:ext uri="{FF2B5EF4-FFF2-40B4-BE49-F238E27FC236}">
                <a16:creationId xmlns:a16="http://schemas.microsoft.com/office/drawing/2014/main" id="{E3A9E211-1499-455D-9BDA-140E94AB5B25}"/>
              </a:ext>
            </a:extLst>
          </p:cNvPr>
          <p:cNvSpPr txBox="1"/>
          <p:nvPr/>
        </p:nvSpPr>
        <p:spPr>
          <a:xfrm>
            <a:off x="7309280" y="3525349"/>
            <a:ext cx="2279791" cy="461665"/>
          </a:xfrm>
          <a:prstGeom prst="rect">
            <a:avLst/>
          </a:prstGeom>
          <a:noFill/>
        </p:spPr>
        <p:txBody>
          <a:bodyPr wrap="none" rtlCol="0">
            <a:spAutoFit/>
          </a:bodyPr>
          <a:lstStyle/>
          <a:p>
            <a:r>
              <a:rPr lang="en-US" sz="2400" dirty="0"/>
              <a:t>Ensemble Mean:</a:t>
            </a:r>
          </a:p>
        </p:txBody>
      </p:sp>
      <p:sp>
        <p:nvSpPr>
          <p:cNvPr id="12" name="TextBox 11">
            <a:extLst>
              <a:ext uri="{FF2B5EF4-FFF2-40B4-BE49-F238E27FC236}">
                <a16:creationId xmlns:a16="http://schemas.microsoft.com/office/drawing/2014/main" id="{4E585B31-BE68-4723-B392-BB58B025A067}"/>
              </a:ext>
            </a:extLst>
          </p:cNvPr>
          <p:cNvSpPr txBox="1"/>
          <p:nvPr/>
        </p:nvSpPr>
        <p:spPr>
          <a:xfrm>
            <a:off x="10096534" y="402465"/>
            <a:ext cx="2095466" cy="3046988"/>
          </a:xfrm>
          <a:prstGeom prst="rect">
            <a:avLst/>
          </a:prstGeom>
          <a:noFill/>
        </p:spPr>
        <p:txBody>
          <a:bodyPr wrap="square" rtlCol="0">
            <a:spAutoFit/>
          </a:bodyPr>
          <a:lstStyle/>
          <a:p>
            <a:r>
              <a:rPr lang="en-US" sz="2400" dirty="0"/>
              <a:t>Resulting 12 h APCP scenarios of </a:t>
            </a:r>
            <a:r>
              <a:rPr lang="en-US" sz="2400" b="1" dirty="0"/>
              <a:t>fuzzy clustering of 2PC space of MSLP </a:t>
            </a:r>
            <a:r>
              <a:rPr lang="en-US" sz="2400" dirty="0"/>
              <a:t>and ensemble mean. (in mm)</a:t>
            </a:r>
          </a:p>
        </p:txBody>
      </p:sp>
      <p:pic>
        <p:nvPicPr>
          <p:cNvPr id="4098" name="Picture 2">
            <a:extLst>
              <a:ext uri="{FF2B5EF4-FFF2-40B4-BE49-F238E27FC236}">
                <a16:creationId xmlns:a16="http://schemas.microsoft.com/office/drawing/2014/main" id="{FA1EA1FC-DD28-4B90-946F-05918A61C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751997" y="3936906"/>
            <a:ext cx="3468724" cy="29688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16FF914-347C-4B83-82F5-F44C9042C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337078" y="3943087"/>
            <a:ext cx="3468724" cy="29706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4AF1C83-AD56-4C05-A50F-059CE3F12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2902" y="3943087"/>
            <a:ext cx="3468724" cy="29706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1872DA7A-DFA1-4C26-A789-0B849AA19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751997" y="598765"/>
            <a:ext cx="3468724" cy="29706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FA7149A2-C405-42F8-9570-C8C09DF6F0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364137" y="599868"/>
            <a:ext cx="3468724" cy="297065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13B586BA-B731-43A6-8A18-A972993A93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2902" y="598765"/>
            <a:ext cx="3468724" cy="297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756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39955" y="1483476"/>
            <a:ext cx="10934116" cy="7109639"/>
          </a:xfrm>
          <a:prstGeom prst="rect">
            <a:avLst/>
          </a:prstGeom>
          <a:noFill/>
          <a:effectLst>
            <a:innerShdw blurRad="114300">
              <a:prstClr val="black"/>
            </a:innerShdw>
          </a:effectLst>
        </p:spPr>
        <p:txBody>
          <a:bodyPr wrap="square">
            <a:spAutoFit/>
          </a:bodyPr>
          <a:lstStyle/>
          <a:p>
            <a:pPr marL="285750" indent="-285750">
              <a:buSzPts val="2300"/>
              <a:buFont typeface="Arial"/>
              <a:buChar char="•"/>
            </a:pPr>
            <a:r>
              <a:rPr lang="en-US" sz="2400" dirty="0">
                <a:latin typeface="Helvetica Neue"/>
                <a:ea typeface="Helvetica Neue"/>
                <a:cs typeface="Helvetica Neue"/>
                <a:sym typeface="Helvetica Neue"/>
              </a:rPr>
              <a:t>Fuzzy clustering is a way to partition the members of an ensemble into groups of members that have similar forecasts.</a:t>
            </a:r>
          </a:p>
          <a:p>
            <a:pPr marL="285750" indent="-285750">
              <a:buSzPts val="2300"/>
              <a:buFont typeface="Arial"/>
              <a:buChar char="•"/>
            </a:pPr>
            <a:endParaRPr lang="en-US" sz="2400" dirty="0">
              <a:latin typeface="Helvetica Neue"/>
              <a:ea typeface="Helvetica Neue"/>
              <a:cs typeface="Helvetica Neue"/>
              <a:sym typeface="Helvetica Neue"/>
            </a:endParaRPr>
          </a:p>
          <a:p>
            <a:pPr marL="285750" indent="-285750">
              <a:buSzPts val="2300"/>
              <a:buFont typeface="Arial"/>
              <a:buChar char="•"/>
            </a:pPr>
            <a:r>
              <a:rPr lang="en-US" sz="2400" dirty="0">
                <a:solidFill>
                  <a:prstClr val="black"/>
                </a:solidFill>
                <a:latin typeface="Helvetica" charset="0"/>
                <a:ea typeface="Helvetica" charset="0"/>
                <a:cs typeface="Helvetica" charset="0"/>
              </a:rPr>
              <a:t>Helps forecasters distill ensemble information to help with situational awareness and decision support services.</a:t>
            </a:r>
            <a:endParaRPr lang="en-US" sz="2400" dirty="0">
              <a:latin typeface="Helvetica Neue"/>
              <a:ea typeface="Helvetica Neue"/>
              <a:cs typeface="Helvetica Neue"/>
              <a:sym typeface="Helvetica Neue"/>
            </a:endParaRPr>
          </a:p>
          <a:p>
            <a:pPr lvl="0">
              <a:buSzPts val="2300"/>
            </a:pPr>
            <a:endParaRPr lang="en-US" sz="2400" dirty="0"/>
          </a:p>
          <a:p>
            <a:pPr marL="285750" indent="-285750">
              <a:buFont typeface="Arial" panose="020B0604020202020204" pitchFamily="34" charset="0"/>
              <a:buChar char="•"/>
              <a:defRPr/>
            </a:pPr>
            <a:r>
              <a:rPr lang="en-US" sz="2400" dirty="0">
                <a:solidFill>
                  <a:prstClr val="black"/>
                </a:solidFill>
                <a:latin typeface="Helvetica" charset="0"/>
                <a:ea typeface="Helvetica" charset="0"/>
                <a:cs typeface="Helvetica" charset="0"/>
              </a:rPr>
              <a:t>Clusters based on 100-member GEFS, CMC, and EC ensembles by (1) Determining PCs of the SLP or 500-hPa spread; (2) put all members on PC1 vs PC2 space. Cluster members using fuzzy clustering or K-Means. Calculate other fields using those clusters.</a:t>
            </a:r>
          </a:p>
          <a:p>
            <a:pPr marL="285750" indent="-285750">
              <a:buFont typeface="Arial" panose="020B0604020202020204" pitchFamily="34" charset="0"/>
              <a:buChar char="•"/>
              <a:defRPr/>
            </a:pPr>
            <a:endParaRPr lang="en-US" sz="2400" dirty="0">
              <a:solidFill>
                <a:prstClr val="black"/>
              </a:solidFill>
              <a:latin typeface="Helvetica" charset="0"/>
              <a:ea typeface="Helvetica" charset="0"/>
              <a:cs typeface="Helvetica" charset="0"/>
            </a:endParaRPr>
          </a:p>
          <a:p>
            <a:pPr marL="285750" indent="-285750">
              <a:buFont typeface="Arial" panose="020B0604020202020204" pitchFamily="34" charset="0"/>
              <a:buChar char="•"/>
              <a:defRPr/>
            </a:pPr>
            <a:r>
              <a:rPr lang="en-US" sz="2400" dirty="0">
                <a:solidFill>
                  <a:prstClr val="black"/>
                </a:solidFill>
                <a:latin typeface="Helvetica" charset="0"/>
                <a:ea typeface="Helvetica" charset="0"/>
                <a:cs typeface="Helvetica" charset="0"/>
              </a:rPr>
              <a:t>As part of a NOAA-JTTI, the Weather Prediction Center (WPC) is running clustering operationally using the 500 </a:t>
            </a:r>
            <a:r>
              <a:rPr lang="en-US" sz="2400" dirty="0" err="1">
                <a:solidFill>
                  <a:prstClr val="black"/>
                </a:solidFill>
                <a:latin typeface="Helvetica" charset="0"/>
                <a:ea typeface="Helvetica" charset="0"/>
                <a:cs typeface="Helvetica" charset="0"/>
              </a:rPr>
              <a:t>hPa</a:t>
            </a:r>
            <a:r>
              <a:rPr lang="en-US" sz="2400" dirty="0">
                <a:solidFill>
                  <a:prstClr val="black"/>
                </a:solidFill>
                <a:latin typeface="Helvetica" charset="0"/>
                <a:ea typeface="Helvetica" charset="0"/>
                <a:cs typeface="Helvetica" charset="0"/>
              </a:rPr>
              <a:t> height spread to generate PC1 and 2 phase space at both 00 and 12 UTC. </a:t>
            </a:r>
          </a:p>
          <a:p>
            <a:pPr marL="285750" indent="-285750">
              <a:buFont typeface="Arial" panose="020B0604020202020204" pitchFamily="34" charset="0"/>
              <a:buChar char="•"/>
              <a:defRPr/>
            </a:pPr>
            <a:endParaRPr lang="en-US" sz="2400" dirty="0">
              <a:solidFill>
                <a:prstClr val="black"/>
              </a:solidFill>
              <a:latin typeface="Helvetica" charset="0"/>
              <a:ea typeface="Helvetica" charset="0"/>
              <a:cs typeface="Helvetica" charset="0"/>
            </a:endParaRPr>
          </a:p>
          <a:p>
            <a:pPr marL="285750" indent="-285750">
              <a:buFont typeface="Arial" panose="020B0604020202020204" pitchFamily="34" charset="0"/>
              <a:buChar char="•"/>
              <a:defRPr/>
            </a:pPr>
            <a:endParaRPr lang="en-US" sz="2400" dirty="0">
              <a:solidFill>
                <a:prstClr val="black"/>
              </a:solidFill>
              <a:latin typeface="Helvetica" charset="0"/>
              <a:ea typeface="Helvetica" charset="0"/>
              <a:cs typeface="Helvetica" charset="0"/>
            </a:endParaRPr>
          </a:p>
          <a:p>
            <a:pPr marL="285750" indent="-285750">
              <a:buFont typeface="Arial" panose="020B0604020202020204" pitchFamily="34" charset="0"/>
              <a:buChar char="•"/>
              <a:defRPr/>
            </a:pPr>
            <a:endParaRPr lang="en-US" sz="2400" dirty="0">
              <a:solidFill>
                <a:prstClr val="black"/>
              </a:solidFill>
              <a:latin typeface="Helvetica" charset="0"/>
              <a:ea typeface="Helvetica" charset="0"/>
              <a:cs typeface="Helvetica" charset="0"/>
            </a:endParaRPr>
          </a:p>
          <a:p>
            <a:pPr marL="285750" indent="-285750">
              <a:buFont typeface="Arial" panose="020B0604020202020204" pitchFamily="34" charset="0"/>
              <a:buChar char="•"/>
              <a:defRPr/>
            </a:pPr>
            <a:endParaRPr lang="en-US" sz="2400" dirty="0">
              <a:solidFill>
                <a:prstClr val="black"/>
              </a:solidFill>
              <a:latin typeface="Helvetica" charset="0"/>
              <a:ea typeface="Helvetica" charset="0"/>
              <a:cs typeface="Helvetica" charset="0"/>
            </a:endParaRPr>
          </a:p>
          <a:p>
            <a:pPr>
              <a:defRPr/>
            </a:pPr>
            <a:endParaRPr lang="en-US" sz="2400" dirty="0">
              <a:solidFill>
                <a:prstClr val="black"/>
              </a:solidFill>
              <a:latin typeface="Helvetica" charset="0"/>
              <a:ea typeface="Helvetica" charset="0"/>
              <a:cs typeface="Helvetica" charset="0"/>
            </a:endParaRPr>
          </a:p>
        </p:txBody>
      </p:sp>
      <p:sp>
        <p:nvSpPr>
          <p:cNvPr id="7" name="Title 1"/>
          <p:cNvSpPr txBox="1">
            <a:spLocks/>
          </p:cNvSpPr>
          <p:nvPr/>
        </p:nvSpPr>
        <p:spPr>
          <a:xfrm>
            <a:off x="1523999" y="441961"/>
            <a:ext cx="9143999" cy="648889"/>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b="1" dirty="0">
                <a:solidFill>
                  <a:srgbClr val="FF0000"/>
                </a:solidFill>
                <a:latin typeface="Helvetica" pitchFamily="34" charset="0"/>
              </a:rPr>
              <a:t>Fuzzy Clustering Overview</a:t>
            </a:r>
          </a:p>
        </p:txBody>
      </p:sp>
    </p:spTree>
    <p:extLst>
      <p:ext uri="{BB962C8B-B14F-4D97-AF65-F5344CB8AC3E}">
        <p14:creationId xmlns:p14="http://schemas.microsoft.com/office/powerpoint/2010/main" val="159567582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27F28-180A-4C3E-8DB7-1F8C79784A6D}"/>
              </a:ext>
            </a:extLst>
          </p:cNvPr>
          <p:cNvSpPr>
            <a:spLocks noGrp="1"/>
          </p:cNvSpPr>
          <p:nvPr>
            <p:ph type="title"/>
          </p:nvPr>
        </p:nvSpPr>
        <p:spPr>
          <a:xfrm>
            <a:off x="838200" y="658040"/>
            <a:ext cx="10515600" cy="1325563"/>
          </a:xfrm>
        </p:spPr>
        <p:txBody>
          <a:bodyPr>
            <a:normAutofit fontScale="90000"/>
          </a:bodyPr>
          <a:lstStyle/>
          <a:p>
            <a:pPr algn="ctr"/>
            <a:r>
              <a:rPr lang="en-US" dirty="0"/>
              <a:t>Percentage of times </a:t>
            </a:r>
            <a:r>
              <a:rPr lang="en-US" b="1" dirty="0"/>
              <a:t>MSLP Based or APCP Based Clusters Produced a Lower Displacement or Intensity Error </a:t>
            </a:r>
            <a:r>
              <a:rPr lang="en-US" dirty="0"/>
              <a:t>(mean value across techniques):</a:t>
            </a:r>
            <a:br>
              <a:rPr lang="en-US" dirty="0"/>
            </a:br>
            <a:endParaRPr lang="en-US" dirty="0"/>
          </a:p>
        </p:txBody>
      </p:sp>
      <p:graphicFrame>
        <p:nvGraphicFramePr>
          <p:cNvPr id="7" name="Content Placeholder 6">
            <a:extLst>
              <a:ext uri="{FF2B5EF4-FFF2-40B4-BE49-F238E27FC236}">
                <a16:creationId xmlns:a16="http://schemas.microsoft.com/office/drawing/2014/main" id="{D56C4100-7B61-4507-B70D-BEE0272DFAC7}"/>
              </a:ext>
            </a:extLst>
          </p:cNvPr>
          <p:cNvGraphicFramePr>
            <a:graphicFrameLocks noGrp="1"/>
          </p:cNvGraphicFramePr>
          <p:nvPr>
            <p:ph idx="1"/>
            <p:extLst>
              <p:ext uri="{D42A27DB-BD31-4B8C-83A1-F6EECF244321}">
                <p14:modId xmlns:p14="http://schemas.microsoft.com/office/powerpoint/2010/main" val="3581729021"/>
              </p:ext>
            </p:extLst>
          </p:nvPr>
        </p:nvGraphicFramePr>
        <p:xfrm>
          <a:off x="920028" y="2091858"/>
          <a:ext cx="10351942" cy="3291840"/>
        </p:xfrm>
        <a:graphic>
          <a:graphicData uri="http://schemas.openxmlformats.org/drawingml/2006/table">
            <a:tbl>
              <a:tblPr firstRow="1" firstCol="1" bandRow="1"/>
              <a:tblGrid>
                <a:gridCol w="1410795">
                  <a:extLst>
                    <a:ext uri="{9D8B030D-6E8A-4147-A177-3AD203B41FA5}">
                      <a16:colId xmlns:a16="http://schemas.microsoft.com/office/drawing/2014/main" val="2132779046"/>
                    </a:ext>
                  </a:extLst>
                </a:gridCol>
                <a:gridCol w="4267200">
                  <a:extLst>
                    <a:ext uri="{9D8B030D-6E8A-4147-A177-3AD203B41FA5}">
                      <a16:colId xmlns:a16="http://schemas.microsoft.com/office/drawing/2014/main" val="1452235202"/>
                    </a:ext>
                  </a:extLst>
                </a:gridCol>
                <a:gridCol w="4673947">
                  <a:extLst>
                    <a:ext uri="{9D8B030D-6E8A-4147-A177-3AD203B41FA5}">
                      <a16:colId xmlns:a16="http://schemas.microsoft.com/office/drawing/2014/main" val="4150389677"/>
                    </a:ext>
                  </a:extLst>
                </a:gridCol>
              </a:tblGrid>
              <a:tr h="0">
                <a:tc>
                  <a:txBody>
                    <a:bodyPr/>
                    <a:lstStyle/>
                    <a:p>
                      <a:pPr marL="0" marR="0" algn="ctr">
                        <a:lnSpc>
                          <a:spcPct val="100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Term:</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APCP Based Clusters</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APCP Clusters by MSLP</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400063"/>
                  </a:ext>
                </a:extLst>
              </a:tr>
              <a:tr h="0">
                <a:tc gridSpan="3">
                  <a:txBody>
                    <a:bodyPr/>
                    <a:lstStyle/>
                    <a:p>
                      <a:pPr marL="0" marR="0" algn="ctr">
                        <a:lnSpc>
                          <a:spcPct val="100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a.) Magnitude of Displacement Error:</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pPr marL="0" marR="0" algn="ctr">
                        <a:lnSpc>
                          <a:spcPct val="10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1883719"/>
                  </a:ext>
                </a:extLst>
              </a:tr>
              <a:tr h="0">
                <a:tc>
                  <a:txBody>
                    <a:bodyPr/>
                    <a:lstStyle/>
                    <a:p>
                      <a:pPr marL="0" marR="0" algn="ctr">
                        <a:lnSpc>
                          <a:spcPct val="100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rPr>
                        <a:t>Short:</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solidFill>
                            <a:schemeClr val="tx1"/>
                          </a:solidFill>
                          <a:effectLst/>
                          <a:latin typeface="Calibri" panose="020F0502020204030204" pitchFamily="34" charset="0"/>
                          <a:ea typeface="Times New Roman" panose="02020603050405020304" pitchFamily="18" charset="0"/>
                        </a:rPr>
                        <a:t>62% ± 6%</a:t>
                      </a:r>
                      <a:endParaRPr lang="en-US" sz="3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rPr>
                        <a:t>38% ± 6%</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4791460"/>
                  </a:ext>
                </a:extLst>
              </a:tr>
              <a:tr h="0">
                <a:tc>
                  <a:txBody>
                    <a:bodyPr/>
                    <a:lstStyle/>
                    <a:p>
                      <a:pPr marL="0" marR="0" algn="ctr">
                        <a:lnSpc>
                          <a:spcPct val="100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rPr>
                        <a:t>Medium:</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solidFill>
                            <a:schemeClr val="tx1"/>
                          </a:solidFill>
                          <a:effectLst/>
                          <a:latin typeface="Calibri" panose="020F0502020204030204" pitchFamily="34" charset="0"/>
                          <a:ea typeface="Times New Roman" panose="02020603050405020304" pitchFamily="18" charset="0"/>
                        </a:rPr>
                        <a:t>59% ± 6%</a:t>
                      </a:r>
                      <a:endParaRPr lang="en-US" sz="3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rPr>
                        <a:t>41% ± 6%</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8009477"/>
                  </a:ext>
                </a:extLst>
              </a:tr>
              <a:tr h="0">
                <a:tc>
                  <a:txBody>
                    <a:bodyPr/>
                    <a:lstStyle/>
                    <a:p>
                      <a:pPr marL="0" marR="0" algn="ctr">
                        <a:lnSpc>
                          <a:spcPct val="100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rPr>
                        <a:t>Long:</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solidFill>
                            <a:schemeClr val="tx1"/>
                          </a:solidFill>
                          <a:effectLst/>
                          <a:latin typeface="Calibri" panose="020F0502020204030204" pitchFamily="34" charset="0"/>
                          <a:ea typeface="Times New Roman" panose="02020603050405020304" pitchFamily="18" charset="0"/>
                        </a:rPr>
                        <a:t>57% ± 6%</a:t>
                      </a:r>
                      <a:endParaRPr lang="en-US" sz="3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43% ± 6%</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5254750"/>
                  </a:ext>
                </a:extLst>
              </a:tr>
              <a:tr h="0">
                <a:tc gridSpan="3">
                  <a:txBody>
                    <a:bodyPr/>
                    <a:lstStyle/>
                    <a:p>
                      <a:pPr marL="0" marR="0" algn="ctr">
                        <a:lnSpc>
                          <a:spcPct val="100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b.) Magnitude of Intensity Error:</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mpd="sng">
                      <a:noFill/>
                      <a:prstDash val="solid"/>
                    </a:lnL>
                    <a:lnT w="12700" cap="flat" cmpd="sng" algn="ctr">
                      <a:solidFill>
                        <a:srgbClr val="000000"/>
                      </a:solidFill>
                      <a:prstDash val="solid"/>
                      <a:round/>
                      <a:headEnd type="none" w="med" len="med"/>
                      <a:tailEnd type="none" w="med" len="med"/>
                    </a:lnT>
                  </a:tcPr>
                </a:tc>
                <a:tc hMerge="1">
                  <a:txBody>
                    <a:bodyPr/>
                    <a:lstStyle/>
                    <a:p>
                      <a:pPr marL="0" marR="0" algn="ctr">
                        <a:lnSpc>
                          <a:spcPct val="10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2892935"/>
                  </a:ext>
                </a:extLst>
              </a:tr>
              <a:tr h="154940">
                <a:tc>
                  <a:txBody>
                    <a:bodyPr/>
                    <a:lstStyle/>
                    <a:p>
                      <a:pPr marL="0" marR="0" algn="ctr">
                        <a:lnSpc>
                          <a:spcPct val="100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rPr>
                        <a:t>Short:</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57% ± 6%</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rPr>
                        <a:t>43% ± 6%</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406194"/>
                  </a:ext>
                </a:extLst>
              </a:tr>
              <a:tr h="134643">
                <a:tc>
                  <a:txBody>
                    <a:bodyPr/>
                    <a:lstStyle/>
                    <a:p>
                      <a:pPr marL="0" marR="0" algn="ctr">
                        <a:lnSpc>
                          <a:spcPct val="100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Medium:</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64% ± 6%</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rPr>
                        <a:t>36% ± 6%</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6352881"/>
                  </a:ext>
                </a:extLst>
              </a:tr>
              <a:tr h="154940">
                <a:tc>
                  <a:txBody>
                    <a:bodyPr/>
                    <a:lstStyle/>
                    <a:p>
                      <a:pPr marL="0" marR="0" algn="ctr">
                        <a:lnSpc>
                          <a:spcPct val="100000"/>
                        </a:lnSpc>
                        <a:spcBef>
                          <a:spcPts val="0"/>
                        </a:spcBef>
                        <a:spcAft>
                          <a:spcPts val="0"/>
                        </a:spcAft>
                      </a:pPr>
                      <a:r>
                        <a:rPr lang="en-US" sz="2400">
                          <a:solidFill>
                            <a:srgbClr val="000000"/>
                          </a:solidFill>
                          <a:effectLst/>
                          <a:latin typeface="Calibri" panose="020F0502020204030204" pitchFamily="34" charset="0"/>
                          <a:ea typeface="Times New Roman" panose="02020603050405020304" pitchFamily="18" charset="0"/>
                        </a:rPr>
                        <a:t>Long:</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62% ± 6%</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38% ± 6%</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7811493"/>
                  </a:ext>
                </a:extLst>
              </a:tr>
            </a:tbl>
          </a:graphicData>
        </a:graphic>
      </p:graphicFrame>
      <p:sp>
        <p:nvSpPr>
          <p:cNvPr id="5" name="Slide Number Placeholder 4">
            <a:extLst>
              <a:ext uri="{FF2B5EF4-FFF2-40B4-BE49-F238E27FC236}">
                <a16:creationId xmlns:a16="http://schemas.microsoft.com/office/drawing/2014/main" id="{FA2B1CDD-F6E2-47D1-B3CC-9D1947B2879A}"/>
              </a:ext>
            </a:extLst>
          </p:cNvPr>
          <p:cNvSpPr>
            <a:spLocks noGrp="1"/>
          </p:cNvSpPr>
          <p:nvPr>
            <p:ph type="sldNum" sz="quarter" idx="12"/>
          </p:nvPr>
        </p:nvSpPr>
        <p:spPr/>
        <p:txBody>
          <a:bodyPr/>
          <a:lstStyle/>
          <a:p>
            <a:fld id="{3CD6FFF5-4241-45C7-93B1-B9C95D682B71}" type="slidenum">
              <a:rPr lang="en-US" smtClean="0"/>
              <a:t>20</a:t>
            </a:fld>
            <a:endParaRPr lang="en-US"/>
          </a:p>
        </p:txBody>
      </p:sp>
      <p:sp>
        <p:nvSpPr>
          <p:cNvPr id="3" name="TextBox 2">
            <a:extLst>
              <a:ext uri="{FF2B5EF4-FFF2-40B4-BE49-F238E27FC236}">
                <a16:creationId xmlns:a16="http://schemas.microsoft.com/office/drawing/2014/main" id="{365EAADC-3F2E-401B-B952-BF8C2CED08E0}"/>
              </a:ext>
            </a:extLst>
          </p:cNvPr>
          <p:cNvSpPr txBox="1"/>
          <p:nvPr/>
        </p:nvSpPr>
        <p:spPr>
          <a:xfrm>
            <a:off x="259643" y="5521146"/>
            <a:ext cx="11672711" cy="1200329"/>
          </a:xfrm>
          <a:prstGeom prst="rect">
            <a:avLst/>
          </a:prstGeom>
          <a:noFill/>
        </p:spPr>
        <p:txBody>
          <a:bodyPr wrap="square" rtlCol="0">
            <a:spAutoFit/>
          </a:bodyPr>
          <a:lstStyle/>
          <a:p>
            <a:r>
              <a:rPr lang="en-US" dirty="0"/>
              <a:t>Displacement Errors were distance between centers of mass (</a:t>
            </a:r>
            <a:r>
              <a:rPr lang="en-US" dirty="0" err="1"/>
              <a:t>lat</a:t>
            </a:r>
            <a:r>
              <a:rPr lang="en-US" dirty="0"/>
              <a:t>/</a:t>
            </a:r>
            <a:r>
              <a:rPr lang="en-US" dirty="0" err="1"/>
              <a:t>lon</a:t>
            </a:r>
            <a:r>
              <a:rPr lang="en-US" dirty="0"/>
              <a:t> weighted mean, with precipitation amount at each </a:t>
            </a:r>
            <a:r>
              <a:rPr lang="en-US" dirty="0" err="1"/>
              <a:t>lat</a:t>
            </a:r>
            <a:r>
              <a:rPr lang="en-US" dirty="0"/>
              <a:t>/</a:t>
            </a:r>
            <a:r>
              <a:rPr lang="en-US" dirty="0" err="1"/>
              <a:t>lon</a:t>
            </a:r>
            <a:r>
              <a:rPr lang="en-US" dirty="0"/>
              <a:t> being used as the weight).</a:t>
            </a:r>
          </a:p>
          <a:p>
            <a:r>
              <a:rPr lang="en-US" dirty="0"/>
              <a:t>Intensity error is calculated by averaging the 10 most intense precipitation points together and taking the difference between the scenario and analysis values.</a:t>
            </a:r>
          </a:p>
        </p:txBody>
      </p:sp>
    </p:spTree>
    <p:extLst>
      <p:ext uri="{BB962C8B-B14F-4D97-AF65-F5344CB8AC3E}">
        <p14:creationId xmlns:p14="http://schemas.microsoft.com/office/powerpoint/2010/main" val="1980174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
          <p:cNvSpPr txBox="1">
            <a:spLocks noGrp="1"/>
          </p:cNvSpPr>
          <p:nvPr>
            <p:ph type="title"/>
          </p:nvPr>
        </p:nvSpPr>
        <p:spPr>
          <a:xfrm>
            <a:off x="1004710" y="1"/>
            <a:ext cx="10114845" cy="1139825"/>
          </a:xfrm>
          <a:prstGeom prst="rect">
            <a:avLst/>
          </a:prstGeom>
          <a:noFill/>
          <a:ln>
            <a:noFill/>
          </a:ln>
        </p:spPr>
        <p:txBody>
          <a:bodyPr spcFirstLastPara="1" vert="horz" wrap="square" lIns="91425" tIns="45700" rIns="91425" bIns="45700" rtlCol="0" anchor="ctr" anchorCtr="1">
            <a:noAutofit/>
          </a:bodyPr>
          <a:lstStyle/>
          <a:p>
            <a:pPr algn="ctr">
              <a:spcBef>
                <a:spcPts val="0"/>
              </a:spcBef>
            </a:pPr>
            <a:r>
              <a:rPr lang="en-US" sz="3200" dirty="0"/>
              <a:t>12h APCP Day 3 Clusters: Use Day3 Clusters vs  the same Clusters as Day 7 (“Short by Long”)</a:t>
            </a:r>
            <a:endParaRPr sz="3200" dirty="0"/>
          </a:p>
        </p:txBody>
      </p:sp>
      <p:sp>
        <p:nvSpPr>
          <p:cNvPr id="2" name="TextBox 1">
            <a:extLst>
              <a:ext uri="{FF2B5EF4-FFF2-40B4-BE49-F238E27FC236}">
                <a16:creationId xmlns:a16="http://schemas.microsoft.com/office/drawing/2014/main" id="{50CA325F-C076-D346-A805-2B8382B3B185}"/>
              </a:ext>
            </a:extLst>
          </p:cNvPr>
          <p:cNvSpPr txBox="1"/>
          <p:nvPr/>
        </p:nvSpPr>
        <p:spPr>
          <a:xfrm>
            <a:off x="1584102" y="5473006"/>
            <a:ext cx="8915399" cy="1384995"/>
          </a:xfrm>
          <a:prstGeom prst="rect">
            <a:avLst/>
          </a:prstGeom>
          <a:solidFill>
            <a:schemeClr val="lt1"/>
          </a:solidFill>
        </p:spPr>
        <p:txBody>
          <a:bodyPr wrap="square" rtlCol="0">
            <a:spAutoFit/>
          </a:bodyPr>
          <a:lstStyle/>
          <a:p>
            <a:r>
              <a:rPr lang="en-US" sz="2100" dirty="0"/>
              <a:t>* </a:t>
            </a:r>
            <a:r>
              <a:rPr lang="en-US" sz="2100" u="sng" dirty="0"/>
              <a:t>Motivation: </a:t>
            </a:r>
            <a:r>
              <a:rPr lang="en-US" sz="2100" dirty="0"/>
              <a:t>Can we use the same cluster members for all lead times – would result in smoother animations and save some computational time.   </a:t>
            </a:r>
          </a:p>
          <a:p>
            <a:r>
              <a:rPr lang="en-US" sz="2100" dirty="0"/>
              <a:t>* There is a loss in probabilistic skill using the same clusters calculated at day for day 3.  </a:t>
            </a:r>
          </a:p>
        </p:txBody>
      </p:sp>
      <p:pic>
        <p:nvPicPr>
          <p:cNvPr id="11" name="Content Placeholder 13">
            <a:extLst>
              <a:ext uri="{FF2B5EF4-FFF2-40B4-BE49-F238E27FC236}">
                <a16:creationId xmlns:a16="http://schemas.microsoft.com/office/drawing/2014/main" id="{1EDD1BEB-05B8-C842-BAA1-5DE50D4ABCA8}"/>
              </a:ext>
            </a:extLst>
          </p:cNvPr>
          <p:cNvPicPr>
            <a:picLocks/>
          </p:cNvPicPr>
          <p:nvPr/>
        </p:nvPicPr>
        <p:blipFill>
          <a:blip r:embed="rId3">
            <a:extLst>
              <a:ext uri="{28A0092B-C50C-407E-A947-70E740481C1C}">
                <a14:useLocalDpi xmlns:a14="http://schemas.microsoft.com/office/drawing/2010/main" val="0"/>
              </a:ext>
            </a:extLst>
          </a:blip>
          <a:srcRect/>
          <a:stretch/>
        </p:blipFill>
        <p:spPr bwMode="auto">
          <a:xfrm>
            <a:off x="3088079" y="1535300"/>
            <a:ext cx="5006053" cy="3937706"/>
          </a:xfrm>
          <a:prstGeom prst="rect">
            <a:avLst/>
          </a:prstGeom>
          <a:noFill/>
          <a:ln>
            <a:noFill/>
          </a:ln>
        </p:spPr>
      </p:pic>
      <p:sp>
        <p:nvSpPr>
          <p:cNvPr id="13" name="Title 20">
            <a:extLst>
              <a:ext uri="{FF2B5EF4-FFF2-40B4-BE49-F238E27FC236}">
                <a16:creationId xmlns:a16="http://schemas.microsoft.com/office/drawing/2014/main" id="{CAAA5239-6B2F-944F-B0BB-448E2F09E37D}"/>
              </a:ext>
            </a:extLst>
          </p:cNvPr>
          <p:cNvSpPr txBox="1">
            <a:spLocks/>
          </p:cNvSpPr>
          <p:nvPr/>
        </p:nvSpPr>
        <p:spPr>
          <a:xfrm>
            <a:off x="2055544" y="1139826"/>
            <a:ext cx="7972514" cy="9819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500" dirty="0"/>
              <a:t>Probability Largest Cluster Closest to Analysis.</a:t>
            </a:r>
          </a:p>
          <a:p>
            <a:pPr algn="ctr"/>
            <a:endParaRPr lang="en-US" sz="2800" dirty="0"/>
          </a:p>
        </p:txBody>
      </p:sp>
    </p:spTree>
    <p:extLst>
      <p:ext uri="{BB962C8B-B14F-4D97-AF65-F5344CB8AC3E}">
        <p14:creationId xmlns:p14="http://schemas.microsoft.com/office/powerpoint/2010/main" val="1408967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0783-7502-4941-B479-9CCF12E4A1F5}"/>
              </a:ext>
            </a:extLst>
          </p:cNvPr>
          <p:cNvSpPr>
            <a:spLocks noGrp="1"/>
          </p:cNvSpPr>
          <p:nvPr>
            <p:ph type="title"/>
          </p:nvPr>
        </p:nvSpPr>
        <p:spPr>
          <a:xfrm>
            <a:off x="838200" y="15170"/>
            <a:ext cx="10515600" cy="1325563"/>
          </a:xfrm>
        </p:spPr>
        <p:txBody>
          <a:bodyPr/>
          <a:lstStyle/>
          <a:p>
            <a:r>
              <a:rPr lang="en-US" dirty="0"/>
              <a:t>				</a:t>
            </a:r>
            <a:r>
              <a:rPr lang="en-US" b="1" dirty="0">
                <a:latin typeface="+mn-lt"/>
              </a:rPr>
              <a:t>Summary</a:t>
            </a:r>
          </a:p>
        </p:txBody>
      </p:sp>
      <p:sp>
        <p:nvSpPr>
          <p:cNvPr id="3" name="Content Placeholder 2">
            <a:extLst>
              <a:ext uri="{FF2B5EF4-FFF2-40B4-BE49-F238E27FC236}">
                <a16:creationId xmlns:a16="http://schemas.microsoft.com/office/drawing/2014/main" id="{84A9E52F-9A6C-4749-8563-77B590583D08}"/>
              </a:ext>
            </a:extLst>
          </p:cNvPr>
          <p:cNvSpPr>
            <a:spLocks noGrp="1"/>
          </p:cNvSpPr>
          <p:nvPr>
            <p:ph idx="1"/>
          </p:nvPr>
        </p:nvSpPr>
        <p:spPr>
          <a:xfrm>
            <a:off x="372533" y="1159580"/>
            <a:ext cx="11390489" cy="5084939"/>
          </a:xfrm>
        </p:spPr>
        <p:txBody>
          <a:bodyPr>
            <a:normAutofit fontScale="92500" lnSpcReduction="20000"/>
          </a:bodyPr>
          <a:lstStyle/>
          <a:p>
            <a:r>
              <a:rPr lang="en-US" dirty="0"/>
              <a:t>Ensemble clustering is now running operationally at WPC. Feedback always welcome. </a:t>
            </a:r>
          </a:p>
          <a:p>
            <a:pPr marL="0" indent="0">
              <a:buNone/>
            </a:pPr>
            <a:endParaRPr lang="en-US" dirty="0"/>
          </a:p>
          <a:p>
            <a:r>
              <a:rPr lang="en-US" dirty="0"/>
              <a:t>2PC and IDISP are both viable spaces to cluster by. Euclidean is not.</a:t>
            </a:r>
          </a:p>
          <a:p>
            <a:pPr marL="0" indent="0">
              <a:buNone/>
            </a:pPr>
            <a:endParaRPr lang="en-US" dirty="0"/>
          </a:p>
          <a:p>
            <a:r>
              <a:rPr lang="en-US" dirty="0"/>
              <a:t>Clustering algorithms do not show many differences in resulting clusters, although AHC has least skill. </a:t>
            </a:r>
          </a:p>
          <a:p>
            <a:pPr marL="0" indent="0">
              <a:buNone/>
            </a:pPr>
            <a:endParaRPr lang="en-US" dirty="0"/>
          </a:p>
          <a:p>
            <a:r>
              <a:rPr lang="en-US" dirty="0"/>
              <a:t>Clustering APCP using MSLP results in a slightly less skillful (Prob largest cluster closest to analysis) but could be a viable option. More work needed.</a:t>
            </a:r>
          </a:p>
          <a:p>
            <a:pPr marL="0" indent="0">
              <a:buNone/>
            </a:pPr>
            <a:endParaRPr lang="en-US" dirty="0"/>
          </a:p>
          <a:p>
            <a:r>
              <a:rPr lang="en-US" dirty="0"/>
              <a:t>There may be some loss in skill using one lead time to populate the same cluster members for other lead times, but more work needed.</a:t>
            </a:r>
          </a:p>
        </p:txBody>
      </p:sp>
    </p:spTree>
    <p:extLst>
      <p:ext uri="{BB962C8B-B14F-4D97-AF65-F5344CB8AC3E}">
        <p14:creationId xmlns:p14="http://schemas.microsoft.com/office/powerpoint/2010/main" val="1712683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scatter chart&#10;&#10;Description automatically generated">
            <a:extLst>
              <a:ext uri="{FF2B5EF4-FFF2-40B4-BE49-F238E27FC236}">
                <a16:creationId xmlns:a16="http://schemas.microsoft.com/office/drawing/2014/main" id="{AC79BF8C-31A6-574D-A70A-189C6DA29584}"/>
              </a:ext>
            </a:extLst>
          </p:cNvPr>
          <p:cNvPicPr>
            <a:picLocks noChangeAspect="1"/>
          </p:cNvPicPr>
          <p:nvPr/>
        </p:nvPicPr>
        <p:blipFill rotWithShape="1">
          <a:blip r:embed="rId2">
            <a:extLst>
              <a:ext uri="{28A0092B-C50C-407E-A947-70E740481C1C}">
                <a14:useLocalDpi xmlns:a14="http://schemas.microsoft.com/office/drawing/2010/main" val="0"/>
              </a:ext>
            </a:extLst>
          </a:blip>
          <a:srcRect t="5555"/>
          <a:stretch/>
        </p:blipFill>
        <p:spPr>
          <a:xfrm>
            <a:off x="5168002" y="990601"/>
            <a:ext cx="5423799" cy="5370911"/>
          </a:xfrm>
          <a:prstGeom prst="rect">
            <a:avLst/>
          </a:prstGeom>
        </p:spPr>
      </p:pic>
      <p:sp>
        <p:nvSpPr>
          <p:cNvPr id="10" name="Rectangle 9"/>
          <p:cNvSpPr/>
          <p:nvPr/>
        </p:nvSpPr>
        <p:spPr>
          <a:xfrm>
            <a:off x="1752600" y="762000"/>
            <a:ext cx="3581401" cy="2308324"/>
          </a:xfrm>
          <a:prstGeom prst="rect">
            <a:avLst/>
          </a:prstGeom>
          <a:noFill/>
          <a:effectLst>
            <a:innerShdw blurRad="114300">
              <a:prstClr val="black"/>
            </a:innerShdw>
          </a:effectLst>
        </p:spPr>
        <p:txBody>
          <a:bodyPr wrap="square">
            <a:spAutoFit/>
          </a:bodyPr>
          <a:lstStyle/>
          <a:p>
            <a:pPr marL="285750" indent="-285750">
              <a:buFont typeface="Arial" panose="020B0604020202020204" pitchFamily="34" charset="0"/>
              <a:buChar char="•"/>
              <a:defRPr/>
            </a:pPr>
            <a:r>
              <a:rPr lang="en-US" sz="2400" b="1" dirty="0">
                <a:solidFill>
                  <a:prstClr val="black"/>
                </a:solidFill>
                <a:latin typeface="Helvetica" pitchFamily="34" charset="0"/>
              </a:rPr>
              <a:t>EOF1: East-west differences in location of pattern.</a:t>
            </a:r>
          </a:p>
          <a:p>
            <a:pPr marL="285750" indent="-285750">
              <a:buFont typeface="Arial" panose="020B0604020202020204" pitchFamily="34" charset="0"/>
              <a:buChar char="•"/>
              <a:defRPr/>
            </a:pPr>
            <a:endParaRPr lang="en-US" sz="2400" dirty="0">
              <a:solidFill>
                <a:prstClr val="black"/>
              </a:solidFill>
              <a:latin typeface="Helvetica" pitchFamily="34" charset="0"/>
            </a:endParaRPr>
          </a:p>
          <a:p>
            <a:pPr marL="285750" indent="-285750">
              <a:buFont typeface="Arial" panose="020B0604020202020204" pitchFamily="34" charset="0"/>
              <a:buChar char="•"/>
              <a:defRPr/>
            </a:pPr>
            <a:r>
              <a:rPr lang="en-US" sz="2400" b="1" dirty="0">
                <a:solidFill>
                  <a:prstClr val="black"/>
                </a:solidFill>
                <a:latin typeface="Helvetica" pitchFamily="34" charset="0"/>
              </a:rPr>
              <a:t>EOF2: Differences in amplitude of pattern.</a:t>
            </a:r>
          </a:p>
        </p:txBody>
      </p:sp>
      <p:sp>
        <p:nvSpPr>
          <p:cNvPr id="12" name="Title 1"/>
          <p:cNvSpPr txBox="1">
            <a:spLocks/>
          </p:cNvSpPr>
          <p:nvPr/>
        </p:nvSpPr>
        <p:spPr>
          <a:xfrm>
            <a:off x="1524001" y="76201"/>
            <a:ext cx="9143999" cy="648889"/>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srgbClr val="FF0000"/>
                </a:solidFill>
                <a:latin typeface="Helvetica" pitchFamily="34" charset="0"/>
              </a:rPr>
              <a:t>Example Day 7 Clusters: Phase Space</a:t>
            </a:r>
          </a:p>
        </p:txBody>
      </p:sp>
      <p:sp>
        <p:nvSpPr>
          <p:cNvPr id="8" name="Title 1"/>
          <p:cNvSpPr txBox="1">
            <a:spLocks/>
          </p:cNvSpPr>
          <p:nvPr/>
        </p:nvSpPr>
        <p:spPr>
          <a:xfrm>
            <a:off x="6477000" y="1371601"/>
            <a:ext cx="3440830" cy="494111"/>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200" b="1" dirty="0">
                <a:latin typeface="Helvetica" pitchFamily="34" charset="0"/>
              </a:rPr>
              <a:t>Less Amplified Pattern</a:t>
            </a:r>
          </a:p>
        </p:txBody>
      </p:sp>
      <p:sp>
        <p:nvSpPr>
          <p:cNvPr id="9" name="Title 1"/>
          <p:cNvSpPr txBox="1">
            <a:spLocks/>
          </p:cNvSpPr>
          <p:nvPr/>
        </p:nvSpPr>
        <p:spPr>
          <a:xfrm>
            <a:off x="6477001" y="4916090"/>
            <a:ext cx="3440829" cy="494111"/>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200" b="1" dirty="0">
                <a:latin typeface="Helvetica" pitchFamily="34" charset="0"/>
              </a:rPr>
              <a:t>More Amplified Pattern</a:t>
            </a:r>
          </a:p>
        </p:txBody>
      </p:sp>
      <p:sp>
        <p:nvSpPr>
          <p:cNvPr id="11" name="Title 1"/>
          <p:cNvSpPr txBox="1">
            <a:spLocks/>
          </p:cNvSpPr>
          <p:nvPr/>
        </p:nvSpPr>
        <p:spPr>
          <a:xfrm rot="16200000">
            <a:off x="8342712" y="3124201"/>
            <a:ext cx="3315889" cy="494111"/>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200" b="1" dirty="0">
                <a:latin typeface="Helvetica" pitchFamily="34" charset="0"/>
              </a:rPr>
              <a:t>Pattern Shifted East</a:t>
            </a:r>
          </a:p>
        </p:txBody>
      </p:sp>
      <p:sp>
        <p:nvSpPr>
          <p:cNvPr id="13" name="Title 1"/>
          <p:cNvSpPr txBox="1">
            <a:spLocks/>
          </p:cNvSpPr>
          <p:nvPr/>
        </p:nvSpPr>
        <p:spPr>
          <a:xfrm rot="16200000">
            <a:off x="4724401" y="3130084"/>
            <a:ext cx="3315889" cy="494111"/>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200" b="1" dirty="0">
                <a:latin typeface="Helvetica" pitchFamily="34" charset="0"/>
              </a:rPr>
              <a:t>Pattern Shifted West </a:t>
            </a:r>
          </a:p>
        </p:txBody>
      </p:sp>
      <p:pic>
        <p:nvPicPr>
          <p:cNvPr id="14" name="Picture 13">
            <a:extLst>
              <a:ext uri="{FF2B5EF4-FFF2-40B4-BE49-F238E27FC236}">
                <a16:creationId xmlns:a16="http://schemas.microsoft.com/office/drawing/2014/main" id="{F2C5E1E3-9477-A440-B751-A98033574156}"/>
              </a:ext>
            </a:extLst>
          </p:cNvPr>
          <p:cNvPicPr>
            <a:picLocks noChangeAspect="1"/>
          </p:cNvPicPr>
          <p:nvPr/>
        </p:nvPicPr>
        <p:blipFill rotWithShape="1">
          <a:blip r:embed="rId3">
            <a:extLst>
              <a:ext uri="{28A0092B-C50C-407E-A947-70E740481C1C}">
                <a14:useLocalDpi xmlns:a14="http://schemas.microsoft.com/office/drawing/2010/main" val="0"/>
              </a:ext>
            </a:extLst>
          </a:blip>
          <a:srcRect t="6666"/>
          <a:stretch/>
        </p:blipFill>
        <p:spPr>
          <a:xfrm>
            <a:off x="1676400" y="3135785"/>
            <a:ext cx="3276600" cy="3592251"/>
          </a:xfrm>
          <a:prstGeom prst="rect">
            <a:avLst/>
          </a:prstGeom>
        </p:spPr>
      </p:pic>
    </p:spTree>
    <p:extLst>
      <p:ext uri="{BB962C8B-B14F-4D97-AF65-F5344CB8AC3E}">
        <p14:creationId xmlns:p14="http://schemas.microsoft.com/office/powerpoint/2010/main" val="154402560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199" y="725089"/>
            <a:ext cx="9316330" cy="1631216"/>
          </a:xfrm>
          <a:prstGeom prst="rect">
            <a:avLst/>
          </a:prstGeom>
          <a:noFill/>
          <a:effectLst>
            <a:innerShdw blurRad="114300">
              <a:prstClr val="black"/>
            </a:innerShdw>
          </a:effectLst>
        </p:spPr>
        <p:txBody>
          <a:bodyPr wrap="square">
            <a:spAutoFit/>
          </a:bodyPr>
          <a:lstStyle/>
          <a:p>
            <a:pPr marL="285750" indent="-285750">
              <a:buFont typeface="Arial" panose="020B0604020202020204" pitchFamily="34" charset="0"/>
              <a:buChar char="•"/>
              <a:defRPr/>
            </a:pPr>
            <a:r>
              <a:rPr lang="en-US" sz="2000" dirty="0">
                <a:solidFill>
                  <a:prstClr val="black"/>
                </a:solidFill>
                <a:latin typeface="Helvetica" pitchFamily="34" charset="0"/>
              </a:rPr>
              <a:t>Day 3-7: Cluster Prototype Page (Max temp, Min Temp, QPF; </a:t>
            </a:r>
          </a:p>
          <a:p>
            <a:pPr>
              <a:defRPr/>
            </a:pPr>
            <a:r>
              <a:rPr lang="en-US" sz="2000" dirty="0">
                <a:solidFill>
                  <a:prstClr val="black"/>
                </a:solidFill>
                <a:latin typeface="Helvetica" pitchFamily="34" charset="0"/>
              </a:rPr>
              <a:t> </a:t>
            </a:r>
            <a:r>
              <a:rPr lang="en-US" sz="2000" dirty="0">
                <a:solidFill>
                  <a:prstClr val="black"/>
                </a:solidFill>
                <a:latin typeface="Helvetica" pitchFamily="34" charset="0"/>
                <a:sym typeface="Wingdings" pitchFamily="2" charset="2"/>
              </a:rPr>
              <a:t> and currently </a:t>
            </a:r>
            <a:r>
              <a:rPr lang="en-US" sz="2000" dirty="0">
                <a:solidFill>
                  <a:prstClr val="black"/>
                </a:solidFill>
                <a:latin typeface="Helvetica" pitchFamily="34" charset="0"/>
              </a:rPr>
              <a:t>testing SLP, 500Z, 10-m max wind):</a:t>
            </a:r>
            <a:endParaRPr lang="en-US" sz="2000" dirty="0"/>
          </a:p>
          <a:p>
            <a:pPr>
              <a:defRPr/>
            </a:pPr>
            <a:r>
              <a:rPr lang="en-US" sz="2000" dirty="0">
                <a:solidFill>
                  <a:prstClr val="black"/>
                </a:solidFill>
                <a:latin typeface="Helvetica" pitchFamily="34" charset="0"/>
              </a:rPr>
              <a:t>  </a:t>
            </a:r>
            <a:r>
              <a:rPr lang="en-US" sz="2000" dirty="0">
                <a:solidFill>
                  <a:prstClr val="black"/>
                </a:solidFill>
                <a:latin typeface="Helvetica" pitchFamily="34" charset="0"/>
                <a:hlinkClick r:id="rId2"/>
              </a:rPr>
              <a:t>https://origin.wpc.ncep.noaa.gov/wpc_ensemble_clusters/day_3_7/view.php</a:t>
            </a:r>
            <a:endParaRPr lang="en-US" sz="2000" dirty="0">
              <a:solidFill>
                <a:prstClr val="black"/>
              </a:solidFill>
              <a:latin typeface="Helvetica" pitchFamily="34" charset="0"/>
            </a:endParaRPr>
          </a:p>
          <a:p>
            <a:pPr marL="285750" indent="-285750">
              <a:buFont typeface="Arial" panose="020B0604020202020204" pitchFamily="34" charset="0"/>
              <a:buChar char="•"/>
              <a:defRPr/>
            </a:pPr>
            <a:r>
              <a:rPr lang="en-US" sz="2000" dirty="0">
                <a:solidFill>
                  <a:prstClr val="black"/>
                </a:solidFill>
                <a:latin typeface="Helvetica" pitchFamily="34" charset="0"/>
              </a:rPr>
              <a:t>Day 8-10 Cluster Prototype Page (Max temp, Min temp, QPF):</a:t>
            </a:r>
          </a:p>
          <a:p>
            <a:pPr>
              <a:defRPr/>
            </a:pPr>
            <a:r>
              <a:rPr lang="en-US" sz="2000" dirty="0">
                <a:solidFill>
                  <a:prstClr val="black"/>
                </a:solidFill>
                <a:latin typeface="Helvetica" pitchFamily="34" charset="0"/>
              </a:rPr>
              <a:t>  </a:t>
            </a:r>
            <a:r>
              <a:rPr lang="en-US" sz="2000" dirty="0">
                <a:solidFill>
                  <a:prstClr val="black"/>
                </a:solidFill>
                <a:latin typeface="Helvetica" pitchFamily="34" charset="0"/>
                <a:hlinkClick r:id="rId3"/>
              </a:rPr>
              <a:t>https://origin.wpc.ncep.noaa.gov/wpc_ensemble_clusters/day_8_10/view.php</a:t>
            </a:r>
            <a:endParaRPr lang="en-US" sz="2000" dirty="0"/>
          </a:p>
        </p:txBody>
      </p:sp>
      <p:sp>
        <p:nvSpPr>
          <p:cNvPr id="7" name="Title 1"/>
          <p:cNvSpPr txBox="1">
            <a:spLocks/>
          </p:cNvSpPr>
          <p:nvPr/>
        </p:nvSpPr>
        <p:spPr>
          <a:xfrm>
            <a:off x="1524001" y="76201"/>
            <a:ext cx="9143999" cy="648889"/>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dirty="0">
                <a:solidFill>
                  <a:srgbClr val="FF0000"/>
                </a:solidFill>
                <a:latin typeface="Helvetica" pitchFamily="34" charset="0"/>
              </a:rPr>
              <a:t>WPC Clustering Web Page</a:t>
            </a:r>
          </a:p>
        </p:txBody>
      </p:sp>
      <p:pic>
        <p:nvPicPr>
          <p:cNvPr id="5" name="Picture 4" descr="Diagram&#10;&#10;Description automatically generated">
            <a:extLst>
              <a:ext uri="{FF2B5EF4-FFF2-40B4-BE49-F238E27FC236}">
                <a16:creationId xmlns:a16="http://schemas.microsoft.com/office/drawing/2014/main" id="{07881DFA-2CB2-6145-822C-1515D66BFFE3}"/>
              </a:ext>
            </a:extLst>
          </p:cNvPr>
          <p:cNvPicPr>
            <a:picLocks noChangeAspect="1"/>
          </p:cNvPicPr>
          <p:nvPr/>
        </p:nvPicPr>
        <p:blipFill>
          <a:blip r:embed="rId4"/>
          <a:stretch>
            <a:fillRect/>
          </a:stretch>
        </p:blipFill>
        <p:spPr>
          <a:xfrm>
            <a:off x="1758461" y="2382744"/>
            <a:ext cx="8675077" cy="4345118"/>
          </a:xfrm>
          <a:prstGeom prst="rect">
            <a:avLst/>
          </a:prstGeom>
        </p:spPr>
      </p:pic>
    </p:spTree>
    <p:extLst>
      <p:ext uri="{BB962C8B-B14F-4D97-AF65-F5344CB8AC3E}">
        <p14:creationId xmlns:p14="http://schemas.microsoft.com/office/powerpoint/2010/main" val="8841356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443" y="393171"/>
            <a:ext cx="8901112" cy="720969"/>
          </a:xfrm>
        </p:spPr>
        <p:txBody>
          <a:bodyPr/>
          <a:lstStyle/>
          <a:p>
            <a:r>
              <a:rPr lang="en-US" sz="3000" b="1" dirty="0">
                <a:solidFill>
                  <a:srgbClr val="FF0000"/>
                </a:solidFill>
                <a:latin typeface="Helvetica" pitchFamily="34" charset="0"/>
              </a:rPr>
              <a:t>WPC’s Fuzzy Clustering and SBU Research</a:t>
            </a:r>
            <a:endParaRPr lang="en-US" sz="3000" dirty="0"/>
          </a:p>
        </p:txBody>
      </p:sp>
      <p:sp>
        <p:nvSpPr>
          <p:cNvPr id="3" name="Text Placeholder 2"/>
          <p:cNvSpPr>
            <a:spLocks noGrp="1"/>
          </p:cNvSpPr>
          <p:nvPr>
            <p:ph type="body" idx="1"/>
          </p:nvPr>
        </p:nvSpPr>
        <p:spPr>
          <a:xfrm>
            <a:off x="694267" y="1296920"/>
            <a:ext cx="10803465" cy="4525963"/>
          </a:xfrm>
        </p:spPr>
        <p:txBody>
          <a:bodyPr>
            <a:normAutofit fontScale="25000" lnSpcReduction="20000"/>
          </a:bodyPr>
          <a:lstStyle/>
          <a:p>
            <a:pPr marL="66040" indent="0">
              <a:lnSpc>
                <a:spcPct val="120000"/>
              </a:lnSpc>
              <a:buNone/>
            </a:pPr>
            <a:r>
              <a:rPr lang="en-US" sz="9800" dirty="0"/>
              <a:t>* </a:t>
            </a:r>
            <a:r>
              <a:rPr lang="en-US" sz="9800" dirty="0">
                <a:solidFill>
                  <a:prstClr val="black"/>
                </a:solidFill>
                <a:latin typeface="Helvetica" charset="0"/>
                <a:ea typeface="Helvetica" charset="0"/>
                <a:cs typeface="Helvetica" charset="0"/>
              </a:rPr>
              <a:t>Clusters support WPC’s Extended Range Forecast Experiment (ERFE)</a:t>
            </a:r>
          </a:p>
          <a:p>
            <a:pPr marL="66040" indent="0">
              <a:lnSpc>
                <a:spcPct val="120000"/>
              </a:lnSpc>
              <a:buNone/>
            </a:pPr>
            <a:endParaRPr lang="en-US" sz="9800" dirty="0"/>
          </a:p>
          <a:p>
            <a:pPr marL="66040" indent="0">
              <a:lnSpc>
                <a:spcPct val="120000"/>
              </a:lnSpc>
              <a:buNone/>
            </a:pPr>
            <a:r>
              <a:rPr lang="en-US" sz="9800" dirty="0"/>
              <a:t>* WPC Hydrometeorological Developers are training staff on use of Fuzzy Cluster</a:t>
            </a:r>
          </a:p>
          <a:p>
            <a:pPr lvl="1">
              <a:lnSpc>
                <a:spcPct val="120000"/>
              </a:lnSpc>
            </a:pPr>
            <a:r>
              <a:rPr lang="en-US" sz="9800" dirty="0"/>
              <a:t>Weekly sessions with forecasters</a:t>
            </a:r>
          </a:p>
          <a:p>
            <a:pPr lvl="1">
              <a:lnSpc>
                <a:spcPct val="120000"/>
              </a:lnSpc>
            </a:pPr>
            <a:r>
              <a:rPr lang="en-US" sz="9800" dirty="0"/>
              <a:t>Special Briefings on Impact Events</a:t>
            </a:r>
          </a:p>
          <a:p>
            <a:pPr marL="596900" lvl="1" indent="0">
              <a:lnSpc>
                <a:spcPct val="120000"/>
              </a:lnSpc>
              <a:buNone/>
            </a:pPr>
            <a:endParaRPr lang="en-US" sz="9800" dirty="0"/>
          </a:p>
          <a:p>
            <a:pPr marL="66040" indent="0">
              <a:lnSpc>
                <a:spcPct val="120000"/>
              </a:lnSpc>
              <a:buNone/>
            </a:pPr>
            <a:r>
              <a:rPr lang="en-US" sz="9800" dirty="0"/>
              <a:t>*  One example case is highlighted below.</a:t>
            </a:r>
          </a:p>
          <a:p>
            <a:pPr marL="66040" indent="0">
              <a:lnSpc>
                <a:spcPct val="120000"/>
              </a:lnSpc>
              <a:buNone/>
            </a:pPr>
            <a:endParaRPr lang="en-US" sz="9800" dirty="0"/>
          </a:p>
          <a:p>
            <a:pPr marL="66040" indent="0">
              <a:lnSpc>
                <a:spcPct val="120000"/>
              </a:lnSpc>
              <a:buNone/>
            </a:pPr>
            <a:r>
              <a:rPr lang="en-US" sz="9800" dirty="0"/>
              <a:t>* Exploration of different clustering approaches and impact of using SLP clusters on other fields and using day 7 clusters on day 3. (MS Thesis work)</a:t>
            </a:r>
          </a:p>
          <a:p>
            <a:pPr lvl="1"/>
            <a:endParaRPr lang="en-US" dirty="0"/>
          </a:p>
        </p:txBody>
      </p:sp>
    </p:spTree>
    <p:extLst>
      <p:ext uri="{BB962C8B-B14F-4D97-AF65-F5344CB8AC3E}">
        <p14:creationId xmlns:p14="http://schemas.microsoft.com/office/powerpoint/2010/main" val="1780268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1261046" y="1056588"/>
            <a:ext cx="3318811" cy="2747060"/>
          </a:xfrm>
          <a:prstGeom prst="rect">
            <a:avLst/>
          </a:prstGeom>
          <a:noFill/>
          <a:ln>
            <a:noFill/>
          </a:ln>
        </p:spPr>
      </p:pic>
      <p:pic>
        <p:nvPicPr>
          <p:cNvPr id="71" name="Google Shape;71;p15"/>
          <p:cNvPicPr preferRelativeResize="0"/>
          <p:nvPr/>
        </p:nvPicPr>
        <p:blipFill>
          <a:blip r:embed="rId4">
            <a:alphaModFix/>
          </a:blip>
          <a:stretch>
            <a:fillRect/>
          </a:stretch>
        </p:blipFill>
        <p:spPr>
          <a:xfrm>
            <a:off x="1261046" y="3803648"/>
            <a:ext cx="3318811" cy="2894381"/>
          </a:xfrm>
          <a:prstGeom prst="rect">
            <a:avLst/>
          </a:prstGeom>
          <a:noFill/>
          <a:ln>
            <a:noFill/>
          </a:ln>
        </p:spPr>
      </p:pic>
      <p:pic>
        <p:nvPicPr>
          <p:cNvPr id="72" name="Google Shape;72;p15"/>
          <p:cNvPicPr preferRelativeResize="0"/>
          <p:nvPr/>
        </p:nvPicPr>
        <p:blipFill>
          <a:blip r:embed="rId5">
            <a:alphaModFix/>
          </a:blip>
          <a:stretch>
            <a:fillRect/>
          </a:stretch>
        </p:blipFill>
        <p:spPr>
          <a:xfrm>
            <a:off x="4680350" y="1056589"/>
            <a:ext cx="3318812" cy="2747059"/>
          </a:xfrm>
          <a:prstGeom prst="rect">
            <a:avLst/>
          </a:prstGeom>
          <a:noFill/>
          <a:ln>
            <a:noFill/>
          </a:ln>
        </p:spPr>
      </p:pic>
      <p:pic>
        <p:nvPicPr>
          <p:cNvPr id="73" name="Google Shape;73;p15"/>
          <p:cNvPicPr preferRelativeResize="0"/>
          <p:nvPr/>
        </p:nvPicPr>
        <p:blipFill>
          <a:blip r:embed="rId6">
            <a:alphaModFix/>
          </a:blip>
          <a:stretch>
            <a:fillRect/>
          </a:stretch>
        </p:blipFill>
        <p:spPr>
          <a:xfrm>
            <a:off x="4680350" y="3789971"/>
            <a:ext cx="3318812" cy="2908058"/>
          </a:xfrm>
          <a:prstGeom prst="rect">
            <a:avLst/>
          </a:prstGeom>
          <a:noFill/>
          <a:ln>
            <a:noFill/>
          </a:ln>
        </p:spPr>
      </p:pic>
      <p:sp>
        <p:nvSpPr>
          <p:cNvPr id="74" name="Google Shape;74;p15"/>
          <p:cNvSpPr txBox="1"/>
          <p:nvPr/>
        </p:nvSpPr>
        <p:spPr>
          <a:xfrm>
            <a:off x="8300691" y="579588"/>
            <a:ext cx="2918700" cy="569356"/>
          </a:xfrm>
          <a:prstGeom prst="rect">
            <a:avLst/>
          </a:prstGeom>
          <a:noFill/>
          <a:ln>
            <a:noFill/>
          </a:ln>
        </p:spPr>
        <p:txBody>
          <a:bodyPr spcFirstLastPara="1" wrap="square" lIns="91425" tIns="91425" rIns="91425" bIns="91425" anchor="t" anchorCtr="0">
            <a:spAutoFit/>
          </a:bodyPr>
          <a:lstStyle/>
          <a:p>
            <a:pPr algn="ctr"/>
            <a:r>
              <a:rPr lang="en" sz="2500" b="1" dirty="0"/>
              <a:t>Day 7 Model QPF</a:t>
            </a:r>
            <a:endParaRPr sz="2500" dirty="0"/>
          </a:p>
        </p:txBody>
      </p:sp>
      <p:sp>
        <p:nvSpPr>
          <p:cNvPr id="75" name="Google Shape;75;p15"/>
          <p:cNvSpPr txBox="1"/>
          <p:nvPr/>
        </p:nvSpPr>
        <p:spPr>
          <a:xfrm>
            <a:off x="8300691" y="1930875"/>
            <a:ext cx="3515636" cy="2031295"/>
          </a:xfrm>
          <a:prstGeom prst="rect">
            <a:avLst/>
          </a:prstGeom>
          <a:noFill/>
          <a:ln>
            <a:noFill/>
          </a:ln>
        </p:spPr>
        <p:txBody>
          <a:bodyPr spcFirstLastPara="1" wrap="square" lIns="91425" tIns="91425" rIns="91425" bIns="91425" anchor="t" anchorCtr="0">
            <a:spAutoFit/>
          </a:bodyPr>
          <a:lstStyle/>
          <a:p>
            <a:r>
              <a:rPr lang="en" sz="2400" b="1" dirty="0">
                <a:solidFill>
                  <a:srgbClr val="0000FF"/>
                </a:solidFill>
              </a:rPr>
              <a:t>GFS shows a signal near Florida coast</a:t>
            </a:r>
            <a:endParaRPr sz="2400" b="1" dirty="0">
              <a:solidFill>
                <a:srgbClr val="0000FF"/>
              </a:solidFill>
            </a:endParaRPr>
          </a:p>
          <a:p>
            <a:endParaRPr sz="2400" b="1" dirty="0">
              <a:solidFill>
                <a:srgbClr val="0000FF"/>
              </a:solidFill>
            </a:endParaRPr>
          </a:p>
          <a:p>
            <a:r>
              <a:rPr lang="en" sz="2400" b="1" dirty="0">
                <a:solidFill>
                  <a:srgbClr val="0000FF"/>
                </a:solidFill>
              </a:rPr>
              <a:t>Subtle differences over Midwest</a:t>
            </a:r>
            <a:endParaRPr sz="2400" b="1" dirty="0">
              <a:solidFill>
                <a:srgbClr val="0000FF"/>
              </a:solidFill>
            </a:endParaRPr>
          </a:p>
        </p:txBody>
      </p:sp>
      <p:sp>
        <p:nvSpPr>
          <p:cNvPr id="76" name="Google Shape;76;p15"/>
          <p:cNvSpPr txBox="1"/>
          <p:nvPr/>
        </p:nvSpPr>
        <p:spPr>
          <a:xfrm>
            <a:off x="1347901" y="2760522"/>
            <a:ext cx="2469900" cy="785100"/>
          </a:xfrm>
          <a:prstGeom prst="rect">
            <a:avLst/>
          </a:prstGeom>
          <a:noFill/>
          <a:ln>
            <a:noFill/>
          </a:ln>
        </p:spPr>
        <p:txBody>
          <a:bodyPr spcFirstLastPara="1" wrap="square" lIns="91425" tIns="91425" rIns="91425" bIns="91425" anchor="t" anchorCtr="0">
            <a:spAutoFit/>
          </a:bodyPr>
          <a:lstStyle/>
          <a:p>
            <a:r>
              <a:rPr lang="en" sz="1300" b="1" dirty="0">
                <a:solidFill>
                  <a:srgbClr val="FF0000"/>
                </a:solidFill>
              </a:rPr>
              <a:t>GFS Day 7</a:t>
            </a:r>
            <a:endParaRPr sz="1300" b="1" dirty="0">
              <a:solidFill>
                <a:srgbClr val="FF0000"/>
              </a:solidFill>
            </a:endParaRPr>
          </a:p>
          <a:p>
            <a:r>
              <a:rPr lang="en" sz="1300" b="1" dirty="0">
                <a:solidFill>
                  <a:srgbClr val="FF0000"/>
                </a:solidFill>
              </a:rPr>
              <a:t>24-hr QPF</a:t>
            </a:r>
            <a:endParaRPr sz="1300" b="1" dirty="0">
              <a:solidFill>
                <a:srgbClr val="FF0000"/>
              </a:solidFill>
            </a:endParaRPr>
          </a:p>
          <a:p>
            <a:r>
              <a:rPr lang="en" sz="1300" b="1" dirty="0">
                <a:solidFill>
                  <a:srgbClr val="FF0000"/>
                </a:solidFill>
              </a:rPr>
              <a:t>12Z September 8, 2021</a:t>
            </a:r>
            <a:endParaRPr sz="1300" b="1" dirty="0">
              <a:solidFill>
                <a:srgbClr val="FF0000"/>
              </a:solidFill>
            </a:endParaRPr>
          </a:p>
        </p:txBody>
      </p:sp>
      <p:sp>
        <p:nvSpPr>
          <p:cNvPr id="77" name="Google Shape;77;p15"/>
          <p:cNvSpPr txBox="1"/>
          <p:nvPr/>
        </p:nvSpPr>
        <p:spPr>
          <a:xfrm>
            <a:off x="4680350" y="2892608"/>
            <a:ext cx="2469900" cy="785100"/>
          </a:xfrm>
          <a:prstGeom prst="rect">
            <a:avLst/>
          </a:prstGeom>
          <a:noFill/>
          <a:ln>
            <a:noFill/>
          </a:ln>
        </p:spPr>
        <p:txBody>
          <a:bodyPr spcFirstLastPara="1" wrap="square" lIns="91425" tIns="91425" rIns="91425" bIns="91425" anchor="t" anchorCtr="0">
            <a:spAutoFit/>
          </a:bodyPr>
          <a:lstStyle/>
          <a:p>
            <a:r>
              <a:rPr lang="en" sz="1300" b="1" dirty="0">
                <a:solidFill>
                  <a:srgbClr val="FF0000"/>
                </a:solidFill>
              </a:rPr>
              <a:t>ECMWF Day 7</a:t>
            </a:r>
            <a:endParaRPr sz="1300" b="1" dirty="0">
              <a:solidFill>
                <a:srgbClr val="FF0000"/>
              </a:solidFill>
            </a:endParaRPr>
          </a:p>
          <a:p>
            <a:r>
              <a:rPr lang="en" sz="1300" b="1" dirty="0">
                <a:solidFill>
                  <a:srgbClr val="FF0000"/>
                </a:solidFill>
              </a:rPr>
              <a:t>24-hr QPF</a:t>
            </a:r>
            <a:endParaRPr sz="1300" b="1" dirty="0">
              <a:solidFill>
                <a:srgbClr val="FF0000"/>
              </a:solidFill>
            </a:endParaRPr>
          </a:p>
          <a:p>
            <a:r>
              <a:rPr lang="en" sz="1300" b="1" dirty="0">
                <a:solidFill>
                  <a:srgbClr val="FF0000"/>
                </a:solidFill>
              </a:rPr>
              <a:t>12Z September 8, 2021</a:t>
            </a:r>
            <a:endParaRPr sz="1300" b="1" dirty="0">
              <a:solidFill>
                <a:srgbClr val="FF0000"/>
              </a:solidFill>
            </a:endParaRPr>
          </a:p>
        </p:txBody>
      </p:sp>
      <p:sp>
        <p:nvSpPr>
          <p:cNvPr id="78" name="Google Shape;78;p15"/>
          <p:cNvSpPr txBox="1"/>
          <p:nvPr/>
        </p:nvSpPr>
        <p:spPr>
          <a:xfrm>
            <a:off x="4759372" y="5738530"/>
            <a:ext cx="2469900" cy="785100"/>
          </a:xfrm>
          <a:prstGeom prst="rect">
            <a:avLst/>
          </a:prstGeom>
          <a:noFill/>
          <a:ln>
            <a:noFill/>
          </a:ln>
        </p:spPr>
        <p:txBody>
          <a:bodyPr spcFirstLastPara="1" wrap="square" lIns="91425" tIns="91425" rIns="91425" bIns="91425" anchor="t" anchorCtr="0">
            <a:spAutoFit/>
          </a:bodyPr>
          <a:lstStyle/>
          <a:p>
            <a:r>
              <a:rPr lang="en" sz="1300" b="1" dirty="0">
                <a:solidFill>
                  <a:srgbClr val="FF0000"/>
                </a:solidFill>
              </a:rPr>
              <a:t>ECENS Day 7</a:t>
            </a:r>
            <a:endParaRPr sz="1300" b="1" dirty="0">
              <a:solidFill>
                <a:srgbClr val="FF0000"/>
              </a:solidFill>
            </a:endParaRPr>
          </a:p>
          <a:p>
            <a:r>
              <a:rPr lang="en" sz="1300" b="1" dirty="0">
                <a:solidFill>
                  <a:srgbClr val="FF0000"/>
                </a:solidFill>
              </a:rPr>
              <a:t>24-hr QPF</a:t>
            </a:r>
            <a:endParaRPr sz="1300" b="1" dirty="0">
              <a:solidFill>
                <a:srgbClr val="FF0000"/>
              </a:solidFill>
            </a:endParaRPr>
          </a:p>
          <a:p>
            <a:r>
              <a:rPr lang="en" sz="1300" b="1" dirty="0">
                <a:solidFill>
                  <a:srgbClr val="FF0000"/>
                </a:solidFill>
              </a:rPr>
              <a:t>12Z September 8, 2021</a:t>
            </a:r>
            <a:endParaRPr sz="1300" b="1" dirty="0">
              <a:solidFill>
                <a:srgbClr val="FF0000"/>
              </a:solidFill>
            </a:endParaRPr>
          </a:p>
        </p:txBody>
      </p:sp>
      <p:sp>
        <p:nvSpPr>
          <p:cNvPr id="79" name="Google Shape;79;p15"/>
          <p:cNvSpPr txBox="1"/>
          <p:nvPr/>
        </p:nvSpPr>
        <p:spPr>
          <a:xfrm>
            <a:off x="1347901" y="5738530"/>
            <a:ext cx="2469900" cy="785100"/>
          </a:xfrm>
          <a:prstGeom prst="rect">
            <a:avLst/>
          </a:prstGeom>
          <a:noFill/>
          <a:ln>
            <a:noFill/>
          </a:ln>
        </p:spPr>
        <p:txBody>
          <a:bodyPr spcFirstLastPara="1" wrap="square" lIns="91425" tIns="91425" rIns="91425" bIns="91425" anchor="t" anchorCtr="0">
            <a:spAutoFit/>
          </a:bodyPr>
          <a:lstStyle/>
          <a:p>
            <a:r>
              <a:rPr lang="en" sz="1300" b="1" dirty="0">
                <a:solidFill>
                  <a:srgbClr val="FF0000"/>
                </a:solidFill>
              </a:rPr>
              <a:t>CMC Day 7</a:t>
            </a:r>
            <a:endParaRPr sz="1300" b="1" dirty="0">
              <a:solidFill>
                <a:srgbClr val="FF0000"/>
              </a:solidFill>
            </a:endParaRPr>
          </a:p>
          <a:p>
            <a:r>
              <a:rPr lang="en" sz="1300" b="1" dirty="0">
                <a:solidFill>
                  <a:srgbClr val="FF0000"/>
                </a:solidFill>
              </a:rPr>
              <a:t>24-hr QPF</a:t>
            </a:r>
            <a:endParaRPr sz="1300" b="1" dirty="0">
              <a:solidFill>
                <a:srgbClr val="FF0000"/>
              </a:solidFill>
            </a:endParaRPr>
          </a:p>
          <a:p>
            <a:r>
              <a:rPr lang="en" sz="1300" b="1" dirty="0">
                <a:solidFill>
                  <a:srgbClr val="FF0000"/>
                </a:solidFill>
              </a:rPr>
              <a:t>12Z September 8, 2021</a:t>
            </a:r>
            <a:endParaRPr sz="1300" b="1" dirty="0">
              <a:solidFill>
                <a:srgbClr val="FF0000"/>
              </a:solidFill>
            </a:endParaRPr>
          </a:p>
        </p:txBody>
      </p:sp>
      <p:sp>
        <p:nvSpPr>
          <p:cNvPr id="12" name="Google Shape;54;p13">
            <a:extLst>
              <a:ext uri="{FF2B5EF4-FFF2-40B4-BE49-F238E27FC236}">
                <a16:creationId xmlns:a16="http://schemas.microsoft.com/office/drawing/2014/main" id="{B5537B34-545B-024E-A9AE-B81FF88D776A}"/>
              </a:ext>
            </a:extLst>
          </p:cNvPr>
          <p:cNvSpPr txBox="1"/>
          <p:nvPr/>
        </p:nvSpPr>
        <p:spPr>
          <a:xfrm>
            <a:off x="1472666" y="12065"/>
            <a:ext cx="6282801" cy="1105800"/>
          </a:xfrm>
          <a:prstGeom prst="rect">
            <a:avLst/>
          </a:prstGeom>
          <a:noFill/>
          <a:ln>
            <a:noFill/>
          </a:ln>
        </p:spPr>
        <p:txBody>
          <a:bodyPr spcFirstLastPara="1" wrap="square" lIns="91425" tIns="91425" rIns="91425" bIns="91425" anchor="t" anchorCtr="0">
            <a:noAutofit/>
          </a:bodyPr>
          <a:lstStyle/>
          <a:p>
            <a:pPr algn="ctr"/>
            <a:r>
              <a:rPr lang="en" sz="2800" b="1" dirty="0"/>
              <a:t>ERFE Hazards Guidance</a:t>
            </a:r>
            <a:endParaRPr sz="2800" b="1" dirty="0"/>
          </a:p>
          <a:p>
            <a:pPr algn="ctr"/>
            <a:r>
              <a:rPr lang="en" sz="2800" b="1" dirty="0"/>
              <a:t>Wednesday, September 8, 2021 </a:t>
            </a:r>
            <a:endParaRPr sz="2800" b="1" dirty="0"/>
          </a:p>
        </p:txBody>
      </p:sp>
    </p:spTree>
    <p:extLst>
      <p:ext uri="{BB962C8B-B14F-4D97-AF65-F5344CB8AC3E}">
        <p14:creationId xmlns:p14="http://schemas.microsoft.com/office/powerpoint/2010/main" val="2778398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6"/>
          <p:cNvPicPr preferRelativeResize="0"/>
          <p:nvPr/>
        </p:nvPicPr>
        <p:blipFill>
          <a:blip r:embed="rId3">
            <a:alphaModFix/>
          </a:blip>
          <a:stretch>
            <a:fillRect/>
          </a:stretch>
        </p:blipFill>
        <p:spPr>
          <a:xfrm>
            <a:off x="1403251" y="1297077"/>
            <a:ext cx="7624689" cy="5560923"/>
          </a:xfrm>
          <a:prstGeom prst="rect">
            <a:avLst/>
          </a:prstGeom>
          <a:noFill/>
          <a:ln>
            <a:noFill/>
          </a:ln>
        </p:spPr>
      </p:pic>
      <p:sp>
        <p:nvSpPr>
          <p:cNvPr id="85" name="Google Shape;85;p16"/>
          <p:cNvSpPr txBox="1"/>
          <p:nvPr/>
        </p:nvSpPr>
        <p:spPr>
          <a:xfrm>
            <a:off x="3576695" y="0"/>
            <a:ext cx="4649400" cy="584745"/>
          </a:xfrm>
          <a:prstGeom prst="rect">
            <a:avLst/>
          </a:prstGeom>
          <a:noFill/>
          <a:ln>
            <a:noFill/>
          </a:ln>
        </p:spPr>
        <p:txBody>
          <a:bodyPr spcFirstLastPara="1" wrap="square" lIns="91425" tIns="91425" rIns="91425" bIns="91425" anchor="t" anchorCtr="0">
            <a:spAutoFit/>
          </a:bodyPr>
          <a:lstStyle/>
          <a:p>
            <a:pPr algn="ctr"/>
            <a:r>
              <a:rPr lang="en" sz="2600" b="1" dirty="0"/>
              <a:t>Day 7 Clusters 500 </a:t>
            </a:r>
            <a:r>
              <a:rPr lang="en" sz="2600" b="1" dirty="0" err="1"/>
              <a:t>hPa</a:t>
            </a:r>
            <a:r>
              <a:rPr lang="en" sz="2600" b="1" dirty="0"/>
              <a:t> Heights</a:t>
            </a:r>
            <a:endParaRPr sz="2600" b="1" dirty="0"/>
          </a:p>
        </p:txBody>
      </p:sp>
      <p:sp>
        <p:nvSpPr>
          <p:cNvPr id="86" name="Google Shape;86;p16"/>
          <p:cNvSpPr txBox="1"/>
          <p:nvPr/>
        </p:nvSpPr>
        <p:spPr>
          <a:xfrm>
            <a:off x="436098" y="406895"/>
            <a:ext cx="10930597" cy="984855"/>
          </a:xfrm>
          <a:prstGeom prst="rect">
            <a:avLst/>
          </a:prstGeom>
          <a:noFill/>
          <a:ln>
            <a:noFill/>
          </a:ln>
        </p:spPr>
        <p:txBody>
          <a:bodyPr spcFirstLastPara="1" wrap="square" lIns="91425" tIns="91425" rIns="91425" bIns="91425" anchor="t" anchorCtr="0">
            <a:spAutoFit/>
          </a:bodyPr>
          <a:lstStyle/>
          <a:p>
            <a:r>
              <a:rPr lang="en" sz="2600" b="1" dirty="0">
                <a:solidFill>
                  <a:srgbClr val="0000FF"/>
                </a:solidFill>
              </a:rPr>
              <a:t>Diverse solutions in the northern stream will influence convection over central U.S. and QPF along the Gulf Coast</a:t>
            </a:r>
            <a:endParaRPr sz="2600" b="1" dirty="0">
              <a:solidFill>
                <a:srgbClr val="0000FF"/>
              </a:solidFill>
            </a:endParaRPr>
          </a:p>
        </p:txBody>
      </p:sp>
      <p:sp>
        <p:nvSpPr>
          <p:cNvPr id="2" name="TextBox 1">
            <a:extLst>
              <a:ext uri="{FF2B5EF4-FFF2-40B4-BE49-F238E27FC236}">
                <a16:creationId xmlns:a16="http://schemas.microsoft.com/office/drawing/2014/main" id="{1CEC7E62-60F0-464B-8C14-4DAC8699D804}"/>
              </a:ext>
            </a:extLst>
          </p:cNvPr>
          <p:cNvSpPr txBox="1"/>
          <p:nvPr/>
        </p:nvSpPr>
        <p:spPr>
          <a:xfrm>
            <a:off x="9372600" y="1951892"/>
            <a:ext cx="2215662" cy="1477328"/>
          </a:xfrm>
          <a:prstGeom prst="rect">
            <a:avLst/>
          </a:prstGeom>
          <a:noFill/>
        </p:spPr>
        <p:txBody>
          <a:bodyPr wrap="square" rtlCol="0">
            <a:spAutoFit/>
          </a:bodyPr>
          <a:lstStyle/>
          <a:p>
            <a:r>
              <a:rPr lang="en-US" dirty="0"/>
              <a:t>Cluster 500 </a:t>
            </a:r>
            <a:r>
              <a:rPr lang="en-US" dirty="0" err="1"/>
              <a:t>hPa</a:t>
            </a:r>
            <a:r>
              <a:rPr lang="en-US" dirty="0"/>
              <a:t> heights (contours) and anomaly from CFSR </a:t>
            </a:r>
            <a:r>
              <a:rPr lang="en-US" dirty="0" err="1"/>
              <a:t>climo</a:t>
            </a:r>
            <a:r>
              <a:rPr lang="en-US" dirty="0"/>
              <a:t> (shaded in meters)</a:t>
            </a:r>
          </a:p>
        </p:txBody>
      </p:sp>
    </p:spTree>
    <p:extLst>
      <p:ext uri="{BB962C8B-B14F-4D97-AF65-F5344CB8AC3E}">
        <p14:creationId xmlns:p14="http://schemas.microsoft.com/office/powerpoint/2010/main" val="2285688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7"/>
          <p:cNvPicPr preferRelativeResize="0"/>
          <p:nvPr/>
        </p:nvPicPr>
        <p:blipFill>
          <a:blip r:embed="rId3">
            <a:alphaModFix/>
          </a:blip>
          <a:stretch>
            <a:fillRect/>
          </a:stretch>
        </p:blipFill>
        <p:spPr>
          <a:xfrm>
            <a:off x="992798" y="339022"/>
            <a:ext cx="3519604" cy="3077849"/>
          </a:xfrm>
          <a:prstGeom prst="rect">
            <a:avLst/>
          </a:prstGeom>
          <a:noFill/>
          <a:ln>
            <a:noFill/>
          </a:ln>
        </p:spPr>
      </p:pic>
      <p:pic>
        <p:nvPicPr>
          <p:cNvPr id="92" name="Google Shape;92;p17"/>
          <p:cNvPicPr preferRelativeResize="0"/>
          <p:nvPr/>
        </p:nvPicPr>
        <p:blipFill>
          <a:blip r:embed="rId4">
            <a:alphaModFix/>
          </a:blip>
          <a:stretch>
            <a:fillRect/>
          </a:stretch>
        </p:blipFill>
        <p:spPr>
          <a:xfrm>
            <a:off x="4512402" y="339022"/>
            <a:ext cx="3519604" cy="3077848"/>
          </a:xfrm>
          <a:prstGeom prst="rect">
            <a:avLst/>
          </a:prstGeom>
          <a:noFill/>
          <a:ln>
            <a:noFill/>
          </a:ln>
        </p:spPr>
      </p:pic>
      <p:pic>
        <p:nvPicPr>
          <p:cNvPr id="93" name="Google Shape;93;p17"/>
          <p:cNvPicPr preferRelativeResize="0"/>
          <p:nvPr/>
        </p:nvPicPr>
        <p:blipFill>
          <a:blip r:embed="rId5">
            <a:alphaModFix/>
          </a:blip>
          <a:stretch>
            <a:fillRect/>
          </a:stretch>
        </p:blipFill>
        <p:spPr>
          <a:xfrm>
            <a:off x="1026943" y="3371479"/>
            <a:ext cx="3592708" cy="3147498"/>
          </a:xfrm>
          <a:prstGeom prst="rect">
            <a:avLst/>
          </a:prstGeom>
          <a:noFill/>
          <a:ln>
            <a:noFill/>
          </a:ln>
        </p:spPr>
      </p:pic>
      <p:pic>
        <p:nvPicPr>
          <p:cNvPr id="94" name="Google Shape;94;p17"/>
          <p:cNvPicPr preferRelativeResize="0"/>
          <p:nvPr/>
        </p:nvPicPr>
        <p:blipFill>
          <a:blip r:embed="rId6">
            <a:alphaModFix/>
          </a:blip>
          <a:stretch>
            <a:fillRect/>
          </a:stretch>
        </p:blipFill>
        <p:spPr>
          <a:xfrm>
            <a:off x="4657853" y="3379911"/>
            <a:ext cx="3420725" cy="3147498"/>
          </a:xfrm>
          <a:prstGeom prst="rect">
            <a:avLst/>
          </a:prstGeom>
          <a:noFill/>
          <a:ln>
            <a:noFill/>
          </a:ln>
        </p:spPr>
      </p:pic>
      <p:sp>
        <p:nvSpPr>
          <p:cNvPr id="95" name="Google Shape;95;p17"/>
          <p:cNvSpPr txBox="1"/>
          <p:nvPr/>
        </p:nvSpPr>
        <p:spPr>
          <a:xfrm>
            <a:off x="8414893" y="2231536"/>
            <a:ext cx="3420725" cy="600134"/>
          </a:xfrm>
          <a:prstGeom prst="rect">
            <a:avLst/>
          </a:prstGeom>
          <a:noFill/>
          <a:ln>
            <a:noFill/>
          </a:ln>
        </p:spPr>
        <p:txBody>
          <a:bodyPr spcFirstLastPara="1" wrap="square" lIns="91425" tIns="91425" rIns="91425" bIns="91425" anchor="t" anchorCtr="0">
            <a:spAutoFit/>
          </a:bodyPr>
          <a:lstStyle/>
          <a:p>
            <a:pPr algn="ctr"/>
            <a:r>
              <a:rPr lang="en" sz="2700" b="1" dirty="0"/>
              <a:t>Day 7 QPF Clusters</a:t>
            </a:r>
            <a:endParaRPr sz="2700" dirty="0"/>
          </a:p>
        </p:txBody>
      </p:sp>
      <p:sp>
        <p:nvSpPr>
          <p:cNvPr id="96" name="Google Shape;96;p17"/>
          <p:cNvSpPr txBox="1"/>
          <p:nvPr/>
        </p:nvSpPr>
        <p:spPr>
          <a:xfrm>
            <a:off x="1179164" y="2327525"/>
            <a:ext cx="2469900" cy="785100"/>
          </a:xfrm>
          <a:prstGeom prst="rect">
            <a:avLst/>
          </a:prstGeom>
          <a:noFill/>
          <a:ln>
            <a:noFill/>
          </a:ln>
        </p:spPr>
        <p:txBody>
          <a:bodyPr spcFirstLastPara="1" wrap="square" lIns="91425" tIns="91425" rIns="91425" bIns="91425" anchor="t" anchorCtr="0">
            <a:spAutoFit/>
          </a:bodyPr>
          <a:lstStyle/>
          <a:p>
            <a:r>
              <a:rPr lang="en" sz="1300" b="1" dirty="0">
                <a:solidFill>
                  <a:srgbClr val="FF0000"/>
                </a:solidFill>
              </a:rPr>
              <a:t>Cluster 1 Day 7</a:t>
            </a:r>
            <a:endParaRPr sz="1300" b="1" dirty="0">
              <a:solidFill>
                <a:srgbClr val="FF0000"/>
              </a:solidFill>
            </a:endParaRPr>
          </a:p>
          <a:p>
            <a:r>
              <a:rPr lang="en" sz="1300" b="1" dirty="0">
                <a:solidFill>
                  <a:srgbClr val="FF0000"/>
                </a:solidFill>
              </a:rPr>
              <a:t>24-hr QPF</a:t>
            </a:r>
            <a:endParaRPr sz="1300" b="1" dirty="0">
              <a:solidFill>
                <a:srgbClr val="FF0000"/>
              </a:solidFill>
            </a:endParaRPr>
          </a:p>
          <a:p>
            <a:r>
              <a:rPr lang="en" sz="1300" b="1" dirty="0">
                <a:solidFill>
                  <a:srgbClr val="FF0000"/>
                </a:solidFill>
              </a:rPr>
              <a:t>12Z September 8, 2021</a:t>
            </a:r>
            <a:endParaRPr sz="1300" b="1" dirty="0">
              <a:solidFill>
                <a:srgbClr val="FF0000"/>
              </a:solidFill>
            </a:endParaRPr>
          </a:p>
        </p:txBody>
      </p:sp>
      <p:sp>
        <p:nvSpPr>
          <p:cNvPr id="97" name="Google Shape;97;p17"/>
          <p:cNvSpPr txBox="1"/>
          <p:nvPr/>
        </p:nvSpPr>
        <p:spPr>
          <a:xfrm>
            <a:off x="4619650" y="2366550"/>
            <a:ext cx="2469900" cy="785100"/>
          </a:xfrm>
          <a:prstGeom prst="rect">
            <a:avLst/>
          </a:prstGeom>
          <a:noFill/>
          <a:ln>
            <a:noFill/>
          </a:ln>
        </p:spPr>
        <p:txBody>
          <a:bodyPr spcFirstLastPara="1" wrap="square" lIns="91425" tIns="91425" rIns="91425" bIns="91425" anchor="t" anchorCtr="0">
            <a:spAutoFit/>
          </a:bodyPr>
          <a:lstStyle/>
          <a:p>
            <a:r>
              <a:rPr lang="en" sz="1300" b="1" dirty="0">
                <a:solidFill>
                  <a:srgbClr val="FF0000"/>
                </a:solidFill>
              </a:rPr>
              <a:t>Cluster 2 Day 7</a:t>
            </a:r>
            <a:endParaRPr sz="1300" b="1" dirty="0">
              <a:solidFill>
                <a:srgbClr val="FF0000"/>
              </a:solidFill>
            </a:endParaRPr>
          </a:p>
          <a:p>
            <a:r>
              <a:rPr lang="en" sz="1300" b="1" dirty="0">
                <a:solidFill>
                  <a:srgbClr val="FF0000"/>
                </a:solidFill>
              </a:rPr>
              <a:t>24-hr QPF</a:t>
            </a:r>
            <a:endParaRPr sz="1300" b="1" dirty="0">
              <a:solidFill>
                <a:srgbClr val="FF0000"/>
              </a:solidFill>
            </a:endParaRPr>
          </a:p>
          <a:p>
            <a:r>
              <a:rPr lang="en" sz="1300" b="1" dirty="0">
                <a:solidFill>
                  <a:srgbClr val="FF0000"/>
                </a:solidFill>
              </a:rPr>
              <a:t>12Z September 8, 2021</a:t>
            </a:r>
            <a:endParaRPr sz="1300" b="1" dirty="0">
              <a:solidFill>
                <a:srgbClr val="FF0000"/>
              </a:solidFill>
            </a:endParaRPr>
          </a:p>
        </p:txBody>
      </p:sp>
      <p:sp>
        <p:nvSpPr>
          <p:cNvPr id="98" name="Google Shape;98;p17"/>
          <p:cNvSpPr txBox="1"/>
          <p:nvPr/>
        </p:nvSpPr>
        <p:spPr>
          <a:xfrm>
            <a:off x="1229014" y="5455045"/>
            <a:ext cx="2469900" cy="785100"/>
          </a:xfrm>
          <a:prstGeom prst="rect">
            <a:avLst/>
          </a:prstGeom>
          <a:noFill/>
          <a:ln>
            <a:noFill/>
          </a:ln>
        </p:spPr>
        <p:txBody>
          <a:bodyPr spcFirstLastPara="1" wrap="square" lIns="91425" tIns="91425" rIns="91425" bIns="91425" anchor="t" anchorCtr="0">
            <a:spAutoFit/>
          </a:bodyPr>
          <a:lstStyle/>
          <a:p>
            <a:r>
              <a:rPr lang="en" sz="1300" b="1" dirty="0">
                <a:solidFill>
                  <a:srgbClr val="FF0000"/>
                </a:solidFill>
              </a:rPr>
              <a:t>Cluster 3 Day 7</a:t>
            </a:r>
            <a:endParaRPr sz="1300" b="1" dirty="0">
              <a:solidFill>
                <a:srgbClr val="FF0000"/>
              </a:solidFill>
            </a:endParaRPr>
          </a:p>
          <a:p>
            <a:r>
              <a:rPr lang="en" sz="1300" b="1" dirty="0">
                <a:solidFill>
                  <a:srgbClr val="FF0000"/>
                </a:solidFill>
              </a:rPr>
              <a:t>24-hr QPF</a:t>
            </a:r>
            <a:endParaRPr sz="1300" b="1" dirty="0">
              <a:solidFill>
                <a:srgbClr val="FF0000"/>
              </a:solidFill>
            </a:endParaRPr>
          </a:p>
          <a:p>
            <a:r>
              <a:rPr lang="en" sz="1300" b="1" dirty="0">
                <a:solidFill>
                  <a:srgbClr val="FF0000"/>
                </a:solidFill>
              </a:rPr>
              <a:t>12Z September 8, 2021</a:t>
            </a:r>
            <a:endParaRPr sz="1300" b="1" dirty="0">
              <a:solidFill>
                <a:srgbClr val="FF0000"/>
              </a:solidFill>
            </a:endParaRPr>
          </a:p>
        </p:txBody>
      </p:sp>
      <p:sp>
        <p:nvSpPr>
          <p:cNvPr id="99" name="Google Shape;99;p17"/>
          <p:cNvSpPr txBox="1"/>
          <p:nvPr/>
        </p:nvSpPr>
        <p:spPr>
          <a:xfrm>
            <a:off x="4653796" y="5444398"/>
            <a:ext cx="2469900" cy="785100"/>
          </a:xfrm>
          <a:prstGeom prst="rect">
            <a:avLst/>
          </a:prstGeom>
          <a:noFill/>
          <a:ln>
            <a:noFill/>
          </a:ln>
        </p:spPr>
        <p:txBody>
          <a:bodyPr spcFirstLastPara="1" wrap="square" lIns="91425" tIns="91425" rIns="91425" bIns="91425" anchor="t" anchorCtr="0">
            <a:spAutoFit/>
          </a:bodyPr>
          <a:lstStyle/>
          <a:p>
            <a:r>
              <a:rPr lang="en" sz="1300" b="1" dirty="0">
                <a:solidFill>
                  <a:srgbClr val="FF0000"/>
                </a:solidFill>
              </a:rPr>
              <a:t>Cluster 4 Day 7</a:t>
            </a:r>
            <a:endParaRPr sz="1300" b="1" dirty="0">
              <a:solidFill>
                <a:srgbClr val="FF0000"/>
              </a:solidFill>
            </a:endParaRPr>
          </a:p>
          <a:p>
            <a:r>
              <a:rPr lang="en" sz="1300" b="1" dirty="0">
                <a:solidFill>
                  <a:srgbClr val="FF0000"/>
                </a:solidFill>
              </a:rPr>
              <a:t>24-hr QPF</a:t>
            </a:r>
            <a:endParaRPr sz="1300" b="1" dirty="0">
              <a:solidFill>
                <a:srgbClr val="FF0000"/>
              </a:solidFill>
            </a:endParaRPr>
          </a:p>
          <a:p>
            <a:r>
              <a:rPr lang="en" sz="1300" b="1" dirty="0">
                <a:solidFill>
                  <a:srgbClr val="FF0000"/>
                </a:solidFill>
              </a:rPr>
              <a:t>12Z September 8, 2021</a:t>
            </a:r>
            <a:endParaRPr sz="1300" b="1" dirty="0">
              <a:solidFill>
                <a:srgbClr val="FF0000"/>
              </a:solidFill>
            </a:endParaRPr>
          </a:p>
        </p:txBody>
      </p:sp>
    </p:spTree>
    <p:extLst>
      <p:ext uri="{BB962C8B-B14F-4D97-AF65-F5344CB8AC3E}">
        <p14:creationId xmlns:p14="http://schemas.microsoft.com/office/powerpoint/2010/main" val="1270797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9"/>
          <p:cNvPicPr preferRelativeResize="0"/>
          <p:nvPr/>
        </p:nvPicPr>
        <p:blipFill>
          <a:blip r:embed="rId3">
            <a:alphaModFix/>
          </a:blip>
          <a:stretch>
            <a:fillRect/>
          </a:stretch>
        </p:blipFill>
        <p:spPr>
          <a:xfrm>
            <a:off x="1032175" y="128633"/>
            <a:ext cx="3708747" cy="3505283"/>
          </a:xfrm>
          <a:prstGeom prst="rect">
            <a:avLst/>
          </a:prstGeom>
          <a:noFill/>
          <a:ln>
            <a:noFill/>
          </a:ln>
        </p:spPr>
      </p:pic>
      <p:pic>
        <p:nvPicPr>
          <p:cNvPr id="112" name="Google Shape;112;p19"/>
          <p:cNvPicPr preferRelativeResize="0"/>
          <p:nvPr/>
        </p:nvPicPr>
        <p:blipFill>
          <a:blip r:embed="rId4">
            <a:alphaModFix/>
          </a:blip>
          <a:stretch>
            <a:fillRect/>
          </a:stretch>
        </p:blipFill>
        <p:spPr>
          <a:xfrm>
            <a:off x="4740923" y="137361"/>
            <a:ext cx="3409655" cy="3364197"/>
          </a:xfrm>
          <a:prstGeom prst="rect">
            <a:avLst/>
          </a:prstGeom>
          <a:noFill/>
          <a:ln>
            <a:noFill/>
          </a:ln>
        </p:spPr>
      </p:pic>
      <p:pic>
        <p:nvPicPr>
          <p:cNvPr id="113" name="Google Shape;113;p19"/>
          <p:cNvPicPr preferRelativeResize="0"/>
          <p:nvPr/>
        </p:nvPicPr>
        <p:blipFill>
          <a:blip r:embed="rId5">
            <a:alphaModFix/>
          </a:blip>
          <a:stretch>
            <a:fillRect/>
          </a:stretch>
        </p:blipFill>
        <p:spPr>
          <a:xfrm>
            <a:off x="1069129" y="3510286"/>
            <a:ext cx="3647369" cy="3124188"/>
          </a:xfrm>
          <a:prstGeom prst="rect">
            <a:avLst/>
          </a:prstGeom>
          <a:noFill/>
          <a:ln>
            <a:noFill/>
          </a:ln>
        </p:spPr>
      </p:pic>
      <p:pic>
        <p:nvPicPr>
          <p:cNvPr id="114" name="Google Shape;114;p19"/>
          <p:cNvPicPr preferRelativeResize="0"/>
          <p:nvPr/>
        </p:nvPicPr>
        <p:blipFill>
          <a:blip r:embed="rId6">
            <a:alphaModFix/>
          </a:blip>
          <a:stretch>
            <a:fillRect/>
          </a:stretch>
        </p:blipFill>
        <p:spPr>
          <a:xfrm>
            <a:off x="4716499" y="3429000"/>
            <a:ext cx="3434079" cy="3233514"/>
          </a:xfrm>
          <a:prstGeom prst="rect">
            <a:avLst/>
          </a:prstGeom>
          <a:noFill/>
          <a:ln>
            <a:noFill/>
          </a:ln>
        </p:spPr>
      </p:pic>
      <p:sp>
        <p:nvSpPr>
          <p:cNvPr id="116" name="Google Shape;116;p19"/>
          <p:cNvSpPr txBox="1"/>
          <p:nvPr/>
        </p:nvSpPr>
        <p:spPr>
          <a:xfrm>
            <a:off x="1219844" y="2614956"/>
            <a:ext cx="2469900" cy="785100"/>
          </a:xfrm>
          <a:prstGeom prst="rect">
            <a:avLst/>
          </a:prstGeom>
          <a:noFill/>
          <a:ln>
            <a:noFill/>
          </a:ln>
        </p:spPr>
        <p:txBody>
          <a:bodyPr spcFirstLastPara="1" wrap="square" lIns="91425" tIns="91425" rIns="91425" bIns="91425" anchor="t" anchorCtr="0">
            <a:spAutoFit/>
          </a:bodyPr>
          <a:lstStyle/>
          <a:p>
            <a:r>
              <a:rPr lang="en" sz="1300" b="1" dirty="0">
                <a:solidFill>
                  <a:srgbClr val="FF0000"/>
                </a:solidFill>
              </a:rPr>
              <a:t>Butterfly 1 Day 7</a:t>
            </a:r>
            <a:endParaRPr sz="1300" b="1" dirty="0">
              <a:solidFill>
                <a:srgbClr val="FF0000"/>
              </a:solidFill>
            </a:endParaRPr>
          </a:p>
          <a:p>
            <a:r>
              <a:rPr lang="en" sz="1300" b="1" dirty="0">
                <a:solidFill>
                  <a:srgbClr val="FF0000"/>
                </a:solidFill>
              </a:rPr>
              <a:t>24-hr QPF</a:t>
            </a:r>
            <a:endParaRPr sz="1300" b="1" dirty="0">
              <a:solidFill>
                <a:srgbClr val="FF0000"/>
              </a:solidFill>
            </a:endParaRPr>
          </a:p>
          <a:p>
            <a:r>
              <a:rPr lang="en" sz="1300" b="1" dirty="0">
                <a:solidFill>
                  <a:srgbClr val="FF0000"/>
                </a:solidFill>
              </a:rPr>
              <a:t>12Z September 8, 2021</a:t>
            </a:r>
            <a:endParaRPr sz="1300" b="1" dirty="0">
              <a:solidFill>
                <a:srgbClr val="FF0000"/>
              </a:solidFill>
            </a:endParaRPr>
          </a:p>
        </p:txBody>
      </p:sp>
      <p:sp>
        <p:nvSpPr>
          <p:cNvPr id="117" name="Google Shape;117;p19"/>
          <p:cNvSpPr txBox="1"/>
          <p:nvPr/>
        </p:nvSpPr>
        <p:spPr>
          <a:xfrm>
            <a:off x="4822777" y="2561413"/>
            <a:ext cx="2469900" cy="785100"/>
          </a:xfrm>
          <a:prstGeom prst="rect">
            <a:avLst/>
          </a:prstGeom>
          <a:noFill/>
          <a:ln>
            <a:noFill/>
          </a:ln>
        </p:spPr>
        <p:txBody>
          <a:bodyPr spcFirstLastPara="1" wrap="square" lIns="91425" tIns="91425" rIns="91425" bIns="91425" anchor="t" anchorCtr="0">
            <a:spAutoFit/>
          </a:bodyPr>
          <a:lstStyle/>
          <a:p>
            <a:r>
              <a:rPr lang="en" sz="1300" b="1" dirty="0">
                <a:solidFill>
                  <a:srgbClr val="FF0000"/>
                </a:solidFill>
              </a:rPr>
              <a:t>Butterfly 2 Day 7</a:t>
            </a:r>
            <a:endParaRPr sz="1300" b="1" dirty="0">
              <a:solidFill>
                <a:srgbClr val="FF0000"/>
              </a:solidFill>
            </a:endParaRPr>
          </a:p>
          <a:p>
            <a:r>
              <a:rPr lang="en" sz="1300" b="1" dirty="0">
                <a:solidFill>
                  <a:srgbClr val="FF0000"/>
                </a:solidFill>
              </a:rPr>
              <a:t>24-hr QPF</a:t>
            </a:r>
            <a:endParaRPr sz="1300" b="1" dirty="0">
              <a:solidFill>
                <a:srgbClr val="FF0000"/>
              </a:solidFill>
            </a:endParaRPr>
          </a:p>
          <a:p>
            <a:r>
              <a:rPr lang="en" sz="1300" b="1" dirty="0">
                <a:solidFill>
                  <a:srgbClr val="FF0000"/>
                </a:solidFill>
              </a:rPr>
              <a:t>12Z September 8, 2021</a:t>
            </a:r>
            <a:endParaRPr sz="1300" b="1" dirty="0">
              <a:solidFill>
                <a:srgbClr val="FF0000"/>
              </a:solidFill>
            </a:endParaRPr>
          </a:p>
        </p:txBody>
      </p:sp>
      <p:sp>
        <p:nvSpPr>
          <p:cNvPr id="118" name="Google Shape;118;p19"/>
          <p:cNvSpPr txBox="1"/>
          <p:nvPr/>
        </p:nvSpPr>
        <p:spPr>
          <a:xfrm>
            <a:off x="1203788" y="5654058"/>
            <a:ext cx="2469900" cy="785100"/>
          </a:xfrm>
          <a:prstGeom prst="rect">
            <a:avLst/>
          </a:prstGeom>
          <a:noFill/>
          <a:ln>
            <a:noFill/>
          </a:ln>
        </p:spPr>
        <p:txBody>
          <a:bodyPr spcFirstLastPara="1" wrap="square" lIns="91425" tIns="91425" rIns="91425" bIns="91425" anchor="t" anchorCtr="0">
            <a:spAutoFit/>
          </a:bodyPr>
          <a:lstStyle/>
          <a:p>
            <a:r>
              <a:rPr lang="en" sz="1300" b="1" dirty="0">
                <a:solidFill>
                  <a:srgbClr val="FF0000"/>
                </a:solidFill>
              </a:rPr>
              <a:t>Butterfly 3 Day 7</a:t>
            </a:r>
            <a:endParaRPr sz="1300" b="1" dirty="0">
              <a:solidFill>
                <a:srgbClr val="FF0000"/>
              </a:solidFill>
            </a:endParaRPr>
          </a:p>
          <a:p>
            <a:r>
              <a:rPr lang="en" sz="1300" b="1" dirty="0">
                <a:solidFill>
                  <a:srgbClr val="FF0000"/>
                </a:solidFill>
              </a:rPr>
              <a:t>24-hr QPF</a:t>
            </a:r>
            <a:endParaRPr sz="1300" b="1" dirty="0">
              <a:solidFill>
                <a:srgbClr val="FF0000"/>
              </a:solidFill>
            </a:endParaRPr>
          </a:p>
          <a:p>
            <a:r>
              <a:rPr lang="en" sz="1300" b="1" dirty="0">
                <a:solidFill>
                  <a:srgbClr val="FF0000"/>
                </a:solidFill>
              </a:rPr>
              <a:t>12Z September 8, 2021</a:t>
            </a:r>
            <a:endParaRPr sz="1300" b="1" dirty="0">
              <a:solidFill>
                <a:srgbClr val="FF0000"/>
              </a:solidFill>
            </a:endParaRPr>
          </a:p>
        </p:txBody>
      </p:sp>
      <p:sp>
        <p:nvSpPr>
          <p:cNvPr id="119" name="Google Shape;119;p19"/>
          <p:cNvSpPr txBox="1"/>
          <p:nvPr/>
        </p:nvSpPr>
        <p:spPr>
          <a:xfrm>
            <a:off x="4822777" y="5654058"/>
            <a:ext cx="2469900" cy="785100"/>
          </a:xfrm>
          <a:prstGeom prst="rect">
            <a:avLst/>
          </a:prstGeom>
          <a:noFill/>
          <a:ln>
            <a:noFill/>
          </a:ln>
        </p:spPr>
        <p:txBody>
          <a:bodyPr spcFirstLastPara="1" wrap="square" lIns="91425" tIns="91425" rIns="91425" bIns="91425" anchor="t" anchorCtr="0">
            <a:spAutoFit/>
          </a:bodyPr>
          <a:lstStyle/>
          <a:p>
            <a:r>
              <a:rPr lang="en" sz="1300" b="1" dirty="0">
                <a:solidFill>
                  <a:srgbClr val="FF0000"/>
                </a:solidFill>
              </a:rPr>
              <a:t>Butterfly 4 Day 7</a:t>
            </a:r>
            <a:endParaRPr sz="1300" b="1" dirty="0">
              <a:solidFill>
                <a:srgbClr val="FF0000"/>
              </a:solidFill>
            </a:endParaRPr>
          </a:p>
          <a:p>
            <a:r>
              <a:rPr lang="en" sz="1300" b="1" dirty="0">
                <a:solidFill>
                  <a:srgbClr val="FF0000"/>
                </a:solidFill>
              </a:rPr>
              <a:t>24-hr QPF</a:t>
            </a:r>
            <a:endParaRPr sz="1300" b="1" dirty="0">
              <a:solidFill>
                <a:srgbClr val="FF0000"/>
              </a:solidFill>
            </a:endParaRPr>
          </a:p>
          <a:p>
            <a:r>
              <a:rPr lang="en" sz="1300" b="1" dirty="0">
                <a:solidFill>
                  <a:srgbClr val="FF0000"/>
                </a:solidFill>
              </a:rPr>
              <a:t>12Z September 8, 2021</a:t>
            </a:r>
            <a:endParaRPr sz="1300" b="1" dirty="0">
              <a:solidFill>
                <a:srgbClr val="FF0000"/>
              </a:solidFill>
            </a:endParaRPr>
          </a:p>
        </p:txBody>
      </p:sp>
      <p:sp>
        <p:nvSpPr>
          <p:cNvPr id="120" name="Google Shape;120;p19"/>
          <p:cNvSpPr txBox="1"/>
          <p:nvPr/>
        </p:nvSpPr>
        <p:spPr>
          <a:xfrm>
            <a:off x="8982055" y="3231936"/>
            <a:ext cx="2547600" cy="2123628"/>
          </a:xfrm>
          <a:prstGeom prst="rect">
            <a:avLst/>
          </a:prstGeom>
          <a:noFill/>
          <a:ln>
            <a:noFill/>
          </a:ln>
        </p:spPr>
        <p:txBody>
          <a:bodyPr spcFirstLastPara="1" wrap="square" lIns="91425" tIns="91425" rIns="91425" bIns="91425" anchor="t" anchorCtr="0">
            <a:spAutoFit/>
          </a:bodyPr>
          <a:lstStyle/>
          <a:p>
            <a:r>
              <a:rPr lang="en" sz="2100" b="1" dirty="0">
                <a:solidFill>
                  <a:srgbClr val="0000FF"/>
                </a:solidFill>
              </a:rPr>
              <a:t>More northern tier diversity than standard clusters </a:t>
            </a:r>
            <a:endParaRPr sz="2100" b="1" dirty="0">
              <a:solidFill>
                <a:srgbClr val="0000FF"/>
              </a:solidFill>
            </a:endParaRPr>
          </a:p>
          <a:p>
            <a:endParaRPr sz="2100" b="1" dirty="0">
              <a:solidFill>
                <a:srgbClr val="0000FF"/>
              </a:solidFill>
            </a:endParaRPr>
          </a:p>
          <a:p>
            <a:r>
              <a:rPr lang="en" sz="2100" b="1" dirty="0">
                <a:solidFill>
                  <a:srgbClr val="0000FF"/>
                </a:solidFill>
              </a:rPr>
              <a:t>Cluster 1 heavily ECENS loaded</a:t>
            </a:r>
            <a:endParaRPr sz="2100" b="1" dirty="0">
              <a:solidFill>
                <a:srgbClr val="0000FF"/>
              </a:solidFill>
            </a:endParaRPr>
          </a:p>
        </p:txBody>
      </p:sp>
      <p:sp>
        <p:nvSpPr>
          <p:cNvPr id="12" name="Google Shape;105;p18">
            <a:extLst>
              <a:ext uri="{FF2B5EF4-FFF2-40B4-BE49-F238E27FC236}">
                <a16:creationId xmlns:a16="http://schemas.microsoft.com/office/drawing/2014/main" id="{58BBBE6B-5878-674A-A873-9C0751B8859C}"/>
              </a:ext>
            </a:extLst>
          </p:cNvPr>
          <p:cNvSpPr txBox="1"/>
          <p:nvPr/>
        </p:nvSpPr>
        <p:spPr>
          <a:xfrm>
            <a:off x="8801092" y="438759"/>
            <a:ext cx="2596478" cy="2400627"/>
          </a:xfrm>
          <a:prstGeom prst="rect">
            <a:avLst/>
          </a:prstGeom>
          <a:noFill/>
          <a:ln>
            <a:noFill/>
          </a:ln>
        </p:spPr>
        <p:txBody>
          <a:bodyPr spcFirstLastPara="1" wrap="square" lIns="91425" tIns="91425" rIns="91425" bIns="91425" anchor="t" anchorCtr="0">
            <a:spAutoFit/>
          </a:bodyPr>
          <a:lstStyle/>
          <a:p>
            <a:pPr algn="ctr"/>
            <a:r>
              <a:rPr lang="en" sz="2400" b="1" dirty="0"/>
              <a:t>Day 4 Cluster Membership Propagated Through Day 5-7 to Make “Butterfly” Clusters</a:t>
            </a:r>
            <a:endParaRPr sz="2400" b="1" dirty="0"/>
          </a:p>
        </p:txBody>
      </p:sp>
    </p:spTree>
    <p:extLst>
      <p:ext uri="{BB962C8B-B14F-4D97-AF65-F5344CB8AC3E}">
        <p14:creationId xmlns:p14="http://schemas.microsoft.com/office/powerpoint/2010/main" val="1446959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TotalTime>
  <Words>2072</Words>
  <Application>Microsoft Macintosh PowerPoint</Application>
  <PresentationFormat>Widescreen</PresentationFormat>
  <Paragraphs>235</Paragraphs>
  <Slides>22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Helvetica</vt:lpstr>
      <vt:lpstr>Helvetica Neue</vt:lpstr>
      <vt:lpstr>Times New Roman</vt:lpstr>
      <vt:lpstr>Office Theme</vt:lpstr>
      <vt:lpstr>PowerPoint Presentation</vt:lpstr>
      <vt:lpstr>PowerPoint Presentation</vt:lpstr>
      <vt:lpstr>PowerPoint Presentation</vt:lpstr>
      <vt:lpstr>PowerPoint Presentation</vt:lpstr>
      <vt:lpstr>WPC’s Fuzzy Clustering and SBU Research</vt:lpstr>
      <vt:lpstr>PowerPoint Presentation</vt:lpstr>
      <vt:lpstr>PowerPoint Presentation</vt:lpstr>
      <vt:lpstr>PowerPoint Presentation</vt:lpstr>
      <vt:lpstr>PowerPoint Presentation</vt:lpstr>
      <vt:lpstr>Cluster Analysis in WFO AFDs and Comments </vt:lpstr>
      <vt:lpstr>Testing Other Clustering Phase Spaces</vt:lpstr>
      <vt:lpstr>“Case Example” VT: 0000 UTC 30 December 2012 IT: 0000 UTC 27 December 2012. (72-h or Three-Day Lead Time) (90 Member Ensemble, ECMWF (50) GEFS (20) CMC (20)</vt:lpstr>
      <vt:lpstr>PowerPoint Presentation</vt:lpstr>
      <vt:lpstr>PowerPoint Presentation</vt:lpstr>
      <vt:lpstr> 2PC k-means Clusters:</vt:lpstr>
      <vt:lpstr>Tested Different Clustering Algorithms</vt:lpstr>
      <vt:lpstr>12 H APCP clustering using APCP based (left) and MSLP based (right) clusters, projected onto 12 h APCP 2PC Space: 2PC Fuzzy</vt:lpstr>
      <vt:lpstr>PowerPoint Presentation</vt:lpstr>
      <vt:lpstr>PowerPoint Presentation</vt:lpstr>
      <vt:lpstr>Percentage of times MSLP Based or APCP Based Clusters Produced a Lower Displacement or Intensity Error (mean value across techniques): </vt:lpstr>
      <vt:lpstr>12h APCP Day 3 Clusters: Use Day3 Clusters vs  the same Clusters as Day 7 (“Short by Long”)</vt:lpstr>
      <vt:lpstr>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Sample_Conference_Slides_V2</dc:title>
  <dc:creator>Benjamin M Kiel</dc:creator>
  <cp:lastModifiedBy>Brian Colle</cp:lastModifiedBy>
  <cp:revision>25</cp:revision>
  <dcterms:created xsi:type="dcterms:W3CDTF">2021-11-04T23:19:16Z</dcterms:created>
  <dcterms:modified xsi:type="dcterms:W3CDTF">2021-11-09T17:25:52Z</dcterms:modified>
</cp:coreProperties>
</file>