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spreadsheetml.sheet" PartName="/ppt/embeddings/Microsoft_Excel_Sheet2.xlsx"/>
  <Override ContentType="application/vnd.openxmlformats-officedocument.spreadsheetml.sheet" PartName="/ppt/embeddings/Microsoft_Excel_Sheet1.xlsx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C+sK4hoE7QRSVSpd1+EyzUj9P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7BFBAB-429E-42B7-95D7-62DC348D0BA6}">
  <a:tblStyle styleId="{1F7BFBAB-429E-42B7-95D7-62DC348D0BA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customschemas.google.com/relationships/presentationmetadata" Target="metadata"/><Relationship Id="rId10" Type="http://schemas.openxmlformats.org/officeDocument/2006/relationships/slide" Target="slides/slide5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Paste Local into spreadsheet and add totals</a:t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Pensacola, Panama City, Holiday</a:t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May 29: 1 USG Forecast, Stationary Manatee line and gone 0Z May 30; May 30: 6 USG Forecast, 1 Verified,  stopped Tampa, retreated to OCA and gone 6Z May31; May 31: 4 USG Forecast, Only to JAX and washed out.</a:t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4">
  <p:cSld name="Content Slide - 04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/>
          <p:nvPr/>
        </p:nvSpPr>
        <p:spPr>
          <a:xfrm>
            <a:off x="147267" y="1373122"/>
            <a:ext cx="3215472" cy="5369169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5">
  <p:cSld name="Content Slide - 05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137459" y="1370438"/>
            <a:ext cx="11893176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6">
  <p:cSld name="Content Slide - 06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>
            <a:off x="173319" y="3341930"/>
            <a:ext cx="11803528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7">
  <p:cSld name="Content Slide - 07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153712" y="3381192"/>
            <a:ext cx="3850522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/>
          <p:nvPr/>
        </p:nvSpPr>
        <p:spPr>
          <a:xfrm>
            <a:off x="4171395" y="3381192"/>
            <a:ext cx="3850522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9"/>
          <p:cNvSpPr/>
          <p:nvPr/>
        </p:nvSpPr>
        <p:spPr>
          <a:xfrm>
            <a:off x="8189079" y="3381192"/>
            <a:ext cx="3850522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8">
  <p:cSld name="Content Slide - 08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/>
          <p:nvPr/>
        </p:nvSpPr>
        <p:spPr>
          <a:xfrm>
            <a:off x="153056" y="1385051"/>
            <a:ext cx="3850522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4170739" y="1385051"/>
            <a:ext cx="3850522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8188423" y="1385051"/>
            <a:ext cx="3850522" cy="332516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9">
  <p:cSld name="Content Slide - 09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/>
          <p:nvPr/>
        </p:nvSpPr>
        <p:spPr>
          <a:xfrm>
            <a:off x="135778" y="1386289"/>
            <a:ext cx="3652269" cy="5332097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3947139" y="1386290"/>
            <a:ext cx="3652269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0">
  <p:cSld name="Content Slide - 10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/>
          <p:nvPr/>
        </p:nvSpPr>
        <p:spPr>
          <a:xfrm>
            <a:off x="4580635" y="1386290"/>
            <a:ext cx="3652269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2"/>
          <p:cNvSpPr/>
          <p:nvPr/>
        </p:nvSpPr>
        <p:spPr>
          <a:xfrm>
            <a:off x="8380044" y="1386290"/>
            <a:ext cx="3652269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1">
  <p:cSld name="Content Slide - 1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/>
          <p:nvPr/>
        </p:nvSpPr>
        <p:spPr>
          <a:xfrm>
            <a:off x="4269866" y="4143948"/>
            <a:ext cx="3652269" cy="251467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4273824" y="1434097"/>
            <a:ext cx="3652269" cy="251467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8176848" y="4143948"/>
            <a:ext cx="3652269" cy="251467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8176848" y="1434097"/>
            <a:ext cx="3652269" cy="251467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362884" y="4143948"/>
            <a:ext cx="3652269" cy="251467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362884" y="1434097"/>
            <a:ext cx="3652269" cy="251467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2">
  <p:cSld name="Content Slide - 1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488389" y="1386289"/>
            <a:ext cx="3652269" cy="5332097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/>
          <p:nvPr/>
        </p:nvSpPr>
        <p:spPr>
          <a:xfrm>
            <a:off x="4239986" y="1386290"/>
            <a:ext cx="3652269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4"/>
          <p:cNvSpPr/>
          <p:nvPr/>
        </p:nvSpPr>
        <p:spPr>
          <a:xfrm>
            <a:off x="7991583" y="1386290"/>
            <a:ext cx="3652269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3">
  <p:cSld name="Content Slide - 13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271154" y="1368440"/>
            <a:ext cx="5700155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6220692" y="1368440"/>
            <a:ext cx="5700155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1">
  <p:cSld name="Content Slide -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152400" y="1371600"/>
            <a:ext cx="5509846" cy="5369169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4">
  <p:cSld name="Content Slide - 14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/>
          <p:nvPr/>
        </p:nvSpPr>
        <p:spPr>
          <a:xfrm>
            <a:off x="187490" y="1386368"/>
            <a:ext cx="5700155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5">
  <p:cSld name="Content Slide - 15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6346194" y="1392344"/>
            <a:ext cx="5700155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6">
  <p:cSld name="Content Slide - 16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/>
          <p:nvPr/>
        </p:nvSpPr>
        <p:spPr>
          <a:xfrm>
            <a:off x="1203366" y="1580865"/>
            <a:ext cx="9785267" cy="4943103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8">
  <p:cSld name="Content Slide - 18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/>
          <p:nvPr/>
        </p:nvSpPr>
        <p:spPr>
          <a:xfrm>
            <a:off x="152400" y="5597809"/>
            <a:ext cx="11887200" cy="1118255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/>
        </p:nvSpPr>
        <p:spPr>
          <a:xfrm>
            <a:off x="477078" y="1719469"/>
            <a:ext cx="5695121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VERDANA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Florida Department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Environmental Protection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Florida Department of Environmental Protection is the state’s lead agency for environmental management and stewardship – protecting our air, water and land. The vision of the Florida Department of Environmental Protection is to create strong community partnerships, safeguard Florida’s natural resources and enhance its ecosystems.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Header Font Size: 24 - 40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Body Font Size: 18 - 24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30"/>
          <p:cNvSpPr txBox="1"/>
          <p:nvPr/>
        </p:nvSpPr>
        <p:spPr>
          <a:xfrm>
            <a:off x="6281530" y="1719469"/>
            <a:ext cx="5695121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Florida Department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Environmental Protection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Florida Department of Environmental Protection is the state’s lead agency for environmental management and stewardship – protecting our air, water and land. The vision of the Florida Department of Environmental Protection is to create strong community partnerships, safeguard Florida’s natural resources and enhance its ecosystems.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Font Size: 24 - 40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Font Size: 18 - 24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0"/>
          <p:cNvSpPr txBox="1"/>
          <p:nvPr/>
        </p:nvSpPr>
        <p:spPr>
          <a:xfrm>
            <a:off x="2050475" y="397741"/>
            <a:ext cx="7564581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 POWER POINT FONTS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7">
  <p:cSld name="Content Slide - 17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>
            <a:off x="210788" y="1386368"/>
            <a:ext cx="11770425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- A" showMasterSp="0">
  <p:cSld name="Blank Slide - A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rida Department of Environmental Protection Logo"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68" y="93439"/>
            <a:ext cx="1062435" cy="106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- B" showMasterSp="0">
  <p:cSld name="Blank Slide - B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0"/>
            <a:ext cx="1469571" cy="1249314"/>
          </a:xfrm>
          <a:prstGeom prst="rect">
            <a:avLst/>
          </a:prstGeom>
          <a:solidFill>
            <a:srgbClr val="52B5E8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0" y="1249312"/>
            <a:ext cx="1469571" cy="5608688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orida Department of Environmental Protection Logo"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68" y="93439"/>
            <a:ext cx="1062435" cy="106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Page - Left">
  <p:cSld name="Agenda Page - Lef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/>
          <p:nvPr/>
        </p:nvSpPr>
        <p:spPr>
          <a:xfrm>
            <a:off x="4490992" y="1398242"/>
            <a:ext cx="7559252" cy="5332096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Page - Right">
  <p:cSld name="Agenda Page - Righ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123828" y="1392265"/>
            <a:ext cx="7559251" cy="5332097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2">
  <p:cSld name="Content Slide - 0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/>
        </p:nvSpPr>
        <p:spPr>
          <a:xfrm>
            <a:off x="6529754" y="1371600"/>
            <a:ext cx="5509846" cy="5369169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03">
  <p:cSld name="Content Slide - 0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8824128" y="1373122"/>
            <a:ext cx="3215472" cy="5369169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933743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6"/>
          <p:cNvSpPr/>
          <p:nvPr/>
        </p:nvSpPr>
        <p:spPr>
          <a:xfrm>
            <a:off x="1469570" y="0"/>
            <a:ext cx="10722429" cy="1249314"/>
          </a:xfrm>
          <a:prstGeom prst="rect">
            <a:avLst/>
          </a:prstGeom>
          <a:solidFill>
            <a:srgbClr val="52B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/>
          <p:nvPr/>
        </p:nvSpPr>
        <p:spPr>
          <a:xfrm>
            <a:off x="0" y="0"/>
            <a:ext cx="1469571" cy="1249314"/>
          </a:xfrm>
          <a:prstGeom prst="rect">
            <a:avLst/>
          </a:prstGeom>
          <a:solidFill>
            <a:srgbClr val="52B5E8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orida Department of Environmental Protection Logo" id="13" name="Google Shape;13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568" y="93439"/>
            <a:ext cx="1062435" cy="10624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96">
          <p15:clr>
            <a:srgbClr val="F26B43"/>
          </p15:clr>
        </p15:guide>
        <p15:guide id="2" orient="horz" pos="48">
          <p15:clr>
            <a:srgbClr val="F26B43"/>
          </p15:clr>
        </p15:guide>
        <p15:guide id="3" orient="horz" pos="4272">
          <p15:clr>
            <a:srgbClr val="F26B43"/>
          </p15:clr>
        </p15:guide>
        <p15:guide id="4" pos="7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Excel_Sheet1.xlsx"/><Relationship Id="rId9" Type="http://schemas.openxmlformats.org/officeDocument/2006/relationships/image" Target="../media/image6.png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2.png"/><Relationship Id="rId7" Type="http://schemas.openxmlformats.org/officeDocument/2006/relationships/package" Target="../embeddings/Microsoft_Excel_Sheet2.xlsx"/><Relationship Id="rId8" Type="http://schemas.openxmlformats.org/officeDocument/2006/relationships/package" Target="../embeddings/Microsoft_Excel_Sheet2.xlsx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surrounded by trees&#10;&#10;Description automatically generated with medium confidence" id="83" name="Google Shape;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274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rida Department of Environmental Protection Logo"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568" y="93439"/>
            <a:ext cx="1062435" cy="10624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85139" y="3636131"/>
            <a:ext cx="6382801" cy="2766582"/>
          </a:xfrm>
          <a:prstGeom prst="rect">
            <a:avLst/>
          </a:prstGeom>
          <a:solidFill>
            <a:srgbClr val="52B5E8">
              <a:alpha val="5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30265" y="3889400"/>
            <a:ext cx="5804538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72B3B"/>
                </a:solidFill>
                <a:latin typeface="Arial"/>
                <a:ea typeface="Arial"/>
                <a:cs typeface="Arial"/>
                <a:sym typeface="Arial"/>
              </a:rPr>
              <a:t>2024 </a:t>
            </a:r>
            <a:r>
              <a:rPr b="1" i="0" lang="en-US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Quality Forecasters Focus Group Workshop </a:t>
            </a:r>
            <a:endParaRPr b="1" i="0" sz="4500" u="none" cap="none" strike="noStrike">
              <a:solidFill>
                <a:srgbClr val="172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704759" y="5969063"/>
            <a:ext cx="59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2B3B"/>
                </a:solidFill>
                <a:latin typeface="Arial"/>
                <a:ea typeface="Arial"/>
                <a:cs typeface="Arial"/>
                <a:sym typeface="Arial"/>
              </a:rPr>
              <a:t>October 9,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659317" y="300562"/>
            <a:ext cx="1036624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D516F"/>
                </a:solidFill>
                <a:latin typeface="Arial"/>
                <a:ea typeface="Arial"/>
                <a:cs typeface="Arial"/>
                <a:sym typeface="Arial"/>
              </a:rPr>
              <a:t>CMAQ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 Forecasting March 1 – September 30</a:t>
            </a:r>
            <a:endParaRPr/>
          </a:p>
        </p:txBody>
      </p:sp>
      <p:graphicFrame>
        <p:nvGraphicFramePr>
          <p:cNvPr id="94" name="Google Shape;94;p2"/>
          <p:cNvGraphicFramePr/>
          <p:nvPr/>
        </p:nvGraphicFramePr>
        <p:xfrm>
          <a:off x="1337911" y="2079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{1F7BFBAB-429E-42B7-95D7-62DC348D0BA6}</a:tableStyleId>
              </a:tblPr>
              <a:tblGrid>
                <a:gridCol w="868375"/>
                <a:gridCol w="791200"/>
                <a:gridCol w="771900"/>
                <a:gridCol w="771900"/>
                <a:gridCol w="771900"/>
              </a:tblGrid>
              <a:tr h="3931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Ozone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  <a:tr h="33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USG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3700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3301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1827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246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1827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USG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2"/>
          <p:cNvSpPr txBox="1"/>
          <p:nvPr/>
        </p:nvSpPr>
        <p:spPr>
          <a:xfrm>
            <a:off x="6324600" y="2305401"/>
            <a:ext cx="535577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Fifteen forecast cities are included in summary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largest MSA has 797,616 people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for Good forecasts: 3,301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for Moderate: 115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for USG: 1</a:t>
            </a:r>
            <a:endParaRPr/>
          </a:p>
        </p:txBody>
      </p:sp>
      <p:graphicFrame>
        <p:nvGraphicFramePr>
          <p:cNvPr id="96" name="Google Shape;96;p2"/>
          <p:cNvGraphicFramePr/>
          <p:nvPr/>
        </p:nvGraphicFramePr>
        <p:xfrm>
          <a:off x="1357027" y="4402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{1F7BFBAB-429E-42B7-95D7-62DC348D0BA6}</a:tableStyleId>
              </a:tblPr>
              <a:tblGrid>
                <a:gridCol w="864200"/>
                <a:gridCol w="787375"/>
                <a:gridCol w="768175"/>
                <a:gridCol w="768175"/>
                <a:gridCol w="768175"/>
              </a:tblGrid>
              <a:tr h="4189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Ozone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  <a:tr h="359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USG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5905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1080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39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39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USG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7" name="Google Shape;97;p2"/>
          <p:cNvSpPr txBox="1"/>
          <p:nvPr/>
        </p:nvSpPr>
        <p:spPr>
          <a:xfrm>
            <a:off x="6429676" y="4697128"/>
            <a:ext cx="50436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 forecast cities are included in summary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forecast counties have &gt;1,000,000 people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for Good forecasts: 1080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for Moderate: 75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for USG: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659317" y="300562"/>
            <a:ext cx="1036624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D516F"/>
                </a:solidFill>
                <a:latin typeface="Arial"/>
                <a:ea typeface="Arial"/>
                <a:cs typeface="Arial"/>
                <a:sym typeface="Arial"/>
              </a:rPr>
              <a:t>CMAQ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USG Over-forecast</a:t>
            </a:r>
            <a:endParaRPr/>
          </a:p>
        </p:txBody>
      </p:sp>
      <p:graphicFrame>
        <p:nvGraphicFramePr>
          <p:cNvPr id="104" name="Google Shape;104;p3"/>
          <p:cNvGraphicFramePr/>
          <p:nvPr/>
        </p:nvGraphicFramePr>
        <p:xfrm>
          <a:off x="1298091" y="1510832"/>
          <a:ext cx="9817100" cy="1965325"/>
        </p:xfrm>
        <a:graphic>
          <a:graphicData uri="http://schemas.openxmlformats.org/presentationml/2006/ole">
            <mc:AlternateContent>
              <mc:Choice Requires="v">
                <p:oleObj r:id="rId4" imgH="1965325" imgW="9817100" progId="Excel.Sheet.12" spid="_x0000_s1">
                  <p:embed/>
                </p:oleObj>
              </mc:Choice>
              <mc:Fallback>
                <p:oleObj r:id="rId5" imgH="1965325" imgW="9817100" progId="Excel.Sheet.12">
                  <p:embed/>
                  <p:pic>
                    <p:nvPicPr>
                      <p:cNvPr id="104" name="Google Shape;104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98091" y="1510832"/>
                        <a:ext cx="98171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Google Shape;105;p3"/>
          <p:cNvSpPr txBox="1"/>
          <p:nvPr/>
        </p:nvSpPr>
        <p:spPr>
          <a:xfrm>
            <a:off x="4180840" y="5602625"/>
            <a:ext cx="38303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29: 2 USG Forecast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30: 8 USG Forecast, 3 Verified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31: 6 USG Forecast, 1 Verified</a:t>
            </a:r>
            <a:endParaRPr/>
          </a:p>
        </p:txBody>
      </p:sp>
      <p:graphicFrame>
        <p:nvGraphicFramePr>
          <p:cNvPr id="106" name="Google Shape;106;p3"/>
          <p:cNvGraphicFramePr/>
          <p:nvPr/>
        </p:nvGraphicFramePr>
        <p:xfrm>
          <a:off x="3632200" y="3616325"/>
          <a:ext cx="5308600" cy="1985963"/>
        </p:xfrm>
        <a:graphic>
          <a:graphicData uri="http://schemas.openxmlformats.org/presentationml/2006/ole">
            <mc:AlternateContent>
              <mc:Choice Requires="v">
                <p:oleObj r:id="rId7" imgH="1985963" imgW="5308600" progId="Excel.Sheet.12" spid="_x0000_s2">
                  <p:embed/>
                </p:oleObj>
              </mc:Choice>
              <mc:Fallback>
                <p:oleObj r:id="rId8" imgH="1985963" imgW="5308600" progId="Excel.Sheet.12">
                  <p:embed/>
                  <p:pic>
                    <p:nvPicPr>
                      <p:cNvPr id="106" name="Google Shape;106;p3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632200" y="3616325"/>
                        <a:ext cx="53086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1659317" y="300562"/>
            <a:ext cx="1036624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D516F"/>
                </a:solidFill>
                <a:latin typeface="Arial"/>
                <a:ea typeface="Arial"/>
                <a:cs typeface="Arial"/>
                <a:sym typeface="Arial"/>
              </a:rPr>
              <a:t>CMAQ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USG Over-forecast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28" y="1440784"/>
            <a:ext cx="3989231" cy="257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7539" y="1440785"/>
            <a:ext cx="3878733" cy="2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1659317" y="4018225"/>
            <a:ext cx="127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18Z May 29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5977316" y="4018225"/>
            <a:ext cx="139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15Z May 30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659316" y="6337009"/>
            <a:ext cx="1391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09Z May 31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5252267" y="5322078"/>
            <a:ext cx="5836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May, there were still cold fronts crossing into Florida.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208" y="4370099"/>
            <a:ext cx="3458058" cy="203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surrounded by trees&#10;&#10;Description automatically generated with medium confidence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5"/>
          <p:cNvGrpSpPr/>
          <p:nvPr/>
        </p:nvGrpSpPr>
        <p:grpSpPr>
          <a:xfrm>
            <a:off x="1931533" y="1481446"/>
            <a:ext cx="8328935" cy="4041658"/>
            <a:chOff x="1755569" y="1888178"/>
            <a:chExt cx="8328935" cy="4041658"/>
          </a:xfrm>
        </p:grpSpPr>
        <p:sp>
          <p:nvSpPr>
            <p:cNvPr id="126" name="Google Shape;126;p5"/>
            <p:cNvSpPr/>
            <p:nvPr/>
          </p:nvSpPr>
          <p:spPr>
            <a:xfrm>
              <a:off x="1755569" y="1888178"/>
              <a:ext cx="8328935" cy="3895108"/>
            </a:xfrm>
            <a:prstGeom prst="rect">
              <a:avLst/>
            </a:prstGeom>
            <a:solidFill>
              <a:srgbClr val="52B5E8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5"/>
            <p:cNvGrpSpPr/>
            <p:nvPr/>
          </p:nvGrpSpPr>
          <p:grpSpPr>
            <a:xfrm>
              <a:off x="2004764" y="2518316"/>
              <a:ext cx="7853140" cy="3411520"/>
              <a:chOff x="1136821" y="2663644"/>
              <a:chExt cx="7853140" cy="3411520"/>
            </a:xfrm>
          </p:grpSpPr>
          <p:grpSp>
            <p:nvGrpSpPr>
              <p:cNvPr id="128" name="Google Shape;128;p5"/>
              <p:cNvGrpSpPr/>
              <p:nvPr/>
            </p:nvGrpSpPr>
            <p:grpSpPr>
              <a:xfrm>
                <a:off x="3370909" y="2663644"/>
                <a:ext cx="5619052" cy="3411520"/>
                <a:chOff x="4985224" y="1444174"/>
                <a:chExt cx="3193834" cy="2789792"/>
              </a:xfrm>
            </p:grpSpPr>
            <p:sp>
              <p:nvSpPr>
                <p:cNvPr id="129" name="Google Shape;129;p5"/>
                <p:cNvSpPr txBox="1"/>
                <p:nvPr/>
              </p:nvSpPr>
              <p:spPr>
                <a:xfrm>
                  <a:off x="5424443" y="1444174"/>
                  <a:ext cx="2315398" cy="5474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5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THANK YOU</a:t>
                  </a:r>
                  <a:endParaRPr/>
                </a:p>
              </p:txBody>
            </p:sp>
            <p:sp>
              <p:nvSpPr>
                <p:cNvPr id="130" name="Google Shape;130;p5"/>
                <p:cNvSpPr txBox="1"/>
                <p:nvPr/>
              </p:nvSpPr>
              <p:spPr>
                <a:xfrm>
                  <a:off x="4985224" y="2094633"/>
                  <a:ext cx="3193834" cy="213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Tammy Eagan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Division of Air Resource Management / Office of Business Planning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Florida Department of Environmental Protection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172B3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Contact Information: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850-717-9022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172B3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Tammy.Eagan@FloridaDEP.gov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descr="Florida Department of Environmental Protection Logo" id="131" name="Google Shape;131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36821" y="2663644"/>
                <a:ext cx="2316129" cy="23161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EP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2B5E8"/>
      </a:accent1>
      <a:accent2>
        <a:srgbClr val="C7E9FA"/>
      </a:accent2>
      <a:accent3>
        <a:srgbClr val="117AC0"/>
      </a:accent3>
      <a:accent4>
        <a:srgbClr val="0153A0"/>
      </a:accent4>
      <a:accent5>
        <a:srgbClr val="243F78"/>
      </a:accent5>
      <a:accent6>
        <a:srgbClr val="2E52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2021-11-02T20:05:09Z</dcterms:created>
  <dc:creator>Galoso, Franko</dc:creator>
</cp:coreProperties>
</file>