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50_A051CEBF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  <p:sldMasterId id="2147483696" r:id="rId7"/>
    <p:sldMasterId id="2147483710" r:id="rId8"/>
  </p:sldMasterIdLst>
  <p:notesMasterIdLst>
    <p:notesMasterId r:id="rId28"/>
  </p:notesMasterIdLst>
  <p:sldIdLst>
    <p:sldId id="335" r:id="rId9"/>
    <p:sldId id="266" r:id="rId10"/>
    <p:sldId id="267" r:id="rId11"/>
    <p:sldId id="336" r:id="rId12"/>
    <p:sldId id="991" r:id="rId13"/>
    <p:sldId id="990" r:id="rId14"/>
    <p:sldId id="396" r:id="rId15"/>
    <p:sldId id="996" r:id="rId16"/>
    <p:sldId id="997" r:id="rId17"/>
    <p:sldId id="995" r:id="rId18"/>
    <p:sldId id="994" r:id="rId19"/>
    <p:sldId id="1009" r:id="rId20"/>
    <p:sldId id="1008" r:id="rId21"/>
    <p:sldId id="400" r:id="rId22"/>
    <p:sldId id="936" r:id="rId23"/>
    <p:sldId id="986" r:id="rId24"/>
    <p:sldId id="594" r:id="rId25"/>
    <p:sldId id="999" r:id="rId26"/>
    <p:sldId id="3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487745-59B7-2F3B-13E4-81AADE64F67E}" name="Audette,Céline (elle | she, her) (ECCC)" initials="A(" userId="S::celine.audette@ec.gc.ca::656f3dc1-2b10-4421-b833-cc3580a95406" providerId="AD"/>
  <p188:author id="{35350351-5BF2-C703-43F4-AA4F23CDF999}" name="Audette,Céline (ECCC)" initials="A(" userId="S::Celine.Audette@ec.gc.ca::656f3dc1-2b10-4421-b833-cc3580a95406" providerId="AD"/>
  <p188:author id="{FB4DC8F3-3BED-AACA-6B15-DDB7B54D2E2F}" name="Williams,Sherry (ECCC)" initials="SW" userId="S::Sherry.Williams@ec.gc.ca::7b31a484-31ac-43f9-bce3-8bc1601c083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ette,Celine (ECCC)" initials="A(" lastIdx="2" clrIdx="0">
    <p:extLst>
      <p:ext uri="{19B8F6BF-5375-455C-9EA6-DF929625EA0E}">
        <p15:presenceInfo xmlns:p15="http://schemas.microsoft.com/office/powerpoint/2012/main" userId="S::Celine.Audette@ec.gc.ca::656f3dc1-2b10-4421-b833-cc3580a954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5109" autoAdjust="0"/>
  </p:normalViewPr>
  <p:slideViewPr>
    <p:cSldViewPr snapToGrid="0">
      <p:cViewPr varScale="1">
        <p:scale>
          <a:sx n="94" d="100"/>
          <a:sy n="94" d="100"/>
        </p:scale>
        <p:origin x="34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Sherry (ECCC)" userId="7b31a484-31ac-43f9-bce3-8bc1601c083e" providerId="ADAL" clId="{2C80B9CB-3D35-4A73-8C4D-2070A2F288FB}"/>
    <pc:docChg chg="modSld">
      <pc:chgData name="Williams,Sherry (ECCC)" userId="7b31a484-31ac-43f9-bce3-8bc1601c083e" providerId="ADAL" clId="{2C80B9CB-3D35-4A73-8C4D-2070A2F288FB}" dt="2024-10-03T15:10:25.848" v="244" actId="20577"/>
      <pc:docMkLst>
        <pc:docMk/>
      </pc:docMkLst>
      <pc:sldChg chg="modSp mod">
        <pc:chgData name="Williams,Sherry (ECCC)" userId="7b31a484-31ac-43f9-bce3-8bc1601c083e" providerId="ADAL" clId="{2C80B9CB-3D35-4A73-8C4D-2070A2F288FB}" dt="2024-10-03T15:08:50.329" v="198" actId="20577"/>
        <pc:sldMkLst>
          <pc:docMk/>
          <pc:sldMk cId="1180854985" sldId="990"/>
        </pc:sldMkLst>
        <pc:spChg chg="mod">
          <ac:chgData name="Williams,Sherry (ECCC)" userId="7b31a484-31ac-43f9-bce3-8bc1601c083e" providerId="ADAL" clId="{2C80B9CB-3D35-4A73-8C4D-2070A2F288FB}" dt="2024-10-03T15:08:50.329" v="198" actId="20577"/>
          <ac:spMkLst>
            <pc:docMk/>
            <pc:sldMk cId="1180854985" sldId="990"/>
            <ac:spMk id="3" creationId="{B7F86C05-0894-784B-E5E4-EAD545B39BF0}"/>
          </ac:spMkLst>
        </pc:spChg>
      </pc:sldChg>
      <pc:sldChg chg="modSp mod">
        <pc:chgData name="Williams,Sherry (ECCC)" userId="7b31a484-31ac-43f9-bce3-8bc1601c083e" providerId="ADAL" clId="{2C80B9CB-3D35-4A73-8C4D-2070A2F288FB}" dt="2024-10-03T13:43:49.492" v="102" actId="20577"/>
        <pc:sldMkLst>
          <pc:docMk/>
          <pc:sldMk cId="1442631092" sldId="991"/>
        </pc:sldMkLst>
        <pc:spChg chg="mod">
          <ac:chgData name="Williams,Sherry (ECCC)" userId="7b31a484-31ac-43f9-bce3-8bc1601c083e" providerId="ADAL" clId="{2C80B9CB-3D35-4A73-8C4D-2070A2F288FB}" dt="2024-10-03T13:43:49.492" v="102" actId="20577"/>
          <ac:spMkLst>
            <pc:docMk/>
            <pc:sldMk cId="1442631092" sldId="991"/>
            <ac:spMk id="3" creationId="{94023212-4504-E533-74DC-651C86B90A91}"/>
          </ac:spMkLst>
        </pc:spChg>
      </pc:sldChg>
      <pc:sldChg chg="modNotesTx">
        <pc:chgData name="Williams,Sherry (ECCC)" userId="7b31a484-31ac-43f9-bce3-8bc1601c083e" providerId="ADAL" clId="{2C80B9CB-3D35-4A73-8C4D-2070A2F288FB}" dt="2024-10-03T15:10:25.848" v="244" actId="20577"/>
        <pc:sldMkLst>
          <pc:docMk/>
          <pc:sldMk cId="2035996128" sldId="994"/>
        </pc:sldMkLst>
      </pc:sldChg>
    </pc:docChg>
  </pc:docChgLst>
</pc:chgInfo>
</file>

<file path=ppt/comments/modernComment_150_A051CE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870138-7CA4-4CBD-A31C-E545BD62A870}" authorId="{35350351-5BF2-C703-43F4-AA4F23CDF999}" status="resolved" created="2022-10-14T19:07:52.61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89715903" sldId="336"/>
      <ac:spMk id="4" creationId="{00000000-0000-0000-0000-000000000000}"/>
      <ac:txMk cp="0">
        <ac:context len="1427" hash="2505656715"/>
      </ac:txMk>
    </ac:txMkLst>
    <p188:pos x="9824073" y="368836"/>
    <p188:txBody>
      <a:bodyPr/>
      <a:lstStyle/>
      <a:p>
        <a:r>
          <a:rPr lang="en-US"/>
          <a:t>Services also provided for legacy AQI equations used on regional basis for select single pollutants, based on provincial/territorial regulations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AF0AB-7A38-4E31-BD51-2BEC3A5553C7}" type="datetimeFigureOut">
              <a:rPr lang="fr-CA" smtClean="0"/>
              <a:t>2024-10-01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C0859-22DC-4548-85DA-D19F0D8194B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744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AQHI Health based communication tool. 3 pollutant ‘classic’ formula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C0859-22DC-4548-85DA-D19F0D8194BB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9877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C0859-22DC-4548-85DA-D19F0D8194BB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134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859-22DC-4548-85DA-D19F0D8194BB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414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B8EE3-9C3D-414E-B398-D05AF615BC4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94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694F8-16FC-4D69-AE0E-F23BAB0BACB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Segoe UI" panose="020B0502040204020203" pitchFamily="34" charset="0"/>
              </a:rPr>
              <a:t>Each Storm Prediction Centre issues advisories based on specific thresholds set by the province or territory. Some provinces like BC and QC have a more robust provincial program. BC issues alerts at the provincial level and then sent out by the ECCC forecasters in our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C0859-22DC-4548-85DA-D19F0D8194BB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3515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C0859-22DC-4548-85DA-D19F0D8194BB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582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Segoe UI" panose="020B0502040204020203" pitchFamily="34" charset="0"/>
              </a:rPr>
              <a:t>This is a key innovation product which will also include notifications for temperatures in the next upgrade.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C0859-22DC-4548-85DA-D19F0D8194BB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7206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 daily max concentrations by forecast zone. Y-axis Daily % of forecast zones, and </a:t>
            </a:r>
            <a:r>
              <a:rPr lang="en-US" dirty="0" err="1"/>
              <a:t>colour</a:t>
            </a:r>
            <a:r>
              <a:rPr lang="en-US" dirty="0"/>
              <a:t> code of AQHI+ category. This is looking at the PM2.5. Is from </a:t>
            </a:r>
            <a:r>
              <a:rPr lang="en-US" dirty="0" err="1"/>
              <a:t>AQmap</a:t>
            </a:r>
            <a:r>
              <a:rPr lang="en-US" dirty="0"/>
              <a:t>.</a:t>
            </a:r>
          </a:p>
          <a:p>
            <a:r>
              <a:rPr lang="en-US" dirty="0"/>
              <a:t>Can see different events where the AQHI+ spiked. Mostly in July and Aug. AB had a spike in mid May, but then received rain so the fires were kept under control. 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C0859-22DC-4548-85DA-D19F0D8194BB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8233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weather office, </a:t>
            </a:r>
            <a:r>
              <a:rPr lang="en-US" dirty="0" err="1"/>
              <a:t>colour</a:t>
            </a:r>
            <a:r>
              <a:rPr lang="en-US" dirty="0"/>
              <a:t> are still subject to change. Working with partners to find the best </a:t>
            </a:r>
            <a:r>
              <a:rPr lang="en-US" dirty="0" err="1"/>
              <a:t>colour</a:t>
            </a:r>
            <a:r>
              <a:rPr lang="en-US" dirty="0"/>
              <a:t> scheme. We may add more maps like Max PM2.5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C0859-22DC-4548-85DA-D19F0D8194BB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8913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to go for info that is no longer on the website. This will be the go to.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C0859-22DC-4548-85DA-D19F0D8194BB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3335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AQ on Grid : </a:t>
            </a:r>
            <a:r>
              <a:rPr lang="en-CA" dirty="0">
                <a:ea typeface="Calibri" panose="020F0502020204030204" pitchFamily="34" charset="0"/>
                <a:cs typeface="Times New Roman" panose="02020603050405020304" pitchFamily="18" charset="0"/>
              </a:rPr>
              <a:t>Process mainly automated with minimal forecaster intervention, forecast summer 2025, observations (synthetic </a:t>
            </a:r>
            <a:r>
              <a:rPr lang="en-CA" dirty="0" err="1">
                <a:ea typeface="Calibri" panose="020F0502020204030204" pitchFamily="34" charset="0"/>
                <a:cs typeface="Times New Roman" panose="02020603050405020304" pitchFamily="18" charset="0"/>
              </a:rPr>
              <a:t>obs</a:t>
            </a:r>
            <a:r>
              <a:rPr lang="en-CA" dirty="0">
                <a:ea typeface="Calibri" panose="020F0502020204030204" pitchFamily="34" charset="0"/>
                <a:cs typeface="Times New Roman" panose="02020603050405020304" pitchFamily="18" charset="0"/>
              </a:rPr>
              <a:t>) 2026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a typeface="Calibri" panose="020F0502020204030204" pitchFamily="34" charset="0"/>
                <a:cs typeface="Times New Roman" panose="02020603050405020304" pitchFamily="18" charset="0"/>
              </a:rPr>
              <a:t>Preparation for </a:t>
            </a:r>
            <a:r>
              <a:rPr lang="en-CA">
                <a:ea typeface="Calibri" panose="020F0502020204030204" pitchFamily="34" charset="0"/>
                <a:cs typeface="Times New Roman" panose="02020603050405020304" pitchFamily="18" charset="0"/>
              </a:rPr>
              <a:t>implementation for 2025-2026 </a:t>
            </a:r>
            <a:endParaRPr lang="en-CA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C0859-22DC-4548-85DA-D19F0D8194BB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61140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AQ on Grid : </a:t>
            </a:r>
            <a:r>
              <a:rPr lang="en-CA">
                <a:ea typeface="Calibri" panose="020F0502020204030204" pitchFamily="34" charset="0"/>
                <a:cs typeface="Times New Roman" panose="02020603050405020304" pitchFamily="18" charset="0"/>
              </a:rPr>
              <a:t>Process mainly automated with minimal forecaster intervention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C0859-22DC-4548-85DA-D19F0D8194B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759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403" y="188640"/>
            <a:ext cx="10753195" cy="980728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403" y="1916832"/>
            <a:ext cx="10849205" cy="432048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719403" y="2636912"/>
            <a:ext cx="10849205" cy="295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044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793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7756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122363"/>
            <a:ext cx="9829800" cy="2387600"/>
          </a:xfrm>
        </p:spPr>
        <p:txBody>
          <a:bodyPr anchor="b"/>
          <a:lstStyle>
            <a:lvl1pPr algn="ctr">
              <a:defRPr sz="6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8298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ABB74C-5149-46DF-A834-AD57A63B04D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5690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B74C-5149-46DF-A834-AD57A63B0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7479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711744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B74C-5149-46DF-A834-AD57A63B0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0065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B74C-5149-46DF-A834-AD57A63B0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0766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40318" y="1681163"/>
            <a:ext cx="51583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B74C-5149-46DF-A834-AD57A63B0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5877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B74C-5149-46DF-A834-AD57A63B0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589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B74C-5149-46DF-A834-AD57A63B0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0222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B74C-5149-46DF-A834-AD57A63B0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253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1645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B74C-5149-46DF-A834-AD57A63B0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8630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B74C-5149-46DF-A834-AD57A63B0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378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B74C-5149-46DF-A834-AD57A63B04D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4718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7848" y="6309320"/>
            <a:ext cx="2743200" cy="365125"/>
          </a:xfrm>
          <a:prstGeom prst="rect">
            <a:avLst/>
          </a:prstGeom>
        </p:spPr>
        <p:txBody>
          <a:bodyPr anchor="ctr" anchorCtr="1"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0328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502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567728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2880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0675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6865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4193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60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711744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4169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8471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4632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1870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1" y="365125"/>
            <a:ext cx="2628900" cy="50800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0800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3167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7848" y="6309320"/>
            <a:ext cx="2743200" cy="365125"/>
          </a:xfrm>
          <a:prstGeom prst="rect">
            <a:avLst/>
          </a:prstGeom>
        </p:spPr>
        <p:txBody>
          <a:bodyPr anchor="ctr" anchorCtr="1"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26419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CA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l">
              <a:lnSpc>
                <a:spcPct val="90000"/>
              </a:lnSpc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916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8219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448" y="1412776"/>
            <a:ext cx="10657184" cy="1470025"/>
          </a:xfrm>
        </p:spPr>
        <p:txBody>
          <a:bodyPr/>
          <a:lstStyle>
            <a:lvl1pPr algn="l"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221" y="2883049"/>
            <a:ext cx="6041899" cy="2778199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1384" y="6356351"/>
            <a:ext cx="28448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7848" y="6309320"/>
            <a:ext cx="2743200" cy="365125"/>
          </a:xfrm>
          <a:prstGeom prst="rect">
            <a:avLst/>
          </a:prstGeom>
        </p:spPr>
        <p:txBody>
          <a:bodyPr anchor="ctr" anchorCtr="1"/>
          <a:lstStyle/>
          <a:p>
            <a:fld id="{116DDEFB-C338-4CC3-AED0-0813951CD817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26419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CA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l">
              <a:lnSpc>
                <a:spcPct val="90000"/>
              </a:lnSpc>
            </a:pPr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916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9135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74567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7448" y="1001676"/>
            <a:ext cx="10657184" cy="1470025"/>
          </a:xfrm>
        </p:spPr>
        <p:txBody>
          <a:bodyPr/>
          <a:lstStyle>
            <a:lvl1pPr algn="l">
              <a:defRPr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PLACE YOUR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34221" y="2471949"/>
            <a:ext cx="6593960" cy="1914102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PLACE YOUR </a:t>
            </a:r>
            <a:br>
              <a:rPr lang="en-US"/>
            </a:br>
            <a:r>
              <a:rPr lang="en-US"/>
              <a:t>SUB-TITLE HERE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6425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PLACE YOUR TITLE HERE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624D-2D64-4326-B42C-B6C857663422}" type="datetimeFigureOut">
              <a:rPr lang="en-CA" smtClean="0"/>
              <a:t>2024-10-01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277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40318" y="1681163"/>
            <a:ext cx="51583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626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801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131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827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827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9224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63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165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653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65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5161A0-0E6A-4BED-9027-1915FC7FE8F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33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10369"/>
            <a:ext cx="106343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63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165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653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65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ABB74C-5149-46DF-A834-AD57A63B04D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753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826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91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16530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6530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6530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6DDEFB-C338-4CC3-AED0-0813951CD81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6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061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604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37ADB-4FB9-482D-A1A4-E1F489B212F5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604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ccc-msc.github.io/open-data/msc-animet/readme_e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aboration.cmc.ec.gc.ca/cmc/cmoi/product_guide/docs/tech_specifications/tech_specifications_RAQDPS_025_e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gif"/><Relationship Id="rId4" Type="http://schemas.openxmlformats.org/officeDocument/2006/relationships/hyperlink" Target="https://weather.gc.ca/firewor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aboration.cmc.ec.gc.ca/cmc/cmoi/product_guide/docs/tech_notes/technote_raqdps-v25_e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0_A051CEBF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doi.org/10.1080/10962247.2020.1797927" TargetMode="External"/><Relationship Id="rId4" Type="http://schemas.openxmlformats.org/officeDocument/2006/relationships/hyperlink" Target="https://doi.org/10.17269/s41997-019-00237-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ire.airnow.gov/#6/49.797/-94.43" TargetMode="External"/><Relationship Id="rId2" Type="http://schemas.openxmlformats.org/officeDocument/2006/relationships/hyperlink" Target="https://cyclone.unbc.ca/aqmap/" TargetMode="Externa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Air Quality Forecasting in Canada – Program update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220" y="2471948"/>
            <a:ext cx="6784717" cy="318930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endParaRPr lang="en-US" dirty="0"/>
          </a:p>
          <a:p>
            <a:r>
              <a:rPr lang="en-US" altLang="en-US" dirty="0"/>
              <a:t>NOAA Air Quality Forecaster Focus Group Workshop</a:t>
            </a:r>
            <a:endParaRPr lang="en-US" altLang="en-US">
              <a:cs typeface="Arial"/>
            </a:endParaRPr>
          </a:p>
          <a:p>
            <a:pPr lvl="1" algn="l">
              <a:tabLst>
                <a:tab pos="447675" algn="l"/>
              </a:tabLst>
            </a:pPr>
            <a:endParaRPr lang="en-US" dirty="0">
              <a:solidFill>
                <a:schemeClr val="bg1"/>
              </a:solidFill>
            </a:endParaRPr>
          </a:p>
          <a:p>
            <a:pPr lvl="1" algn="l">
              <a:tabLst>
                <a:tab pos="447675" algn="l"/>
              </a:tabLst>
            </a:pPr>
            <a:r>
              <a:rPr lang="en-US" dirty="0">
                <a:solidFill>
                  <a:schemeClr val="bg1"/>
                </a:solidFill>
              </a:rPr>
              <a:t>Sherry Williams – Health and Air Quality Forecast Services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lvl="1" algn="l">
              <a:tabLst>
                <a:tab pos="447675" algn="l"/>
              </a:tabLst>
            </a:pPr>
            <a:r>
              <a:rPr lang="en-US" dirty="0">
                <a:solidFill>
                  <a:schemeClr val="bg1"/>
                </a:solidFill>
              </a:rPr>
              <a:t>Céline Audette – Health and Air Quality Forecast Services</a:t>
            </a:r>
          </a:p>
          <a:p>
            <a:pPr lvl="1" algn="l">
              <a:tabLst>
                <a:tab pos="447675" algn="l"/>
              </a:tabLst>
            </a:pPr>
            <a:r>
              <a:rPr lang="en-US" dirty="0">
                <a:solidFill>
                  <a:schemeClr val="bg1"/>
                </a:solidFill>
              </a:rPr>
              <a:t>Sylvain Ménard – National Prediction Development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lvl="1" algn="l">
              <a:tabLst>
                <a:tab pos="447675" algn="l"/>
              </a:tabLst>
            </a:pPr>
            <a:endParaRPr lang="en-US">
              <a:solidFill>
                <a:schemeClr val="bg1"/>
              </a:solidFill>
              <a:cs typeface="Arial"/>
            </a:endParaRPr>
          </a:p>
          <a:p>
            <a:pPr lvl="1" algn="l">
              <a:tabLst>
                <a:tab pos="447675" algn="l"/>
              </a:tabLst>
            </a:pPr>
            <a:endParaRPr lang="en-US" dirty="0">
              <a:solidFill>
                <a:schemeClr val="bg1"/>
              </a:solidFill>
            </a:endParaRPr>
          </a:p>
          <a:p>
            <a:pPr lvl="1" algn="l">
              <a:tabLst>
                <a:tab pos="447675" algn="l"/>
              </a:tabLst>
            </a:pPr>
            <a:r>
              <a:rPr lang="en-US" dirty="0">
                <a:solidFill>
                  <a:schemeClr val="bg1"/>
                </a:solidFill>
              </a:rPr>
              <a:t>Meteorological Service of Canada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lvl="1" algn="l">
              <a:tabLst>
                <a:tab pos="447675" algn="l"/>
              </a:tabLst>
            </a:pPr>
            <a:endParaRPr lang="en-US" dirty="0">
              <a:solidFill>
                <a:schemeClr val="bg1"/>
              </a:solidFill>
            </a:endParaRPr>
          </a:p>
          <a:p>
            <a:pPr lvl="1" algn="l">
              <a:tabLst>
                <a:tab pos="447675" algn="l"/>
              </a:tabLst>
            </a:pPr>
            <a:r>
              <a:rPr lang="en-US">
                <a:solidFill>
                  <a:schemeClr val="bg1"/>
                </a:solidFill>
              </a:rPr>
              <a:t>October</a:t>
            </a:r>
            <a:r>
              <a:rPr lang="en-US" dirty="0">
                <a:solidFill>
                  <a:schemeClr val="bg1"/>
                </a:solidFill>
              </a:rPr>
              <a:t> 9, 2024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18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DE317-40A4-B68D-E033-A975A69F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DEFB-C338-4CC3-AED0-0813951CD817}" type="slidenum">
              <a:rPr lang="en-CA" smtClean="0"/>
              <a:t>10</a:t>
            </a:fld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81E11-B329-A277-1E6B-65CC0A76F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60" y="724931"/>
            <a:ext cx="10635343" cy="1141510"/>
          </a:xfrm>
        </p:spPr>
        <p:txBody>
          <a:bodyPr/>
          <a:lstStyle/>
          <a:p>
            <a:r>
              <a:rPr lang="en-CA" dirty="0">
                <a:hlinkClick r:id="rId3"/>
              </a:rPr>
              <a:t>MSC </a:t>
            </a:r>
            <a:r>
              <a:rPr lang="en-CA" dirty="0" err="1">
                <a:hlinkClick r:id="rId3"/>
              </a:rPr>
              <a:t>AniMet</a:t>
            </a:r>
            <a:r>
              <a:rPr lang="en-CA" dirty="0">
                <a:hlinkClick r:id="rId3"/>
              </a:rPr>
              <a:t> /</a:t>
            </a:r>
            <a:r>
              <a:rPr lang="en-CA" dirty="0" err="1">
                <a:hlinkClick r:id="rId3"/>
              </a:rPr>
              <a:t>AniMet</a:t>
            </a:r>
            <a:r>
              <a:rPr lang="en-CA" dirty="0">
                <a:hlinkClick r:id="rId3"/>
              </a:rPr>
              <a:t> du SMC - MSC Open Data / Données ouvertes du SMC (eccc-msc.github.io)</a:t>
            </a:r>
            <a:endParaRPr lang="en-CA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61071B8-873A-896B-CBDA-D8610C2E1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14" y="1559003"/>
            <a:ext cx="8108289" cy="529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19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C6090A-0677-7CDC-9D6E-C33E9D28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DEFB-C338-4CC3-AED0-0813951CD817}" type="slidenum">
              <a:rPr lang="en-CA" smtClean="0"/>
              <a:t>11</a:t>
            </a:fld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FE9854-9CFD-760C-91BE-B3EAB4D0E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MSC TRANSFORMATION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B3AE8-003C-B8F6-8925-9203BFEBF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11325"/>
            <a:ext cx="10515600" cy="369160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AQ on Grid</a:t>
            </a:r>
          </a:p>
          <a:p>
            <a:pPr lvl="1"/>
            <a:r>
              <a:rPr lang="en-CA" dirty="0">
                <a:ea typeface="Calibri" panose="020F0502020204030204" pitchFamily="34" charset="0"/>
                <a:cs typeface="Times New Roman" panose="02020603050405020304" pitchFamily="18" charset="0"/>
              </a:rPr>
              <a:t>Part of a larger initiative to create gridded products for public weather observations and forecasts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r-CA" dirty="0"/>
              <a:t>Transition </a:t>
            </a:r>
            <a:r>
              <a:rPr lang="fr-CA" dirty="0" err="1"/>
              <a:t>from</a:t>
            </a:r>
            <a:r>
              <a:rPr lang="fr-CA" dirty="0"/>
              <a:t> point observations and </a:t>
            </a:r>
            <a:r>
              <a:rPr lang="fr-CA" dirty="0" err="1"/>
              <a:t>fixed</a:t>
            </a:r>
            <a:r>
              <a:rPr lang="fr-CA" dirty="0"/>
              <a:t> </a:t>
            </a:r>
            <a:r>
              <a:rPr lang="fr-CA" dirty="0" err="1"/>
              <a:t>regional</a:t>
            </a:r>
            <a:r>
              <a:rPr lang="fr-CA" dirty="0"/>
              <a:t> </a:t>
            </a:r>
            <a:r>
              <a:rPr lang="fr-CA" dirty="0" err="1"/>
              <a:t>forecasts</a:t>
            </a:r>
            <a:r>
              <a:rPr lang="fr-CA" dirty="0"/>
              <a:t> to a </a:t>
            </a:r>
            <a:r>
              <a:rPr lang="fr-CA" dirty="0" err="1"/>
              <a:t>uniform</a:t>
            </a:r>
            <a:r>
              <a:rPr lang="fr-CA" dirty="0"/>
              <a:t> 10x10 km </a:t>
            </a:r>
            <a:r>
              <a:rPr lang="fr-CA" dirty="0" err="1"/>
              <a:t>grid</a:t>
            </a:r>
            <a:endParaRPr lang="fr-CA" dirty="0"/>
          </a:p>
          <a:p>
            <a:pPr lvl="1"/>
            <a:r>
              <a:rPr lang="en-CA" dirty="0">
                <a:ea typeface="Calibri" panose="020F0502020204030204" pitchFamily="34" charset="0"/>
                <a:cs typeface="Times New Roman" panose="02020603050405020304" pitchFamily="18" charset="0"/>
              </a:rPr>
              <a:t>Increase consistency at provincial/territorial borders</a:t>
            </a:r>
            <a:endParaRPr lang="en-US" dirty="0"/>
          </a:p>
          <a:p>
            <a:r>
              <a:rPr lang="en-US" dirty="0" err="1"/>
              <a:t>RiTA</a:t>
            </a:r>
            <a:r>
              <a:rPr lang="en-US" dirty="0"/>
              <a:t> – Risk Tiered Alerting</a:t>
            </a:r>
          </a:p>
          <a:p>
            <a:pPr lvl="1"/>
            <a:r>
              <a:rPr lang="en-US" dirty="0"/>
              <a:t>For all weather alerts types</a:t>
            </a:r>
          </a:p>
          <a:p>
            <a:pPr lvl="1"/>
            <a:r>
              <a:rPr lang="en-US" dirty="0"/>
              <a:t>Evolve from </a:t>
            </a:r>
            <a:r>
              <a:rPr lang="en-US" i="1" dirty="0"/>
              <a:t>what the weather will be to include what the weather will do</a:t>
            </a:r>
          </a:p>
          <a:p>
            <a:r>
              <a:rPr lang="en-US" dirty="0"/>
              <a:t>WINGS</a:t>
            </a:r>
          </a:p>
          <a:p>
            <a:pPr lvl="1"/>
            <a:r>
              <a:rPr lang="en-US" dirty="0"/>
              <a:t>Visualization for routine forecasts</a:t>
            </a:r>
          </a:p>
          <a:p>
            <a:pPr lvl="1"/>
            <a:r>
              <a:rPr lang="en-US" dirty="0"/>
              <a:t>To include a weather story, point forecast and </a:t>
            </a:r>
            <a:r>
              <a:rPr lang="en-US" dirty="0" err="1"/>
              <a:t>meteograms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5996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C6090A-0677-7CDC-9D6E-C33E9D28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DEFB-C338-4CC3-AED0-0813951CD817}" type="slidenum">
              <a:rPr lang="en-CA" smtClean="0"/>
              <a:t>12</a:t>
            </a:fld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FE9854-9CFD-760C-91BE-B3EAB4D0E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7126"/>
            <a:ext cx="1219801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Arial"/>
                <a:cs typeface="Arial"/>
              </a:rPr>
              <a:t>Canadian Air Quality Model(s)</a:t>
            </a:r>
            <a:br>
              <a:rPr lang="en-US">
                <a:latin typeface="Arial"/>
                <a:cs typeface="Arial"/>
              </a:rPr>
            </a:br>
            <a:r>
              <a:rPr lang="en-US" sz="1800" b="0">
                <a:solidFill>
                  <a:srgbClr val="0070C0"/>
                </a:solidFill>
                <a:latin typeface="Arial"/>
                <a:cs typeface="Arial"/>
              </a:rPr>
              <a:t>Sylvain Ménard</a:t>
            </a:r>
            <a:r>
              <a:rPr lang="en-US" sz="1800" b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 – National Prediction Development (ECCC)</a:t>
            </a:r>
            <a:br>
              <a:rPr lang="en-US" sz="1800" b="0">
                <a:latin typeface="Arial"/>
                <a:cs typeface="Arial"/>
              </a:rPr>
            </a:br>
            <a:r>
              <a:rPr lang="en-US" sz="1800" b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with contribution from Rodrigo Munoz-Alpizar (ECCC)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29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2FB7F-715D-6D86-7EC2-17E9F4BD1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875" y="792085"/>
            <a:ext cx="12046530" cy="60961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u="sng">
                <a:solidFill>
                  <a:srgbClr val="C00000"/>
                </a:solidFill>
                <a:latin typeface="Arial"/>
                <a:cs typeface="Arial"/>
              </a:rPr>
              <a:t>RAQDPS main components:</a:t>
            </a:r>
            <a:endParaRPr lang="en-US" sz="1800" b="1" u="sng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400">
                <a:solidFill>
                  <a:srgbClr val="0070C0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https://collaboration.cmc.ec.gc.ca/cmc/cmoi/product_guide/docs/tech_specifications/tech_specifications_RAQDPS_025_e.pdf</a:t>
            </a:r>
            <a:endParaRPr lang="en-US" sz="1400" b="1" u="sng">
              <a:solidFill>
                <a:schemeClr val="tx1"/>
              </a:solidFill>
              <a:latin typeface="Arial"/>
              <a:cs typeface="Arial"/>
            </a:endParaRP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1">
                <a:solidFill>
                  <a:srgbClr val="0070C0"/>
                </a:solidFill>
                <a:latin typeface="Arial"/>
                <a:cs typeface="Arial"/>
              </a:rPr>
              <a:t>Meteorology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: Based on GEM 5.2.1 (NWP)</a:t>
            </a: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1">
                <a:solidFill>
                  <a:srgbClr val="0070C0"/>
                </a:solidFill>
                <a:latin typeface="Arial"/>
                <a:cs typeface="Arial"/>
              </a:rPr>
              <a:t>Chemistry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: On-line Chemistry library 3.1.0 (detail gas/aerosol chemistry/physics)</a:t>
            </a:r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1400" b="1">
                <a:solidFill>
                  <a:srgbClr val="0070C0"/>
                </a:solidFill>
                <a:latin typeface="Arial"/>
                <a:cs typeface="Arial"/>
              </a:rPr>
              <a:t>Emissions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(CO, NOx, VOCs, PM etc.) :</a:t>
            </a:r>
          </a:p>
          <a:p>
            <a:pPr marL="514350" lvl="1" indent="0">
              <a:lnSpc>
                <a:spcPct val="100000"/>
              </a:lnSpc>
            </a:pPr>
            <a:r>
              <a:rPr lang="en-US" sz="1400">
                <a:solidFill>
                  <a:srgbClr val="FF0000"/>
                </a:solidFill>
                <a:latin typeface="Arial"/>
                <a:cs typeface="Arial"/>
              </a:rPr>
              <a:t>Anthropogenic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: Can-US-Mex gridded hourly emissions of pollutants over North America (set 5.0).</a:t>
            </a:r>
          </a:p>
          <a:p>
            <a:pPr marL="514350" lvl="1" indent="0">
              <a:lnSpc>
                <a:spcPct val="100000"/>
              </a:lnSpc>
            </a:pPr>
            <a:r>
              <a:rPr lang="en-US" sz="1400">
                <a:solidFill>
                  <a:srgbClr val="FF0000"/>
                </a:solidFill>
                <a:latin typeface="Arial"/>
                <a:cs typeface="Arial"/>
              </a:rPr>
              <a:t>Biogenic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based on BEIS 3.7 </a:t>
            </a:r>
          </a:p>
          <a:p>
            <a:pPr marL="514350" lvl="1" indent="0">
              <a:lnSpc>
                <a:spcPct val="100000"/>
              </a:lnSpc>
            </a:pPr>
            <a:r>
              <a:rPr lang="en-US" sz="1400">
                <a:solidFill>
                  <a:srgbClr val="FF0000"/>
                </a:solidFill>
                <a:latin typeface="Arial"/>
                <a:cs typeface="Arial"/>
              </a:rPr>
              <a:t>Wildfire : </a:t>
            </a:r>
          </a:p>
          <a:p>
            <a:pPr marL="914400" lvl="2" indent="0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Canadian Forest Fire Emissions Prediction System (CFFEPSv4.1) </a:t>
            </a:r>
          </a:p>
          <a:p>
            <a:pPr marL="914400" lvl="2" indent="0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Detail forest fuel parameters (@250m, e.g., crown/surface fuel loads, elevation, slope, stand density…)</a:t>
            </a:r>
          </a:p>
          <a:p>
            <a:pPr marL="914400" lvl="2" indent="0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Diurnal fuel consumption based on heat for plume-rise parameterization</a:t>
            </a:r>
          </a:p>
          <a:p>
            <a:pPr marL="914400" lvl="2" indent="0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Modelled fire rate of spread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u="sng">
                <a:solidFill>
                  <a:srgbClr val="C00000"/>
                </a:solidFill>
                <a:latin typeface="Arial"/>
                <a:cs typeface="Arial"/>
              </a:rPr>
              <a:t>Technical specifications:</a:t>
            </a:r>
          </a:p>
          <a:p>
            <a:pPr marL="174625" indent="0">
              <a:lnSpc>
                <a:spcPct val="0"/>
              </a:lnSpc>
              <a:spcAft>
                <a:spcPts val="500"/>
              </a:spcAft>
            </a:pP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Limited Area Model over North America (LAM)</a:t>
            </a:r>
          </a:p>
          <a:p>
            <a:pPr marL="174625" indent="0">
              <a:lnSpc>
                <a:spcPct val="0"/>
              </a:lnSpc>
              <a:spcAft>
                <a:spcPts val="500"/>
              </a:spcAft>
            </a:pPr>
            <a:r>
              <a:rPr lang="en-US" sz="1400">
                <a:solidFill>
                  <a:schemeClr val="tx1"/>
                </a:solidFill>
                <a:highlight>
                  <a:srgbClr val="FFFF00"/>
                </a:highlight>
                <a:latin typeface="Arial"/>
                <a:cs typeface="Arial"/>
              </a:rPr>
              <a:t>10 km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horizontal resolution</a:t>
            </a:r>
          </a:p>
          <a:p>
            <a:pPr marL="174625" indent="0">
              <a:lnSpc>
                <a:spcPct val="0"/>
              </a:lnSpc>
              <a:spcAft>
                <a:spcPts val="500"/>
              </a:spcAft>
            </a:pP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84 Hybrid Levels up to 0.1 </a:t>
            </a:r>
            <a:r>
              <a:rPr lang="en-US" sz="1400" err="1">
                <a:solidFill>
                  <a:schemeClr val="tx1"/>
                </a:solidFill>
                <a:latin typeface="Arial"/>
                <a:cs typeface="Arial"/>
              </a:rPr>
              <a:t>hPa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 (~65 km)</a:t>
            </a:r>
          </a:p>
          <a:p>
            <a:pPr marL="174625" indent="0">
              <a:lnSpc>
                <a:spcPct val="0"/>
              </a:lnSpc>
              <a:spcAft>
                <a:spcPts val="500"/>
              </a:spcAft>
            </a:pP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Run twice a day (00, 12 UTC)</a:t>
            </a:r>
          </a:p>
          <a:p>
            <a:pPr marL="174625" indent="0">
              <a:lnSpc>
                <a:spcPct val="0"/>
              </a:lnSpc>
              <a:spcAft>
                <a:spcPts val="500"/>
              </a:spcAft>
            </a:pP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Provides </a:t>
            </a:r>
            <a:r>
              <a:rPr lang="en-US" sz="1400">
                <a:solidFill>
                  <a:schemeClr val="tx1"/>
                </a:solidFill>
                <a:highlight>
                  <a:srgbClr val="FFFF00"/>
                </a:highlight>
                <a:latin typeface="Arial"/>
                <a:cs typeface="Arial"/>
              </a:rPr>
              <a:t>72-hour AQ </a:t>
            </a:r>
            <a:r>
              <a:rPr lang="en-US" sz="1400">
                <a:solidFill>
                  <a:schemeClr val="tx1"/>
                </a:solidFill>
                <a:latin typeface="Arial"/>
                <a:cs typeface="Arial"/>
              </a:rPr>
              <a:t>forecast mainly for O3, NO2, PM2.5  (AQHI)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u="sng">
                <a:solidFill>
                  <a:srgbClr val="C00000"/>
                </a:solidFill>
                <a:latin typeface="Arial"/>
                <a:cs typeface="Arial"/>
              </a:rPr>
              <a:t>Air Quality products available to public: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>
                <a:solidFill>
                  <a:srgbClr val="0070C0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https://weather.gc.ca/firework/</a:t>
            </a:r>
            <a:endParaRPr lang="en-US" sz="140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EC205401-ADC5-11D4-041B-10F72BBD6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69" y="3665495"/>
            <a:ext cx="3876675" cy="2571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63DF00-A712-3733-E5D7-20D9339E1A0C}"/>
              </a:ext>
            </a:extLst>
          </p:cNvPr>
          <p:cNvSpPr txBox="1"/>
          <p:nvPr/>
        </p:nvSpPr>
        <p:spPr>
          <a:xfrm>
            <a:off x="8222661" y="6246023"/>
            <a:ext cx="3876675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500" dirty="0"/>
              <a:t>RAQDPS is an essential tool to forecast the regional distribution of wildfire smoke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0BEB73-EDEF-836B-30E9-9D332348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63" y="228601"/>
            <a:ext cx="11951754" cy="563290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CA" sz="2000" dirty="0">
                <a:solidFill>
                  <a:srgbClr val="C00000"/>
                </a:solidFill>
              </a:rPr>
              <a:t>ECCC’s operational AQ systems COMPONENTS</a:t>
            </a:r>
            <a:br>
              <a:rPr lang="en-CA" sz="2000" dirty="0"/>
            </a:br>
            <a:r>
              <a:rPr lang="en-US" sz="2000" b="1" dirty="0">
                <a:solidFill>
                  <a:srgbClr val="FF0000"/>
                </a:solidFill>
              </a:rPr>
              <a:t>R</a:t>
            </a:r>
            <a:r>
              <a:rPr lang="en-US" sz="2000" b="1" dirty="0">
                <a:solidFill>
                  <a:schemeClr val="tx1"/>
                </a:solidFill>
              </a:rPr>
              <a:t>egional </a:t>
            </a:r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>
                <a:solidFill>
                  <a:schemeClr val="tx1"/>
                </a:solidFill>
              </a:rPr>
              <a:t>ir </a:t>
            </a:r>
            <a:r>
              <a:rPr lang="en-US" sz="2000" b="1" dirty="0">
                <a:solidFill>
                  <a:srgbClr val="FF0000"/>
                </a:solidFill>
              </a:rPr>
              <a:t>Q</a:t>
            </a:r>
            <a:r>
              <a:rPr lang="en-US" sz="2000" b="1" dirty="0">
                <a:solidFill>
                  <a:schemeClr val="tx1"/>
                </a:solidFill>
              </a:rPr>
              <a:t>uality </a:t>
            </a:r>
            <a:r>
              <a:rPr lang="en-US" sz="2000" b="1" dirty="0">
                <a:solidFill>
                  <a:srgbClr val="FF0000"/>
                </a:solidFill>
              </a:rPr>
              <a:t>D</a:t>
            </a:r>
            <a:r>
              <a:rPr lang="en-US" sz="2000" b="1" dirty="0">
                <a:solidFill>
                  <a:schemeClr val="tx1"/>
                </a:solidFill>
              </a:rPr>
              <a:t>eterministic </a:t>
            </a:r>
            <a:r>
              <a:rPr lang="en-US" sz="2000" b="1" dirty="0">
                <a:solidFill>
                  <a:srgbClr val="FF0000"/>
                </a:solidFill>
              </a:rPr>
              <a:t>P</a:t>
            </a:r>
            <a:r>
              <a:rPr lang="en-US" sz="2000" b="1" dirty="0">
                <a:solidFill>
                  <a:schemeClr val="tx1"/>
                </a:solidFill>
              </a:rPr>
              <a:t>rediction </a:t>
            </a:r>
            <a:r>
              <a:rPr lang="en-US" sz="2000" b="1" dirty="0">
                <a:solidFill>
                  <a:srgbClr val="FF0000"/>
                </a:solidFill>
              </a:rPr>
              <a:t>S</a:t>
            </a:r>
            <a:r>
              <a:rPr lang="en-US" sz="2000" b="1" dirty="0">
                <a:solidFill>
                  <a:schemeClr val="tx1"/>
                </a:solidFill>
              </a:rPr>
              <a:t>ystem (</a:t>
            </a:r>
            <a:r>
              <a:rPr lang="en-US" sz="2000" b="1" dirty="0">
                <a:solidFill>
                  <a:srgbClr val="FF0000"/>
                </a:solidFill>
              </a:rPr>
              <a:t>RAQDPS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  <a:endParaRPr lang="en-CA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9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694728C-DBE8-E060-FB43-BE2981EFE908}"/>
              </a:ext>
            </a:extLst>
          </p:cNvPr>
          <p:cNvSpPr/>
          <p:nvPr/>
        </p:nvSpPr>
        <p:spPr>
          <a:xfrm>
            <a:off x="131398" y="1064523"/>
            <a:ext cx="12060602" cy="5757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DEFB-C338-4CC3-AED0-0813951CD817}" type="slidenum">
              <a:rPr lang="en-CA" smtClean="0"/>
              <a:t>14</a:t>
            </a:fld>
            <a:endParaRPr lang="en-CA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59203" y="-145426"/>
            <a:ext cx="1193322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CA" sz="44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CA" altLang="en-US" sz="2400" kern="0" dirty="0">
                <a:solidFill>
                  <a:srgbClr val="C00000"/>
                </a:solidFill>
              </a:rPr>
              <a:t>RAQDPS innovations IC4 </a:t>
            </a:r>
            <a:r>
              <a:rPr lang="en-CA" altLang="en-US" sz="2400" kern="0" dirty="0">
                <a:solidFill>
                  <a:schemeClr val="tx1"/>
                </a:solidFill>
              </a:rPr>
              <a:t>(implemented Operationally in JUNE 2024)</a:t>
            </a: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E84AB2-A68C-446D-B258-F807154688F9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C9065B-3C56-6453-957E-4360C5985C73}"/>
              </a:ext>
            </a:extLst>
          </p:cNvPr>
          <p:cNvGraphicFramePr>
            <a:graphicFrameLocks noGrp="1"/>
          </p:cNvGraphicFramePr>
          <p:nvPr/>
        </p:nvGraphicFramePr>
        <p:xfrm>
          <a:off x="-42381" y="677014"/>
          <a:ext cx="12234382" cy="6145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775">
                  <a:extLst>
                    <a:ext uri="{9D8B030D-6E8A-4147-A177-3AD203B41FA5}">
                      <a16:colId xmlns:a16="http://schemas.microsoft.com/office/drawing/2014/main" val="596995095"/>
                    </a:ext>
                  </a:extLst>
                </a:gridCol>
                <a:gridCol w="516206">
                  <a:extLst>
                    <a:ext uri="{9D8B030D-6E8A-4147-A177-3AD203B41FA5}">
                      <a16:colId xmlns:a16="http://schemas.microsoft.com/office/drawing/2014/main" val="158281749"/>
                    </a:ext>
                  </a:extLst>
                </a:gridCol>
                <a:gridCol w="5801730">
                  <a:extLst>
                    <a:ext uri="{9D8B030D-6E8A-4147-A177-3AD203B41FA5}">
                      <a16:colId xmlns:a16="http://schemas.microsoft.com/office/drawing/2014/main" val="1845332433"/>
                    </a:ext>
                  </a:extLst>
                </a:gridCol>
                <a:gridCol w="5399671">
                  <a:extLst>
                    <a:ext uri="{9D8B030D-6E8A-4147-A177-3AD203B41FA5}">
                      <a16:colId xmlns:a16="http://schemas.microsoft.com/office/drawing/2014/main" val="2761204706"/>
                    </a:ext>
                  </a:extLst>
                </a:gridCol>
              </a:tblGrid>
              <a:tr h="2583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Innovation</a:t>
                      </a:r>
                      <a:endParaRPr lang="en-CA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Description</a:t>
                      </a:r>
                      <a:endParaRPr lang="en-CA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Description</a:t>
                      </a:r>
                      <a:endParaRPr lang="en-CA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Gains &amp; Benefits</a:t>
                      </a:r>
                      <a:endParaRPr lang="en-CA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374636"/>
                  </a:ext>
                </a:extLst>
              </a:tr>
              <a:tr h="31575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Meteorology</a:t>
                      </a:r>
                      <a:endParaRPr lang="en-CA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CA" sz="16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2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287650"/>
                  </a:ext>
                </a:extLst>
              </a:tr>
              <a:tr h="287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I#1</a:t>
                      </a:r>
                      <a:endParaRPr lang="en-CA" sz="12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latin typeface="+mn-lt"/>
                        </a:rPr>
                        <a:t>Upgrade of the Meteorological system </a:t>
                      </a:r>
                      <a:r>
                        <a:rPr lang="en-CA" sz="1400" dirty="0">
                          <a:highlight>
                            <a:srgbClr val="FFFF00"/>
                          </a:highlight>
                          <a:latin typeface="+mn-lt"/>
                        </a:rPr>
                        <a:t>GEM5.1.2 to GEM5.2.1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Leverage from NWP GEM improvements </a:t>
                      </a:r>
                      <a:endParaRPr lang="en-CA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2861436"/>
                  </a:ext>
                </a:extLst>
              </a:tr>
              <a:tr h="4879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I#2</a:t>
                      </a:r>
                      <a:endParaRPr lang="en-CA" sz="12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Use of IC and LBC from Global (</a:t>
                      </a:r>
                      <a:r>
                        <a:rPr lang="en-US" sz="1400" b="0" i="0" u="none" strike="noStrike" noProof="0" dirty="0">
                          <a:highlight>
                            <a:srgbClr val="FFFF00"/>
                          </a:highlight>
                          <a:latin typeface="+mn-lt"/>
                        </a:rPr>
                        <a:t>GDPS-G0 10km</a:t>
                      </a:r>
                      <a:r>
                        <a:rPr lang="en-US" sz="1400" b="0" i="0" u="none" strike="noStrike" noProof="0" dirty="0">
                          <a:latin typeface="+mn-lt"/>
                        </a:rPr>
                        <a:t>) instead of the regional (</a:t>
                      </a:r>
                      <a:r>
                        <a:rPr lang="en-US" sz="1400" b="0" i="0" u="none" strike="noStrike" noProof="0" dirty="0">
                          <a:highlight>
                            <a:srgbClr val="FFFF00"/>
                          </a:highlight>
                          <a:latin typeface="+mn-lt"/>
                        </a:rPr>
                        <a:t>RDPS 10 km</a:t>
                      </a:r>
                      <a:r>
                        <a:rPr lang="en-US" sz="1400" b="0" i="0" u="none" strike="noStrike" noProof="0" dirty="0">
                          <a:latin typeface="+mn-lt"/>
                        </a:rPr>
                        <a:t>) system</a:t>
                      </a:r>
                      <a:endParaRPr lang="en-CA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200" dirty="0">
                          <a:latin typeface="+mn-lt"/>
                          <a:cs typeface="Arial"/>
                        </a:rPr>
                        <a:t>Phasing out RDPS (open the door to &gt; 3 days air quality forecast in the future)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9114138"/>
                  </a:ext>
                </a:extLst>
              </a:tr>
              <a:tr h="31575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+mn-lt"/>
                        </a:rPr>
                        <a:t>Chemistry</a:t>
                      </a:r>
                      <a:endParaRPr lang="en-CA" sz="16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CA" sz="16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20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84000"/>
                  </a:ext>
                </a:extLst>
              </a:tr>
              <a:tr h="287048"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2"/>
                          </a:solidFill>
                          <a:latin typeface="+mn-lt"/>
                        </a:rPr>
                        <a:t>I#3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chemeClr val="accent2"/>
                          </a:solidFill>
                          <a:latin typeface="+mn-lt"/>
                        </a:rPr>
                        <a:t>Keeping only one AQ modelling system RAQDPS (</a:t>
                      </a:r>
                      <a:r>
                        <a:rPr lang="en-CA" sz="1400" b="1" dirty="0">
                          <a:solidFill>
                            <a:schemeClr val="accent2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Phasing out Firework</a:t>
                      </a:r>
                      <a:r>
                        <a:rPr lang="en-CA" sz="1400" b="1" dirty="0">
                          <a:solidFill>
                            <a:schemeClr val="accent2"/>
                          </a:solidFill>
                          <a:latin typeface="+mn-lt"/>
                        </a:rPr>
                        <a:t>)</a:t>
                      </a:r>
                      <a:endParaRPr lang="en-US" sz="14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Facilitate maintenance &amp; better usage of resources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093695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I#4</a:t>
                      </a:r>
                      <a:endParaRPr lang="en-CA" sz="12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0" i="0" u="none" strike="noStrike" noProof="0" dirty="0">
                          <a:latin typeface="+mn-lt"/>
                        </a:rPr>
                        <a:t>Update to lateral </a:t>
                      </a:r>
                      <a:r>
                        <a:rPr lang="en-CA" sz="1400" b="0" i="0" u="none" strike="noStrike" noProof="0" dirty="0">
                          <a:highlight>
                            <a:srgbClr val="FFFF00"/>
                          </a:highlight>
                          <a:latin typeface="+mn-lt"/>
                        </a:rPr>
                        <a:t>chemical boundary conditions</a:t>
                      </a:r>
                      <a:endParaRPr lang="en-CA" sz="1400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latin typeface="+mn-lt"/>
                          <a:cs typeface="Arial"/>
                        </a:rPr>
                        <a:t>improve ozone concentration along the southeastern border </a:t>
                      </a:r>
                      <a:endParaRPr lang="en-CA" sz="1200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52296"/>
                  </a:ext>
                </a:extLst>
              </a:tr>
              <a:tr h="5326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I#5</a:t>
                      </a:r>
                      <a:endParaRPr lang="en-CA" sz="12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Added impact of </a:t>
                      </a:r>
                      <a:r>
                        <a:rPr lang="en-US" sz="1400" dirty="0">
                          <a:highlight>
                            <a:srgbClr val="FFFF00"/>
                          </a:highlight>
                          <a:latin typeface="+mn-lt"/>
                        </a:rPr>
                        <a:t>Vehicle Induced Turbulence</a:t>
                      </a:r>
                      <a:r>
                        <a:rPr lang="en-US" sz="1400" dirty="0">
                          <a:latin typeface="+mn-lt"/>
                        </a:rPr>
                        <a:t> (VIT) on pollutant dispersion from on-road mobile emissions</a:t>
                      </a:r>
                      <a:endParaRPr lang="en-CA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+mn-lt"/>
                          <a:cs typeface="Arial"/>
                        </a:rPr>
                        <a:t>important sub-grid scale vertical mixing processes, can enhance the vertical mixing of on-road vehicle emissions</a:t>
                      </a:r>
                      <a:endParaRPr lang="en-CA" sz="1200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113292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sz="1200" dirty="0">
                          <a:latin typeface="+mn-lt"/>
                        </a:rPr>
                        <a:t>I#6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Below-cloud particle </a:t>
                      </a:r>
                      <a:r>
                        <a:rPr lang="en-US" sz="1400" b="0" i="0" u="none" strike="noStrike" noProof="0" dirty="0">
                          <a:highlight>
                            <a:srgbClr val="FFFF00"/>
                          </a:highlight>
                          <a:latin typeface="+mn-lt"/>
                        </a:rPr>
                        <a:t>scavenging </a:t>
                      </a:r>
                      <a:r>
                        <a:rPr lang="en-US" sz="1400" b="0" i="0" u="none" strike="noStrike" noProof="0" dirty="0">
                          <a:latin typeface="+mn-lt"/>
                        </a:rPr>
                        <a:t>by mixed phase precipitation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latin typeface="+mn-lt"/>
                          <a:cs typeface="Arial"/>
                        </a:rPr>
                        <a:t>Non-linearly interacts with the changes in the precipitation</a:t>
                      </a:r>
                      <a:endParaRPr lang="en-CA" sz="12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269362"/>
                  </a:ext>
                </a:extLst>
              </a:tr>
              <a:tr h="487981"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I#7</a:t>
                      </a:r>
                      <a:endParaRPr lang="en-CA" sz="12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0" i="0" u="none" strike="noStrike" noProof="0" dirty="0">
                          <a:latin typeface="+mn-lt"/>
                        </a:rPr>
                        <a:t>Update to Gas-phase </a:t>
                      </a:r>
                      <a:r>
                        <a:rPr lang="en-CA" sz="1400" b="0" i="0" u="none" strike="noStrike" noProof="0" dirty="0">
                          <a:highlight>
                            <a:srgbClr val="FFFF00"/>
                          </a:highlight>
                          <a:latin typeface="+mn-lt"/>
                        </a:rPr>
                        <a:t>dry deposition </a:t>
                      </a:r>
                      <a:r>
                        <a:rPr lang="en-CA" sz="1400" b="0" i="0" u="none" strike="noStrike" noProof="0" dirty="0">
                          <a:latin typeface="+mn-lt"/>
                        </a:rPr>
                        <a:t>– Robichaud version 3 and Aerodynamic resistance bug fix</a:t>
                      </a:r>
                      <a:endParaRPr lang="en-CA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latin typeface="+mn-lt"/>
                        </a:rPr>
                        <a:t>Better representation of </a:t>
                      </a:r>
                      <a:r>
                        <a:rPr lang="en-CA" sz="12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Gas-phase dry deposition process </a:t>
                      </a:r>
                      <a:endParaRPr lang="en-CA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4195814"/>
                  </a:ext>
                </a:extLst>
              </a:tr>
              <a:tr h="4305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latin typeface="+mn-lt"/>
                        </a:rPr>
                        <a:t>I#8</a:t>
                      </a:r>
                      <a:endParaRPr lang="en-CA" sz="1200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sz="1400" b="0" i="0" u="none" strike="noStrike" noProof="0" dirty="0">
                          <a:latin typeface="+mn-lt"/>
                        </a:rPr>
                        <a:t>Update to more </a:t>
                      </a:r>
                      <a:r>
                        <a:rPr lang="en-CA" sz="1400" b="0" i="0" u="none" strike="noStrike" noProof="0" dirty="0">
                          <a:highlight>
                            <a:srgbClr val="FFFF00"/>
                          </a:highlight>
                          <a:latin typeface="+mn-lt"/>
                        </a:rPr>
                        <a:t>accurate gas-phase chemistry solver</a:t>
                      </a:r>
                      <a:r>
                        <a:rPr lang="en-CA" sz="1400" b="0" i="0" u="none" strike="noStrike" noProof="0" dirty="0">
                          <a:latin typeface="+mn-lt"/>
                        </a:rPr>
                        <a:t> method (KPP)</a:t>
                      </a:r>
                      <a:endParaRPr lang="en-CA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CA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latin typeface="+mn-lt"/>
                          <a:cs typeface="Arial"/>
                        </a:rPr>
                        <a:t>Improves nitrogen chemistry in gas phase and has a secondary effect on PM concentration.</a:t>
                      </a:r>
                      <a:endParaRPr lang="en-CA" sz="1200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1047590"/>
                  </a:ext>
                </a:extLst>
              </a:tr>
              <a:tr h="397715"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I#9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Adding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 Sea-salt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to total PM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2.5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output</a:t>
                      </a:r>
                      <a:endParaRPr lang="en-CA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latin typeface="+mn-lt"/>
                          <a:cs typeface="Arial"/>
                        </a:rPr>
                        <a:t>Total concentration increases PM2.5 concentration in the coastal regions</a:t>
                      </a:r>
                      <a:endParaRPr lang="en-CA" sz="1200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56525"/>
                  </a:ext>
                </a:extLst>
              </a:tr>
              <a:tr h="315752">
                <a:tc gridSpan="3"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b="1" dirty="0">
                          <a:latin typeface="+mn-lt"/>
                        </a:rPr>
                        <a:t>Emissions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20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816860"/>
                  </a:ext>
                </a:extLst>
              </a:tr>
              <a:tr h="4879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I#10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Update to Projected </a:t>
                      </a:r>
                      <a:r>
                        <a:rPr lang="en-US" sz="1400" b="0" i="0" u="none" strike="noStrike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2023 Canadian Air Pollutant Emission </a:t>
                      </a:r>
                      <a:r>
                        <a:rPr lang="en-US" sz="14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Inventory and Spatial Allocation Emissions Surrogates</a:t>
                      </a:r>
                      <a:endParaRPr lang="en-CA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+mn-lt"/>
                        </a:rPr>
                        <a:t>Improvement of winter PM2.5 forecasts in Canadian cities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454104"/>
                  </a:ext>
                </a:extLst>
              </a:tr>
              <a:tr h="4879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n-lt"/>
                        </a:rPr>
                        <a:t>I#11</a:t>
                      </a:r>
                      <a:endParaRPr lang="en-CA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Update of </a:t>
                      </a:r>
                      <a:r>
                        <a:rPr lang="en-CA" sz="1400" b="0" i="0" u="none" strike="noStrike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Biogenic Emissions </a:t>
                      </a:r>
                      <a:r>
                        <a:rPr lang="en-CA" sz="14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based on BEIS 3.7 and Satellite-derived  </a:t>
                      </a:r>
                      <a:r>
                        <a:rPr lang="en-CA" sz="1400" b="0" i="0" u="none" strike="noStrike" noProof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Leaf Area Index </a:t>
                      </a:r>
                      <a:r>
                        <a:rPr lang="en-CA" sz="14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(vegetation/</a:t>
                      </a:r>
                      <a:r>
                        <a:rPr lang="en-CA" sz="1400" b="0" i="0" u="none" strike="noStrike" noProof="0" dirty="0" err="1">
                          <a:solidFill>
                            <a:schemeClr val="tx1"/>
                          </a:solidFill>
                          <a:latin typeface="+mn-lt"/>
                        </a:rPr>
                        <a:t>landuse</a:t>
                      </a:r>
                      <a:r>
                        <a:rPr lang="en-CA" sz="1400" b="0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 database) </a:t>
                      </a:r>
                      <a:endParaRPr lang="en-CA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CA" sz="1200" dirty="0">
                          <a:latin typeface="+mn-lt"/>
                          <a:cs typeface="Arial"/>
                        </a:rPr>
                        <a:t>Result in ozone increases over Boreal forest and Rockies</a:t>
                      </a:r>
                      <a:endParaRPr lang="en-CA" sz="1200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2724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D134BF6-44C9-2537-0C48-7801D4DCDF5F}"/>
              </a:ext>
            </a:extLst>
          </p:cNvPr>
          <p:cNvSpPr txBox="1"/>
          <p:nvPr/>
        </p:nvSpPr>
        <p:spPr>
          <a:xfrm>
            <a:off x="359203" y="279508"/>
            <a:ext cx="1077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https://collaboration.cmc.ec.gc.ca/cmc/cmoi/product_guide/docs/tech_notes/technote_raqdps-v25_e.pdf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3784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001009" y="1455328"/>
            <a:ext cx="11190991" cy="31482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3"/>
          <a:srcRect l="73031"/>
          <a:stretch/>
        </p:blipFill>
        <p:spPr>
          <a:xfrm>
            <a:off x="9654617" y="6086475"/>
            <a:ext cx="2419822" cy="771525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3"/>
          <a:srcRect t="37926" r="35797"/>
          <a:stretch/>
        </p:blipFill>
        <p:spPr>
          <a:xfrm>
            <a:off x="1009720" y="6381328"/>
            <a:ext cx="5760640" cy="478916"/>
          </a:xfrm>
          <a:prstGeom prst="rect">
            <a:avLst/>
          </a:prstGeom>
        </p:spPr>
      </p:pic>
      <p:sp>
        <p:nvSpPr>
          <p:cNvPr id="20" name="TextBox 41"/>
          <p:cNvSpPr txBox="1"/>
          <p:nvPr/>
        </p:nvSpPr>
        <p:spPr>
          <a:xfrm>
            <a:off x="6183370" y="4193343"/>
            <a:ext cx="71526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1600" b="1" dirty="0"/>
              <a:t>Δ</a:t>
            </a:r>
            <a:r>
              <a:rPr lang="en-CA" sz="1600" b="1" dirty="0"/>
              <a:t>NO</a:t>
            </a:r>
            <a:r>
              <a:rPr lang="en-CA" sz="1600" b="1" baseline="-25000" dirty="0"/>
              <a:t>2</a:t>
            </a:r>
          </a:p>
        </p:txBody>
      </p:sp>
      <p:sp>
        <p:nvSpPr>
          <p:cNvPr id="21" name="TextBox 42"/>
          <p:cNvSpPr txBox="1"/>
          <p:nvPr/>
        </p:nvSpPr>
        <p:spPr>
          <a:xfrm>
            <a:off x="10109915" y="4144363"/>
            <a:ext cx="6760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b="1" dirty="0"/>
              <a:t>Δ</a:t>
            </a:r>
            <a:r>
              <a:rPr lang="en-CA" sz="1600" b="1" dirty="0"/>
              <a:t>O</a:t>
            </a:r>
            <a:r>
              <a:rPr lang="en-CA" sz="1600" b="1" baseline="-25000" dirty="0"/>
              <a:t>3</a:t>
            </a:r>
          </a:p>
        </p:txBody>
      </p:sp>
      <p:sp>
        <p:nvSpPr>
          <p:cNvPr id="22" name="TextBox 43"/>
          <p:cNvSpPr txBox="1"/>
          <p:nvPr/>
        </p:nvSpPr>
        <p:spPr>
          <a:xfrm>
            <a:off x="2692569" y="4178506"/>
            <a:ext cx="82907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1600" b="1" dirty="0"/>
              <a:t>Δ</a:t>
            </a:r>
            <a:r>
              <a:rPr lang="en-CA" sz="1600" b="1" dirty="0"/>
              <a:t>PM</a:t>
            </a:r>
            <a:r>
              <a:rPr lang="en-CA" sz="1600" b="1" baseline="-25000" dirty="0"/>
              <a:t>2.5</a:t>
            </a:r>
          </a:p>
        </p:txBody>
      </p:sp>
      <p:sp>
        <p:nvSpPr>
          <p:cNvPr id="45" name="TextBox 17"/>
          <p:cNvSpPr txBox="1"/>
          <p:nvPr/>
        </p:nvSpPr>
        <p:spPr>
          <a:xfrm>
            <a:off x="1122764" y="1023840"/>
            <a:ext cx="1068198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CA" sz="2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Summer 2019 (July – Aug.)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BFED8D-F35D-A645-35F9-2C025E176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16" y="61555"/>
            <a:ext cx="12058237" cy="738664"/>
          </a:xfrm>
        </p:spPr>
        <p:txBody>
          <a:bodyPr wrap="square" anchor="ctr" anchorCtr="0">
            <a:spAutoFit/>
          </a:bodyPr>
          <a:lstStyle/>
          <a:p>
            <a:pPr fontAlgn="ctr">
              <a:lnSpc>
                <a:spcPct val="100000"/>
              </a:lnSpc>
            </a:pPr>
            <a:r>
              <a:rPr lang="en-CA" sz="2400">
                <a:solidFill>
                  <a:srgbClr val="C00000"/>
                </a:solidFill>
                <a:latin typeface="Arial"/>
                <a:cs typeface="Arial"/>
              </a:rPr>
              <a:t>RAQDPS Innovations impact </a:t>
            </a:r>
            <a:r>
              <a:rPr lang="en-CA" sz="2400">
                <a:latin typeface="Arial"/>
                <a:cs typeface="Arial"/>
              </a:rPr>
              <a:t>on Ozone, NO</a:t>
            </a:r>
            <a:r>
              <a:rPr lang="en-CA" sz="1400">
                <a:latin typeface="Arial"/>
                <a:cs typeface="Arial"/>
              </a:rPr>
              <a:t>2</a:t>
            </a:r>
            <a:r>
              <a:rPr lang="en-CA" sz="2400">
                <a:latin typeface="Arial"/>
                <a:cs typeface="Arial"/>
              </a:rPr>
              <a:t> and PM</a:t>
            </a:r>
            <a:r>
              <a:rPr lang="en-CA" sz="1600">
                <a:latin typeface="Arial"/>
                <a:cs typeface="Arial"/>
              </a:rPr>
              <a:t>2.5</a:t>
            </a:r>
            <a:r>
              <a:rPr lang="en-CA" sz="2400">
                <a:latin typeface="Arial"/>
                <a:cs typeface="Arial"/>
              </a:rPr>
              <a:t> (</a:t>
            </a:r>
            <a:r>
              <a:rPr lang="en-CA" sz="2400">
                <a:solidFill>
                  <a:srgbClr val="C00000"/>
                </a:solidFill>
                <a:latin typeface="Arial"/>
                <a:cs typeface="Arial"/>
              </a:rPr>
              <a:t>Test - Control</a:t>
            </a:r>
            <a:r>
              <a:rPr lang="en-CA" sz="2400">
                <a:latin typeface="Arial"/>
                <a:cs typeface="Arial"/>
              </a:rPr>
              <a:t>)</a:t>
            </a:r>
            <a:br>
              <a:rPr lang="en-CA" sz="1600" dirty="0"/>
            </a:br>
            <a:r>
              <a:rPr lang="en-CA" sz="1800" b="1">
                <a:latin typeface="Arial"/>
                <a:cs typeface="Arial"/>
              </a:rPr>
              <a:t>--- </a:t>
            </a:r>
            <a:r>
              <a:rPr lang="en-CA" sz="1800" b="1" kern="0">
                <a:latin typeface="Arial"/>
                <a:cs typeface="Arial"/>
              </a:rPr>
              <a:t>Spatial differences in average seasonal surface concentrations</a:t>
            </a:r>
            <a:endParaRPr lang="en-CA" sz="1800" b="1">
              <a:latin typeface="Arial"/>
              <a:cs typeface="Arial"/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90CC176-E7B7-0A78-E95E-EDBC07B72A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7" t="2872" r="26240" b="6988"/>
          <a:stretch/>
        </p:blipFill>
        <p:spPr>
          <a:xfrm>
            <a:off x="1109126" y="1541583"/>
            <a:ext cx="3459873" cy="2651760"/>
          </a:xfrm>
          <a:prstGeom prst="rect">
            <a:avLst/>
          </a:prstGeom>
        </p:spPr>
      </p:pic>
      <p:pic>
        <p:nvPicPr>
          <p:cNvPr id="11" name="Picture 10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AC7DFEB3-61E8-265A-A467-8FCBD38A48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7" t="3624" r="26032" b="6963"/>
          <a:stretch/>
        </p:blipFill>
        <p:spPr>
          <a:xfrm>
            <a:off x="4614436" y="1572039"/>
            <a:ext cx="3501590" cy="2651760"/>
          </a:xfrm>
          <a:prstGeom prst="rect">
            <a:avLst/>
          </a:prstGeom>
        </p:spPr>
      </p:pic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0FBDBEE-26D2-2AD5-9F20-FE34B3F9F1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t="3624" r="26142" b="8270"/>
          <a:stretch/>
        </p:blipFill>
        <p:spPr>
          <a:xfrm>
            <a:off x="8288198" y="1555863"/>
            <a:ext cx="3538534" cy="2651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EF0D65-6821-522E-1526-11C90F4AA680}"/>
              </a:ext>
            </a:extLst>
          </p:cNvPr>
          <p:cNvSpPr txBox="1"/>
          <p:nvPr/>
        </p:nvSpPr>
        <p:spPr>
          <a:xfrm>
            <a:off x="265288" y="5792029"/>
            <a:ext cx="2862835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A" b="1" dirty="0" err="1">
                <a:solidFill>
                  <a:schemeClr val="accent2">
                    <a:lumMod val="75000"/>
                  </a:schemeClr>
                </a:solidFill>
                <a:cs typeface="Calibri" panose="020F0502020204030204"/>
              </a:rPr>
              <a:t>WildFires</a:t>
            </a:r>
            <a:r>
              <a:rPr lang="en-CA" b="1" dirty="0">
                <a:solidFill>
                  <a:schemeClr val="accent2">
                    <a:lumMod val="75000"/>
                  </a:schemeClr>
                </a:solidFill>
                <a:cs typeface="Calibri" panose="020F0502020204030204"/>
              </a:rPr>
              <a:t> (x on the map)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4F7080-3598-92ED-6811-84D09F1DFCC9}"/>
              </a:ext>
            </a:extLst>
          </p:cNvPr>
          <p:cNvCxnSpPr>
            <a:cxnSpLocks/>
          </p:cNvCxnSpPr>
          <p:nvPr/>
        </p:nvCxnSpPr>
        <p:spPr>
          <a:xfrm flipH="1" flipV="1">
            <a:off x="3724361" y="3471414"/>
            <a:ext cx="66239" cy="12745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0B52F9-86E9-665B-26AB-4086504851E2}"/>
              </a:ext>
            </a:extLst>
          </p:cNvPr>
          <p:cNvCxnSpPr>
            <a:cxnSpLocks/>
          </p:cNvCxnSpPr>
          <p:nvPr/>
        </p:nvCxnSpPr>
        <p:spPr>
          <a:xfrm flipV="1">
            <a:off x="653882" y="2853482"/>
            <a:ext cx="1043751" cy="19565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52C4A6-5C8D-67A0-265A-C03DFE17F5E6}"/>
              </a:ext>
            </a:extLst>
          </p:cNvPr>
          <p:cNvCxnSpPr>
            <a:cxnSpLocks/>
          </p:cNvCxnSpPr>
          <p:nvPr/>
        </p:nvCxnSpPr>
        <p:spPr>
          <a:xfrm flipV="1">
            <a:off x="1686077" y="2769615"/>
            <a:ext cx="857975" cy="22429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ABF0831-E34C-8AF0-7693-C6A57337DF9B}"/>
              </a:ext>
            </a:extLst>
          </p:cNvPr>
          <p:cNvSpPr txBox="1"/>
          <p:nvPr/>
        </p:nvSpPr>
        <p:spPr>
          <a:xfrm>
            <a:off x="5348854" y="5257488"/>
            <a:ext cx="1490477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/>
              <a:t>Anthro </a:t>
            </a:r>
            <a:r>
              <a:rPr lang="en-CA" err="1"/>
              <a:t>Emis</a:t>
            </a:r>
            <a:endParaRPr lang="en-CA">
              <a:cs typeface="Calibri"/>
            </a:endParaRPr>
          </a:p>
          <a:p>
            <a:pPr algn="ctr"/>
            <a:r>
              <a:rPr lang="en-CA">
                <a:cs typeface="Calibri"/>
              </a:rPr>
              <a:t>Decrease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081A34-81FB-6DCC-F0BF-42E441303AF0}"/>
              </a:ext>
            </a:extLst>
          </p:cNvPr>
          <p:cNvCxnSpPr>
            <a:cxnSpLocks/>
          </p:cNvCxnSpPr>
          <p:nvPr/>
        </p:nvCxnSpPr>
        <p:spPr>
          <a:xfrm flipV="1">
            <a:off x="5730549" y="2867762"/>
            <a:ext cx="660167" cy="2394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8F798D5-A6A7-2151-0EA6-F8703C221D31}"/>
              </a:ext>
            </a:extLst>
          </p:cNvPr>
          <p:cNvCxnSpPr>
            <a:cxnSpLocks/>
          </p:cNvCxnSpPr>
          <p:nvPr/>
        </p:nvCxnSpPr>
        <p:spPr>
          <a:xfrm flipV="1">
            <a:off x="5766727" y="3308179"/>
            <a:ext cx="1481798" cy="19655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9A138AD-8943-426B-7C3A-66D150EB338B}"/>
              </a:ext>
            </a:extLst>
          </p:cNvPr>
          <p:cNvCxnSpPr>
            <a:cxnSpLocks/>
          </p:cNvCxnSpPr>
          <p:nvPr/>
        </p:nvCxnSpPr>
        <p:spPr>
          <a:xfrm flipH="1" flipV="1">
            <a:off x="6429163" y="3873222"/>
            <a:ext cx="1398459" cy="10448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CBC9A9-00CB-16A8-B511-26D8F9CE2A8F}"/>
              </a:ext>
            </a:extLst>
          </p:cNvPr>
          <p:cNvCxnSpPr>
            <a:cxnSpLocks/>
          </p:cNvCxnSpPr>
          <p:nvPr/>
        </p:nvCxnSpPr>
        <p:spPr>
          <a:xfrm flipH="1" flipV="1">
            <a:off x="6429163" y="2904909"/>
            <a:ext cx="1397236" cy="20334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3E0813E-6754-6BA9-EC7E-73F456B33BB4}"/>
              </a:ext>
            </a:extLst>
          </p:cNvPr>
          <p:cNvSpPr txBox="1"/>
          <p:nvPr/>
        </p:nvSpPr>
        <p:spPr>
          <a:xfrm>
            <a:off x="9074218" y="5317424"/>
            <a:ext cx="981511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 dirty="0">
                <a:cs typeface="Calibri"/>
              </a:rPr>
              <a:t>CLBCs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E952A2-F564-9F1C-DC91-3B77468DD818}"/>
              </a:ext>
            </a:extLst>
          </p:cNvPr>
          <p:cNvCxnSpPr>
            <a:cxnSpLocks/>
          </p:cNvCxnSpPr>
          <p:nvPr/>
        </p:nvCxnSpPr>
        <p:spPr>
          <a:xfrm flipH="1" flipV="1">
            <a:off x="8929753" y="2881743"/>
            <a:ext cx="565181" cy="24219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C9CE23-16E5-0879-4433-23F7B051EE1D}"/>
              </a:ext>
            </a:extLst>
          </p:cNvPr>
          <p:cNvCxnSpPr>
            <a:cxnSpLocks/>
          </p:cNvCxnSpPr>
          <p:nvPr/>
        </p:nvCxnSpPr>
        <p:spPr>
          <a:xfrm flipV="1">
            <a:off x="9500527" y="3929529"/>
            <a:ext cx="1285485" cy="13727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4C190C2-C842-E0B7-9E6F-B28866804003}"/>
              </a:ext>
            </a:extLst>
          </p:cNvPr>
          <p:cNvCxnSpPr>
            <a:cxnSpLocks/>
          </p:cNvCxnSpPr>
          <p:nvPr/>
        </p:nvCxnSpPr>
        <p:spPr>
          <a:xfrm flipV="1">
            <a:off x="9500527" y="3029453"/>
            <a:ext cx="314115" cy="22728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B7648E9-880B-FC4B-5CEE-5E1020331895}"/>
              </a:ext>
            </a:extLst>
          </p:cNvPr>
          <p:cNvCxnSpPr>
            <a:cxnSpLocks/>
          </p:cNvCxnSpPr>
          <p:nvPr/>
        </p:nvCxnSpPr>
        <p:spPr>
          <a:xfrm flipH="1" flipV="1">
            <a:off x="11098525" y="3357554"/>
            <a:ext cx="493220" cy="1584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0849CCD-250C-0375-3AB8-C30062A55DD6}"/>
              </a:ext>
            </a:extLst>
          </p:cNvPr>
          <p:cNvCxnSpPr>
            <a:cxnSpLocks/>
          </p:cNvCxnSpPr>
          <p:nvPr/>
        </p:nvCxnSpPr>
        <p:spPr>
          <a:xfrm flipH="1" flipV="1">
            <a:off x="9864254" y="3135749"/>
            <a:ext cx="1752308" cy="18477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84F1CCCC-C7E2-A7F8-4575-C2F2B8847CDA}"/>
              </a:ext>
            </a:extLst>
          </p:cNvPr>
          <p:cNvSpPr txBox="1"/>
          <p:nvPr/>
        </p:nvSpPr>
        <p:spPr>
          <a:xfrm>
            <a:off x="3155655" y="2677381"/>
            <a:ext cx="2744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CA">
                <a:cs typeface="Calibri"/>
              </a:rPr>
              <a:t>x</a:t>
            </a: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7949B70-11CF-E3A3-74BF-28B8B378A002}"/>
              </a:ext>
            </a:extLst>
          </p:cNvPr>
          <p:cNvSpPr txBox="1"/>
          <p:nvPr/>
        </p:nvSpPr>
        <p:spPr>
          <a:xfrm>
            <a:off x="2206171" y="1689383"/>
            <a:ext cx="406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/>
              <a:t>x</a:t>
            </a:r>
            <a:endParaRPr lang="fr-CA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7CE1CC-DCB5-12A2-473A-FF083BDE3802}"/>
              </a:ext>
            </a:extLst>
          </p:cNvPr>
          <p:cNvSpPr txBox="1"/>
          <p:nvPr/>
        </p:nvSpPr>
        <p:spPr>
          <a:xfrm>
            <a:off x="2613242" y="2369537"/>
            <a:ext cx="2744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CA">
                <a:cs typeface="Calibri"/>
              </a:rPr>
              <a:t>x</a:t>
            </a: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4662CE-1741-21E0-1EC5-4871EB716948}"/>
              </a:ext>
            </a:extLst>
          </p:cNvPr>
          <p:cNvSpPr txBox="1"/>
          <p:nvPr/>
        </p:nvSpPr>
        <p:spPr>
          <a:xfrm>
            <a:off x="2407920" y="3184354"/>
            <a:ext cx="3454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x</a:t>
            </a:r>
            <a:endParaRPr lang="en-US">
              <a:cs typeface="Calibri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C5FF23-74FA-B4F4-C10E-8B4988D7B674}"/>
              </a:ext>
            </a:extLst>
          </p:cNvPr>
          <p:cNvCxnSpPr>
            <a:cxnSpLocks/>
          </p:cNvCxnSpPr>
          <p:nvPr/>
        </p:nvCxnSpPr>
        <p:spPr>
          <a:xfrm flipH="1" flipV="1">
            <a:off x="10668199" y="2877088"/>
            <a:ext cx="941371" cy="21273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4963F5D-1EDE-90D6-D099-56E9728FB9A8}"/>
              </a:ext>
            </a:extLst>
          </p:cNvPr>
          <p:cNvSpPr txBox="1"/>
          <p:nvPr/>
        </p:nvSpPr>
        <p:spPr>
          <a:xfrm>
            <a:off x="139916" y="4847471"/>
            <a:ext cx="99888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cs typeface="Calibri"/>
              </a:rPr>
              <a:t>Seasalt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C89DB-000B-AD08-96EB-AF54241C81ED}"/>
              </a:ext>
            </a:extLst>
          </p:cNvPr>
          <p:cNvSpPr txBox="1"/>
          <p:nvPr/>
        </p:nvSpPr>
        <p:spPr>
          <a:xfrm>
            <a:off x="1313181" y="5037217"/>
            <a:ext cx="114625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Biogenic</a:t>
            </a:r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B6B94B2-F9F6-94D3-B2B7-2DF2F4762D69}"/>
              </a:ext>
            </a:extLst>
          </p:cNvPr>
          <p:cNvCxnSpPr>
            <a:cxnSpLocks/>
          </p:cNvCxnSpPr>
          <p:nvPr/>
        </p:nvCxnSpPr>
        <p:spPr>
          <a:xfrm flipV="1">
            <a:off x="1686078" y="3552586"/>
            <a:ext cx="864966" cy="14809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C72BE9-7B15-8A54-F301-EDCFA55FDCE2}"/>
              </a:ext>
            </a:extLst>
          </p:cNvPr>
          <p:cNvCxnSpPr>
            <a:cxnSpLocks/>
          </p:cNvCxnSpPr>
          <p:nvPr/>
        </p:nvCxnSpPr>
        <p:spPr>
          <a:xfrm flipV="1">
            <a:off x="1707051" y="3496658"/>
            <a:ext cx="1801735" cy="15088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74D8673-9565-5521-C1D9-9D2865C41A06}"/>
              </a:ext>
            </a:extLst>
          </p:cNvPr>
          <p:cNvSpPr txBox="1"/>
          <p:nvPr/>
        </p:nvSpPr>
        <p:spPr>
          <a:xfrm>
            <a:off x="2658996" y="4781498"/>
            <a:ext cx="1542547" cy="646331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Below Cloud</a:t>
            </a:r>
          </a:p>
          <a:p>
            <a:pPr algn="ctr"/>
            <a:r>
              <a:rPr lang="en-US" dirty="0">
                <a:cs typeface="Calibri"/>
              </a:rPr>
              <a:t>Scavenging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43B2C3-959D-D262-D307-F4C0D026F321}"/>
              </a:ext>
            </a:extLst>
          </p:cNvPr>
          <p:cNvSpPr txBox="1"/>
          <p:nvPr/>
        </p:nvSpPr>
        <p:spPr>
          <a:xfrm>
            <a:off x="4708321" y="4868443"/>
            <a:ext cx="562063" cy="38331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VIT</a:t>
            </a: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96065F9-076A-593B-6680-B83603D14A3E}"/>
              </a:ext>
            </a:extLst>
          </p:cNvPr>
          <p:cNvCxnSpPr>
            <a:cxnSpLocks/>
          </p:cNvCxnSpPr>
          <p:nvPr/>
        </p:nvCxnSpPr>
        <p:spPr>
          <a:xfrm flipH="1" flipV="1">
            <a:off x="3703388" y="3254698"/>
            <a:ext cx="1184770" cy="16310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7043749-CD33-5103-4CD7-3E291D9269A0}"/>
              </a:ext>
            </a:extLst>
          </p:cNvPr>
          <p:cNvSpPr txBox="1"/>
          <p:nvPr/>
        </p:nvSpPr>
        <p:spPr>
          <a:xfrm>
            <a:off x="3455784" y="5602171"/>
            <a:ext cx="1835965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Anthro </a:t>
            </a:r>
            <a:r>
              <a:rPr lang="en-US" dirty="0" err="1">
                <a:cs typeface="Calibri"/>
              </a:rPr>
              <a:t>Emis</a:t>
            </a:r>
            <a:endParaRPr lang="en-US" dirty="0">
              <a:cs typeface="Calibri"/>
            </a:endParaRPr>
          </a:p>
          <a:p>
            <a:pPr algn="ctr"/>
            <a:r>
              <a:rPr lang="en-US" dirty="0">
                <a:cs typeface="Calibri"/>
              </a:rPr>
              <a:t>Decrease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215D488-4EB9-1598-45E8-0B93456BC246}"/>
              </a:ext>
            </a:extLst>
          </p:cNvPr>
          <p:cNvCxnSpPr>
            <a:cxnSpLocks/>
          </p:cNvCxnSpPr>
          <p:nvPr/>
        </p:nvCxnSpPr>
        <p:spPr>
          <a:xfrm flipH="1" flipV="1">
            <a:off x="3759791" y="3067581"/>
            <a:ext cx="659558" cy="24561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4C2466D-80E1-D84B-21F9-9262D9E0B4C8}"/>
              </a:ext>
            </a:extLst>
          </p:cNvPr>
          <p:cNvSpPr txBox="1"/>
          <p:nvPr/>
        </p:nvSpPr>
        <p:spPr>
          <a:xfrm>
            <a:off x="7008302" y="4945342"/>
            <a:ext cx="1490478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Biogenic/LAI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AEDA18-81E5-64E9-7166-D03BBABDD44F}"/>
              </a:ext>
            </a:extLst>
          </p:cNvPr>
          <p:cNvSpPr txBox="1"/>
          <p:nvPr/>
        </p:nvSpPr>
        <p:spPr>
          <a:xfrm>
            <a:off x="10668199" y="5029231"/>
            <a:ext cx="1152587" cy="3666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Biogenic</a:t>
            </a:r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768FFF6-532A-0B7F-4663-4163DCCCB2AC}"/>
              </a:ext>
            </a:extLst>
          </p:cNvPr>
          <p:cNvCxnSpPr>
            <a:cxnSpLocks/>
          </p:cNvCxnSpPr>
          <p:nvPr/>
        </p:nvCxnSpPr>
        <p:spPr>
          <a:xfrm flipH="1" flipV="1">
            <a:off x="2584856" y="2429781"/>
            <a:ext cx="1198753" cy="23231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558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994" y="76200"/>
            <a:ext cx="11619738" cy="1052379"/>
          </a:xfrm>
        </p:spPr>
        <p:txBody>
          <a:bodyPr>
            <a:noAutofit/>
          </a:bodyPr>
          <a:lstStyle/>
          <a:p>
            <a:pPr algn="l"/>
            <a:r>
              <a:rPr lang="en-US" sz="280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Wildfire-related pollution: </a:t>
            </a:r>
            <a:r>
              <a:rPr lang="en-US" sz="2800">
                <a:solidFill>
                  <a:srgbClr val="800000"/>
                </a:solidFill>
                <a:latin typeface="Arial"/>
                <a:cs typeface="Arial"/>
              </a:rPr>
              <a:t>seasonal wildfire contributions to PM</a:t>
            </a:r>
            <a:r>
              <a:rPr lang="en-US" sz="2000">
                <a:solidFill>
                  <a:srgbClr val="800000"/>
                </a:solidFill>
                <a:latin typeface="Arial"/>
                <a:cs typeface="Arial"/>
              </a:rPr>
              <a:t>2.5</a:t>
            </a:r>
            <a:r>
              <a:rPr lang="en-US" sz="2800">
                <a:solidFill>
                  <a:srgbClr val="800000"/>
                </a:solidFill>
                <a:latin typeface="Arial"/>
                <a:cs typeface="Arial"/>
              </a:rPr>
              <a:t> surface concentrations</a:t>
            </a:r>
            <a:br>
              <a:rPr lang="en-CA" sz="2800" b="1" dirty="0"/>
            </a:br>
            <a:r>
              <a:rPr lang="en-CA" sz="2800" b="1">
                <a:latin typeface="Arial"/>
                <a:cs typeface="Arial"/>
              </a:rPr>
              <a:t> </a:t>
            </a:r>
            <a:r>
              <a:rPr lang="en-CA" sz="2000" b="1">
                <a:latin typeface="Arial"/>
                <a:cs typeface="Arial"/>
              </a:rPr>
              <a:t>fire-PM</a:t>
            </a:r>
            <a:r>
              <a:rPr lang="en-CA" sz="2000" b="1" baseline="-25000">
                <a:latin typeface="Arial"/>
                <a:cs typeface="Arial"/>
              </a:rPr>
              <a:t>2.5</a:t>
            </a:r>
            <a:r>
              <a:rPr lang="en-CA" sz="2000" b="1">
                <a:latin typeface="Arial"/>
                <a:cs typeface="Arial"/>
              </a:rPr>
              <a:t> mean (May-SEP) surface concentrations</a:t>
            </a:r>
          </a:p>
        </p:txBody>
      </p:sp>
      <p:pic>
        <p:nvPicPr>
          <p:cNvPr id="8" name="Picture 7" descr="A map of the north america&#10;&#10;Description automatically generated">
            <a:extLst>
              <a:ext uri="{FF2B5EF4-FFF2-40B4-BE49-F238E27FC236}">
                <a16:creationId xmlns:a16="http://schemas.microsoft.com/office/drawing/2014/main" id="{67DFC6E3-33A5-7C3B-7C96-45067DBFB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3" y="3889628"/>
            <a:ext cx="3781616" cy="2511171"/>
          </a:xfrm>
          <a:prstGeom prst="rect">
            <a:avLst/>
          </a:prstGeom>
        </p:spPr>
      </p:pic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id="{330BCDF4-2152-8026-2AB7-1330BA37F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86" y="3889629"/>
            <a:ext cx="3781616" cy="2511171"/>
          </a:xfrm>
          <a:prstGeom prst="rect">
            <a:avLst/>
          </a:prstGeom>
        </p:spPr>
      </p:pic>
      <p:pic>
        <p:nvPicPr>
          <p:cNvPr id="21" name="Picture 20" descr="A map of the north america&#10;&#10;Description automatically generated">
            <a:extLst>
              <a:ext uri="{FF2B5EF4-FFF2-40B4-BE49-F238E27FC236}">
                <a16:creationId xmlns:a16="http://schemas.microsoft.com/office/drawing/2014/main" id="{83156970-1962-D32A-DB33-FB6031F5D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577" y="1209746"/>
            <a:ext cx="3781616" cy="2511171"/>
          </a:xfrm>
          <a:prstGeom prst="rect">
            <a:avLst/>
          </a:prstGeom>
        </p:spPr>
      </p:pic>
      <p:pic>
        <p:nvPicPr>
          <p:cNvPr id="23" name="Picture 22" descr="A map of the north america&#10;&#10;Description automatically generated">
            <a:extLst>
              <a:ext uri="{FF2B5EF4-FFF2-40B4-BE49-F238E27FC236}">
                <a16:creationId xmlns:a16="http://schemas.microsoft.com/office/drawing/2014/main" id="{40299A2E-31D9-D574-EE0E-C62D744842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21" y="1219200"/>
            <a:ext cx="3781616" cy="2511171"/>
          </a:xfrm>
          <a:prstGeom prst="rect">
            <a:avLst/>
          </a:prstGeom>
        </p:spPr>
      </p:pic>
      <p:pic>
        <p:nvPicPr>
          <p:cNvPr id="25" name="Picture 24" descr="A map of the united states&#10;&#10;Description automatically generated">
            <a:extLst>
              <a:ext uri="{FF2B5EF4-FFF2-40B4-BE49-F238E27FC236}">
                <a16:creationId xmlns:a16="http://schemas.microsoft.com/office/drawing/2014/main" id="{E2AE755B-BCB3-129C-F66C-D4DEEE9BF4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8" y="1224743"/>
            <a:ext cx="3781616" cy="25111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70984C-E689-7B5E-8330-DFB322A8257B}"/>
              </a:ext>
            </a:extLst>
          </p:cNvPr>
          <p:cNvSpPr txBox="1"/>
          <p:nvPr/>
        </p:nvSpPr>
        <p:spPr>
          <a:xfrm>
            <a:off x="3210685" y="11549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2019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4BC405-0B83-2FBC-8575-E6C018B6320F}"/>
              </a:ext>
            </a:extLst>
          </p:cNvPr>
          <p:cNvSpPr txBox="1"/>
          <p:nvPr/>
        </p:nvSpPr>
        <p:spPr>
          <a:xfrm>
            <a:off x="7172599" y="11549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2020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1FA542-972A-34E8-C45E-5414022C1E5A}"/>
              </a:ext>
            </a:extLst>
          </p:cNvPr>
          <p:cNvSpPr txBox="1"/>
          <p:nvPr/>
        </p:nvSpPr>
        <p:spPr>
          <a:xfrm>
            <a:off x="11117267" y="129729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2021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19C959-8EA9-27AA-3FD6-53786B7D8433}"/>
              </a:ext>
            </a:extLst>
          </p:cNvPr>
          <p:cNvSpPr txBox="1"/>
          <p:nvPr/>
        </p:nvSpPr>
        <p:spPr>
          <a:xfrm>
            <a:off x="3182722" y="384585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2022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FF95E7-4D2C-8B59-A608-EA09DDC6267C}"/>
              </a:ext>
            </a:extLst>
          </p:cNvPr>
          <p:cNvSpPr txBox="1"/>
          <p:nvPr/>
        </p:nvSpPr>
        <p:spPr>
          <a:xfrm>
            <a:off x="7172598" y="38896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2023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C61B66-B70F-0D41-BD65-96AD666CA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9943" y="3752357"/>
            <a:ext cx="3724250" cy="3122939"/>
          </a:xfrm>
          <a:prstGeom prst="rect">
            <a:avLst/>
          </a:prstGeom>
        </p:spPr>
      </p:pic>
      <p:sp>
        <p:nvSpPr>
          <p:cNvPr id="4" name="TextBox 32">
            <a:extLst>
              <a:ext uri="{FF2B5EF4-FFF2-40B4-BE49-F238E27FC236}">
                <a16:creationId xmlns:a16="http://schemas.microsoft.com/office/drawing/2014/main" id="{6764C92A-0A59-C2F5-43C8-12B3C51995C9}"/>
              </a:ext>
            </a:extLst>
          </p:cNvPr>
          <p:cNvSpPr txBox="1"/>
          <p:nvPr/>
        </p:nvSpPr>
        <p:spPr>
          <a:xfrm>
            <a:off x="11155154" y="384585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2024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31" y="6400799"/>
            <a:ext cx="8140579" cy="38857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CA" sz="2300" dirty="0"/>
              <a:t>Wildfires are episodic and have a high spatial variably</a:t>
            </a:r>
          </a:p>
        </p:txBody>
      </p:sp>
    </p:spTree>
    <p:extLst>
      <p:ext uri="{BB962C8B-B14F-4D97-AF65-F5344CB8AC3E}">
        <p14:creationId xmlns:p14="http://schemas.microsoft.com/office/powerpoint/2010/main" val="1227530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9B195-A491-78F9-C4D3-22B2E61E1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1" y="18521"/>
            <a:ext cx="7066310" cy="590783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chemeClr val="accent3">
                    <a:lumMod val="50000"/>
                  </a:schemeClr>
                </a:solidFill>
              </a:rPr>
              <a:t>2023 Canadian WILDFIRES IMPACTS</a:t>
            </a:r>
            <a:endParaRPr lang="en-CA" sz="2800" dirty="0"/>
          </a:p>
        </p:txBody>
      </p:sp>
      <p:pic>
        <p:nvPicPr>
          <p:cNvPr id="9" name="Picture 8" descr="A map of the world&#10;&#10;Description automatically generated">
            <a:extLst>
              <a:ext uri="{FF2B5EF4-FFF2-40B4-BE49-F238E27FC236}">
                <a16:creationId xmlns:a16="http://schemas.microsoft.com/office/drawing/2014/main" id="{973EDDCA-9A51-8FEF-BF05-3005826A95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2" y="839462"/>
            <a:ext cx="5334000" cy="2691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F7779E-DADE-61DC-4576-6344E4FEFA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4686" y="76969"/>
            <a:ext cx="5100516" cy="21059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C46A90-4F1C-4408-271C-D8D0D1A5E37F}"/>
              </a:ext>
            </a:extLst>
          </p:cNvPr>
          <p:cNvSpPr txBox="1"/>
          <p:nvPr/>
        </p:nvSpPr>
        <p:spPr>
          <a:xfrm>
            <a:off x="20290" y="470130"/>
            <a:ext cx="674261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>
                <a:latin typeface="Century Gothic"/>
              </a:rPr>
              <a:t>ECCC RAQDPSFW surface PM</a:t>
            </a:r>
            <a:r>
              <a:rPr lang="en-CA" sz="1400">
                <a:latin typeface="Century Gothic"/>
              </a:rPr>
              <a:t>2.5 </a:t>
            </a:r>
            <a:r>
              <a:rPr lang="en-CA">
                <a:latin typeface="Century Gothic"/>
              </a:rPr>
              <a:t>72-hr forecast </a:t>
            </a:r>
            <a:r>
              <a:rPr lang="en-CA" b="1">
                <a:latin typeface="Century Gothic"/>
              </a:rPr>
              <a:t>Jun. 4 00z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F03004-00E0-683E-C751-14A5012FE465}"/>
              </a:ext>
            </a:extLst>
          </p:cNvPr>
          <p:cNvSpPr txBox="1"/>
          <p:nvPr/>
        </p:nvSpPr>
        <p:spPr>
          <a:xfrm>
            <a:off x="7472836" y="380929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latin typeface="Century Gothic" panose="020B0502020202020204" pitchFamily="34" charset="0"/>
              </a:rPr>
              <a:t>Yellowknife, 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8C01D-E7A3-BAC0-2FF9-EC19861E059C}"/>
              </a:ext>
            </a:extLst>
          </p:cNvPr>
          <p:cNvCxnSpPr>
            <a:cxnSpLocks/>
          </p:cNvCxnSpPr>
          <p:nvPr/>
        </p:nvCxnSpPr>
        <p:spPr>
          <a:xfrm flipV="1">
            <a:off x="6706244" y="1731648"/>
            <a:ext cx="652798" cy="13848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69C5515-7166-0A7C-1940-F9DCE44AEE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2209800"/>
            <a:ext cx="5008671" cy="21518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A4DFE4-FC33-6B76-7E6E-03BD6566D3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0548447" y="2849207"/>
            <a:ext cx="1370829" cy="575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EDA421-5480-3F96-0E6B-44978CEF2BD6}"/>
              </a:ext>
            </a:extLst>
          </p:cNvPr>
          <p:cNvSpPr txBox="1"/>
          <p:nvPr/>
        </p:nvSpPr>
        <p:spPr>
          <a:xfrm>
            <a:off x="7566361" y="2426947"/>
            <a:ext cx="157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Century Gothic" panose="020B0502020202020204" pitchFamily="34" charset="0"/>
              </a:rPr>
              <a:t>Toronto, 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819B78-95C2-7A83-2B75-043127517C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053" y="2776132"/>
            <a:ext cx="226633" cy="959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0D16BF-115E-2780-F9A2-55C7B09C3B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1840" y="4070032"/>
            <a:ext cx="3566160" cy="27117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491B2A-CC73-545A-8A65-B4BDC5136185}"/>
              </a:ext>
            </a:extLst>
          </p:cNvPr>
          <p:cNvSpPr txBox="1"/>
          <p:nvPr/>
        </p:nvSpPr>
        <p:spPr>
          <a:xfrm>
            <a:off x="3217882" y="3810000"/>
            <a:ext cx="3914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#Days of Daily Mean PM2.5 &gt; CAAQS (May-Sep 2024)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072F5-5833-F3CB-AD5B-9867A255CF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4706" y="5147496"/>
            <a:ext cx="3800475" cy="1666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90162-325C-A994-A955-1E5258C3F004}"/>
              </a:ext>
            </a:extLst>
          </p:cNvPr>
          <p:cNvSpPr txBox="1"/>
          <p:nvPr/>
        </p:nvSpPr>
        <p:spPr>
          <a:xfrm>
            <a:off x="7359042" y="4590658"/>
            <a:ext cx="4532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Century Gothic" panose="020B0502020202020204" pitchFamily="34" charset="0"/>
              </a:rPr>
              <a:t>Firework and RAQDPS statistics for </a:t>
            </a:r>
            <a:r>
              <a:rPr lang="en-CA" sz="1400" b="1" dirty="0">
                <a:latin typeface="Century Gothic" panose="020B0502020202020204" pitchFamily="34" charset="0"/>
              </a:rPr>
              <a:t>daily Max. PM</a:t>
            </a:r>
            <a:r>
              <a:rPr lang="en-CA" sz="1400" b="1" baseline="-25000" dirty="0">
                <a:latin typeface="Century Gothic" panose="020B0502020202020204" pitchFamily="34" charset="0"/>
              </a:rPr>
              <a:t>2.5</a:t>
            </a:r>
            <a:r>
              <a:rPr lang="en-CA" sz="1400" b="1" dirty="0">
                <a:latin typeface="Century Gothic" panose="020B0502020202020204" pitchFamily="34" charset="0"/>
              </a:rPr>
              <a:t> </a:t>
            </a:r>
            <a:r>
              <a:rPr lang="en-CA" sz="1400" dirty="0">
                <a:latin typeface="Century Gothic" panose="020B0502020202020204" pitchFamily="34" charset="0"/>
              </a:rPr>
              <a:t>(May – September 2023)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1E0A5E-45AD-333B-8237-19197B365453}"/>
              </a:ext>
            </a:extLst>
          </p:cNvPr>
          <p:cNvSpPr txBox="1"/>
          <p:nvPr/>
        </p:nvSpPr>
        <p:spPr>
          <a:xfrm>
            <a:off x="5486400" y="1949826"/>
            <a:ext cx="1815507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000" b="1" dirty="0">
                <a:latin typeface="Century Gothic" panose="020B0502020202020204" pitchFamily="34" charset="0"/>
              </a:rPr>
              <a:t>Canadian Ambient Air Quality Standard (</a:t>
            </a:r>
            <a:r>
              <a:rPr lang="en-CA" sz="1000" b="1" dirty="0">
                <a:solidFill>
                  <a:srgbClr val="800000"/>
                </a:solidFill>
                <a:latin typeface="Century Gothic" panose="020B0502020202020204" pitchFamily="34" charset="0"/>
              </a:rPr>
              <a:t>CAAQS</a:t>
            </a:r>
            <a:r>
              <a:rPr lang="en-CA" sz="1000" b="1" dirty="0">
                <a:latin typeface="Century Gothic" panose="020B0502020202020204" pitchFamily="34" charset="0"/>
              </a:rPr>
              <a:t>) PM</a:t>
            </a:r>
            <a:r>
              <a:rPr lang="en-CA" sz="1000" b="1" baseline="-25000" dirty="0">
                <a:latin typeface="Century Gothic" panose="020B0502020202020204" pitchFamily="34" charset="0"/>
              </a:rPr>
              <a:t>2.5</a:t>
            </a:r>
            <a:r>
              <a:rPr lang="en-CA" sz="1000" b="1" dirty="0">
                <a:latin typeface="Century Gothic" panose="020B0502020202020204" pitchFamily="34" charset="0"/>
              </a:rPr>
              <a:t> : 24-hr avg. 27 µg/m</a:t>
            </a:r>
            <a:r>
              <a:rPr lang="en-CA" sz="1000" b="1" baseline="30000" dirty="0">
                <a:latin typeface="Century Gothic" panose="020B0502020202020204" pitchFamily="34" charset="0"/>
              </a:rPr>
              <a:t>3</a:t>
            </a:r>
            <a:r>
              <a:rPr lang="en-CA" sz="10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47D542-DF24-C9E6-5C48-019971EBEB6B}"/>
              </a:ext>
            </a:extLst>
          </p:cNvPr>
          <p:cNvSpPr txBox="1"/>
          <p:nvPr/>
        </p:nvSpPr>
        <p:spPr>
          <a:xfrm>
            <a:off x="816578" y="3532211"/>
            <a:ext cx="466825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err="1">
                <a:solidFill>
                  <a:srgbClr val="C00000"/>
                </a:solidFill>
                <a:ea typeface="Calibri"/>
                <a:cs typeface="Calibri"/>
              </a:rPr>
              <a:t>Thanks</a:t>
            </a:r>
            <a:r>
              <a:rPr lang="fr-FR" sz="1400">
                <a:solidFill>
                  <a:srgbClr val="C00000"/>
                </a:solidFill>
                <a:ea typeface="Calibri"/>
                <a:cs typeface="Calibri"/>
              </a:rPr>
              <a:t> to: Rodrigo Munoz-</a:t>
            </a:r>
            <a:r>
              <a:rPr lang="fr-FR" sz="1400" err="1">
                <a:solidFill>
                  <a:srgbClr val="C00000"/>
                </a:solidFill>
                <a:ea typeface="Calibri"/>
                <a:cs typeface="Calibri"/>
              </a:rPr>
              <a:t>Alpizar</a:t>
            </a:r>
            <a:r>
              <a:rPr lang="fr-FR" sz="1400">
                <a:solidFill>
                  <a:srgbClr val="C00000"/>
                </a:solidFill>
                <a:ea typeface="Calibri"/>
                <a:cs typeface="Calibri"/>
              </a:rPr>
              <a:t> (ECCC)</a:t>
            </a:r>
            <a:endParaRPr lang="fr-FR" sz="1400" err="1">
              <a:solidFill>
                <a:srgbClr val="C00000"/>
              </a:solidFill>
            </a:endParaRPr>
          </a:p>
        </p:txBody>
      </p:sp>
      <p:pic>
        <p:nvPicPr>
          <p:cNvPr id="7" name="Image 6" descr="Une image contenant texte, carte, diagramme, graphisme&#10;&#10;Description générée automatiquement">
            <a:extLst>
              <a:ext uri="{FF2B5EF4-FFF2-40B4-BE49-F238E27FC236}">
                <a16:creationId xmlns:a16="http://schemas.microsoft.com/office/drawing/2014/main" id="{D0090D0F-2977-9DF4-B24D-E502F1E58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045" y="3897722"/>
            <a:ext cx="2927556" cy="29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60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5EDAB588-1AFD-944F-A37D-49307FB5C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92124"/>
            <a:ext cx="6942726" cy="46601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701E0E-A3D1-6692-88A4-F41FB19EC102}"/>
              </a:ext>
            </a:extLst>
          </p:cNvPr>
          <p:cNvSpPr txBox="1"/>
          <p:nvPr/>
        </p:nvSpPr>
        <p:spPr>
          <a:xfrm>
            <a:off x="334832" y="6281301"/>
            <a:ext cx="61159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AQPI[PM2.5] = 100 · avg[ </a:t>
            </a:r>
            <a:r>
              <a:rPr lang="en-US" b="1"/>
              <a:t>FAC2</a:t>
            </a:r>
            <a:r>
              <a:rPr lang="en-US"/>
              <a:t>,</a:t>
            </a:r>
            <a:r>
              <a:rPr lang="en-US" b="1"/>
              <a:t> R</a:t>
            </a:r>
            <a:r>
              <a:rPr lang="en-US"/>
              <a:t>, 1 − |</a:t>
            </a:r>
            <a:r>
              <a:rPr lang="en-US" b="1"/>
              <a:t>MFB</a:t>
            </a:r>
            <a:r>
              <a:rPr lang="en-US"/>
              <a:t>/2| </a:t>
            </a:r>
            <a:endParaRPr lang="fr-F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584A13-0A7A-8EB4-B4E3-1410E785ACFB}"/>
              </a:ext>
            </a:extLst>
          </p:cNvPr>
          <p:cNvSpPr txBox="1"/>
          <p:nvPr/>
        </p:nvSpPr>
        <p:spPr>
          <a:xfrm>
            <a:off x="7162800" y="1292124"/>
            <a:ext cx="35814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Domain: NAQFC–RAQDPS intersection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D0229-6BC0-1BB9-E2A0-F5AC41492934}"/>
              </a:ext>
            </a:extLst>
          </p:cNvPr>
          <p:cNvSpPr txBox="1"/>
          <p:nvPr/>
        </p:nvSpPr>
        <p:spPr>
          <a:xfrm>
            <a:off x="128021" y="602010"/>
            <a:ext cx="652960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2000" b="1" dirty="0"/>
              <a:t>North American AQ Multi Model Forecast Evaluation</a:t>
            </a:r>
            <a:endParaRPr lang="en-US" sz="2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9869933-F0FB-C2A8-490B-1E224B64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11734800" cy="557980"/>
          </a:xfrm>
        </p:spPr>
        <p:txBody>
          <a:bodyPr>
            <a:normAutofit/>
          </a:bodyPr>
          <a:lstStyle/>
          <a:p>
            <a:r>
              <a:rPr lang="en-US" sz="2900" dirty="0">
                <a:solidFill>
                  <a:schemeClr val="accent3">
                    <a:lumMod val="50000"/>
                  </a:schemeClr>
                </a:solidFill>
              </a:rPr>
              <a:t>Collaborative initiatives</a:t>
            </a:r>
            <a:endParaRPr lang="en-CA" sz="29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4EDF216-620B-6351-EB35-7EA3C7C746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43074" y="4090623"/>
                <a:ext cx="5203533" cy="2691177"/>
              </a:xfrm>
              <a:solidFill>
                <a:schemeClr val="bg1"/>
              </a:solidFill>
            </p:spPr>
            <p:txBody>
              <a:bodyPr>
                <a:normAutofit fontScale="92500"/>
              </a:bodyPr>
              <a:lstStyle/>
              <a:p>
                <a:pPr marL="117475" indent="-117475"/>
                <a:r>
                  <a:rPr lang="en-US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AQPI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[O</a:t>
                </a:r>
                <a:r>
                  <a:rPr lang="en-US" sz="9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,NO</a:t>
                </a:r>
                <a:r>
                  <a:rPr lang="en-US" sz="9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,PM</a:t>
                </a:r>
                <a:r>
                  <a:rPr lang="en-US" sz="9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= 100*AVG( </a:t>
                </a:r>
                <a:r>
                  <a:rPr lang="en-US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FAC2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, 1-ABS(</a:t>
                </a:r>
                <a:r>
                  <a:rPr lang="en-US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MFB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/2) )</a:t>
                </a:r>
              </a:p>
              <a:p>
                <a:pPr marL="574675" lvl="3" indent="-117475"/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Pollutant-Specific</a:t>
                </a:r>
              </a:p>
              <a:p>
                <a:pPr marL="574675" lvl="3" indent="-117475"/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AQPI is calculated from the daily max of the first 24h forecasts</a:t>
                </a:r>
              </a:p>
              <a:p>
                <a:pPr marL="574675" lvl="3" indent="-117475"/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Provide values ranging from  -33 to  0 (no skill) to 100 (perfect model)</a:t>
                </a:r>
                <a:endParaRPr lang="en-CA" sz="9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7475" indent="-117475"/>
                <a:r>
                  <a:rPr lang="en-US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FAC2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Factor-of-2 Fraction (measure of error, scatter or dispersion)</a:t>
                </a:r>
              </a:p>
              <a:p>
                <a:pPr marL="517525" lvl="2" indent="-117475"/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Fraction (0-1) of modelled (P</a:t>
                </a:r>
                <a:r>
                  <a:rPr lang="en-US" sz="9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&amp; observed (O</a:t>
                </a:r>
                <a:r>
                  <a:rPr lang="en-US" sz="9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pairs satisfying the criterion 0.5 ≤ 𝑃</a:t>
                </a:r>
                <a:r>
                  <a:rPr lang="en-US" sz="9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𝑖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/ 𝑂</a:t>
                </a:r>
                <a:r>
                  <a:rPr lang="en-US" sz="900" baseline="-25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𝑖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≤ 2.0</a:t>
                </a:r>
              </a:p>
              <a:p>
                <a:pPr marL="517525" lvl="2" indent="-117475"/>
                <a:r>
                  <a:rPr lang="en-US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Dimensionless statistic, not sensitive to outliers</a:t>
                </a:r>
                <a:endPara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7475" indent="-117475"/>
                <a:r>
                  <a:rPr lang="en-US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Correlation Coefficient</a:t>
                </a:r>
              </a:p>
              <a:p>
                <a:pPr marL="517525" lvl="2" indent="-117475"/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 of linearity of relationship</a:t>
                </a:r>
              </a:p>
              <a:p>
                <a:pPr marL="517525" lvl="2" indent="-117475"/>
                <a:r>
                  <a:rPr lang="en-US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Dimensionless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values between -1 and 1.</a:t>
                </a:r>
              </a:p>
              <a:p>
                <a:pPr marL="117475" indent="-117475"/>
                <a:r>
                  <a:rPr lang="en-US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MFB </a:t>
                </a:r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Mean Fractional Bias</a:t>
                </a:r>
              </a:p>
              <a:p>
                <a:pPr marL="517525" lvl="2" indent="-117475"/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 of bias or offset</a:t>
                </a:r>
              </a:p>
              <a:p>
                <a:pPr marL="517525" lvl="2" indent="-117475"/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fr-CA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𝑀𝐹𝐵</m:t>
                    </m:r>
                    <m:r>
                      <a:rPr lang="en-US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CA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CA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sz="9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d>
                      <m:dPr>
                        <m:begChr m:val="|"/>
                        <m:endChr m:val="|"/>
                        <m:ctrlPr>
                          <a:rPr lang="en-US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𝑀𝐹𝐵</m:t>
                        </m:r>
                        <m:r>
                          <a:rPr lang="en-US" sz="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e>
                    </m:d>
                  </m:oMath>
                </a14:m>
                <a:r>
                  <a:rPr lang="en-US" sz="9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provides values in range 0-1. </a:t>
                </a:r>
              </a:p>
              <a:p>
                <a:pPr marL="517525" lvl="2" indent="-117475"/>
                <a:r>
                  <a:rPr lang="en-US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Dimensionless, symmetric and bounded statistic.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4EDF216-620B-6351-EB35-7EA3C7C746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43074" y="4090623"/>
                <a:ext cx="5203533" cy="2691177"/>
              </a:xfrm>
              <a:blipFill>
                <a:blip r:embed="rId3"/>
                <a:stretch>
                  <a:fillRect b="-2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7">
            <a:extLst>
              <a:ext uri="{FF2B5EF4-FFF2-40B4-BE49-F238E27FC236}">
                <a16:creationId xmlns:a16="http://schemas.microsoft.com/office/drawing/2014/main" id="{25738E94-EE38-DC81-6B98-1E8EEB8CA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3520" y="112998"/>
            <a:ext cx="2011108" cy="187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085F97-A5F1-C636-75DC-9F6075A8B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074" y="2089097"/>
            <a:ext cx="5248926" cy="1088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49D287-3303-1CF0-4EFC-1D415301A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3689" y="3248636"/>
            <a:ext cx="1284227" cy="86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16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" y="338138"/>
            <a:ext cx="12178108" cy="1143000"/>
          </a:xfrm>
        </p:spPr>
        <p:txBody>
          <a:bodyPr>
            <a:normAutofit/>
          </a:bodyPr>
          <a:lstStyle/>
          <a:p>
            <a:pPr algn="ctr"/>
            <a:r>
              <a:rPr lang="en-CA" altLang="en-US" sz="3200" kern="0">
                <a:solidFill>
                  <a:schemeClr val="tx1"/>
                </a:solidFill>
                <a:latin typeface="Arial"/>
                <a:cs typeface="Arial"/>
              </a:rPr>
              <a:t>Future plan </a:t>
            </a:r>
            <a:br>
              <a:rPr lang="en-CA" altLang="en-US" sz="3200" kern="0"/>
            </a:br>
            <a:r>
              <a:rPr lang="en-CA" altLang="en-US" sz="3200" kern="0">
                <a:solidFill>
                  <a:srgbClr val="0070C0"/>
                </a:solidFill>
                <a:latin typeface="Arial"/>
                <a:cs typeface="Arial"/>
              </a:rPr>
              <a:t>I</a:t>
            </a:r>
            <a:r>
              <a:rPr lang="en-CA" altLang="en-US" sz="3200" kern="0">
                <a:solidFill>
                  <a:schemeClr val="tx1"/>
                </a:solidFill>
                <a:latin typeface="Arial"/>
                <a:cs typeface="Arial"/>
              </a:rPr>
              <a:t>nnovation </a:t>
            </a:r>
            <a:r>
              <a:rPr lang="en-CA" altLang="en-US" sz="3200" kern="0">
                <a:solidFill>
                  <a:srgbClr val="0070C0"/>
                </a:solidFill>
                <a:latin typeface="Arial"/>
                <a:cs typeface="Arial"/>
              </a:rPr>
              <a:t>c</a:t>
            </a:r>
            <a:r>
              <a:rPr lang="en-CA" altLang="en-US" sz="3200" kern="0">
                <a:solidFill>
                  <a:schemeClr val="tx1"/>
                </a:solidFill>
                <a:latin typeface="Arial"/>
                <a:cs typeface="Arial"/>
              </a:rPr>
              <a:t>ycle 5 (</a:t>
            </a:r>
            <a:r>
              <a:rPr lang="en-CA" altLang="en-US" sz="3200" kern="0">
                <a:solidFill>
                  <a:srgbClr val="0070C0"/>
                </a:solidFill>
                <a:latin typeface="Arial"/>
                <a:cs typeface="Arial"/>
              </a:rPr>
              <a:t>IC-5</a:t>
            </a:r>
            <a:r>
              <a:rPr lang="en-CA" altLang="en-US" sz="3200" kern="0">
                <a:solidFill>
                  <a:schemeClr val="tx1"/>
                </a:solidFill>
                <a:latin typeface="Arial"/>
                <a:cs typeface="Arial"/>
              </a:rPr>
              <a:t>) </a:t>
            </a:r>
            <a:endParaRPr lang="en-CA" sz="3200" cap="none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3F995F-EE61-5E4F-0648-E2B5E39A9F80}"/>
              </a:ext>
            </a:extLst>
          </p:cNvPr>
          <p:cNvSpPr txBox="1"/>
          <p:nvPr/>
        </p:nvSpPr>
        <p:spPr>
          <a:xfrm>
            <a:off x="4334" y="2457252"/>
            <a:ext cx="12162266" cy="37394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800">
                <a:latin typeface="Times New Roman"/>
                <a:ea typeface="ヒラギノ角ゴ Pro W3"/>
                <a:cs typeface="Times New Roman"/>
              </a:rPr>
              <a:t>Improve DYN/PHY/CHEM algorithms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800">
                <a:latin typeface="Times New Roman"/>
                <a:ea typeface="ヒラギノ角ゴ Pro W3"/>
                <a:cs typeface="Times New Roman"/>
              </a:rPr>
              <a:t>Updates of anthropogenic and biogenic emissions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CA" sz="2800">
                <a:latin typeface="Times New Roman"/>
                <a:ea typeface="ヒラギノ角ゴ Pro W3"/>
                <a:cs typeface="Arial"/>
              </a:rPr>
              <a:t>Target date for operational implementation: </a:t>
            </a:r>
            <a:r>
              <a:rPr lang="en-CA" sz="2800">
                <a:solidFill>
                  <a:srgbClr val="C00000"/>
                </a:solidFill>
                <a:latin typeface="Times New Roman"/>
                <a:ea typeface="ヒラギノ角ゴ Pro W3"/>
                <a:cs typeface="Arial"/>
              </a:rPr>
              <a:t>2027</a:t>
            </a:r>
            <a:endParaRPr lang="en-US" sz="2800">
              <a:solidFill>
                <a:srgbClr val="C00000"/>
              </a:solidFill>
              <a:latin typeface="Times New Roman"/>
              <a:ea typeface="ヒラギノ角ゴ Pro W3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  <a:p>
            <a:pPr algn="ctr"/>
            <a:endParaRPr lang="en-US" sz="2800"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latin typeface="Times New Roman"/>
                <a:ea typeface="ヒラギノ角ゴ Pro W3"/>
                <a:cs typeface="Times New Roman"/>
              </a:rPr>
              <a:t>Thank you!</a:t>
            </a:r>
            <a:endParaRPr lang="en-US" sz="2800"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  <a:p>
            <a:endParaRPr lang="en-US" sz="900"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67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DEFB-C338-4CC3-AED0-0813951CD817}" type="slidenum">
              <a:rPr lang="en-CA" smtClean="0"/>
              <a:t>2</a:t>
            </a:fld>
            <a:endParaRPr lang="en-CA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08399" y="273599"/>
            <a:ext cx="10972800" cy="1144800"/>
          </a:xfrm>
        </p:spPr>
        <p:txBody>
          <a:bodyPr/>
          <a:lstStyle/>
          <a:p>
            <a:r>
              <a:rPr lang="fr-CA" err="1"/>
              <a:t>Overview</a:t>
            </a:r>
            <a:endParaRPr lang="fr-CA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8399" y="1418399"/>
            <a:ext cx="10972800" cy="42752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AQHI/AQHI+ Review</a:t>
            </a:r>
          </a:p>
          <a:p>
            <a:r>
              <a:rPr lang="en-US" dirty="0"/>
              <a:t>AQ Advisory Program</a:t>
            </a:r>
          </a:p>
          <a:p>
            <a:r>
              <a:rPr lang="en-US" dirty="0" err="1"/>
              <a:t>WeatherCAN</a:t>
            </a:r>
            <a:r>
              <a:rPr lang="en-US" dirty="0"/>
              <a:t> Mobile App Redesign</a:t>
            </a:r>
          </a:p>
          <a:p>
            <a:r>
              <a:rPr lang="en-US" dirty="0"/>
              <a:t>Small Sensor Update</a:t>
            </a:r>
          </a:p>
          <a:p>
            <a:r>
              <a:rPr lang="en-US" dirty="0"/>
              <a:t>New maps on Weather Office website</a:t>
            </a:r>
          </a:p>
          <a:p>
            <a:r>
              <a:rPr lang="en-US" dirty="0"/>
              <a:t>Introduction to </a:t>
            </a:r>
            <a:r>
              <a:rPr lang="en-US" dirty="0" err="1"/>
              <a:t>Animet</a:t>
            </a:r>
            <a:endParaRPr lang="en-US" dirty="0"/>
          </a:p>
          <a:p>
            <a:r>
              <a:rPr lang="en-US" dirty="0"/>
              <a:t>MSC Transformation</a:t>
            </a:r>
          </a:p>
          <a:p>
            <a:r>
              <a:rPr lang="en-US" dirty="0"/>
              <a:t>Canadian Air Quality Models</a:t>
            </a:r>
          </a:p>
        </p:txBody>
      </p:sp>
    </p:spTree>
    <p:extLst>
      <p:ext uri="{BB962C8B-B14F-4D97-AF65-F5344CB8AC3E}">
        <p14:creationId xmlns:p14="http://schemas.microsoft.com/office/powerpoint/2010/main" val="4002492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A8D84E3-7C25-421A-B8B3-28F515A31B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5129" y="0"/>
            <a:ext cx="7669995" cy="1690621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DEFB-C338-4CC3-AED0-0813951CD817}" type="slidenum">
              <a:rPr lang="en-CA" smtClean="0"/>
              <a:t>3</a:t>
            </a:fld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13048" y="1484784"/>
            <a:ext cx="10972800" cy="468052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 AQHI scale:</a:t>
            </a:r>
            <a:endParaRPr lang="en-US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Based on rolling 3hr average </a:t>
            </a:r>
            <a:r>
              <a:rPr lang="en-CA" dirty="0">
                <a:solidFill>
                  <a:srgbClr val="FF0000"/>
                </a:solidFill>
              </a:rPr>
              <a:t>of pollutant concentrations </a:t>
            </a:r>
            <a:r>
              <a:rPr lang="en-CA" dirty="0"/>
              <a:t>(NO</a:t>
            </a:r>
            <a:r>
              <a:rPr lang="en-CA" baseline="-25000" dirty="0"/>
              <a:t>2</a:t>
            </a:r>
            <a:r>
              <a:rPr lang="en-CA" dirty="0"/>
              <a:t>, O</a:t>
            </a:r>
            <a:r>
              <a:rPr lang="en-CA" baseline="-25000" dirty="0"/>
              <a:t>3</a:t>
            </a:r>
            <a:r>
              <a:rPr lang="en-CA" dirty="0"/>
              <a:t> and PM</a:t>
            </a:r>
            <a:r>
              <a:rPr lang="en-CA" baseline="-25000" dirty="0"/>
              <a:t>2.5/10</a:t>
            </a:r>
            <a:r>
              <a:rPr lang="en-CA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/>
              <a:t>Higher index </a:t>
            </a:r>
            <a:r>
              <a:rPr lang="en-CA" dirty="0">
                <a:solidFill>
                  <a:srgbClr val="FF0000"/>
                </a:solidFill>
              </a:rPr>
              <a:t>= greater health risk</a:t>
            </a:r>
            <a:endParaRPr lang="en-US" dirty="0">
              <a:solidFill>
                <a:srgbClr val="FF0000"/>
              </a:solidFill>
            </a:endParaRPr>
          </a:p>
          <a:p>
            <a:pPr>
              <a:buClrTx/>
            </a:pPr>
            <a:r>
              <a:rPr lang="en-US" altLang="en-US" sz="2000" dirty="0"/>
              <a:t>AQHI forecasts available to 80% of Canadian Population in:</a:t>
            </a:r>
          </a:p>
          <a:p>
            <a:pPr lvl="1"/>
            <a:r>
              <a:rPr lang="en-CA" altLang="en-US" sz="2000" dirty="0"/>
              <a:t>123 Communities across Canada</a:t>
            </a:r>
          </a:p>
          <a:p>
            <a:pPr lvl="1"/>
            <a:r>
              <a:rPr lang="en-CA" altLang="en-US" sz="2000" dirty="0"/>
              <a:t>11 additional local station forecasts in larger cities</a:t>
            </a:r>
          </a:p>
          <a:p>
            <a:r>
              <a:rPr lang="en-CA" altLang="en-US" sz="2000" b="1" u="sng" dirty="0"/>
              <a:t>Special focus on sensitive population and health impacts</a:t>
            </a:r>
          </a:p>
          <a:p>
            <a:r>
              <a:rPr lang="en-CA" altLang="en-US" sz="2000" dirty="0"/>
              <a:t>Continue to support the Info-Smog (AQI) program in Quebec</a:t>
            </a:r>
          </a:p>
          <a:p>
            <a:pPr marL="0" indent="0">
              <a:buNone/>
            </a:pPr>
            <a:r>
              <a:rPr lang="en-US" sz="1600" dirty="0" err="1"/>
              <a:t>Stieb</a:t>
            </a:r>
            <a:r>
              <a:rPr lang="en-US" sz="1600" dirty="0"/>
              <a:t> D, Burnett R, Smith-Doiron M, </a:t>
            </a:r>
            <a:r>
              <a:rPr lang="en-US" sz="1600" dirty="0" err="1"/>
              <a:t>Brion</a:t>
            </a:r>
            <a:r>
              <a:rPr lang="en-US" sz="1600" dirty="0"/>
              <a:t> O, </a:t>
            </a:r>
            <a:r>
              <a:rPr lang="en-US" sz="1600" dirty="0" err="1"/>
              <a:t>Hwashin</a:t>
            </a:r>
            <a:r>
              <a:rPr lang="en-US" sz="1600" dirty="0"/>
              <a:t> H, Economou V Journal of the Air and Waste Management Association, 2008 vol: 58 (3) pp: 435-450 </a:t>
            </a:r>
          </a:p>
          <a:p>
            <a:endParaRPr lang="en-CA" altLang="en-US" sz="2000" dirty="0"/>
          </a:p>
          <a:p>
            <a:endParaRPr lang="fr-CA" dirty="0"/>
          </a:p>
        </p:txBody>
      </p:sp>
      <p:graphicFrame>
        <p:nvGraphicFramePr>
          <p:cNvPr id="7" name="Object 1">
            <a:extLst>
              <a:ext uri="{FF2B5EF4-FFF2-40B4-BE49-F238E27FC236}">
                <a16:creationId xmlns:a16="http://schemas.microsoft.com/office/drawing/2014/main" id="{FB801BA0-9AB3-4DA2-A52E-4143275352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345049"/>
              </p:ext>
            </p:extLst>
          </p:nvPr>
        </p:nvGraphicFramePr>
        <p:xfrm>
          <a:off x="4511824" y="5373216"/>
          <a:ext cx="6264696" cy="498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65700" imgH="393700" progId="Equation.3">
                  <p:embed/>
                </p:oleObj>
              </mc:Choice>
              <mc:Fallback>
                <p:oleObj name="Equation" r:id="rId4" imgW="4965700" imgH="393700" progId="Equation.3">
                  <p:embed/>
                  <p:pic>
                    <p:nvPicPr>
                      <p:cNvPr id="7" name="Object 1">
                        <a:extLst>
                          <a:ext uri="{FF2B5EF4-FFF2-40B4-BE49-F238E27FC236}">
                            <a16:creationId xmlns:a16="http://schemas.microsoft.com/office/drawing/2014/main" id="{FB801BA0-9AB3-4DA2-A52E-4143275352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1824" y="5373216"/>
                        <a:ext cx="6264696" cy="498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623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DEFB-C338-4CC3-AED0-0813951CD817}" type="slidenum">
              <a:rPr lang="en-CA" smtClean="0"/>
              <a:t>4</a:t>
            </a:fld>
            <a:endParaRPr lang="en-CA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8400" y="273600"/>
            <a:ext cx="10972800" cy="11448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AQHI-Plus – Alternate formulas for Regional flexibility</a:t>
            </a:r>
            <a:endParaRPr lang="fr-CA" cap="none">
              <a:solidFill>
                <a:schemeClr val="tx1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08400" y="1418400"/>
            <a:ext cx="10972800" cy="44604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ClrTx/>
            </a:pPr>
            <a:r>
              <a:rPr lang="en-US" altLang="en-US" sz="1800" b="1" dirty="0"/>
              <a:t>Alternate formula based on single pollutants for calculating AQHI</a:t>
            </a:r>
          </a:p>
          <a:p>
            <a:pPr lvl="1"/>
            <a:r>
              <a:rPr lang="en-US" altLang="en-US" sz="1400" dirty="0"/>
              <a:t>Pollutant threshold often linked to high risk AQHI category, based on provincial regulations</a:t>
            </a:r>
            <a:endParaRPr lang="en-US" altLang="en-US" sz="1400" dirty="0">
              <a:cs typeface="Arial"/>
            </a:endParaRPr>
          </a:p>
          <a:p>
            <a:pPr lvl="1"/>
            <a:r>
              <a:rPr lang="en-US" altLang="en-US" sz="1400" dirty="0"/>
              <a:t>Generally based on 1-hr average to be more responsive to rapidly changing conditions, but also more vulnerable to errors</a:t>
            </a:r>
            <a:endParaRPr lang="en-US" altLang="en-US" sz="1400" dirty="0">
              <a:cs typeface="Arial"/>
            </a:endParaRPr>
          </a:p>
          <a:p>
            <a:r>
              <a:rPr lang="en-US" altLang="en-US" sz="1800" b="1" dirty="0"/>
              <a:t>Health Based AQHI using only PM</a:t>
            </a:r>
            <a:r>
              <a:rPr lang="en-US" altLang="en-US" sz="1800" b="1" baseline="-25000" dirty="0"/>
              <a:t>2.5 </a:t>
            </a:r>
            <a:r>
              <a:rPr lang="en-US" altLang="en-US" sz="1800" b="1" dirty="0"/>
              <a:t>Wildfire and Residential Wood Smoke</a:t>
            </a:r>
            <a:endParaRPr lang="en-US" altLang="en-US" sz="1800" b="1" baseline="-25000" dirty="0"/>
          </a:p>
          <a:p>
            <a:pPr lvl="1"/>
            <a:r>
              <a:rPr lang="en-US" altLang="en-US" sz="1700" dirty="0"/>
              <a:t>Ceiling([PM</a:t>
            </a:r>
            <a:r>
              <a:rPr lang="en-US" altLang="en-US" sz="1700" baseline="-25000" dirty="0"/>
              <a:t>2.5</a:t>
            </a:r>
            <a:r>
              <a:rPr lang="en-US" altLang="en-US" sz="1700" dirty="0"/>
              <a:t>]/10) -&gt; calculated in parallel with AQHI, highest is reported as observation</a:t>
            </a:r>
            <a:endParaRPr lang="en-US" altLang="en-US" sz="1700" dirty="0">
              <a:cs typeface="Arial"/>
            </a:endParaRPr>
          </a:p>
          <a:p>
            <a:pPr lvl="1"/>
            <a:r>
              <a:rPr lang="en-US" altLang="en-US" sz="1700" dirty="0"/>
              <a:t>Applies to all values of PM</a:t>
            </a:r>
            <a:r>
              <a:rPr lang="en-US" altLang="en-US" sz="1700" baseline="-25000" dirty="0"/>
              <a:t>2.5</a:t>
            </a:r>
            <a:r>
              <a:rPr lang="en-US" altLang="en-US" sz="1700" dirty="0"/>
              <a:t> (no thresholds)</a:t>
            </a:r>
            <a:endParaRPr lang="en-US" altLang="en-US" sz="1700" dirty="0">
              <a:cs typeface="Arial"/>
            </a:endParaRPr>
          </a:p>
          <a:p>
            <a:pPr lvl="1"/>
            <a:r>
              <a:rPr lang="en-US" altLang="en-US" sz="1800" dirty="0"/>
              <a:t>1-hour PM2.5 AQHI+ exhibits best-fit for respiratory outcomes for smoke events</a:t>
            </a:r>
            <a:r>
              <a:rPr lang="en-US" altLang="en-US" sz="1700" dirty="0"/>
              <a:t> (Yao et al)</a:t>
            </a:r>
            <a:r>
              <a:rPr lang="en-US" altLang="en-US" sz="1200" baseline="30000" dirty="0"/>
              <a:t> 1</a:t>
            </a:r>
            <a:r>
              <a:rPr lang="en-US" altLang="en-US" sz="1200" dirty="0"/>
              <a:t> </a:t>
            </a:r>
          </a:p>
          <a:p>
            <a:pPr lvl="1"/>
            <a:r>
              <a:rPr lang="en-US" altLang="en-US" sz="1700" dirty="0"/>
              <a:t>Also effective during cold season for communities impacted by residential wood smoke. (Trieu et al)</a:t>
            </a:r>
            <a:r>
              <a:rPr lang="en-US" altLang="en-US" sz="1700" baseline="30000" dirty="0"/>
              <a:t> 2</a:t>
            </a:r>
            <a:endParaRPr lang="en-US" altLang="en-US" sz="1700" dirty="0"/>
          </a:p>
          <a:p>
            <a:pPr lvl="1"/>
            <a:r>
              <a:rPr lang="en-US" altLang="en-US" sz="1700" dirty="0"/>
              <a:t>Currently implemented </a:t>
            </a:r>
            <a:r>
              <a:rPr lang="en-US" altLang="en-US" sz="1700" dirty="0">
                <a:solidFill>
                  <a:schemeClr val="bg1">
                    <a:lumMod val="50000"/>
                  </a:schemeClr>
                </a:solidFill>
              </a:rPr>
              <a:t>all seasons for all provinces and territories, except Quebec which uses AQHI+ PM2.5 only for Wildfire smoke.</a:t>
            </a:r>
            <a:endParaRPr lang="en-US" altLang="en-US" sz="1700" dirty="0">
              <a:solidFill>
                <a:schemeClr val="bg1">
                  <a:lumMod val="50000"/>
                </a:schemeClr>
              </a:solidFill>
              <a:cs typeface="Arial"/>
            </a:endParaRPr>
          </a:p>
          <a:p>
            <a:pPr marL="0" indent="0">
              <a:buNone/>
            </a:pPr>
            <a:r>
              <a:rPr lang="en-US" altLang="en-US" sz="1400" baseline="30000" dirty="0"/>
              <a:t>1</a:t>
            </a:r>
            <a:r>
              <a:rPr lang="en-US" sz="1400" dirty="0"/>
              <a:t>Yao, J., Stieb, D. M., Taylor, E., &amp; Henderson, S. B. (2019). Assessment of the Air Quality Health Index (AQHI) and four alternate AQHI-Plus amendments for wildfire seasons in British Columbia. Canadian Journal of Public Health. </a:t>
            </a:r>
            <a:r>
              <a:rPr lang="en-US" sz="1400" dirty="0">
                <a:hlinkClick r:id="rId4"/>
              </a:rPr>
              <a:t>https://doi.org/10.17269/s41997-019-00237-w</a:t>
            </a:r>
            <a:r>
              <a:rPr lang="en-US" sz="1400" dirty="0"/>
              <a:t> </a:t>
            </a:r>
            <a:endParaRPr lang="en-US" sz="1400" dirty="0">
              <a:cs typeface="Arial"/>
            </a:endParaRP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aseline="30000" dirty="0"/>
              <a:t>2</a:t>
            </a:r>
            <a:r>
              <a:rPr lang="en-US" sz="1400" dirty="0"/>
              <a:t>Jeffrey Trieu, </a:t>
            </a:r>
            <a:r>
              <a:rPr lang="en-US" sz="1400" dirty="0" err="1"/>
              <a:t>Jiayun</a:t>
            </a:r>
            <a:r>
              <a:rPr lang="en-US" sz="1400" dirty="0"/>
              <a:t> Yao, Kathleen E. McLean, Dave M. Stieb &amp; Sarah B. Henderson (2020) Evaluating an Air Quality Health Index (AQHI) amendment for communities impacted by residential woodsmoke in British Columbia, Canada, Journal of the Air &amp; Waste Management Association, 70:10, 1009-1021, DOI: </a:t>
            </a:r>
            <a:r>
              <a:rPr lang="en-US" sz="1400" dirty="0">
                <a:hlinkClick r:id="rId5"/>
              </a:rPr>
              <a:t>10.1080/10962247.2020.1797927</a:t>
            </a:r>
            <a:r>
              <a:rPr lang="en-US" sz="1400" dirty="0"/>
              <a:t> </a:t>
            </a:r>
            <a:endParaRPr lang="en-US" sz="1400" dirty="0">
              <a:cs typeface="Arial"/>
            </a:endParaRPr>
          </a:p>
          <a:p>
            <a:pPr marL="0" indent="0">
              <a:buNone/>
            </a:pPr>
            <a:endParaRPr lang="en-US" sz="1800" dirty="0"/>
          </a:p>
          <a:p>
            <a:pPr>
              <a:buClrTx/>
            </a:pPr>
            <a:endParaRPr lang="en-US" altLang="en-US" sz="1800" dirty="0"/>
          </a:p>
          <a:p>
            <a:pPr>
              <a:buClrTx/>
            </a:pPr>
            <a:endParaRPr lang="en-US" altLang="en-US" sz="1800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897159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30D5-89D0-E191-A110-C9556D5A5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 Alerting SAQS and AQA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23212-4504-E533-74DC-651C86B90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3965574"/>
          </a:xfrm>
        </p:spPr>
        <p:txBody>
          <a:bodyPr/>
          <a:lstStyle/>
          <a:p>
            <a:r>
              <a:rPr lang="en-US" dirty="0"/>
              <a:t>2 tier system for AQ Alerts</a:t>
            </a:r>
          </a:p>
          <a:p>
            <a:pPr lvl="1"/>
            <a:r>
              <a:rPr lang="en-US" dirty="0"/>
              <a:t>SAQS (Special Air Quality Statement)</a:t>
            </a:r>
          </a:p>
          <a:p>
            <a:pPr lvl="2"/>
            <a:r>
              <a:rPr lang="en-US" dirty="0"/>
              <a:t>AQHI 7-10</a:t>
            </a:r>
          </a:p>
          <a:p>
            <a:pPr lvl="1"/>
            <a:r>
              <a:rPr lang="en-US" dirty="0"/>
              <a:t>AQA (Air Quality Advisory)</a:t>
            </a:r>
          </a:p>
          <a:p>
            <a:pPr lvl="2"/>
            <a:r>
              <a:rPr lang="en-US" dirty="0"/>
              <a:t>AQHI 10+ due to wildfire smoke only</a:t>
            </a:r>
          </a:p>
          <a:p>
            <a:r>
              <a:rPr lang="en-US" dirty="0"/>
              <a:t>Weather office Air Quality alert layer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5C7CAC-941C-B40E-0431-316EA93D37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2664" y="1381760"/>
            <a:ext cx="4931136" cy="44094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E00A5-8718-9CBE-862B-1EC00FB2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263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30C9B-A798-E489-7A0B-26C15DA8C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WeatherCAN</a:t>
            </a:r>
            <a:r>
              <a:rPr lang="en-US" dirty="0"/>
              <a:t> APP Redesign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6C05-0894-784B-E5E4-EAD545B39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16120" cy="37636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The AQ observations are visible on the main ‘now’ page</a:t>
            </a:r>
          </a:p>
          <a:p>
            <a:r>
              <a:rPr lang="en-US" dirty="0">
                <a:latin typeface="Arial"/>
                <a:cs typeface="Arial"/>
              </a:rPr>
              <a:t>Users set notifications for their AQHI number, and soon Temperature, Humidex and Wind chill</a:t>
            </a:r>
          </a:p>
        </p:txBody>
      </p:sp>
      <p:pic>
        <p:nvPicPr>
          <p:cNvPr id="7" name="Content Placeholder 6" descr="A screenshot of a weather forecast&#10;&#10;Description automatically generated">
            <a:extLst>
              <a:ext uri="{FF2B5EF4-FFF2-40B4-BE49-F238E27FC236}">
                <a16:creationId xmlns:a16="http://schemas.microsoft.com/office/drawing/2014/main" id="{1CE816BE-B47D-04EF-9731-C152484807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12" y="1664969"/>
            <a:ext cx="2020471" cy="437499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E9544-A868-4544-2EE5-3E4ED571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161A0-0E6A-4BED-9027-1915FC7FE8F8}" type="slidenum">
              <a:rPr lang="en-CA" smtClean="0"/>
              <a:t>6</a:t>
            </a:fld>
            <a:endParaRPr lang="en-CA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F37E30A9-7E3B-8FF2-5CB6-B8FBAE184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12" y="1664970"/>
            <a:ext cx="2020471" cy="4374993"/>
          </a:xfrm>
          <a:prstGeom prst="rect">
            <a:avLst/>
          </a:prstGeom>
        </p:spPr>
      </p:pic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9B00A8BE-EFD7-1087-4E62-CE5CF16359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798" y="1664969"/>
            <a:ext cx="2020471" cy="437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54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DEFB-C338-4CC3-AED0-0813951CD817}" type="slidenum">
              <a:rPr lang="en-CA" smtClean="0"/>
              <a:t>7</a:t>
            </a:fld>
            <a:endParaRPr lang="en-C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2692" y="292763"/>
            <a:ext cx="1122661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National Small Sensor Pilot Project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718164"/>
            <a:ext cx="5401816" cy="401399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/>
              <a:t>After the 5-year</a:t>
            </a:r>
            <a:r>
              <a:rPr lang="en-US" dirty="0"/>
              <a:t> pilot</a:t>
            </a:r>
            <a:r>
              <a:rPr lang="en-US"/>
              <a:t>, plans for transitioning</a:t>
            </a:r>
            <a:r>
              <a:rPr lang="en-US" dirty="0"/>
              <a:t> to a program</a:t>
            </a:r>
            <a:r>
              <a:rPr lang="en-US"/>
              <a:t> </a:t>
            </a:r>
            <a:endParaRPr lang="en-US" dirty="0"/>
          </a:p>
          <a:p>
            <a:r>
              <a:rPr lang="en-CA" dirty="0"/>
              <a:t>Hourly, near real-time PM</a:t>
            </a:r>
            <a:r>
              <a:rPr lang="en-CA" baseline="-25000" dirty="0"/>
              <a:t>2.5</a:t>
            </a:r>
            <a:r>
              <a:rPr lang="en-CA" dirty="0"/>
              <a:t> data is available on the </a:t>
            </a:r>
            <a:r>
              <a:rPr lang="en-CA">
                <a:hlinkClick r:id="rId2"/>
              </a:rPr>
              <a:t>AQmap</a:t>
            </a:r>
            <a:r>
              <a:rPr lang="en-CA" dirty="0"/>
              <a:t> in partnership with UNBC</a:t>
            </a:r>
            <a:r>
              <a:rPr lang="en-CA"/>
              <a:t> with additional layers. </a:t>
            </a:r>
            <a:endParaRPr lang="en-US">
              <a:cs typeface="Arial"/>
            </a:endParaRPr>
          </a:p>
          <a:p>
            <a:r>
              <a:rPr lang="en-US"/>
              <a:t>Spatial data to </a:t>
            </a:r>
            <a:r>
              <a:rPr lang="en-US" dirty="0"/>
              <a:t>verify models and analysis</a:t>
            </a:r>
            <a:endParaRPr lang="en-US">
              <a:cs typeface="Arial"/>
            </a:endParaRPr>
          </a:p>
          <a:p>
            <a:r>
              <a:rPr lang="en-US" dirty="0"/>
              <a:t>Future -&gt; Fill gaps in observation network to </a:t>
            </a:r>
            <a:r>
              <a:rPr lang="en-US"/>
              <a:t>improve </a:t>
            </a:r>
            <a:r>
              <a:rPr lang="en-US" dirty="0"/>
              <a:t>gridded products</a:t>
            </a:r>
            <a:endParaRPr lang="en-US">
              <a:cs typeface="Arial"/>
            </a:endParaRPr>
          </a:p>
          <a:p>
            <a:r>
              <a:rPr lang="en-US">
                <a:cs typeface="Arial"/>
              </a:rPr>
              <a:t>EPA including Canadian Small sensors on </a:t>
            </a:r>
            <a:r>
              <a:rPr lang="en-US">
                <a:cs typeface="Arial"/>
                <a:hlinkClick r:id="rId3"/>
              </a:rPr>
              <a:t>fire and smoke map</a:t>
            </a:r>
            <a:r>
              <a:rPr lang="en-US">
                <a:cs typeface="Arial"/>
              </a:rPr>
              <a:t>.</a:t>
            </a: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802CD7DE-4316-B78E-5D16-6D325B91D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39" y="1552506"/>
            <a:ext cx="5810861" cy="50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4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C6090A-0677-7CDC-9D6E-C33E9D28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DEFB-C338-4CC3-AED0-0813951CD817}" type="slidenum">
              <a:rPr lang="en-CA" smtClean="0"/>
              <a:t>8</a:t>
            </a:fld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FE9854-9CFD-760C-91BE-B3EAB4D0E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PM2.5 Peak Events (May 1 – Sept 4)</a:t>
            </a:r>
            <a:endParaRPr lang="en-C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EAB9EC-ED62-4AFA-1B06-1A5DC5D5D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0080" y="1227364"/>
            <a:ext cx="7971627" cy="5447081"/>
          </a:xfrm>
        </p:spPr>
      </p:pic>
    </p:spTree>
    <p:extLst>
      <p:ext uri="{BB962C8B-B14F-4D97-AF65-F5344CB8AC3E}">
        <p14:creationId xmlns:p14="http://schemas.microsoft.com/office/powerpoint/2010/main" val="2426820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E09719-91E4-5170-BA58-FCB2B803F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8833" y="177524"/>
            <a:ext cx="4082786" cy="33291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C6090A-0677-7CDC-9D6E-C33E9D28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DEFB-C338-4CC3-AED0-0813951CD817}" type="slidenum">
              <a:rPr lang="en-CA" smtClean="0"/>
              <a:t>9</a:t>
            </a:fld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FE9854-9CFD-760C-91BE-B3EAB4D0E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3476480" cy="1910714"/>
          </a:xfrm>
        </p:spPr>
        <p:txBody>
          <a:bodyPr/>
          <a:lstStyle/>
          <a:p>
            <a:r>
              <a:rPr lang="en-US" dirty="0"/>
              <a:t>New RAQDPS Maps</a:t>
            </a:r>
            <a:endParaRPr lang="en-CA" dirty="0"/>
          </a:p>
        </p:txBody>
      </p:sp>
      <p:pic>
        <p:nvPicPr>
          <p:cNvPr id="6" name="Content Placeholder 5" descr="A screenshot of a map&#10;&#10;Description automatically generated">
            <a:extLst>
              <a:ext uri="{FF2B5EF4-FFF2-40B4-BE49-F238E27FC236}">
                <a16:creationId xmlns:a16="http://schemas.microsoft.com/office/drawing/2014/main" id="{35238BCC-65B9-41A3-ED28-1BB022770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73" y="2647154"/>
            <a:ext cx="4851106" cy="34797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411B1-5C89-213D-472A-5C3522E99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8274" y="1027907"/>
            <a:ext cx="4399192" cy="3630491"/>
          </a:xfrm>
          <a:prstGeom prst="rect">
            <a:avLst/>
          </a:prstGeom>
        </p:spPr>
      </p:pic>
      <p:pic>
        <p:nvPicPr>
          <p:cNvPr id="10" name="Picture 9" descr="A screenshot of a map&#10;&#10;Description automatically generated">
            <a:extLst>
              <a:ext uri="{FF2B5EF4-FFF2-40B4-BE49-F238E27FC236}">
                <a16:creationId xmlns:a16="http://schemas.microsoft.com/office/drawing/2014/main" id="{E25810D3-F093-EEEC-29EF-43E83BE83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3" y="2387274"/>
            <a:ext cx="4670685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1022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CC_Presentation_Blue_Lines_Widescreen (50-150)" id="{6C4AC99E-1393-4543-87B3-89EFAEC349CE}" vid="{8462B3F3-5AC8-EF4C-9E7C-CB787AF86D85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C6DB6060577D4F99F0C915229F3AC8" ma:contentTypeVersion="13" ma:contentTypeDescription="Create a new document." ma:contentTypeScope="" ma:versionID="5bb623b583d20d946f355516cd7ce2d1">
  <xsd:schema xmlns:xsd="http://www.w3.org/2001/XMLSchema" xmlns:xs="http://www.w3.org/2001/XMLSchema" xmlns:p="http://schemas.microsoft.com/office/2006/metadata/properties" xmlns:ns3="6e0f39a0-7869-4182-8973-9eeb011dbff4" xmlns:ns4="89b5d633-5581-4567-8547-00804df677d3" targetNamespace="http://schemas.microsoft.com/office/2006/metadata/properties" ma:root="true" ma:fieldsID="7ed3c303a0d5763b9615f7d54d1d3119" ns3:_="" ns4:_="">
    <xsd:import namespace="6e0f39a0-7869-4182-8973-9eeb011dbff4"/>
    <xsd:import namespace="89b5d633-5581-4567-8547-00804df677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0f39a0-7869-4182-8973-9eeb011dbf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b5d633-5581-4567-8547-00804df677d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380852-001A-4F26-945E-6F7D96F582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0f39a0-7869-4182-8973-9eeb011dbff4"/>
    <ds:schemaRef ds:uri="89b5d633-5581-4567-8547-00804df677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92AB83-4FCD-4E26-92C9-706248A0AF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DD732A-E46D-4798-AAF4-487291C2B51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89b5d633-5581-4567-8547-00804df677d3"/>
    <ds:schemaRef ds:uri="6e0f39a0-7869-4182-8973-9eeb011dbff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10294</TotalTime>
  <Words>1947</Words>
  <Application>Microsoft Office PowerPoint</Application>
  <PresentationFormat>Widescreen</PresentationFormat>
  <Paragraphs>239</Paragraphs>
  <Slides>19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Calibri</vt:lpstr>
      <vt:lpstr>Cambria Math</vt:lpstr>
      <vt:lpstr>Century Gothic</vt:lpstr>
      <vt:lpstr>Helvetica</vt:lpstr>
      <vt:lpstr>Segoe UI</vt:lpstr>
      <vt:lpstr>Times New Roman</vt:lpstr>
      <vt:lpstr>Wingdings</vt:lpstr>
      <vt:lpstr>Custom Design</vt:lpstr>
      <vt:lpstr>1_Custom Design</vt:lpstr>
      <vt:lpstr>2_Custom Design</vt:lpstr>
      <vt:lpstr>Thème2</vt:lpstr>
      <vt:lpstr>Office Theme</vt:lpstr>
      <vt:lpstr>Equation</vt:lpstr>
      <vt:lpstr>Air Quality Forecasting in Canada – Program update</vt:lpstr>
      <vt:lpstr>Overview</vt:lpstr>
      <vt:lpstr>PowerPoint Presentation</vt:lpstr>
      <vt:lpstr>AQHI-Plus – Alternate formulas for Regional flexibility</vt:lpstr>
      <vt:lpstr>AQ Alerting SAQS and AQA</vt:lpstr>
      <vt:lpstr>WeatherCAN APP Redesign</vt:lpstr>
      <vt:lpstr>National Small Sensor Pilot Project</vt:lpstr>
      <vt:lpstr>PM2.5 Peak Events (May 1 – Sept 4)</vt:lpstr>
      <vt:lpstr>New RAQDPS Maps</vt:lpstr>
      <vt:lpstr>PowerPoint Presentation</vt:lpstr>
      <vt:lpstr>MSC TRANSFORMATION</vt:lpstr>
      <vt:lpstr>Canadian Air Quality Model(s) Sylvain Ménard – National Prediction Development (ECCC) with contribution from Rodrigo Munoz-Alpizar (ECCC)</vt:lpstr>
      <vt:lpstr>ECCC’s operational AQ systems COMPONENTS Regional Air Quality Deterministic Prediction System (RAQDPS)</vt:lpstr>
      <vt:lpstr>PowerPoint Presentation</vt:lpstr>
      <vt:lpstr>RAQDPS Innovations impact on Ozone, NO2 and PM2.5 (Test - Control) --- Spatial differences in average seasonal surface concentrations</vt:lpstr>
      <vt:lpstr>Wildfire-related pollution: seasonal wildfire contributions to PM2.5 surface concentrations  fire-PM2.5 mean (May-SEP) surface concentrations</vt:lpstr>
      <vt:lpstr>2023 Canadian WILDFIRES IMPACTS</vt:lpstr>
      <vt:lpstr>Collaborative initiatives</vt:lpstr>
      <vt:lpstr>Future plan  Innovation cycle 5 (IC-5) </vt:lpstr>
    </vt:vector>
  </TitlesOfParts>
  <Company>Environment Climate Change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Blouin,Maxime [NCR]</dc:creator>
  <cp:lastModifiedBy>Williams,Sherry (ECCC)</cp:lastModifiedBy>
  <cp:revision>48</cp:revision>
  <dcterms:created xsi:type="dcterms:W3CDTF">2019-01-29T14:33:31Z</dcterms:created>
  <dcterms:modified xsi:type="dcterms:W3CDTF">2024-10-03T15:10:28Z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0x01010000C6DB6060577D4F99F0C915229F3AC8</vt:lpwstr>
  </property>
</Properties>
</file>