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0"/>
  </p:notesMasterIdLst>
  <p:sldIdLst>
    <p:sldId id="256" r:id="rId2"/>
    <p:sldId id="257" r:id="rId3"/>
    <p:sldId id="264" r:id="rId4"/>
    <p:sldId id="262" r:id="rId5"/>
    <p:sldId id="263" r:id="rId6"/>
    <p:sldId id="265" r:id="rId7"/>
    <p:sldId id="266" r:id="rId8"/>
    <p:sldId id="268" r:id="rId9"/>
    <p:sldId id="267" r:id="rId10"/>
    <p:sldId id="269" r:id="rId11"/>
    <p:sldId id="279" r:id="rId12"/>
    <p:sldId id="270" r:id="rId13"/>
    <p:sldId id="271" r:id="rId14"/>
    <p:sldId id="272" r:id="rId15"/>
    <p:sldId id="273" r:id="rId16"/>
    <p:sldId id="274" r:id="rId17"/>
    <p:sldId id="275" r:id="rId18"/>
    <p:sldId id="276" r:id="rId19"/>
    <p:sldId id="277" r:id="rId20"/>
    <p:sldId id="280" r:id="rId21"/>
    <p:sldId id="281" r:id="rId22"/>
    <p:sldId id="282" r:id="rId23"/>
    <p:sldId id="283" r:id="rId24"/>
    <p:sldId id="284" r:id="rId25"/>
    <p:sldId id="285" r:id="rId26"/>
    <p:sldId id="286" r:id="rId27"/>
    <p:sldId id="278" r:id="rId28"/>
    <p:sldId id="28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E6E6E6"/>
    <a:srgbClr val="7F0023"/>
    <a:srgbClr val="903B94"/>
    <a:srgbClr val="FF0007"/>
    <a:srgbClr val="FF7E1D"/>
    <a:srgbClr val="A6CAF0"/>
    <a:srgbClr val="FFFF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9" autoAdjust="0"/>
    <p:restoredTop sz="92724" autoAdjust="0"/>
  </p:normalViewPr>
  <p:slideViewPr>
    <p:cSldViewPr snapToGrid="0">
      <p:cViewPr varScale="1">
        <p:scale>
          <a:sx n="80" d="100"/>
          <a:sy n="80" d="100"/>
        </p:scale>
        <p:origin x="1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B1F155-4F29-4A77-916C-DC068633CF28}"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EC5E4-5E00-4C20-BA27-5A2A77894A25}" type="slidenum">
              <a:rPr lang="en-US" smtClean="0"/>
              <a:t>‹#›</a:t>
            </a:fld>
            <a:endParaRPr lang="en-US"/>
          </a:p>
        </p:txBody>
      </p:sp>
    </p:spTree>
    <p:extLst>
      <p:ext uri="{BB962C8B-B14F-4D97-AF65-F5344CB8AC3E}">
        <p14:creationId xmlns:p14="http://schemas.microsoft.com/office/powerpoint/2010/main" val="2652671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*Weekly MNICS briefings – we try to provide a daily “probability of alert” through the next 7 days</a:t>
            </a:r>
          </a:p>
        </p:txBody>
      </p:sp>
      <p:sp>
        <p:nvSpPr>
          <p:cNvPr id="4" name="Slide Number Placeholder 3"/>
          <p:cNvSpPr>
            <a:spLocks noGrp="1"/>
          </p:cNvSpPr>
          <p:nvPr>
            <p:ph type="sldNum" sz="quarter" idx="5"/>
          </p:nvPr>
        </p:nvSpPr>
        <p:spPr/>
        <p:txBody>
          <a:bodyPr/>
          <a:lstStyle/>
          <a:p>
            <a:fld id="{E81EC5E4-5E00-4C20-BA27-5A2A77894A25}" type="slidenum">
              <a:rPr lang="en-US" smtClean="0"/>
              <a:t>2</a:t>
            </a:fld>
            <a:endParaRPr lang="en-US"/>
          </a:p>
        </p:txBody>
      </p:sp>
    </p:spTree>
    <p:extLst>
      <p:ext uri="{BB962C8B-B14F-4D97-AF65-F5344CB8AC3E}">
        <p14:creationId xmlns:p14="http://schemas.microsoft.com/office/powerpoint/2010/main" val="681045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1EC5E4-5E00-4C20-BA27-5A2A77894A25}" type="slidenum">
              <a:rPr lang="en-US" smtClean="0"/>
              <a:t>11</a:t>
            </a:fld>
            <a:endParaRPr lang="en-US"/>
          </a:p>
        </p:txBody>
      </p:sp>
    </p:spTree>
    <p:extLst>
      <p:ext uri="{BB962C8B-B14F-4D97-AF65-F5344CB8AC3E}">
        <p14:creationId xmlns:p14="http://schemas.microsoft.com/office/powerpoint/2010/main" val="798635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1EC5E4-5E00-4C20-BA27-5A2A77894A25}" type="slidenum">
              <a:rPr lang="en-US" smtClean="0"/>
              <a:t>12</a:t>
            </a:fld>
            <a:endParaRPr lang="en-US"/>
          </a:p>
        </p:txBody>
      </p:sp>
    </p:spTree>
    <p:extLst>
      <p:ext uri="{BB962C8B-B14F-4D97-AF65-F5344CB8AC3E}">
        <p14:creationId xmlns:p14="http://schemas.microsoft.com/office/powerpoint/2010/main" val="1379357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1EC5E4-5E00-4C20-BA27-5A2A77894A25}" type="slidenum">
              <a:rPr lang="en-US" smtClean="0"/>
              <a:t>13</a:t>
            </a:fld>
            <a:endParaRPr lang="en-US"/>
          </a:p>
        </p:txBody>
      </p:sp>
    </p:spTree>
    <p:extLst>
      <p:ext uri="{BB962C8B-B14F-4D97-AF65-F5344CB8AC3E}">
        <p14:creationId xmlns:p14="http://schemas.microsoft.com/office/powerpoint/2010/main" val="3063143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1EC5E4-5E00-4C20-BA27-5A2A77894A25}" type="slidenum">
              <a:rPr lang="en-US" smtClean="0"/>
              <a:t>14</a:t>
            </a:fld>
            <a:endParaRPr lang="en-US"/>
          </a:p>
        </p:txBody>
      </p:sp>
    </p:spTree>
    <p:extLst>
      <p:ext uri="{BB962C8B-B14F-4D97-AF65-F5344CB8AC3E}">
        <p14:creationId xmlns:p14="http://schemas.microsoft.com/office/powerpoint/2010/main" val="979811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*Drought is often cited as a risk for wildfires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*Best guess which involved interpolation on occasion, as Canadian drought maps update once a month as opposed to weekly in the US</a:t>
            </a:r>
          </a:p>
        </p:txBody>
      </p:sp>
      <p:sp>
        <p:nvSpPr>
          <p:cNvPr id="4" name="Slide Number Placeholder 3"/>
          <p:cNvSpPr>
            <a:spLocks noGrp="1"/>
          </p:cNvSpPr>
          <p:nvPr>
            <p:ph type="sldNum" sz="quarter" idx="5"/>
          </p:nvPr>
        </p:nvSpPr>
        <p:spPr/>
        <p:txBody>
          <a:bodyPr/>
          <a:lstStyle/>
          <a:p>
            <a:fld id="{E81EC5E4-5E00-4C20-BA27-5A2A77894A25}" type="slidenum">
              <a:rPr lang="en-US" smtClean="0"/>
              <a:t>15</a:t>
            </a:fld>
            <a:endParaRPr lang="en-US"/>
          </a:p>
        </p:txBody>
      </p:sp>
    </p:spTree>
    <p:extLst>
      <p:ext uri="{BB962C8B-B14F-4D97-AF65-F5344CB8AC3E}">
        <p14:creationId xmlns:p14="http://schemas.microsoft.com/office/powerpoint/2010/main" val="212863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1EC5E4-5E00-4C20-BA27-5A2A77894A25}" type="slidenum">
              <a:rPr lang="en-US" smtClean="0"/>
              <a:t>16</a:t>
            </a:fld>
            <a:endParaRPr lang="en-US"/>
          </a:p>
        </p:txBody>
      </p:sp>
    </p:spTree>
    <p:extLst>
      <p:ext uri="{BB962C8B-B14F-4D97-AF65-F5344CB8AC3E}">
        <p14:creationId xmlns:p14="http://schemas.microsoft.com/office/powerpoint/2010/main" val="4101038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Helvetica Neue"/>
              </a:rPr>
              <a:t>*Used as a general index of fire danger throughout the forested areas of Canada, which t</a:t>
            </a:r>
            <a:r>
              <a:rPr lang="en-US" dirty="0"/>
              <a:t>akes into account the dryness of fuels, temperature, humidity, level of precipitation and wind speed</a:t>
            </a:r>
          </a:p>
        </p:txBody>
      </p:sp>
      <p:sp>
        <p:nvSpPr>
          <p:cNvPr id="4" name="Slide Number Placeholder 3"/>
          <p:cNvSpPr>
            <a:spLocks noGrp="1"/>
          </p:cNvSpPr>
          <p:nvPr>
            <p:ph type="sldNum" sz="quarter" idx="5"/>
          </p:nvPr>
        </p:nvSpPr>
        <p:spPr/>
        <p:txBody>
          <a:bodyPr/>
          <a:lstStyle/>
          <a:p>
            <a:fld id="{E81EC5E4-5E00-4C20-BA27-5A2A77894A25}" type="slidenum">
              <a:rPr lang="en-US" smtClean="0"/>
              <a:t>17</a:t>
            </a:fld>
            <a:endParaRPr lang="en-US"/>
          </a:p>
        </p:txBody>
      </p:sp>
    </p:spTree>
    <p:extLst>
      <p:ext uri="{BB962C8B-B14F-4D97-AF65-F5344CB8AC3E}">
        <p14:creationId xmlns:p14="http://schemas.microsoft.com/office/powerpoint/2010/main" val="2128049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small sample size, but can at least start to glean some information about the wildfire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Data distributed into quartiles, and I believe </a:t>
            </a:r>
            <a:r>
              <a:rPr lang="en-US" b="0" i="0" dirty="0">
                <a:solidFill>
                  <a:srgbClr val="000000"/>
                </a:solidFill>
                <a:effectLst/>
                <a:latin typeface="Salesforce Sans"/>
              </a:rPr>
              <a:t>the whiskers extend to 1.5* the Interquartile Range (the box) to set a boundary beyond which would be considered outliers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*https://psl.noaa.gov/cgi-bin/data/narr/plothour.pl</a:t>
            </a:r>
          </a:p>
        </p:txBody>
      </p:sp>
      <p:sp>
        <p:nvSpPr>
          <p:cNvPr id="4" name="Slide Number Placeholder 3"/>
          <p:cNvSpPr>
            <a:spLocks noGrp="1"/>
          </p:cNvSpPr>
          <p:nvPr>
            <p:ph type="sldNum" sz="quarter" idx="5"/>
          </p:nvPr>
        </p:nvSpPr>
        <p:spPr/>
        <p:txBody>
          <a:bodyPr/>
          <a:lstStyle/>
          <a:p>
            <a:fld id="{E81EC5E4-5E00-4C20-BA27-5A2A77894A25}" type="slidenum">
              <a:rPr lang="en-US" smtClean="0"/>
              <a:t>18</a:t>
            </a:fld>
            <a:endParaRPr lang="en-US"/>
          </a:p>
        </p:txBody>
      </p:sp>
    </p:spTree>
    <p:extLst>
      <p:ext uri="{BB962C8B-B14F-4D97-AF65-F5344CB8AC3E}">
        <p14:creationId xmlns:p14="http://schemas.microsoft.com/office/powerpoint/2010/main" val="2517139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1EC5E4-5E00-4C20-BA27-5A2A77894A25}" type="slidenum">
              <a:rPr lang="en-US" smtClean="0"/>
              <a:t>19</a:t>
            </a:fld>
            <a:endParaRPr lang="en-US"/>
          </a:p>
        </p:txBody>
      </p:sp>
    </p:spTree>
    <p:extLst>
      <p:ext uri="{BB962C8B-B14F-4D97-AF65-F5344CB8AC3E}">
        <p14:creationId xmlns:p14="http://schemas.microsoft.com/office/powerpoint/2010/main" val="2473219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couple odd-balls, but by and large, seems to be a common theme involving an upper-level trough in the vicinity or just west of the wildfire location. </a:t>
            </a:r>
          </a:p>
        </p:txBody>
      </p:sp>
      <p:sp>
        <p:nvSpPr>
          <p:cNvPr id="4" name="Slide Number Placeholder 3"/>
          <p:cNvSpPr>
            <a:spLocks noGrp="1"/>
          </p:cNvSpPr>
          <p:nvPr>
            <p:ph type="sldNum" sz="quarter" idx="5"/>
          </p:nvPr>
        </p:nvSpPr>
        <p:spPr/>
        <p:txBody>
          <a:bodyPr/>
          <a:lstStyle/>
          <a:p>
            <a:fld id="{E81EC5E4-5E00-4C20-BA27-5A2A77894A25}" type="slidenum">
              <a:rPr lang="en-US" smtClean="0"/>
              <a:t>20</a:t>
            </a:fld>
            <a:endParaRPr lang="en-US"/>
          </a:p>
        </p:txBody>
      </p:sp>
    </p:spTree>
    <p:extLst>
      <p:ext uri="{BB962C8B-B14F-4D97-AF65-F5344CB8AC3E}">
        <p14:creationId xmlns:p14="http://schemas.microsoft.com/office/powerpoint/2010/main" val="2220293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believe there are 25 total PM2.5 “Minnesota monitors” which includes one in Fargo, ND and La Crosse, WI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*MN centric, but hopefully of use or interesting to others</a:t>
            </a:r>
          </a:p>
        </p:txBody>
      </p:sp>
      <p:sp>
        <p:nvSpPr>
          <p:cNvPr id="4" name="Slide Number Placeholder 3"/>
          <p:cNvSpPr>
            <a:spLocks noGrp="1"/>
          </p:cNvSpPr>
          <p:nvPr>
            <p:ph type="sldNum" sz="quarter" idx="5"/>
          </p:nvPr>
        </p:nvSpPr>
        <p:spPr/>
        <p:txBody>
          <a:bodyPr/>
          <a:lstStyle/>
          <a:p>
            <a:fld id="{E81EC5E4-5E00-4C20-BA27-5A2A77894A25}" type="slidenum">
              <a:rPr lang="en-US" smtClean="0"/>
              <a:t>3</a:t>
            </a:fld>
            <a:endParaRPr lang="en-US"/>
          </a:p>
        </p:txBody>
      </p:sp>
    </p:spTree>
    <p:extLst>
      <p:ext uri="{BB962C8B-B14F-4D97-AF65-F5344CB8AC3E}">
        <p14:creationId xmlns:p14="http://schemas.microsoft.com/office/powerpoint/2010/main" val="4112994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couple odd-balls, but by and large, seems to be a common theme involving a boundary in the vicinity or just west of the wildfire location. </a:t>
            </a:r>
          </a:p>
        </p:txBody>
      </p:sp>
      <p:sp>
        <p:nvSpPr>
          <p:cNvPr id="4" name="Slide Number Placeholder 3"/>
          <p:cNvSpPr>
            <a:spLocks noGrp="1"/>
          </p:cNvSpPr>
          <p:nvPr>
            <p:ph type="sldNum" sz="quarter" idx="5"/>
          </p:nvPr>
        </p:nvSpPr>
        <p:spPr/>
        <p:txBody>
          <a:bodyPr/>
          <a:lstStyle/>
          <a:p>
            <a:fld id="{E81EC5E4-5E00-4C20-BA27-5A2A77894A25}" type="slidenum">
              <a:rPr lang="en-US" smtClean="0"/>
              <a:t>21</a:t>
            </a:fld>
            <a:endParaRPr lang="en-US"/>
          </a:p>
        </p:txBody>
      </p:sp>
    </p:spTree>
    <p:extLst>
      <p:ext uri="{BB962C8B-B14F-4D97-AF65-F5344CB8AC3E}">
        <p14:creationId xmlns:p14="http://schemas.microsoft.com/office/powerpoint/2010/main" val="1445333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*Sometimes the heavy smoke would move in the evening before a 90+ AQI day – wanted to capture the timing of initial onset as close to reality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1EC5E4-5E00-4C20-BA27-5A2A77894A25}" type="slidenum">
              <a:rPr lang="en-US" smtClean="0"/>
              <a:t>22</a:t>
            </a:fld>
            <a:endParaRPr lang="en-US"/>
          </a:p>
        </p:txBody>
      </p:sp>
    </p:spTree>
    <p:extLst>
      <p:ext uri="{BB962C8B-B14F-4D97-AF65-F5344CB8AC3E}">
        <p14:creationId xmlns:p14="http://schemas.microsoft.com/office/powerpoint/2010/main" val="3619279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*Try to tease out some additional information - for the most part for wildfires &gt;350 miles away, the upper level trough was to the north or west of Minnesota. </a:t>
            </a:r>
          </a:p>
        </p:txBody>
      </p:sp>
      <p:sp>
        <p:nvSpPr>
          <p:cNvPr id="4" name="Slide Number Placeholder 3"/>
          <p:cNvSpPr>
            <a:spLocks noGrp="1"/>
          </p:cNvSpPr>
          <p:nvPr>
            <p:ph type="sldNum" sz="quarter" idx="5"/>
          </p:nvPr>
        </p:nvSpPr>
        <p:spPr/>
        <p:txBody>
          <a:bodyPr/>
          <a:lstStyle/>
          <a:p>
            <a:fld id="{E81EC5E4-5E00-4C20-BA27-5A2A77894A25}" type="slidenum">
              <a:rPr lang="en-US" smtClean="0"/>
              <a:t>23</a:t>
            </a:fld>
            <a:endParaRPr lang="en-US"/>
          </a:p>
        </p:txBody>
      </p:sp>
    </p:spTree>
    <p:extLst>
      <p:ext uri="{BB962C8B-B14F-4D97-AF65-F5344CB8AC3E}">
        <p14:creationId xmlns:p14="http://schemas.microsoft.com/office/powerpoint/2010/main" val="3580547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 of a mess, but have a combination of subsidence from high pressure or cold air advection, perhaps pooling of particulates along a boundary other than a cold front such as a surface trough or stationary front, and then ”other”, which includes no apparent feature and/or uncertain features. One event featured smoke that seemed to be brought down from aloft via Lake Michigan, which then transported northwesterly around an area of high pressure. Similar event with Lake Superior influence in 2024. There was also a thunderstorm that influenced heavy ground-level smoke transport in 2021. </a:t>
            </a:r>
          </a:p>
        </p:txBody>
      </p:sp>
      <p:sp>
        <p:nvSpPr>
          <p:cNvPr id="4" name="Slide Number Placeholder 3"/>
          <p:cNvSpPr>
            <a:spLocks noGrp="1"/>
          </p:cNvSpPr>
          <p:nvPr>
            <p:ph type="sldNum" sz="quarter" idx="5"/>
          </p:nvPr>
        </p:nvSpPr>
        <p:spPr/>
        <p:txBody>
          <a:bodyPr/>
          <a:lstStyle/>
          <a:p>
            <a:fld id="{E81EC5E4-5E00-4C20-BA27-5A2A77894A25}" type="slidenum">
              <a:rPr lang="en-US" smtClean="0"/>
              <a:t>24</a:t>
            </a:fld>
            <a:endParaRPr lang="en-US"/>
          </a:p>
        </p:txBody>
      </p:sp>
    </p:spTree>
    <p:extLst>
      <p:ext uri="{BB962C8B-B14F-4D97-AF65-F5344CB8AC3E}">
        <p14:creationId xmlns:p14="http://schemas.microsoft.com/office/powerpoint/2010/main" val="1806702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*Cold front is necessary most of the time to get heavy ground-level wildfire smoke when fires are more distant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map of mechanisms shows surface fronts… position of 850mb front could account for displacements. </a:t>
            </a:r>
          </a:p>
          <a:p>
            <a:endParaRPr lang="en-US" dirty="0"/>
          </a:p>
        </p:txBody>
      </p:sp>
      <p:sp>
        <p:nvSpPr>
          <p:cNvPr id="4" name="Slide Number Placeholder 3"/>
          <p:cNvSpPr>
            <a:spLocks noGrp="1"/>
          </p:cNvSpPr>
          <p:nvPr>
            <p:ph type="sldNum" sz="quarter" idx="5"/>
          </p:nvPr>
        </p:nvSpPr>
        <p:spPr/>
        <p:txBody>
          <a:bodyPr/>
          <a:lstStyle/>
          <a:p>
            <a:fld id="{E81EC5E4-5E00-4C20-BA27-5A2A77894A25}" type="slidenum">
              <a:rPr lang="en-US" smtClean="0"/>
              <a:t>25</a:t>
            </a:fld>
            <a:endParaRPr lang="en-US"/>
          </a:p>
        </p:txBody>
      </p:sp>
    </p:spTree>
    <p:extLst>
      <p:ext uri="{BB962C8B-B14F-4D97-AF65-F5344CB8AC3E}">
        <p14:creationId xmlns:p14="http://schemas.microsoft.com/office/powerpoint/2010/main" val="1192820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*Cold fronts still the most common feature, but much closer to being as common as other 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*Does this suggest that the probability for a bad smoke season in Minnesota increases if the potential for Canadian wildfires/drought is greatest closer to home? *While the </a:t>
            </a:r>
            <a:r>
              <a:rPr lang="en-US" dirty="0">
                <a:solidFill>
                  <a:srgbClr val="FF0000"/>
                </a:solidFill>
              </a:rPr>
              <a:t>2024 Canadian wildfire season started early and was very active throughout, MN only had one exceedance event from May through early August when activity was focused mainly across northeastern British Columbia, but then several additional from mid Aug through mid Sept when numerous large wildfires were active in central Saskatchewan (about twice as close).  </a:t>
            </a:r>
          </a:p>
        </p:txBody>
      </p:sp>
      <p:sp>
        <p:nvSpPr>
          <p:cNvPr id="4" name="Slide Number Placeholder 3"/>
          <p:cNvSpPr>
            <a:spLocks noGrp="1"/>
          </p:cNvSpPr>
          <p:nvPr>
            <p:ph type="sldNum" sz="quarter" idx="5"/>
          </p:nvPr>
        </p:nvSpPr>
        <p:spPr/>
        <p:txBody>
          <a:bodyPr/>
          <a:lstStyle/>
          <a:p>
            <a:fld id="{E81EC5E4-5E00-4C20-BA27-5A2A77894A25}" type="slidenum">
              <a:rPr lang="en-US" smtClean="0"/>
              <a:t>26</a:t>
            </a:fld>
            <a:endParaRPr lang="en-US"/>
          </a:p>
        </p:txBody>
      </p:sp>
    </p:spTree>
    <p:extLst>
      <p:ext uri="{BB962C8B-B14F-4D97-AF65-F5344CB8AC3E}">
        <p14:creationId xmlns:p14="http://schemas.microsoft.com/office/powerpoint/2010/main" val="1397497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*https://www.spc.noaa.gov/exper/ma_archive/</a:t>
            </a:r>
          </a:p>
        </p:txBody>
      </p:sp>
      <p:sp>
        <p:nvSpPr>
          <p:cNvPr id="4" name="Slide Number Placeholder 3"/>
          <p:cNvSpPr>
            <a:spLocks noGrp="1"/>
          </p:cNvSpPr>
          <p:nvPr>
            <p:ph type="sldNum" sz="quarter" idx="5"/>
          </p:nvPr>
        </p:nvSpPr>
        <p:spPr/>
        <p:txBody>
          <a:bodyPr/>
          <a:lstStyle/>
          <a:p>
            <a:fld id="{E81EC5E4-5E00-4C20-BA27-5A2A77894A25}" type="slidenum">
              <a:rPr lang="en-US" smtClean="0"/>
              <a:t>27</a:t>
            </a:fld>
            <a:endParaRPr lang="en-US"/>
          </a:p>
        </p:txBody>
      </p:sp>
    </p:spTree>
    <p:extLst>
      <p:ext uri="{BB962C8B-B14F-4D97-AF65-F5344CB8AC3E}">
        <p14:creationId xmlns:p14="http://schemas.microsoft.com/office/powerpoint/2010/main" val="3436235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other ideas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for how the NWS AQM guidance could be better/strengths and weaknesses, would be amazing to have a user-defined option for magnitude of FRP - basically allow the user to turn new smoke on and off.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scenario in which models currently struggle summarized by David Brown: "The models don't have the correct emissions for events where the fires grow rapidly in a day. On Friday, May 9th, 2024, the models had Thursday's emissions which were much lower. On Saturday, it was too late because most of the smoke had already been generated and transporting through the atmosphere“</a:t>
            </a:r>
          </a:p>
        </p:txBody>
      </p:sp>
      <p:sp>
        <p:nvSpPr>
          <p:cNvPr id="4" name="Slide Number Placeholder 3"/>
          <p:cNvSpPr>
            <a:spLocks noGrp="1"/>
          </p:cNvSpPr>
          <p:nvPr>
            <p:ph type="sldNum" sz="quarter" idx="5"/>
          </p:nvPr>
        </p:nvSpPr>
        <p:spPr/>
        <p:txBody>
          <a:bodyPr/>
          <a:lstStyle/>
          <a:p>
            <a:fld id="{E81EC5E4-5E00-4C20-BA27-5A2A77894A25}" type="slidenum">
              <a:rPr lang="en-US" smtClean="0"/>
              <a:t>28</a:t>
            </a:fld>
            <a:endParaRPr lang="en-US"/>
          </a:p>
        </p:txBody>
      </p:sp>
    </p:spTree>
    <p:extLst>
      <p:ext uri="{BB962C8B-B14F-4D97-AF65-F5344CB8AC3E}">
        <p14:creationId xmlns:p14="http://schemas.microsoft.com/office/powerpoint/2010/main" val="3620998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*Still small, but workable sample size thanks to the 2021 and 2023 wildfire seasons.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worst events. There are many more that involved 6-12 hours of alert-level concentrations but didn't average out high enough. </a:t>
            </a:r>
          </a:p>
        </p:txBody>
      </p:sp>
      <p:sp>
        <p:nvSpPr>
          <p:cNvPr id="4" name="Slide Number Placeholder 3"/>
          <p:cNvSpPr>
            <a:spLocks noGrp="1"/>
          </p:cNvSpPr>
          <p:nvPr>
            <p:ph type="sldNum" sz="quarter" idx="5"/>
          </p:nvPr>
        </p:nvSpPr>
        <p:spPr/>
        <p:txBody>
          <a:bodyPr/>
          <a:lstStyle/>
          <a:p>
            <a:fld id="{E81EC5E4-5E00-4C20-BA27-5A2A77894A25}" type="slidenum">
              <a:rPr lang="en-US" smtClean="0"/>
              <a:t>4</a:t>
            </a:fld>
            <a:endParaRPr lang="en-US"/>
          </a:p>
        </p:txBody>
      </p:sp>
    </p:spTree>
    <p:extLst>
      <p:ext uri="{BB962C8B-B14F-4D97-AF65-F5344CB8AC3E}">
        <p14:creationId xmlns:p14="http://schemas.microsoft.com/office/powerpoint/2010/main" val="377725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*78% of these days were in 2021 and 2023, which has definitely put a damper on our precious warm season as of late. Many Minnesotans have begun routinely checking the air quality forecast like they do the weather forecast. </a:t>
            </a:r>
          </a:p>
        </p:txBody>
      </p:sp>
      <p:sp>
        <p:nvSpPr>
          <p:cNvPr id="4" name="Slide Number Placeholder 3"/>
          <p:cNvSpPr>
            <a:spLocks noGrp="1"/>
          </p:cNvSpPr>
          <p:nvPr>
            <p:ph type="sldNum" sz="quarter" idx="5"/>
          </p:nvPr>
        </p:nvSpPr>
        <p:spPr/>
        <p:txBody>
          <a:bodyPr/>
          <a:lstStyle/>
          <a:p>
            <a:fld id="{E81EC5E4-5E00-4C20-BA27-5A2A77894A25}" type="slidenum">
              <a:rPr lang="en-US" smtClean="0"/>
              <a:t>5</a:t>
            </a:fld>
            <a:endParaRPr lang="en-US"/>
          </a:p>
        </p:txBody>
      </p:sp>
    </p:spTree>
    <p:extLst>
      <p:ext uri="{BB962C8B-B14F-4D97-AF65-F5344CB8AC3E}">
        <p14:creationId xmlns:p14="http://schemas.microsoft.com/office/powerpoint/2010/main" val="1286894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1EC5E4-5E00-4C20-BA27-5A2A77894A25}" type="slidenum">
              <a:rPr lang="en-US" smtClean="0"/>
              <a:t>6</a:t>
            </a:fld>
            <a:endParaRPr lang="en-US"/>
          </a:p>
        </p:txBody>
      </p:sp>
    </p:spTree>
    <p:extLst>
      <p:ext uri="{BB962C8B-B14F-4D97-AF65-F5344CB8AC3E}">
        <p14:creationId xmlns:p14="http://schemas.microsoft.com/office/powerpoint/2010/main" val="1654920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*(”Exceedance-Causing” including the 10 AQI buffer (really 90+ AQI))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*Possible explanation is, oftentimes need a cold front. First, low pressure typically develops on the leeward side of the Rockies. Second, cold fronts typically don’t travel from south to north. Storm track climatology: https://www.cpc.ncep.noaa.gov/products/precip/CWlink/MJO/strack.shtml</a:t>
            </a:r>
          </a:p>
        </p:txBody>
      </p:sp>
      <p:sp>
        <p:nvSpPr>
          <p:cNvPr id="4" name="Slide Number Placeholder 3"/>
          <p:cNvSpPr>
            <a:spLocks noGrp="1"/>
          </p:cNvSpPr>
          <p:nvPr>
            <p:ph type="sldNum" sz="quarter" idx="5"/>
          </p:nvPr>
        </p:nvSpPr>
        <p:spPr/>
        <p:txBody>
          <a:bodyPr/>
          <a:lstStyle/>
          <a:p>
            <a:fld id="{E81EC5E4-5E00-4C20-BA27-5A2A77894A25}" type="slidenum">
              <a:rPr lang="en-US" smtClean="0"/>
              <a:t>7</a:t>
            </a:fld>
            <a:endParaRPr lang="en-US"/>
          </a:p>
        </p:txBody>
      </p:sp>
    </p:spTree>
    <p:extLst>
      <p:ext uri="{BB962C8B-B14F-4D97-AF65-F5344CB8AC3E}">
        <p14:creationId xmlns:p14="http://schemas.microsoft.com/office/powerpoint/2010/main" val="1232872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10 mile wildfire event was partly inside Minnesota as well</a:t>
            </a:r>
          </a:p>
        </p:txBody>
      </p:sp>
      <p:sp>
        <p:nvSpPr>
          <p:cNvPr id="4" name="Slide Number Placeholder 3"/>
          <p:cNvSpPr>
            <a:spLocks noGrp="1"/>
          </p:cNvSpPr>
          <p:nvPr>
            <p:ph type="sldNum" sz="quarter" idx="5"/>
          </p:nvPr>
        </p:nvSpPr>
        <p:spPr/>
        <p:txBody>
          <a:bodyPr/>
          <a:lstStyle/>
          <a:p>
            <a:fld id="{E81EC5E4-5E00-4C20-BA27-5A2A77894A25}" type="slidenum">
              <a:rPr lang="en-US" smtClean="0"/>
              <a:t>8</a:t>
            </a:fld>
            <a:endParaRPr lang="en-US"/>
          </a:p>
        </p:txBody>
      </p:sp>
    </p:spTree>
    <p:extLst>
      <p:ext uri="{BB962C8B-B14F-4D97-AF65-F5344CB8AC3E}">
        <p14:creationId xmlns:p14="http://schemas.microsoft.com/office/powerpoint/2010/main" val="3279430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81EC5E4-5E00-4C20-BA27-5A2A77894A25}" type="slidenum">
              <a:rPr lang="en-US" smtClean="0"/>
              <a:t>9</a:t>
            </a:fld>
            <a:endParaRPr lang="en-US"/>
          </a:p>
        </p:txBody>
      </p:sp>
    </p:spTree>
    <p:extLst>
      <p:ext uri="{BB962C8B-B14F-4D97-AF65-F5344CB8AC3E}">
        <p14:creationId xmlns:p14="http://schemas.microsoft.com/office/powerpoint/2010/main" val="428679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 few events have more than one oval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*Coincidence that all purple AQI wildfire areas were in a group? Too small of a sample size perhaps to say…</a:t>
            </a:r>
          </a:p>
        </p:txBody>
      </p:sp>
      <p:sp>
        <p:nvSpPr>
          <p:cNvPr id="4" name="Slide Number Placeholder 3"/>
          <p:cNvSpPr>
            <a:spLocks noGrp="1"/>
          </p:cNvSpPr>
          <p:nvPr>
            <p:ph type="sldNum" sz="quarter" idx="5"/>
          </p:nvPr>
        </p:nvSpPr>
        <p:spPr/>
        <p:txBody>
          <a:bodyPr/>
          <a:lstStyle/>
          <a:p>
            <a:fld id="{E81EC5E4-5E00-4C20-BA27-5A2A77894A25}" type="slidenum">
              <a:rPr lang="en-US" smtClean="0"/>
              <a:t>10</a:t>
            </a:fld>
            <a:endParaRPr lang="en-US"/>
          </a:p>
        </p:txBody>
      </p:sp>
    </p:spTree>
    <p:extLst>
      <p:ext uri="{BB962C8B-B14F-4D97-AF65-F5344CB8AC3E}">
        <p14:creationId xmlns:p14="http://schemas.microsoft.com/office/powerpoint/2010/main" val="2803223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FCE58A9B-4D89-4D3E-B3CD-FE1E6B0FFE3B}" type="datetimeFigureOut">
              <a:rPr lang="en-US" smtClean="0"/>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346592-B3D4-4062-A142-51127142C823}" type="slidenum">
              <a:rPr lang="en-US" smtClean="0"/>
              <a:t>‹#›</a:t>
            </a:fld>
            <a:endParaRPr lang="en-US"/>
          </a:p>
        </p:txBody>
      </p:sp>
    </p:spTree>
    <p:extLst>
      <p:ext uri="{BB962C8B-B14F-4D97-AF65-F5344CB8AC3E}">
        <p14:creationId xmlns:p14="http://schemas.microsoft.com/office/powerpoint/2010/main" val="1897617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E58A9B-4D89-4D3E-B3CD-FE1E6B0FFE3B}"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346592-B3D4-4062-A142-51127142C823}" type="slidenum">
              <a:rPr lang="en-US" smtClean="0"/>
              <a:t>‹#›</a:t>
            </a:fld>
            <a:endParaRPr lang="en-US"/>
          </a:p>
        </p:txBody>
      </p:sp>
    </p:spTree>
    <p:extLst>
      <p:ext uri="{BB962C8B-B14F-4D97-AF65-F5344CB8AC3E}">
        <p14:creationId xmlns:p14="http://schemas.microsoft.com/office/powerpoint/2010/main" val="2577187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E58A9B-4D89-4D3E-B3CD-FE1E6B0FFE3B}"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346592-B3D4-4062-A142-51127142C823}" type="slidenum">
              <a:rPr lang="en-US" smtClean="0"/>
              <a:t>‹#›</a:t>
            </a:fld>
            <a:endParaRPr lang="en-US"/>
          </a:p>
        </p:txBody>
      </p:sp>
    </p:spTree>
    <p:extLst>
      <p:ext uri="{BB962C8B-B14F-4D97-AF65-F5344CB8AC3E}">
        <p14:creationId xmlns:p14="http://schemas.microsoft.com/office/powerpoint/2010/main" val="68042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E58A9B-4D89-4D3E-B3CD-FE1E6B0FFE3B}" type="datetimeFigureOut">
              <a:rPr lang="en-US" smtClean="0"/>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346592-B3D4-4062-A142-51127142C823}" type="slidenum">
              <a:rPr lang="en-US" smtClean="0"/>
              <a:t>‹#›</a:t>
            </a:fld>
            <a:endParaRPr lang="en-US"/>
          </a:p>
        </p:txBody>
      </p:sp>
    </p:spTree>
    <p:extLst>
      <p:ext uri="{BB962C8B-B14F-4D97-AF65-F5344CB8AC3E}">
        <p14:creationId xmlns:p14="http://schemas.microsoft.com/office/powerpoint/2010/main" val="25319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FCE58A9B-4D89-4D3E-B3CD-FE1E6B0FFE3B}" type="datetimeFigureOut">
              <a:rPr lang="en-US" smtClean="0"/>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346592-B3D4-4062-A142-51127142C823}" type="slidenum">
              <a:rPr lang="en-US" smtClean="0"/>
              <a:t>‹#›</a:t>
            </a:fld>
            <a:endParaRPr lang="en-US"/>
          </a:p>
        </p:txBody>
      </p:sp>
    </p:spTree>
    <p:extLst>
      <p:ext uri="{BB962C8B-B14F-4D97-AF65-F5344CB8AC3E}">
        <p14:creationId xmlns:p14="http://schemas.microsoft.com/office/powerpoint/2010/main" val="231280290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CE58A9B-4D89-4D3E-B3CD-FE1E6B0FFE3B}" type="datetimeFigureOut">
              <a:rPr lang="en-US" smtClean="0"/>
              <a:t>10/4/2024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5346592-B3D4-4062-A142-51127142C823}" type="slidenum">
              <a:rPr lang="en-US" smtClean="0"/>
              <a:t>‹#›</a:t>
            </a:fld>
            <a:endParaRPr lang="en-US"/>
          </a:p>
        </p:txBody>
      </p:sp>
    </p:spTree>
    <p:extLst>
      <p:ext uri="{BB962C8B-B14F-4D97-AF65-F5344CB8AC3E}">
        <p14:creationId xmlns:p14="http://schemas.microsoft.com/office/powerpoint/2010/main" val="105993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CE58A9B-4D89-4D3E-B3CD-FE1E6B0FFE3B}" type="datetimeFigureOut">
              <a:rPr lang="en-US" smtClean="0"/>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346592-B3D4-4062-A142-51127142C823}"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49693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E58A9B-4D89-4D3E-B3CD-FE1E6B0FFE3B}" type="datetimeFigureOut">
              <a:rPr lang="en-US" smtClean="0"/>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346592-B3D4-4062-A142-51127142C823}" type="slidenum">
              <a:rPr lang="en-US" smtClean="0"/>
              <a:t>‹#›</a:t>
            </a:fld>
            <a:endParaRPr lang="en-US"/>
          </a:p>
        </p:txBody>
      </p:sp>
    </p:spTree>
    <p:extLst>
      <p:ext uri="{BB962C8B-B14F-4D97-AF65-F5344CB8AC3E}">
        <p14:creationId xmlns:p14="http://schemas.microsoft.com/office/powerpoint/2010/main" val="3316521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58A9B-4D89-4D3E-B3CD-FE1E6B0FFE3B}" type="datetimeFigureOut">
              <a:rPr lang="en-US" smtClean="0"/>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346592-B3D4-4062-A142-51127142C823}" type="slidenum">
              <a:rPr lang="en-US" smtClean="0"/>
              <a:t>‹#›</a:t>
            </a:fld>
            <a:endParaRPr lang="en-US"/>
          </a:p>
        </p:txBody>
      </p:sp>
    </p:spTree>
    <p:extLst>
      <p:ext uri="{BB962C8B-B14F-4D97-AF65-F5344CB8AC3E}">
        <p14:creationId xmlns:p14="http://schemas.microsoft.com/office/powerpoint/2010/main" val="3976905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FCE58A9B-4D89-4D3E-B3CD-FE1E6B0FFE3B}" type="datetimeFigureOut">
              <a:rPr lang="en-US" smtClean="0"/>
              <a:t>10/4/2024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E5346592-B3D4-4062-A142-51127142C823}" type="slidenum">
              <a:rPr lang="en-US" smtClean="0"/>
              <a:t>‹#›</a:t>
            </a:fld>
            <a:endParaRPr lang="en-US"/>
          </a:p>
        </p:txBody>
      </p:sp>
    </p:spTree>
    <p:extLst>
      <p:ext uri="{BB962C8B-B14F-4D97-AF65-F5344CB8AC3E}">
        <p14:creationId xmlns:p14="http://schemas.microsoft.com/office/powerpoint/2010/main" val="2730806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FCE58A9B-4D89-4D3E-B3CD-FE1E6B0FFE3B}" type="datetimeFigureOut">
              <a:rPr lang="en-US" smtClean="0"/>
              <a:t>10/4/2024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E5346592-B3D4-4062-A142-51127142C823}" type="slidenum">
              <a:rPr lang="en-US" smtClean="0"/>
              <a:t>‹#›</a:t>
            </a:fld>
            <a:endParaRPr lang="en-US"/>
          </a:p>
        </p:txBody>
      </p:sp>
    </p:spTree>
    <p:extLst>
      <p:ext uri="{BB962C8B-B14F-4D97-AF65-F5344CB8AC3E}">
        <p14:creationId xmlns:p14="http://schemas.microsoft.com/office/powerpoint/2010/main" val="56779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CE58A9B-4D89-4D3E-B3CD-FE1E6B0FFE3B}" type="datetimeFigureOut">
              <a:rPr lang="en-US" smtClean="0"/>
              <a:t>10/4/2024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E5346592-B3D4-4062-A142-51127142C823}" type="slidenum">
              <a:rPr lang="en-US" smtClean="0"/>
              <a:t>‹#›</a:t>
            </a:fld>
            <a:endParaRPr lang="en-US"/>
          </a:p>
        </p:txBody>
      </p:sp>
    </p:spTree>
    <p:extLst>
      <p:ext uri="{BB962C8B-B14F-4D97-AF65-F5344CB8AC3E}">
        <p14:creationId xmlns:p14="http://schemas.microsoft.com/office/powerpoint/2010/main" val="331249886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6B4E-8EA1-82A7-049C-A307D2CB2CAD}"/>
              </a:ext>
            </a:extLst>
          </p:cNvPr>
          <p:cNvSpPr>
            <a:spLocks noGrp="1"/>
          </p:cNvSpPr>
          <p:nvPr>
            <p:ph type="ctrTitle"/>
          </p:nvPr>
        </p:nvSpPr>
        <p:spPr>
          <a:xfrm>
            <a:off x="1600200" y="1845323"/>
            <a:ext cx="8991600" cy="1645920"/>
          </a:xfrm>
          <a:solidFill>
            <a:schemeClr val="bg2">
              <a:lumMod val="20000"/>
              <a:lumOff val="80000"/>
            </a:schemeClr>
          </a:solidFill>
        </p:spPr>
        <p:txBody>
          <a:bodyPr/>
          <a:lstStyle/>
          <a:p>
            <a:r>
              <a:rPr lang="en-US" dirty="0"/>
              <a:t>Minnesota Heavy Wildfire smoke events 2014-2023</a:t>
            </a:r>
          </a:p>
        </p:txBody>
      </p:sp>
      <p:sp>
        <p:nvSpPr>
          <p:cNvPr id="3" name="Subtitle 2">
            <a:extLst>
              <a:ext uri="{FF2B5EF4-FFF2-40B4-BE49-F238E27FC236}">
                <a16:creationId xmlns:a16="http://schemas.microsoft.com/office/drawing/2014/main" id="{61AA9D75-2239-9C81-C809-0BEA4F4E95E1}"/>
              </a:ext>
            </a:extLst>
          </p:cNvPr>
          <p:cNvSpPr>
            <a:spLocks noGrp="1"/>
          </p:cNvSpPr>
          <p:nvPr>
            <p:ph type="subTitle" idx="1"/>
          </p:nvPr>
        </p:nvSpPr>
        <p:spPr>
          <a:xfrm>
            <a:off x="2695194" y="3811123"/>
            <a:ext cx="6801612" cy="1239894"/>
          </a:xfrm>
        </p:spPr>
        <p:txBody>
          <a:bodyPr/>
          <a:lstStyle/>
          <a:p>
            <a:r>
              <a:rPr lang="en-US" dirty="0"/>
              <a:t>Ryan Lueck</a:t>
            </a:r>
          </a:p>
          <a:p>
            <a:r>
              <a:rPr lang="en-US" dirty="0"/>
              <a:t>Minnesota Pollution Control Agency</a:t>
            </a:r>
          </a:p>
        </p:txBody>
      </p:sp>
    </p:spTree>
    <p:extLst>
      <p:ext uri="{BB962C8B-B14F-4D97-AF65-F5344CB8AC3E}">
        <p14:creationId xmlns:p14="http://schemas.microsoft.com/office/powerpoint/2010/main" val="123058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with different colored bars&#10;&#10;Description automatically generated">
            <a:extLst>
              <a:ext uri="{FF2B5EF4-FFF2-40B4-BE49-F238E27FC236}">
                <a16:creationId xmlns:a16="http://schemas.microsoft.com/office/drawing/2014/main" id="{51868165-745F-120A-56E2-2D0EDC7E1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36" y="3215841"/>
            <a:ext cx="5020376" cy="3000794"/>
          </a:xfrm>
          <a:prstGeom prst="rect">
            <a:avLst/>
          </a:prstGeom>
        </p:spPr>
      </p:pic>
      <p:sp>
        <p:nvSpPr>
          <p:cNvPr id="3" name="Content Placeholder 2">
            <a:extLst>
              <a:ext uri="{FF2B5EF4-FFF2-40B4-BE49-F238E27FC236}">
                <a16:creationId xmlns:a16="http://schemas.microsoft.com/office/drawing/2014/main" id="{F794BD5A-AF7A-2726-E23A-3FB5869B4824}"/>
              </a:ext>
            </a:extLst>
          </p:cNvPr>
          <p:cNvSpPr>
            <a:spLocks noGrp="1"/>
          </p:cNvSpPr>
          <p:nvPr>
            <p:ph idx="1"/>
          </p:nvPr>
        </p:nvSpPr>
        <p:spPr>
          <a:xfrm>
            <a:off x="171224" y="1693499"/>
            <a:ext cx="4697338" cy="5078004"/>
          </a:xfrm>
        </p:spPr>
        <p:txBody>
          <a:bodyPr>
            <a:normAutofit/>
          </a:bodyPr>
          <a:lstStyle/>
          <a:p>
            <a:r>
              <a:rPr lang="en-US" dirty="0"/>
              <a:t>Max AQI recorded by a Minnesota regulatory monitor color coded by event</a:t>
            </a:r>
          </a:p>
        </p:txBody>
      </p:sp>
      <p:pic>
        <p:nvPicPr>
          <p:cNvPr id="10" name="Picture 9" descr="A map of canada with red and yellow circles&#10;&#10;Description automatically generated">
            <a:extLst>
              <a:ext uri="{FF2B5EF4-FFF2-40B4-BE49-F238E27FC236}">
                <a16:creationId xmlns:a16="http://schemas.microsoft.com/office/drawing/2014/main" id="{4A0845B5-16D7-24A4-68FD-BD677B66B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109" y="201017"/>
            <a:ext cx="6949667" cy="6001545"/>
          </a:xfrm>
          <a:prstGeom prst="rect">
            <a:avLst/>
          </a:prstGeom>
        </p:spPr>
      </p:pic>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10009107" y="6202562"/>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Minnesota Exceedance-Causing Wildfires 2014-2023: </a:t>
            </a:r>
            <a:r>
              <a:rPr lang="en-US" b="1" dirty="0"/>
              <a:t>MAGNITUDE</a:t>
            </a:r>
          </a:p>
        </p:txBody>
      </p:sp>
      <p:sp>
        <p:nvSpPr>
          <p:cNvPr id="13" name="TextBox 12">
            <a:extLst>
              <a:ext uri="{FF2B5EF4-FFF2-40B4-BE49-F238E27FC236}">
                <a16:creationId xmlns:a16="http://schemas.microsoft.com/office/drawing/2014/main" id="{B8D1FCEC-416F-3B2E-DFCD-AA921FC3C42A}"/>
              </a:ext>
            </a:extLst>
          </p:cNvPr>
          <p:cNvSpPr txBox="1"/>
          <p:nvPr/>
        </p:nvSpPr>
        <p:spPr>
          <a:xfrm>
            <a:off x="10161534" y="461207"/>
            <a:ext cx="1843137" cy="338554"/>
          </a:xfrm>
          <a:prstGeom prst="rect">
            <a:avLst/>
          </a:prstGeom>
          <a:noFill/>
        </p:spPr>
        <p:txBody>
          <a:bodyPr wrap="square" rtlCol="0">
            <a:spAutoFit/>
          </a:bodyPr>
          <a:lstStyle/>
          <a:p>
            <a:r>
              <a:rPr lang="en-US" sz="1600" dirty="0"/>
              <a:t>90-100 AQI</a:t>
            </a:r>
          </a:p>
        </p:txBody>
      </p:sp>
      <p:sp>
        <p:nvSpPr>
          <p:cNvPr id="15" name="TextBox 14">
            <a:extLst>
              <a:ext uri="{FF2B5EF4-FFF2-40B4-BE49-F238E27FC236}">
                <a16:creationId xmlns:a16="http://schemas.microsoft.com/office/drawing/2014/main" id="{D9A416DC-2301-372F-46FB-518D6D1A1B50}"/>
              </a:ext>
            </a:extLst>
          </p:cNvPr>
          <p:cNvSpPr txBox="1"/>
          <p:nvPr/>
        </p:nvSpPr>
        <p:spPr>
          <a:xfrm>
            <a:off x="10161536" y="857015"/>
            <a:ext cx="1843136" cy="338554"/>
          </a:xfrm>
          <a:prstGeom prst="rect">
            <a:avLst/>
          </a:prstGeom>
          <a:noFill/>
        </p:spPr>
        <p:txBody>
          <a:bodyPr wrap="square" rtlCol="0">
            <a:spAutoFit/>
          </a:bodyPr>
          <a:lstStyle/>
          <a:p>
            <a:r>
              <a:rPr lang="en-US" sz="1600" dirty="0"/>
              <a:t>101-150 AQI</a:t>
            </a:r>
          </a:p>
        </p:txBody>
      </p:sp>
      <p:sp>
        <p:nvSpPr>
          <p:cNvPr id="16" name="TextBox 15">
            <a:extLst>
              <a:ext uri="{FF2B5EF4-FFF2-40B4-BE49-F238E27FC236}">
                <a16:creationId xmlns:a16="http://schemas.microsoft.com/office/drawing/2014/main" id="{ED103DBE-E60D-1088-D4C8-742272FD1569}"/>
              </a:ext>
            </a:extLst>
          </p:cNvPr>
          <p:cNvSpPr txBox="1"/>
          <p:nvPr/>
        </p:nvSpPr>
        <p:spPr>
          <a:xfrm>
            <a:off x="10161534" y="1220460"/>
            <a:ext cx="1843137" cy="338554"/>
          </a:xfrm>
          <a:prstGeom prst="rect">
            <a:avLst/>
          </a:prstGeom>
          <a:noFill/>
        </p:spPr>
        <p:txBody>
          <a:bodyPr wrap="square" rtlCol="0">
            <a:spAutoFit/>
          </a:bodyPr>
          <a:lstStyle/>
          <a:p>
            <a:r>
              <a:rPr lang="en-US" sz="1600" dirty="0"/>
              <a:t>151-200 AQI</a:t>
            </a:r>
          </a:p>
        </p:txBody>
      </p:sp>
      <p:sp>
        <p:nvSpPr>
          <p:cNvPr id="17" name="TextBox 16">
            <a:extLst>
              <a:ext uri="{FF2B5EF4-FFF2-40B4-BE49-F238E27FC236}">
                <a16:creationId xmlns:a16="http://schemas.microsoft.com/office/drawing/2014/main" id="{590AD226-6293-FBCF-CF4F-112C662BD5DC}"/>
              </a:ext>
            </a:extLst>
          </p:cNvPr>
          <p:cNvSpPr txBox="1"/>
          <p:nvPr/>
        </p:nvSpPr>
        <p:spPr>
          <a:xfrm>
            <a:off x="10161533" y="1567081"/>
            <a:ext cx="1843137" cy="338554"/>
          </a:xfrm>
          <a:prstGeom prst="rect">
            <a:avLst/>
          </a:prstGeom>
          <a:noFill/>
        </p:spPr>
        <p:txBody>
          <a:bodyPr wrap="square" rtlCol="0">
            <a:spAutoFit/>
          </a:bodyPr>
          <a:lstStyle/>
          <a:p>
            <a:r>
              <a:rPr lang="en-US" sz="1600" dirty="0"/>
              <a:t>201-300 AQI</a:t>
            </a:r>
          </a:p>
        </p:txBody>
      </p:sp>
      <p:sp>
        <p:nvSpPr>
          <p:cNvPr id="18" name="Oval 17">
            <a:extLst>
              <a:ext uri="{FF2B5EF4-FFF2-40B4-BE49-F238E27FC236}">
                <a16:creationId xmlns:a16="http://schemas.microsoft.com/office/drawing/2014/main" id="{7B867537-1E91-8DFC-9BF0-C090A404EF10}"/>
              </a:ext>
            </a:extLst>
          </p:cNvPr>
          <p:cNvSpPr/>
          <p:nvPr/>
        </p:nvSpPr>
        <p:spPr>
          <a:xfrm>
            <a:off x="9752343" y="594945"/>
            <a:ext cx="265359" cy="137723"/>
          </a:xfrm>
          <a:prstGeom prst="ellipse">
            <a:avLst/>
          </a:prstGeom>
          <a:noFill/>
          <a:ln w="19050">
            <a:solidFill>
              <a:srgbClr val="FFFF4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C950F2B-D0F0-C52C-A6B7-79E7C57F92BA}"/>
              </a:ext>
            </a:extLst>
          </p:cNvPr>
          <p:cNvSpPr/>
          <p:nvPr/>
        </p:nvSpPr>
        <p:spPr>
          <a:xfrm>
            <a:off x="9752343" y="957430"/>
            <a:ext cx="265359" cy="137723"/>
          </a:xfrm>
          <a:prstGeom prst="ellipse">
            <a:avLst/>
          </a:prstGeom>
          <a:noFill/>
          <a:ln w="19050">
            <a:solidFill>
              <a:srgbClr val="FF7E1D"/>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A21F11-909C-6625-FE76-A2FC9DBF5998}"/>
              </a:ext>
            </a:extLst>
          </p:cNvPr>
          <p:cNvSpPr/>
          <p:nvPr/>
        </p:nvSpPr>
        <p:spPr>
          <a:xfrm>
            <a:off x="9752343" y="1320875"/>
            <a:ext cx="265359" cy="137723"/>
          </a:xfrm>
          <a:prstGeom prst="ellipse">
            <a:avLst/>
          </a:prstGeom>
          <a:noFill/>
          <a:ln w="19050">
            <a:solidFill>
              <a:srgbClr val="FF0007"/>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40D3D1D-ED06-77E5-95A0-7F1F87FC8340}"/>
              </a:ext>
            </a:extLst>
          </p:cNvPr>
          <p:cNvSpPr/>
          <p:nvPr/>
        </p:nvSpPr>
        <p:spPr>
          <a:xfrm>
            <a:off x="9752342" y="1667496"/>
            <a:ext cx="265359" cy="137723"/>
          </a:xfrm>
          <a:prstGeom prst="ellipse">
            <a:avLst/>
          </a:prstGeom>
          <a:noFill/>
          <a:ln w="19050">
            <a:solidFill>
              <a:srgbClr val="903B94"/>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91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different colored squares&#10;&#10;Description automatically generated">
            <a:extLst>
              <a:ext uri="{FF2B5EF4-FFF2-40B4-BE49-F238E27FC236}">
                <a16:creationId xmlns:a16="http://schemas.microsoft.com/office/drawing/2014/main" id="{0EC2FE55-B86D-4DD9-3D63-2CA147B04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00" y="3194252"/>
            <a:ext cx="4991797" cy="2972215"/>
          </a:xfrm>
          <a:prstGeom prst="rect">
            <a:avLst/>
          </a:prstGeom>
        </p:spPr>
      </p:pic>
      <p:pic>
        <p:nvPicPr>
          <p:cNvPr id="7" name="Picture 6" descr="A map of canada with red circles&#10;&#10;Description automatically generated">
            <a:extLst>
              <a:ext uri="{FF2B5EF4-FFF2-40B4-BE49-F238E27FC236}">
                <a16:creationId xmlns:a16="http://schemas.microsoft.com/office/drawing/2014/main" id="{BBD54C9C-3B1B-27D6-283D-560E716B5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109" y="201017"/>
            <a:ext cx="6949667" cy="6001545"/>
          </a:xfrm>
          <a:prstGeom prst="rect">
            <a:avLst/>
          </a:prstGeom>
        </p:spPr>
      </p:pic>
      <p:sp>
        <p:nvSpPr>
          <p:cNvPr id="12" name="Content Placeholder 2">
            <a:extLst>
              <a:ext uri="{FF2B5EF4-FFF2-40B4-BE49-F238E27FC236}">
                <a16:creationId xmlns:a16="http://schemas.microsoft.com/office/drawing/2014/main" id="{13C53E55-D975-4FA3-E468-2F485D4517B4}"/>
              </a:ext>
            </a:extLst>
          </p:cNvPr>
          <p:cNvSpPr txBox="1">
            <a:spLocks/>
          </p:cNvSpPr>
          <p:nvPr/>
        </p:nvSpPr>
        <p:spPr>
          <a:xfrm>
            <a:off x="171224" y="1693499"/>
            <a:ext cx="4697338" cy="507800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Max one hour concentration recorded by a Minnesota regulatory monitor color coded by event</a:t>
            </a:r>
          </a:p>
        </p:txBody>
      </p:sp>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10009107" y="6202562"/>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Minnesota Exceedance-Causing Wildfires 2014-2023: </a:t>
            </a:r>
            <a:r>
              <a:rPr lang="en-US" b="1" dirty="0"/>
              <a:t>MAGNITUDE</a:t>
            </a:r>
          </a:p>
        </p:txBody>
      </p:sp>
      <p:sp>
        <p:nvSpPr>
          <p:cNvPr id="6" name="TextBox 5">
            <a:extLst>
              <a:ext uri="{FF2B5EF4-FFF2-40B4-BE49-F238E27FC236}">
                <a16:creationId xmlns:a16="http://schemas.microsoft.com/office/drawing/2014/main" id="{B7F4CCB2-3616-50A3-7CA2-28EE13DB99E2}"/>
              </a:ext>
            </a:extLst>
          </p:cNvPr>
          <p:cNvSpPr txBox="1"/>
          <p:nvPr/>
        </p:nvSpPr>
        <p:spPr>
          <a:xfrm>
            <a:off x="10161534" y="461207"/>
            <a:ext cx="1843137" cy="338554"/>
          </a:xfrm>
          <a:prstGeom prst="rect">
            <a:avLst/>
          </a:prstGeom>
          <a:noFill/>
        </p:spPr>
        <p:txBody>
          <a:bodyPr wrap="square" rtlCol="0">
            <a:spAutoFit/>
          </a:bodyPr>
          <a:lstStyle/>
          <a:p>
            <a:r>
              <a:rPr lang="en-US" sz="1600" dirty="0"/>
              <a:t>35.5-55.4 ug/m^3</a:t>
            </a:r>
          </a:p>
        </p:txBody>
      </p:sp>
      <p:sp>
        <p:nvSpPr>
          <p:cNvPr id="8" name="TextBox 7">
            <a:extLst>
              <a:ext uri="{FF2B5EF4-FFF2-40B4-BE49-F238E27FC236}">
                <a16:creationId xmlns:a16="http://schemas.microsoft.com/office/drawing/2014/main" id="{2EA1D4CD-E2D0-EFB0-A825-D21A6F13545A}"/>
              </a:ext>
            </a:extLst>
          </p:cNvPr>
          <p:cNvSpPr txBox="1"/>
          <p:nvPr/>
        </p:nvSpPr>
        <p:spPr>
          <a:xfrm>
            <a:off x="10161536" y="857015"/>
            <a:ext cx="1843136" cy="338554"/>
          </a:xfrm>
          <a:prstGeom prst="rect">
            <a:avLst/>
          </a:prstGeom>
          <a:noFill/>
        </p:spPr>
        <p:txBody>
          <a:bodyPr wrap="square" rtlCol="0">
            <a:spAutoFit/>
          </a:bodyPr>
          <a:lstStyle/>
          <a:p>
            <a:r>
              <a:rPr lang="en-US" sz="1600" dirty="0"/>
              <a:t>55.5-125.4 ug/m^3</a:t>
            </a:r>
          </a:p>
        </p:txBody>
      </p:sp>
      <p:sp>
        <p:nvSpPr>
          <p:cNvPr id="13" name="TextBox 12">
            <a:extLst>
              <a:ext uri="{FF2B5EF4-FFF2-40B4-BE49-F238E27FC236}">
                <a16:creationId xmlns:a16="http://schemas.microsoft.com/office/drawing/2014/main" id="{D5390CFF-3B5F-CCEF-3462-06E87D32FDA1}"/>
              </a:ext>
            </a:extLst>
          </p:cNvPr>
          <p:cNvSpPr txBox="1"/>
          <p:nvPr/>
        </p:nvSpPr>
        <p:spPr>
          <a:xfrm>
            <a:off x="10161534" y="1220460"/>
            <a:ext cx="1843137" cy="338554"/>
          </a:xfrm>
          <a:prstGeom prst="rect">
            <a:avLst/>
          </a:prstGeom>
          <a:noFill/>
        </p:spPr>
        <p:txBody>
          <a:bodyPr wrap="square" rtlCol="0">
            <a:spAutoFit/>
          </a:bodyPr>
          <a:lstStyle/>
          <a:p>
            <a:r>
              <a:rPr lang="en-US" sz="1600" dirty="0"/>
              <a:t>125.5-225.4 ug/m^3</a:t>
            </a:r>
          </a:p>
        </p:txBody>
      </p:sp>
      <p:sp>
        <p:nvSpPr>
          <p:cNvPr id="14" name="TextBox 13">
            <a:extLst>
              <a:ext uri="{FF2B5EF4-FFF2-40B4-BE49-F238E27FC236}">
                <a16:creationId xmlns:a16="http://schemas.microsoft.com/office/drawing/2014/main" id="{2503E9F7-E0B4-03B2-D434-8F1BD08D4820}"/>
              </a:ext>
            </a:extLst>
          </p:cNvPr>
          <p:cNvSpPr txBox="1"/>
          <p:nvPr/>
        </p:nvSpPr>
        <p:spPr>
          <a:xfrm>
            <a:off x="10161533" y="1567081"/>
            <a:ext cx="1843137" cy="338554"/>
          </a:xfrm>
          <a:prstGeom prst="rect">
            <a:avLst/>
          </a:prstGeom>
          <a:noFill/>
        </p:spPr>
        <p:txBody>
          <a:bodyPr wrap="square" rtlCol="0">
            <a:spAutoFit/>
          </a:bodyPr>
          <a:lstStyle/>
          <a:p>
            <a:r>
              <a:rPr lang="en-US" sz="1600" dirty="0"/>
              <a:t>225.5+ ug/m^3</a:t>
            </a:r>
          </a:p>
        </p:txBody>
      </p:sp>
      <p:sp>
        <p:nvSpPr>
          <p:cNvPr id="15" name="Oval 14">
            <a:extLst>
              <a:ext uri="{FF2B5EF4-FFF2-40B4-BE49-F238E27FC236}">
                <a16:creationId xmlns:a16="http://schemas.microsoft.com/office/drawing/2014/main" id="{BEA396DA-5894-90D1-83B1-C384C1E3C4DB}"/>
              </a:ext>
            </a:extLst>
          </p:cNvPr>
          <p:cNvSpPr/>
          <p:nvPr/>
        </p:nvSpPr>
        <p:spPr>
          <a:xfrm>
            <a:off x="9752343" y="594945"/>
            <a:ext cx="265359" cy="137723"/>
          </a:xfrm>
          <a:prstGeom prst="ellipse">
            <a:avLst/>
          </a:prstGeom>
          <a:noFill/>
          <a:ln w="19050">
            <a:solidFill>
              <a:srgbClr val="FF7E1D"/>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66C8416-7660-1474-1D43-BC06EBCFC60F}"/>
              </a:ext>
            </a:extLst>
          </p:cNvPr>
          <p:cNvSpPr/>
          <p:nvPr/>
        </p:nvSpPr>
        <p:spPr>
          <a:xfrm>
            <a:off x="9752343" y="957430"/>
            <a:ext cx="265359" cy="137723"/>
          </a:xfrm>
          <a:prstGeom prst="ellipse">
            <a:avLst/>
          </a:prstGeom>
          <a:noFill/>
          <a:ln w="19050">
            <a:solidFill>
              <a:srgbClr val="FF0007"/>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24B2EAA-8FDA-F4DC-A60D-A1A0BE776A26}"/>
              </a:ext>
            </a:extLst>
          </p:cNvPr>
          <p:cNvSpPr/>
          <p:nvPr/>
        </p:nvSpPr>
        <p:spPr>
          <a:xfrm>
            <a:off x="9752343" y="1320875"/>
            <a:ext cx="265359" cy="137723"/>
          </a:xfrm>
          <a:prstGeom prst="ellipse">
            <a:avLst/>
          </a:prstGeom>
          <a:noFill/>
          <a:ln w="19050">
            <a:solidFill>
              <a:srgbClr val="903B94"/>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6161DAA-479F-8B46-287B-0659BA32F6FC}"/>
              </a:ext>
            </a:extLst>
          </p:cNvPr>
          <p:cNvSpPr/>
          <p:nvPr/>
        </p:nvSpPr>
        <p:spPr>
          <a:xfrm>
            <a:off x="9752342" y="1667496"/>
            <a:ext cx="265359" cy="137723"/>
          </a:xfrm>
          <a:prstGeom prst="ellipse">
            <a:avLst/>
          </a:prstGeom>
          <a:noFill/>
          <a:ln w="19050">
            <a:solidFill>
              <a:srgbClr val="7F002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2612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days with white text&#10;&#10;Description automatically generated">
            <a:extLst>
              <a:ext uri="{FF2B5EF4-FFF2-40B4-BE49-F238E27FC236}">
                <a16:creationId xmlns:a16="http://schemas.microsoft.com/office/drawing/2014/main" id="{5C4756C0-5C05-7B56-45FD-6FB8C0C9C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10" y="3431800"/>
            <a:ext cx="4810796" cy="2876951"/>
          </a:xfrm>
          <a:prstGeom prst="rect">
            <a:avLst/>
          </a:prstGeom>
        </p:spPr>
      </p:pic>
      <p:sp>
        <p:nvSpPr>
          <p:cNvPr id="59" name="Content Placeholder 2">
            <a:extLst>
              <a:ext uri="{FF2B5EF4-FFF2-40B4-BE49-F238E27FC236}">
                <a16:creationId xmlns:a16="http://schemas.microsoft.com/office/drawing/2014/main" id="{1A67CCAC-4FA8-F158-0651-AF5DE6F6E9D7}"/>
              </a:ext>
            </a:extLst>
          </p:cNvPr>
          <p:cNvSpPr txBox="1">
            <a:spLocks/>
          </p:cNvSpPr>
          <p:nvPr/>
        </p:nvSpPr>
        <p:spPr>
          <a:xfrm>
            <a:off x="171224" y="1693499"/>
            <a:ext cx="4697338" cy="10373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All events are impactful, some much more than others</a:t>
            </a:r>
          </a:p>
        </p:txBody>
      </p:sp>
      <p:pic>
        <p:nvPicPr>
          <p:cNvPr id="53" name="Picture 52" descr="A map of canada with black circles&#10;&#10;Description automatically generated">
            <a:extLst>
              <a:ext uri="{FF2B5EF4-FFF2-40B4-BE49-F238E27FC236}">
                <a16:creationId xmlns:a16="http://schemas.microsoft.com/office/drawing/2014/main" id="{99E26341-BDBC-52CE-FB68-045B0F89D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109" y="201017"/>
            <a:ext cx="6949667" cy="6001545"/>
          </a:xfrm>
          <a:prstGeom prst="rect">
            <a:avLst/>
          </a:prstGeom>
        </p:spPr>
      </p:pic>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10009107" y="6202562"/>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14" name="TextBox 13">
            <a:extLst>
              <a:ext uri="{FF2B5EF4-FFF2-40B4-BE49-F238E27FC236}">
                <a16:creationId xmlns:a16="http://schemas.microsoft.com/office/drawing/2014/main" id="{27921F34-6348-96CE-AFA5-ACA13E9FEF46}"/>
              </a:ext>
            </a:extLst>
          </p:cNvPr>
          <p:cNvSpPr txBox="1"/>
          <p:nvPr/>
        </p:nvSpPr>
        <p:spPr>
          <a:xfrm>
            <a:off x="10177639" y="461207"/>
            <a:ext cx="1843137" cy="338554"/>
          </a:xfrm>
          <a:prstGeom prst="rect">
            <a:avLst/>
          </a:prstGeom>
          <a:noFill/>
        </p:spPr>
        <p:txBody>
          <a:bodyPr wrap="square" rtlCol="0">
            <a:spAutoFit/>
          </a:bodyPr>
          <a:lstStyle/>
          <a:p>
            <a:r>
              <a:rPr lang="en-US" sz="1600" dirty="0"/>
              <a:t>0-1 Days</a:t>
            </a:r>
          </a:p>
        </p:txBody>
      </p:sp>
      <p:sp>
        <p:nvSpPr>
          <p:cNvPr id="15" name="TextBox 14">
            <a:extLst>
              <a:ext uri="{FF2B5EF4-FFF2-40B4-BE49-F238E27FC236}">
                <a16:creationId xmlns:a16="http://schemas.microsoft.com/office/drawing/2014/main" id="{3FFFB790-98D7-6C31-5451-99A1A6E15987}"/>
              </a:ext>
            </a:extLst>
          </p:cNvPr>
          <p:cNvSpPr txBox="1"/>
          <p:nvPr/>
        </p:nvSpPr>
        <p:spPr>
          <a:xfrm>
            <a:off x="10177641" y="857015"/>
            <a:ext cx="1843136" cy="338554"/>
          </a:xfrm>
          <a:prstGeom prst="rect">
            <a:avLst/>
          </a:prstGeom>
          <a:noFill/>
        </p:spPr>
        <p:txBody>
          <a:bodyPr wrap="square" rtlCol="0">
            <a:spAutoFit/>
          </a:bodyPr>
          <a:lstStyle/>
          <a:p>
            <a:r>
              <a:rPr lang="en-US" sz="1600" dirty="0"/>
              <a:t>2 Days</a:t>
            </a:r>
          </a:p>
        </p:txBody>
      </p:sp>
      <p:sp>
        <p:nvSpPr>
          <p:cNvPr id="16" name="TextBox 15">
            <a:extLst>
              <a:ext uri="{FF2B5EF4-FFF2-40B4-BE49-F238E27FC236}">
                <a16:creationId xmlns:a16="http://schemas.microsoft.com/office/drawing/2014/main" id="{C1D6F151-D82D-0ED6-75BA-1D2647F8D1CB}"/>
              </a:ext>
            </a:extLst>
          </p:cNvPr>
          <p:cNvSpPr txBox="1"/>
          <p:nvPr/>
        </p:nvSpPr>
        <p:spPr>
          <a:xfrm>
            <a:off x="10177639" y="1220460"/>
            <a:ext cx="1843137" cy="338554"/>
          </a:xfrm>
          <a:prstGeom prst="rect">
            <a:avLst/>
          </a:prstGeom>
          <a:noFill/>
        </p:spPr>
        <p:txBody>
          <a:bodyPr wrap="square" rtlCol="0">
            <a:spAutoFit/>
          </a:bodyPr>
          <a:lstStyle/>
          <a:p>
            <a:r>
              <a:rPr lang="en-US" sz="1600" dirty="0"/>
              <a:t>3-6 Days</a:t>
            </a:r>
          </a:p>
        </p:txBody>
      </p:sp>
      <p:sp>
        <p:nvSpPr>
          <p:cNvPr id="17" name="TextBox 16">
            <a:extLst>
              <a:ext uri="{FF2B5EF4-FFF2-40B4-BE49-F238E27FC236}">
                <a16:creationId xmlns:a16="http://schemas.microsoft.com/office/drawing/2014/main" id="{FE5E1A4E-B339-AD51-0A83-6D08A702F406}"/>
              </a:ext>
            </a:extLst>
          </p:cNvPr>
          <p:cNvSpPr txBox="1"/>
          <p:nvPr/>
        </p:nvSpPr>
        <p:spPr>
          <a:xfrm>
            <a:off x="10177638" y="1567081"/>
            <a:ext cx="1843137" cy="338554"/>
          </a:xfrm>
          <a:prstGeom prst="rect">
            <a:avLst/>
          </a:prstGeom>
          <a:noFill/>
        </p:spPr>
        <p:txBody>
          <a:bodyPr wrap="square" rtlCol="0">
            <a:spAutoFit/>
          </a:bodyPr>
          <a:lstStyle/>
          <a:p>
            <a:r>
              <a:rPr lang="en-US" sz="1600" dirty="0"/>
              <a:t>7+ Days</a:t>
            </a:r>
          </a:p>
        </p:txBody>
      </p:sp>
      <p:sp>
        <p:nvSpPr>
          <p:cNvPr id="18" name="Oval 17">
            <a:extLst>
              <a:ext uri="{FF2B5EF4-FFF2-40B4-BE49-F238E27FC236}">
                <a16:creationId xmlns:a16="http://schemas.microsoft.com/office/drawing/2014/main" id="{6E646EFF-A786-6212-AD9E-D4CF79E587C5}"/>
              </a:ext>
            </a:extLst>
          </p:cNvPr>
          <p:cNvSpPr/>
          <p:nvPr/>
        </p:nvSpPr>
        <p:spPr>
          <a:xfrm>
            <a:off x="9768448" y="594945"/>
            <a:ext cx="265359" cy="137723"/>
          </a:xfrm>
          <a:prstGeom prst="ellipse">
            <a:avLst/>
          </a:prstGeom>
          <a:noFill/>
          <a:ln w="12700">
            <a:solidFill>
              <a:schemeClr val="tx1">
                <a:lumMod val="85000"/>
                <a:lumOff val="1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92C62E6-9A41-5869-7D52-B5DA1C45E3B3}"/>
              </a:ext>
            </a:extLst>
          </p:cNvPr>
          <p:cNvSpPr/>
          <p:nvPr/>
        </p:nvSpPr>
        <p:spPr>
          <a:xfrm>
            <a:off x="9768448" y="957430"/>
            <a:ext cx="265359" cy="137723"/>
          </a:xfrm>
          <a:prstGeom prst="ellipse">
            <a:avLst/>
          </a:prstGeom>
          <a:noFill/>
          <a:ln w="28575">
            <a:solidFill>
              <a:schemeClr val="tx1">
                <a:lumMod val="85000"/>
                <a:lumOff val="1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94CFFC3-87A3-AB24-C11B-AFFE279AB86E}"/>
              </a:ext>
            </a:extLst>
          </p:cNvPr>
          <p:cNvSpPr/>
          <p:nvPr/>
        </p:nvSpPr>
        <p:spPr>
          <a:xfrm>
            <a:off x="9768448" y="1320875"/>
            <a:ext cx="265359" cy="137723"/>
          </a:xfrm>
          <a:prstGeom prst="ellipse">
            <a:avLst/>
          </a:prstGeom>
          <a:noFill/>
          <a:ln w="28575">
            <a:solidFill>
              <a:schemeClr val="tx1">
                <a:lumMod val="85000"/>
                <a:lumOff val="1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3671C67-3C13-023D-3489-8EA244434AC9}"/>
              </a:ext>
            </a:extLst>
          </p:cNvPr>
          <p:cNvSpPr/>
          <p:nvPr/>
        </p:nvSpPr>
        <p:spPr>
          <a:xfrm>
            <a:off x="9768447" y="1667496"/>
            <a:ext cx="265359" cy="137723"/>
          </a:xfrm>
          <a:prstGeom prst="ellipse">
            <a:avLst/>
          </a:prstGeom>
          <a:noFill/>
          <a:ln w="38100">
            <a:solidFill>
              <a:schemeClr val="tx1">
                <a:lumMod val="85000"/>
                <a:lumOff val="1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Minnesota Exceedance-Causing Wildfires 2014-2023: </a:t>
            </a:r>
            <a:r>
              <a:rPr lang="en-US" b="1" dirty="0"/>
              <a:t>DURATION</a:t>
            </a:r>
          </a:p>
        </p:txBody>
      </p:sp>
    </p:spTree>
    <p:extLst>
      <p:ext uri="{BB962C8B-B14F-4D97-AF65-F5344CB8AC3E}">
        <p14:creationId xmlns:p14="http://schemas.microsoft.com/office/powerpoint/2010/main" val="2679187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a graph&#10;&#10;Description automatically generated with medium confidence">
            <a:extLst>
              <a:ext uri="{FF2B5EF4-FFF2-40B4-BE49-F238E27FC236}">
                <a16:creationId xmlns:a16="http://schemas.microsoft.com/office/drawing/2014/main" id="{345B004F-2126-CF49-E7B8-2CC8B0499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16" y="3493340"/>
            <a:ext cx="4791744" cy="2810267"/>
          </a:xfrm>
          <a:prstGeom prst="rect">
            <a:avLst/>
          </a:prstGeom>
        </p:spPr>
      </p:pic>
      <p:pic>
        <p:nvPicPr>
          <p:cNvPr id="4" name="Picture 3">
            <a:extLst>
              <a:ext uri="{FF2B5EF4-FFF2-40B4-BE49-F238E27FC236}">
                <a16:creationId xmlns:a16="http://schemas.microsoft.com/office/drawing/2014/main" id="{9F2D67EE-D6C3-BEE5-4E3C-51C0D1658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109" y="201017"/>
            <a:ext cx="6949667" cy="6001545"/>
          </a:xfrm>
          <a:prstGeom prst="rect">
            <a:avLst/>
          </a:prstGeom>
        </p:spPr>
      </p:pic>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10009107" y="6202562"/>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Minnesota Exceedance-Causing Wildfires 2014-2023: </a:t>
            </a:r>
            <a:r>
              <a:rPr lang="en-US" b="1" dirty="0"/>
              <a:t>COVERAGE</a:t>
            </a:r>
          </a:p>
        </p:txBody>
      </p:sp>
      <p:sp>
        <p:nvSpPr>
          <p:cNvPr id="7" name="TextBox 6">
            <a:extLst>
              <a:ext uri="{FF2B5EF4-FFF2-40B4-BE49-F238E27FC236}">
                <a16:creationId xmlns:a16="http://schemas.microsoft.com/office/drawing/2014/main" id="{A81C73BA-707C-0BA2-B6B8-25BFC247A7E6}"/>
              </a:ext>
            </a:extLst>
          </p:cNvPr>
          <p:cNvSpPr txBox="1"/>
          <p:nvPr/>
        </p:nvSpPr>
        <p:spPr>
          <a:xfrm>
            <a:off x="10173939" y="461207"/>
            <a:ext cx="2011669" cy="338554"/>
          </a:xfrm>
          <a:prstGeom prst="rect">
            <a:avLst/>
          </a:prstGeom>
          <a:noFill/>
        </p:spPr>
        <p:txBody>
          <a:bodyPr wrap="square" rtlCol="0">
            <a:spAutoFit/>
          </a:bodyPr>
          <a:lstStyle/>
          <a:p>
            <a:r>
              <a:rPr lang="en-US" sz="1600" dirty="0"/>
              <a:t>0-1 Monitors</a:t>
            </a:r>
          </a:p>
        </p:txBody>
      </p:sp>
      <p:sp>
        <p:nvSpPr>
          <p:cNvPr id="8" name="TextBox 7">
            <a:extLst>
              <a:ext uri="{FF2B5EF4-FFF2-40B4-BE49-F238E27FC236}">
                <a16:creationId xmlns:a16="http://schemas.microsoft.com/office/drawing/2014/main" id="{16140432-1217-A757-4E91-3AD6F9C88BCE}"/>
              </a:ext>
            </a:extLst>
          </p:cNvPr>
          <p:cNvSpPr txBox="1"/>
          <p:nvPr/>
        </p:nvSpPr>
        <p:spPr>
          <a:xfrm>
            <a:off x="10173941" y="857015"/>
            <a:ext cx="1843136" cy="338554"/>
          </a:xfrm>
          <a:prstGeom prst="rect">
            <a:avLst/>
          </a:prstGeom>
          <a:noFill/>
        </p:spPr>
        <p:txBody>
          <a:bodyPr wrap="square" rtlCol="0">
            <a:spAutoFit/>
          </a:bodyPr>
          <a:lstStyle/>
          <a:p>
            <a:r>
              <a:rPr lang="en-US" sz="1600" dirty="0"/>
              <a:t>2-9 Monitors</a:t>
            </a:r>
          </a:p>
        </p:txBody>
      </p:sp>
      <p:sp>
        <p:nvSpPr>
          <p:cNvPr id="9" name="TextBox 8">
            <a:extLst>
              <a:ext uri="{FF2B5EF4-FFF2-40B4-BE49-F238E27FC236}">
                <a16:creationId xmlns:a16="http://schemas.microsoft.com/office/drawing/2014/main" id="{4EB39D40-45A8-E468-C237-08F8A36BD31B}"/>
              </a:ext>
            </a:extLst>
          </p:cNvPr>
          <p:cNvSpPr txBox="1"/>
          <p:nvPr/>
        </p:nvSpPr>
        <p:spPr>
          <a:xfrm>
            <a:off x="10173939" y="1220460"/>
            <a:ext cx="1843137" cy="338554"/>
          </a:xfrm>
          <a:prstGeom prst="rect">
            <a:avLst/>
          </a:prstGeom>
          <a:noFill/>
        </p:spPr>
        <p:txBody>
          <a:bodyPr wrap="square" rtlCol="0">
            <a:spAutoFit/>
          </a:bodyPr>
          <a:lstStyle/>
          <a:p>
            <a:r>
              <a:rPr lang="en-US" sz="1600" dirty="0"/>
              <a:t>10-19 Monitors</a:t>
            </a:r>
          </a:p>
        </p:txBody>
      </p:sp>
      <p:sp>
        <p:nvSpPr>
          <p:cNvPr id="11" name="TextBox 10">
            <a:extLst>
              <a:ext uri="{FF2B5EF4-FFF2-40B4-BE49-F238E27FC236}">
                <a16:creationId xmlns:a16="http://schemas.microsoft.com/office/drawing/2014/main" id="{A8BB0D77-78F3-8438-4E65-346DFEC7C942}"/>
              </a:ext>
            </a:extLst>
          </p:cNvPr>
          <p:cNvSpPr txBox="1"/>
          <p:nvPr/>
        </p:nvSpPr>
        <p:spPr>
          <a:xfrm>
            <a:off x="10173938" y="1567081"/>
            <a:ext cx="1843137" cy="338554"/>
          </a:xfrm>
          <a:prstGeom prst="rect">
            <a:avLst/>
          </a:prstGeom>
          <a:noFill/>
        </p:spPr>
        <p:txBody>
          <a:bodyPr wrap="square" rtlCol="0">
            <a:spAutoFit/>
          </a:bodyPr>
          <a:lstStyle/>
          <a:p>
            <a:r>
              <a:rPr lang="en-US" sz="1600" dirty="0"/>
              <a:t>20+ Monitors</a:t>
            </a:r>
          </a:p>
        </p:txBody>
      </p:sp>
      <p:sp>
        <p:nvSpPr>
          <p:cNvPr id="12" name="Oval 11">
            <a:extLst>
              <a:ext uri="{FF2B5EF4-FFF2-40B4-BE49-F238E27FC236}">
                <a16:creationId xmlns:a16="http://schemas.microsoft.com/office/drawing/2014/main" id="{F80CE42D-E294-483D-6C28-03258CA533BF}"/>
              </a:ext>
            </a:extLst>
          </p:cNvPr>
          <p:cNvSpPr/>
          <p:nvPr/>
        </p:nvSpPr>
        <p:spPr>
          <a:xfrm>
            <a:off x="9764748" y="594945"/>
            <a:ext cx="265359" cy="137723"/>
          </a:xfrm>
          <a:prstGeom prst="ellipse">
            <a:avLst/>
          </a:prstGeom>
          <a:noFill/>
          <a:ln w="12700">
            <a:solidFill>
              <a:schemeClr val="tx1">
                <a:lumMod val="85000"/>
                <a:lumOff val="1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B930D0F-C6FD-BB36-09C0-F6B9BACBFA01}"/>
              </a:ext>
            </a:extLst>
          </p:cNvPr>
          <p:cNvSpPr/>
          <p:nvPr/>
        </p:nvSpPr>
        <p:spPr>
          <a:xfrm>
            <a:off x="9764748" y="957430"/>
            <a:ext cx="265359" cy="137723"/>
          </a:xfrm>
          <a:prstGeom prst="ellipse">
            <a:avLst/>
          </a:prstGeom>
          <a:noFill/>
          <a:ln w="28575">
            <a:solidFill>
              <a:schemeClr val="tx1">
                <a:lumMod val="85000"/>
                <a:lumOff val="1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D6E5F0D-983D-2E64-7E70-D03E9DB9A2F8}"/>
              </a:ext>
            </a:extLst>
          </p:cNvPr>
          <p:cNvSpPr/>
          <p:nvPr/>
        </p:nvSpPr>
        <p:spPr>
          <a:xfrm>
            <a:off x="9764748" y="1320875"/>
            <a:ext cx="265359" cy="137723"/>
          </a:xfrm>
          <a:prstGeom prst="ellipse">
            <a:avLst/>
          </a:prstGeom>
          <a:noFill/>
          <a:ln w="28575">
            <a:solidFill>
              <a:schemeClr val="tx1">
                <a:lumMod val="85000"/>
                <a:lumOff val="1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16AADE2-3B3F-03FF-1DE9-44B36127F5D2}"/>
              </a:ext>
            </a:extLst>
          </p:cNvPr>
          <p:cNvSpPr/>
          <p:nvPr/>
        </p:nvSpPr>
        <p:spPr>
          <a:xfrm>
            <a:off x="9764747" y="1667496"/>
            <a:ext cx="265359" cy="137723"/>
          </a:xfrm>
          <a:prstGeom prst="ellipse">
            <a:avLst/>
          </a:prstGeom>
          <a:noFill/>
          <a:ln w="38100">
            <a:solidFill>
              <a:schemeClr val="tx1">
                <a:lumMod val="85000"/>
                <a:lumOff val="1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88DFC149-6C4A-183E-2FE5-A4A5897E6ED7}"/>
              </a:ext>
            </a:extLst>
          </p:cNvPr>
          <p:cNvSpPr txBox="1">
            <a:spLocks/>
          </p:cNvSpPr>
          <p:nvPr/>
        </p:nvSpPr>
        <p:spPr>
          <a:xfrm>
            <a:off x="171224" y="1693499"/>
            <a:ext cx="4697338" cy="10373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All events are impactful, some much more than others</a:t>
            </a:r>
          </a:p>
        </p:txBody>
      </p:sp>
    </p:spTree>
    <p:extLst>
      <p:ext uri="{BB962C8B-B14F-4D97-AF65-F5344CB8AC3E}">
        <p14:creationId xmlns:p14="http://schemas.microsoft.com/office/powerpoint/2010/main" val="2335857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graph of a person&#10;&#10;Description automatically generated with medium confidence">
            <a:extLst>
              <a:ext uri="{FF2B5EF4-FFF2-40B4-BE49-F238E27FC236}">
                <a16:creationId xmlns:a16="http://schemas.microsoft.com/office/drawing/2014/main" id="{797A95D3-3C78-C537-7A2C-DDB4AA3F8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11" y="3494280"/>
            <a:ext cx="4810796" cy="2810267"/>
          </a:xfrm>
          <a:prstGeom prst="rect">
            <a:avLst/>
          </a:prstGeom>
        </p:spPr>
      </p:pic>
      <p:pic>
        <p:nvPicPr>
          <p:cNvPr id="8" name="Picture 7" descr="A map of canada with black circles&#10;&#10;Description automatically generated">
            <a:extLst>
              <a:ext uri="{FF2B5EF4-FFF2-40B4-BE49-F238E27FC236}">
                <a16:creationId xmlns:a16="http://schemas.microsoft.com/office/drawing/2014/main" id="{5B50372D-A23C-5DF0-7461-692990D36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109" y="193361"/>
            <a:ext cx="6949667" cy="6009201"/>
          </a:xfrm>
          <a:prstGeom prst="rect">
            <a:avLst/>
          </a:prstGeom>
        </p:spPr>
      </p:pic>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10009107" y="6202562"/>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Minnesota Exceedance-Causing Wildfires 2014-2023: </a:t>
            </a:r>
            <a:r>
              <a:rPr lang="en-US" b="1" dirty="0"/>
              <a:t>TOTAL</a:t>
            </a:r>
          </a:p>
        </p:txBody>
      </p:sp>
      <p:sp>
        <p:nvSpPr>
          <p:cNvPr id="11" name="TextBox 10">
            <a:extLst>
              <a:ext uri="{FF2B5EF4-FFF2-40B4-BE49-F238E27FC236}">
                <a16:creationId xmlns:a16="http://schemas.microsoft.com/office/drawing/2014/main" id="{3C33ABC6-B816-C94A-E87A-238A7C8A791A}"/>
              </a:ext>
            </a:extLst>
          </p:cNvPr>
          <p:cNvSpPr txBox="1"/>
          <p:nvPr/>
        </p:nvSpPr>
        <p:spPr>
          <a:xfrm>
            <a:off x="9683914" y="460677"/>
            <a:ext cx="2333162" cy="338554"/>
          </a:xfrm>
          <a:prstGeom prst="rect">
            <a:avLst/>
          </a:prstGeom>
          <a:noFill/>
        </p:spPr>
        <p:txBody>
          <a:bodyPr wrap="square" rtlCol="0">
            <a:spAutoFit/>
          </a:bodyPr>
          <a:lstStyle/>
          <a:p>
            <a:r>
              <a:rPr lang="en-US" sz="1600" dirty="0"/>
              <a:t>0-1 Total Exceedances</a:t>
            </a:r>
          </a:p>
        </p:txBody>
      </p:sp>
      <p:sp>
        <p:nvSpPr>
          <p:cNvPr id="12" name="TextBox 11">
            <a:extLst>
              <a:ext uri="{FF2B5EF4-FFF2-40B4-BE49-F238E27FC236}">
                <a16:creationId xmlns:a16="http://schemas.microsoft.com/office/drawing/2014/main" id="{44FEEE33-3E1F-45F2-0AD6-65502415D439}"/>
              </a:ext>
            </a:extLst>
          </p:cNvPr>
          <p:cNvSpPr txBox="1"/>
          <p:nvPr/>
        </p:nvSpPr>
        <p:spPr>
          <a:xfrm>
            <a:off x="9683913" y="856485"/>
            <a:ext cx="2333164" cy="338554"/>
          </a:xfrm>
          <a:prstGeom prst="rect">
            <a:avLst/>
          </a:prstGeom>
          <a:noFill/>
        </p:spPr>
        <p:txBody>
          <a:bodyPr wrap="square" rtlCol="0">
            <a:spAutoFit/>
          </a:bodyPr>
          <a:lstStyle/>
          <a:p>
            <a:r>
              <a:rPr lang="en-US" sz="1600" dirty="0"/>
              <a:t>2-10 Total Exceedances</a:t>
            </a:r>
          </a:p>
        </p:txBody>
      </p:sp>
      <p:sp>
        <p:nvSpPr>
          <p:cNvPr id="22" name="TextBox 21">
            <a:extLst>
              <a:ext uri="{FF2B5EF4-FFF2-40B4-BE49-F238E27FC236}">
                <a16:creationId xmlns:a16="http://schemas.microsoft.com/office/drawing/2014/main" id="{C9CBABE1-A2F7-08AD-6082-0194B2F447AF}"/>
              </a:ext>
            </a:extLst>
          </p:cNvPr>
          <p:cNvSpPr txBox="1"/>
          <p:nvPr/>
        </p:nvSpPr>
        <p:spPr>
          <a:xfrm>
            <a:off x="9683913" y="1219930"/>
            <a:ext cx="2333163" cy="338554"/>
          </a:xfrm>
          <a:prstGeom prst="rect">
            <a:avLst/>
          </a:prstGeom>
          <a:noFill/>
        </p:spPr>
        <p:txBody>
          <a:bodyPr wrap="square" rtlCol="0">
            <a:spAutoFit/>
          </a:bodyPr>
          <a:lstStyle/>
          <a:p>
            <a:r>
              <a:rPr lang="en-US" sz="1600" dirty="0"/>
              <a:t>11-24 Total Exceedances</a:t>
            </a:r>
          </a:p>
        </p:txBody>
      </p:sp>
      <p:sp>
        <p:nvSpPr>
          <p:cNvPr id="23" name="TextBox 22">
            <a:extLst>
              <a:ext uri="{FF2B5EF4-FFF2-40B4-BE49-F238E27FC236}">
                <a16:creationId xmlns:a16="http://schemas.microsoft.com/office/drawing/2014/main" id="{ADCD222C-E885-20A2-8475-A0B6C9D82BFC}"/>
              </a:ext>
            </a:extLst>
          </p:cNvPr>
          <p:cNvSpPr txBox="1"/>
          <p:nvPr/>
        </p:nvSpPr>
        <p:spPr>
          <a:xfrm>
            <a:off x="9683914" y="1566551"/>
            <a:ext cx="2333162" cy="338554"/>
          </a:xfrm>
          <a:prstGeom prst="rect">
            <a:avLst/>
          </a:prstGeom>
          <a:noFill/>
        </p:spPr>
        <p:txBody>
          <a:bodyPr wrap="square" rtlCol="0">
            <a:spAutoFit/>
          </a:bodyPr>
          <a:lstStyle/>
          <a:p>
            <a:r>
              <a:rPr lang="en-US" sz="1600" dirty="0"/>
              <a:t>25-49 Total Exceedances</a:t>
            </a:r>
          </a:p>
        </p:txBody>
      </p:sp>
      <p:sp>
        <p:nvSpPr>
          <p:cNvPr id="24" name="Oval 23">
            <a:extLst>
              <a:ext uri="{FF2B5EF4-FFF2-40B4-BE49-F238E27FC236}">
                <a16:creationId xmlns:a16="http://schemas.microsoft.com/office/drawing/2014/main" id="{11794CD9-2C60-9477-6A8F-48F267F44F55}"/>
              </a:ext>
            </a:extLst>
          </p:cNvPr>
          <p:cNvSpPr/>
          <p:nvPr/>
        </p:nvSpPr>
        <p:spPr>
          <a:xfrm>
            <a:off x="9418752" y="594415"/>
            <a:ext cx="265359" cy="137723"/>
          </a:xfrm>
          <a:prstGeom prst="ellipse">
            <a:avLst/>
          </a:prstGeom>
          <a:noFill/>
          <a:ln w="12700">
            <a:solidFill>
              <a:schemeClr val="tx1">
                <a:lumMod val="85000"/>
                <a:lumOff val="1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39CD3A6-DE04-26A7-A2B1-D084800DB320}"/>
              </a:ext>
            </a:extLst>
          </p:cNvPr>
          <p:cNvSpPr/>
          <p:nvPr/>
        </p:nvSpPr>
        <p:spPr>
          <a:xfrm>
            <a:off x="9418752" y="956900"/>
            <a:ext cx="265359" cy="137723"/>
          </a:xfrm>
          <a:prstGeom prst="ellipse">
            <a:avLst/>
          </a:prstGeom>
          <a:noFill/>
          <a:ln w="28575">
            <a:solidFill>
              <a:schemeClr val="tx1">
                <a:lumMod val="85000"/>
                <a:lumOff val="1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3D13534-2F13-3FEA-C24F-FE3B0D7EBC3F}"/>
              </a:ext>
            </a:extLst>
          </p:cNvPr>
          <p:cNvSpPr/>
          <p:nvPr/>
        </p:nvSpPr>
        <p:spPr>
          <a:xfrm>
            <a:off x="9418752" y="1320345"/>
            <a:ext cx="265359" cy="137723"/>
          </a:xfrm>
          <a:prstGeom prst="ellipse">
            <a:avLst/>
          </a:prstGeom>
          <a:noFill/>
          <a:ln w="28575">
            <a:solidFill>
              <a:schemeClr val="tx1">
                <a:lumMod val="85000"/>
                <a:lumOff val="1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6383F6F-8E6C-ADD5-EF5A-794D59DDDD8B}"/>
              </a:ext>
            </a:extLst>
          </p:cNvPr>
          <p:cNvSpPr/>
          <p:nvPr/>
        </p:nvSpPr>
        <p:spPr>
          <a:xfrm>
            <a:off x="9418751" y="1666966"/>
            <a:ext cx="265359" cy="137723"/>
          </a:xfrm>
          <a:prstGeom prst="ellipse">
            <a:avLst/>
          </a:prstGeom>
          <a:noFill/>
          <a:ln w="38100">
            <a:solidFill>
              <a:schemeClr val="tx1">
                <a:lumMod val="85000"/>
                <a:lumOff val="1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AB0D687-2573-74D4-3F09-1E51CC5C67AC}"/>
              </a:ext>
            </a:extLst>
          </p:cNvPr>
          <p:cNvSpPr/>
          <p:nvPr/>
        </p:nvSpPr>
        <p:spPr>
          <a:xfrm>
            <a:off x="9408915" y="2009902"/>
            <a:ext cx="265359" cy="137723"/>
          </a:xfrm>
          <a:prstGeom prst="ellipse">
            <a:avLst/>
          </a:prstGeom>
          <a:noFill/>
          <a:ln w="57150">
            <a:solidFill>
              <a:schemeClr val="tx1">
                <a:lumMod val="85000"/>
                <a:lumOff val="1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FAD31EA-F4D2-F30D-8650-0C7B235278BC}"/>
              </a:ext>
            </a:extLst>
          </p:cNvPr>
          <p:cNvSpPr txBox="1"/>
          <p:nvPr/>
        </p:nvSpPr>
        <p:spPr>
          <a:xfrm>
            <a:off x="9683913" y="1913172"/>
            <a:ext cx="2333162" cy="338554"/>
          </a:xfrm>
          <a:prstGeom prst="rect">
            <a:avLst/>
          </a:prstGeom>
          <a:noFill/>
        </p:spPr>
        <p:txBody>
          <a:bodyPr wrap="square" rtlCol="0">
            <a:spAutoFit/>
          </a:bodyPr>
          <a:lstStyle/>
          <a:p>
            <a:r>
              <a:rPr lang="en-US" sz="1600" dirty="0"/>
              <a:t>50+ Total Exceedances</a:t>
            </a:r>
          </a:p>
        </p:txBody>
      </p:sp>
      <p:sp>
        <p:nvSpPr>
          <p:cNvPr id="32" name="Content Placeholder 2">
            <a:extLst>
              <a:ext uri="{FF2B5EF4-FFF2-40B4-BE49-F238E27FC236}">
                <a16:creationId xmlns:a16="http://schemas.microsoft.com/office/drawing/2014/main" id="{D9ECB220-CF79-6E77-2F48-0ECF51F7E723}"/>
              </a:ext>
            </a:extLst>
          </p:cNvPr>
          <p:cNvSpPr txBox="1">
            <a:spLocks/>
          </p:cNvSpPr>
          <p:nvPr/>
        </p:nvSpPr>
        <p:spPr>
          <a:xfrm>
            <a:off x="171224" y="1693499"/>
            <a:ext cx="4697338" cy="10373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All events are impactful, some much more than others</a:t>
            </a:r>
          </a:p>
        </p:txBody>
      </p:sp>
    </p:spTree>
    <p:extLst>
      <p:ext uri="{BB962C8B-B14F-4D97-AF65-F5344CB8AC3E}">
        <p14:creationId xmlns:p14="http://schemas.microsoft.com/office/powerpoint/2010/main" val="1272144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different colored bars&#10;&#10;Description automatically generated">
            <a:extLst>
              <a:ext uri="{FF2B5EF4-FFF2-40B4-BE49-F238E27FC236}">
                <a16:creationId xmlns:a16="http://schemas.microsoft.com/office/drawing/2014/main" id="{5A969F45-6CAE-208B-57B9-171A52CCE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92" y="3449012"/>
            <a:ext cx="4810796" cy="2876951"/>
          </a:xfrm>
          <a:prstGeom prst="rect">
            <a:avLst/>
          </a:prstGeom>
        </p:spPr>
      </p:pic>
      <p:pic>
        <p:nvPicPr>
          <p:cNvPr id="4" name="Picture 3" descr="A map of canada with different colored circles&#10;&#10;Description automatically generated">
            <a:extLst>
              <a:ext uri="{FF2B5EF4-FFF2-40B4-BE49-F238E27FC236}">
                <a16:creationId xmlns:a16="http://schemas.microsoft.com/office/drawing/2014/main" id="{1D80E4A2-C388-4D41-765C-7F7DE9E37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8705" y="193891"/>
            <a:ext cx="6962072" cy="6012257"/>
          </a:xfrm>
          <a:prstGeom prst="rect">
            <a:avLst/>
          </a:prstGeom>
        </p:spPr>
      </p:pic>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10009107" y="6202562"/>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Minnesota Exceedance-Causing Wildfires 2014-2023</a:t>
            </a:r>
            <a:endParaRPr lang="en-US" b="1" dirty="0"/>
          </a:p>
        </p:txBody>
      </p:sp>
      <p:sp>
        <p:nvSpPr>
          <p:cNvPr id="32" name="Content Placeholder 2">
            <a:extLst>
              <a:ext uri="{FF2B5EF4-FFF2-40B4-BE49-F238E27FC236}">
                <a16:creationId xmlns:a16="http://schemas.microsoft.com/office/drawing/2014/main" id="{D9ECB220-CF79-6E77-2F48-0ECF51F7E723}"/>
              </a:ext>
            </a:extLst>
          </p:cNvPr>
          <p:cNvSpPr txBox="1">
            <a:spLocks/>
          </p:cNvSpPr>
          <p:nvPr/>
        </p:nvSpPr>
        <p:spPr>
          <a:xfrm>
            <a:off x="171224" y="1693499"/>
            <a:ext cx="4697338" cy="155502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Canadian Drought Monitor</a:t>
            </a:r>
          </a:p>
          <a:p>
            <a:r>
              <a:rPr lang="en-US" dirty="0"/>
              <a:t>All drought classifications within each events’ wildfire areas were included </a:t>
            </a:r>
          </a:p>
        </p:txBody>
      </p:sp>
      <p:sp>
        <p:nvSpPr>
          <p:cNvPr id="9" name="TextBox 8">
            <a:extLst>
              <a:ext uri="{FF2B5EF4-FFF2-40B4-BE49-F238E27FC236}">
                <a16:creationId xmlns:a16="http://schemas.microsoft.com/office/drawing/2014/main" id="{B777B347-D8BC-43DE-F238-3AA66F8B24F9}"/>
              </a:ext>
            </a:extLst>
          </p:cNvPr>
          <p:cNvSpPr txBox="1"/>
          <p:nvPr/>
        </p:nvSpPr>
        <p:spPr>
          <a:xfrm>
            <a:off x="5058704" y="6170957"/>
            <a:ext cx="4814970" cy="523220"/>
          </a:xfrm>
          <a:prstGeom prst="rect">
            <a:avLst/>
          </a:prstGeom>
          <a:noFill/>
        </p:spPr>
        <p:txBody>
          <a:bodyPr wrap="square">
            <a:spAutoFit/>
          </a:bodyPr>
          <a:lstStyle/>
          <a:p>
            <a:r>
              <a:rPr lang="en-US" sz="1400" dirty="0">
                <a:solidFill>
                  <a:schemeClr val="tx1">
                    <a:lumMod val="85000"/>
                    <a:lumOff val="15000"/>
                  </a:schemeClr>
                </a:solidFill>
              </a:rPr>
              <a:t>https://agriculture.canada.ca/en/agricultural-production/weather/canadian-drought-monitor</a:t>
            </a:r>
          </a:p>
        </p:txBody>
      </p:sp>
      <p:sp>
        <p:nvSpPr>
          <p:cNvPr id="8" name="Rectangle 7">
            <a:extLst>
              <a:ext uri="{FF2B5EF4-FFF2-40B4-BE49-F238E27FC236}">
                <a16:creationId xmlns:a16="http://schemas.microsoft.com/office/drawing/2014/main" id="{D83DD36A-7946-0CA4-8480-81DE43B75F01}"/>
              </a:ext>
            </a:extLst>
          </p:cNvPr>
          <p:cNvSpPr/>
          <p:nvPr/>
        </p:nvSpPr>
        <p:spPr>
          <a:xfrm>
            <a:off x="0" y="0"/>
            <a:ext cx="12192000" cy="6858000"/>
          </a:xfrm>
          <a:prstGeom prst="rect">
            <a:avLst/>
          </a:prstGeom>
          <a:solidFill>
            <a:srgbClr val="F2F2F2">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p of the canada&#10;&#10;Description automatically generated">
            <a:extLst>
              <a:ext uri="{FF2B5EF4-FFF2-40B4-BE49-F238E27FC236}">
                <a16:creationId xmlns:a16="http://schemas.microsoft.com/office/drawing/2014/main" id="{5BF13D51-3295-A486-D7EA-D8FF607DD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3902" y="609725"/>
            <a:ext cx="7444196" cy="5277601"/>
          </a:xfrm>
          <a:prstGeom prst="rect">
            <a:avLst/>
          </a:prstGeom>
        </p:spPr>
      </p:pic>
    </p:spTree>
    <p:extLst>
      <p:ext uri="{BB962C8B-B14F-4D97-AF65-F5344CB8AC3E}">
        <p14:creationId xmlns:p14="http://schemas.microsoft.com/office/powerpoint/2010/main" val="232794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different colored bars&#10;&#10;Description automatically generated">
            <a:extLst>
              <a:ext uri="{FF2B5EF4-FFF2-40B4-BE49-F238E27FC236}">
                <a16:creationId xmlns:a16="http://schemas.microsoft.com/office/drawing/2014/main" id="{DDA70D45-57BC-212A-CA73-D22186195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16" y="3429000"/>
            <a:ext cx="4899015" cy="2881773"/>
          </a:xfrm>
          <a:prstGeom prst="rect">
            <a:avLst/>
          </a:prstGeom>
        </p:spPr>
      </p:pic>
      <p:pic>
        <p:nvPicPr>
          <p:cNvPr id="8" name="Picture 7" descr="A map of canada with yellow dots&#10;&#10;Description automatically generated">
            <a:extLst>
              <a:ext uri="{FF2B5EF4-FFF2-40B4-BE49-F238E27FC236}">
                <a16:creationId xmlns:a16="http://schemas.microsoft.com/office/drawing/2014/main" id="{CC02C0FB-8BAA-B5FE-44D1-7FF41C0DA0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8704" y="193891"/>
            <a:ext cx="6962072" cy="6012257"/>
          </a:xfrm>
          <a:prstGeom prst="rect">
            <a:avLst/>
          </a:prstGeom>
        </p:spPr>
      </p:pic>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10009107" y="6202562"/>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Minnesota Exceedance-Causing Wildfires 2014-2023</a:t>
            </a:r>
            <a:endParaRPr lang="en-US" b="1" dirty="0"/>
          </a:p>
        </p:txBody>
      </p:sp>
      <p:sp>
        <p:nvSpPr>
          <p:cNvPr id="32" name="Content Placeholder 2">
            <a:extLst>
              <a:ext uri="{FF2B5EF4-FFF2-40B4-BE49-F238E27FC236}">
                <a16:creationId xmlns:a16="http://schemas.microsoft.com/office/drawing/2014/main" id="{D9ECB220-CF79-6E77-2F48-0ECF51F7E723}"/>
              </a:ext>
            </a:extLst>
          </p:cNvPr>
          <p:cNvSpPr txBox="1">
            <a:spLocks/>
          </p:cNvSpPr>
          <p:nvPr/>
        </p:nvSpPr>
        <p:spPr>
          <a:xfrm>
            <a:off x="171224" y="1693499"/>
            <a:ext cx="4697338" cy="10373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Sometimes difficult to determine since information is updated once a monthly </a:t>
            </a:r>
          </a:p>
        </p:txBody>
      </p:sp>
      <p:sp>
        <p:nvSpPr>
          <p:cNvPr id="9" name="TextBox 8">
            <a:extLst>
              <a:ext uri="{FF2B5EF4-FFF2-40B4-BE49-F238E27FC236}">
                <a16:creationId xmlns:a16="http://schemas.microsoft.com/office/drawing/2014/main" id="{B420F908-AA14-CB67-9E83-517B6656CC17}"/>
              </a:ext>
            </a:extLst>
          </p:cNvPr>
          <p:cNvSpPr txBox="1"/>
          <p:nvPr/>
        </p:nvSpPr>
        <p:spPr>
          <a:xfrm>
            <a:off x="5058704" y="6170957"/>
            <a:ext cx="4814970" cy="523220"/>
          </a:xfrm>
          <a:prstGeom prst="rect">
            <a:avLst/>
          </a:prstGeom>
          <a:noFill/>
        </p:spPr>
        <p:txBody>
          <a:bodyPr wrap="square">
            <a:spAutoFit/>
          </a:bodyPr>
          <a:lstStyle/>
          <a:p>
            <a:r>
              <a:rPr lang="en-US" sz="1400" dirty="0">
                <a:solidFill>
                  <a:schemeClr val="tx1">
                    <a:lumMod val="85000"/>
                    <a:lumOff val="15000"/>
                  </a:schemeClr>
                </a:solidFill>
              </a:rPr>
              <a:t>https://agriculture.canada.ca/en/agricultural-production/weather/canadian-drought-monitor</a:t>
            </a:r>
          </a:p>
        </p:txBody>
      </p:sp>
    </p:spTree>
    <p:extLst>
      <p:ext uri="{BB962C8B-B14F-4D97-AF65-F5344CB8AC3E}">
        <p14:creationId xmlns:p14="http://schemas.microsoft.com/office/powerpoint/2010/main" val="122419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different colored squares&#10;&#10;Description automatically generated">
            <a:extLst>
              <a:ext uri="{FF2B5EF4-FFF2-40B4-BE49-F238E27FC236}">
                <a16:creationId xmlns:a16="http://schemas.microsoft.com/office/drawing/2014/main" id="{71FCB7C1-34B9-0921-F4F6-148E3537D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09" y="3425943"/>
            <a:ext cx="4887007" cy="2896004"/>
          </a:xfrm>
          <a:prstGeom prst="rect">
            <a:avLst/>
          </a:prstGeom>
        </p:spPr>
      </p:pic>
      <p:pic>
        <p:nvPicPr>
          <p:cNvPr id="7" name="Picture 6" descr="A map of canada with different colored dots&#10;&#10;Description automatically generated">
            <a:extLst>
              <a:ext uri="{FF2B5EF4-FFF2-40B4-BE49-F238E27FC236}">
                <a16:creationId xmlns:a16="http://schemas.microsoft.com/office/drawing/2014/main" id="{5B30260E-32CE-402F-7B86-79E2EB174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8704" y="191485"/>
            <a:ext cx="6962072" cy="6012257"/>
          </a:xfrm>
          <a:prstGeom prst="rect">
            <a:avLst/>
          </a:prstGeom>
        </p:spPr>
      </p:pic>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10009107" y="6202562"/>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Minnesota Exceedance-Causing Wildfires 2014-2023</a:t>
            </a:r>
            <a:endParaRPr lang="en-US" b="1" dirty="0"/>
          </a:p>
        </p:txBody>
      </p:sp>
      <p:sp>
        <p:nvSpPr>
          <p:cNvPr id="32" name="Content Placeholder 2">
            <a:extLst>
              <a:ext uri="{FF2B5EF4-FFF2-40B4-BE49-F238E27FC236}">
                <a16:creationId xmlns:a16="http://schemas.microsoft.com/office/drawing/2014/main" id="{D9ECB220-CF79-6E77-2F48-0ECF51F7E723}"/>
              </a:ext>
            </a:extLst>
          </p:cNvPr>
          <p:cNvSpPr txBox="1">
            <a:spLocks/>
          </p:cNvSpPr>
          <p:nvPr/>
        </p:nvSpPr>
        <p:spPr>
          <a:xfrm>
            <a:off x="171224" y="1693498"/>
            <a:ext cx="4697338" cy="173413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Predominant Natural Resource Canada’s Fire Weather Index forecast categories on the day(s) of exceedance-causing wildfire activity </a:t>
            </a:r>
          </a:p>
          <a:p>
            <a:pPr lvl="1"/>
            <a:r>
              <a:rPr lang="en-US" dirty="0"/>
              <a:t>Like drought, sometimes had multiple categories per event</a:t>
            </a:r>
          </a:p>
        </p:txBody>
      </p:sp>
      <p:sp>
        <p:nvSpPr>
          <p:cNvPr id="10" name="TextBox 9">
            <a:extLst>
              <a:ext uri="{FF2B5EF4-FFF2-40B4-BE49-F238E27FC236}">
                <a16:creationId xmlns:a16="http://schemas.microsoft.com/office/drawing/2014/main" id="{EFF213E5-1F7D-A3D8-2895-6CDAAF94F217}"/>
              </a:ext>
            </a:extLst>
          </p:cNvPr>
          <p:cNvSpPr txBox="1"/>
          <p:nvPr/>
        </p:nvSpPr>
        <p:spPr>
          <a:xfrm>
            <a:off x="5058704" y="6170957"/>
            <a:ext cx="4698907" cy="307777"/>
          </a:xfrm>
          <a:prstGeom prst="rect">
            <a:avLst/>
          </a:prstGeom>
          <a:noFill/>
        </p:spPr>
        <p:txBody>
          <a:bodyPr wrap="square">
            <a:spAutoFit/>
          </a:bodyPr>
          <a:lstStyle/>
          <a:p>
            <a:r>
              <a:rPr lang="en-US" sz="1400" dirty="0">
                <a:solidFill>
                  <a:schemeClr val="tx1">
                    <a:lumMod val="85000"/>
                    <a:lumOff val="15000"/>
                  </a:schemeClr>
                </a:solidFill>
              </a:rPr>
              <a:t>https://cwfis.cfs.nrcan.gc.ca/maps/fw?type=fwi</a:t>
            </a:r>
          </a:p>
        </p:txBody>
      </p:sp>
      <p:sp>
        <p:nvSpPr>
          <p:cNvPr id="3" name="Rectangle 2">
            <a:extLst>
              <a:ext uri="{FF2B5EF4-FFF2-40B4-BE49-F238E27FC236}">
                <a16:creationId xmlns:a16="http://schemas.microsoft.com/office/drawing/2014/main" id="{51CC4410-204F-5A5B-D20F-18D5F406EE66}"/>
              </a:ext>
            </a:extLst>
          </p:cNvPr>
          <p:cNvSpPr/>
          <p:nvPr/>
        </p:nvSpPr>
        <p:spPr>
          <a:xfrm>
            <a:off x="0" y="-3057"/>
            <a:ext cx="12192000" cy="6858000"/>
          </a:xfrm>
          <a:prstGeom prst="rect">
            <a:avLst/>
          </a:prstGeom>
          <a:solidFill>
            <a:srgbClr val="F2F2F2">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map of the world&#10;&#10;Description automatically generated">
            <a:extLst>
              <a:ext uri="{FF2B5EF4-FFF2-40B4-BE49-F238E27FC236}">
                <a16:creationId xmlns:a16="http://schemas.microsoft.com/office/drawing/2014/main" id="{BDE8B33A-05E5-4253-DFD6-06D38BF94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2123" y="532037"/>
            <a:ext cx="5319528" cy="5486149"/>
          </a:xfrm>
          <a:prstGeom prst="rect">
            <a:avLst/>
          </a:prstGeom>
        </p:spPr>
      </p:pic>
    </p:spTree>
    <p:extLst>
      <p:ext uri="{BB962C8B-B14F-4D97-AF65-F5344CB8AC3E}">
        <p14:creationId xmlns:p14="http://schemas.microsoft.com/office/powerpoint/2010/main" val="85658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ainbow colored map of the north american region&#10;&#10;Description automatically generated">
            <a:extLst>
              <a:ext uri="{FF2B5EF4-FFF2-40B4-BE49-F238E27FC236}">
                <a16:creationId xmlns:a16="http://schemas.microsoft.com/office/drawing/2014/main" id="{5D57F611-6884-9751-8D95-3960A5B0BDFC}"/>
              </a:ext>
            </a:extLst>
          </p:cNvPr>
          <p:cNvPicPr>
            <a:picLocks noChangeAspect="1"/>
          </p:cNvPicPr>
          <p:nvPr/>
        </p:nvPicPr>
        <p:blipFill rotWithShape="1">
          <a:blip r:embed="rId3">
            <a:clrChange>
              <a:clrFrom>
                <a:srgbClr val="FFFFFF"/>
              </a:clrFrom>
              <a:clrTo>
                <a:srgbClr val="FFFFFF">
                  <a:alpha val="0"/>
                </a:srgbClr>
              </a:clrTo>
            </a:clrChange>
            <a:alphaModFix amt="8000"/>
            <a:extLst>
              <a:ext uri="{28A0092B-C50C-407E-A947-70E740481C1C}">
                <a14:useLocalDpi xmlns:a14="http://schemas.microsoft.com/office/drawing/2010/main" val="0"/>
              </a:ext>
            </a:extLst>
          </a:blip>
          <a:srcRect l="8851" r="6253"/>
          <a:stretch/>
        </p:blipFill>
        <p:spPr>
          <a:xfrm>
            <a:off x="0" y="336884"/>
            <a:ext cx="7154994" cy="6521116"/>
          </a:xfrm>
          <a:prstGeom prst="rect">
            <a:avLst/>
          </a:prstGeom>
        </p:spPr>
      </p:pic>
      <p:pic>
        <p:nvPicPr>
          <p:cNvPr id="4" name="Picture 3" descr="A screenshot of a graph&#10;&#10;Description automatically generated">
            <a:extLst>
              <a:ext uri="{FF2B5EF4-FFF2-40B4-BE49-F238E27FC236}">
                <a16:creationId xmlns:a16="http://schemas.microsoft.com/office/drawing/2014/main" id="{81F365F5-7AD7-DC24-63CF-891DA4E5E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829" y="1441534"/>
            <a:ext cx="8926171" cy="5420481"/>
          </a:xfrm>
          <a:prstGeom prst="rect">
            <a:avLst/>
          </a:prstGeom>
        </p:spPr>
      </p:pic>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Weather Parameters At Wildfires</a:t>
            </a:r>
            <a:endParaRPr lang="en-US" b="1" dirty="0"/>
          </a:p>
        </p:txBody>
      </p:sp>
      <p:sp>
        <p:nvSpPr>
          <p:cNvPr id="32" name="Content Placeholder 2">
            <a:extLst>
              <a:ext uri="{FF2B5EF4-FFF2-40B4-BE49-F238E27FC236}">
                <a16:creationId xmlns:a16="http://schemas.microsoft.com/office/drawing/2014/main" id="{D9ECB220-CF79-6E77-2F48-0ECF51F7E723}"/>
              </a:ext>
            </a:extLst>
          </p:cNvPr>
          <p:cNvSpPr txBox="1">
            <a:spLocks/>
          </p:cNvSpPr>
          <p:nvPr/>
        </p:nvSpPr>
        <p:spPr>
          <a:xfrm>
            <a:off x="171224" y="1693497"/>
            <a:ext cx="3005113" cy="496348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3 hourly NCEP North American Regional Reanalysis (NARR) composites</a:t>
            </a:r>
          </a:p>
          <a:p>
            <a:r>
              <a:rPr lang="en-US" dirty="0"/>
              <a:t>Max values at any time or fraction of the wildfire activity</a:t>
            </a:r>
          </a:p>
          <a:p>
            <a:pPr lvl="1"/>
            <a:r>
              <a:rPr lang="en-US" dirty="0"/>
              <a:t>Most areas had lower values for most of the “day”</a:t>
            </a:r>
          </a:p>
          <a:p>
            <a:pPr lvl="1"/>
            <a:r>
              <a:rPr lang="en-US" dirty="0"/>
              <a:t>“Day” extends from 12z to 03z </a:t>
            </a:r>
          </a:p>
        </p:txBody>
      </p:sp>
    </p:spTree>
    <p:extLst>
      <p:ext uri="{BB962C8B-B14F-4D97-AF65-F5344CB8AC3E}">
        <p14:creationId xmlns:p14="http://schemas.microsoft.com/office/powerpoint/2010/main" val="693648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canada with red and white text&#10;&#10;Description automatically generated">
            <a:extLst>
              <a:ext uri="{FF2B5EF4-FFF2-40B4-BE49-F238E27FC236}">
                <a16:creationId xmlns:a16="http://schemas.microsoft.com/office/drawing/2014/main" id="{8D6F1DE5-AF5F-4A08-C126-C9B034707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262" y="191485"/>
            <a:ext cx="8517514" cy="6011077"/>
          </a:xfrm>
          <a:prstGeom prst="rect">
            <a:avLst/>
          </a:prstGeom>
        </p:spPr>
      </p:pic>
      <p:pic>
        <p:nvPicPr>
          <p:cNvPr id="9" name="Picture 8">
            <a:extLst>
              <a:ext uri="{FF2B5EF4-FFF2-40B4-BE49-F238E27FC236}">
                <a16:creationId xmlns:a16="http://schemas.microsoft.com/office/drawing/2014/main" id="{6E52F52A-D61E-1F31-57C6-F63EC1665E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3656" y="3361393"/>
            <a:ext cx="300759" cy="505212"/>
          </a:xfrm>
          <a:prstGeom prst="rect">
            <a:avLst/>
          </a:prstGeom>
        </p:spPr>
      </p:pic>
      <p:sp>
        <p:nvSpPr>
          <p:cNvPr id="11" name="TextBox 10">
            <a:extLst>
              <a:ext uri="{FF2B5EF4-FFF2-40B4-BE49-F238E27FC236}">
                <a16:creationId xmlns:a16="http://schemas.microsoft.com/office/drawing/2014/main" id="{E2A67BBB-907F-3436-657F-DB41DFEBD03E}"/>
              </a:ext>
            </a:extLst>
          </p:cNvPr>
          <p:cNvSpPr txBox="1"/>
          <p:nvPr/>
        </p:nvSpPr>
        <p:spPr>
          <a:xfrm>
            <a:off x="8139856" y="4365550"/>
            <a:ext cx="667259" cy="738664"/>
          </a:xfrm>
          <a:prstGeom prst="rect">
            <a:avLst/>
          </a:prstGeom>
          <a:noFill/>
        </p:spPr>
        <p:txBody>
          <a:bodyPr wrap="square" rtlCol="0">
            <a:spAutoFit/>
          </a:bodyPr>
          <a:lstStyle/>
          <a:p>
            <a:r>
              <a:rPr lang="en-US" sz="1400" dirty="0">
                <a:latin typeface="Bahnschrift SemiCondensed" panose="020B0502040204020203" pitchFamily="34" charset="0"/>
              </a:rPr>
              <a:t>7am Sept 20</a:t>
            </a:r>
            <a:r>
              <a:rPr lang="en-US" sz="1400" baseline="30000" dirty="0">
                <a:latin typeface="Bahnschrift SemiCondensed" panose="020B0502040204020203" pitchFamily="34" charset="0"/>
              </a:rPr>
              <a:t>th</a:t>
            </a:r>
            <a:r>
              <a:rPr lang="en-US" sz="1400" dirty="0">
                <a:latin typeface="Bahnschrift SemiCondensed" panose="020B0502040204020203" pitchFamily="34" charset="0"/>
              </a:rPr>
              <a:t> </a:t>
            </a:r>
          </a:p>
        </p:txBody>
      </p:sp>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10009107" y="6202562"/>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32" name="Content Placeholder 2">
            <a:extLst>
              <a:ext uri="{FF2B5EF4-FFF2-40B4-BE49-F238E27FC236}">
                <a16:creationId xmlns:a16="http://schemas.microsoft.com/office/drawing/2014/main" id="{D9ECB220-CF79-6E77-2F48-0ECF51F7E723}"/>
              </a:ext>
            </a:extLst>
          </p:cNvPr>
          <p:cNvSpPr txBox="1">
            <a:spLocks/>
          </p:cNvSpPr>
          <p:nvPr/>
        </p:nvSpPr>
        <p:spPr>
          <a:xfrm>
            <a:off x="171224" y="1693498"/>
            <a:ext cx="3594660" cy="30589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Focus on the upper and lower levels of the atmosphere</a:t>
            </a:r>
          </a:p>
          <a:p>
            <a:pPr lvl="1"/>
            <a:r>
              <a:rPr lang="en-US" dirty="0"/>
              <a:t>500mb height contour(s)</a:t>
            </a:r>
          </a:p>
          <a:p>
            <a:pPr lvl="1"/>
            <a:r>
              <a:rPr lang="en-US" dirty="0"/>
              <a:t>Surface features</a:t>
            </a:r>
          </a:p>
          <a:p>
            <a:r>
              <a:rPr lang="en-US" dirty="0"/>
              <a:t>Both on the day of large wildfire smoke output and the approximate hour of heavy smoke intrusion into Minnesota</a:t>
            </a:r>
          </a:p>
        </p:txBody>
      </p:sp>
      <p:sp>
        <p:nvSpPr>
          <p:cNvPr id="14" name="Content Placeholder 2">
            <a:extLst>
              <a:ext uri="{FF2B5EF4-FFF2-40B4-BE49-F238E27FC236}">
                <a16:creationId xmlns:a16="http://schemas.microsoft.com/office/drawing/2014/main" id="{E8AEE0AB-6479-978A-7A78-582F667C996D}"/>
              </a:ext>
            </a:extLst>
          </p:cNvPr>
          <p:cNvSpPr txBox="1">
            <a:spLocks/>
          </p:cNvSpPr>
          <p:nvPr/>
        </p:nvSpPr>
        <p:spPr>
          <a:xfrm>
            <a:off x="171222" y="4606970"/>
            <a:ext cx="3594659" cy="159559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Since the wildfire location changes from event to event, had to normalize when creating the composite map</a:t>
            </a:r>
          </a:p>
        </p:txBody>
      </p:sp>
      <p:sp>
        <p:nvSpPr>
          <p:cNvPr id="3" name="Freeform: Shape 2">
            <a:extLst>
              <a:ext uri="{FF2B5EF4-FFF2-40B4-BE49-F238E27FC236}">
                <a16:creationId xmlns:a16="http://schemas.microsoft.com/office/drawing/2014/main" id="{AEC259DB-CD04-7D60-0ADB-7769B28A8401}"/>
              </a:ext>
            </a:extLst>
          </p:cNvPr>
          <p:cNvSpPr/>
          <p:nvPr/>
        </p:nvSpPr>
        <p:spPr>
          <a:xfrm>
            <a:off x="3380874" y="1696453"/>
            <a:ext cx="1840831" cy="2911642"/>
          </a:xfrm>
          <a:custGeom>
            <a:avLst/>
            <a:gdLst>
              <a:gd name="connsiteX0" fmla="*/ 1840831 w 1840831"/>
              <a:gd name="connsiteY0" fmla="*/ 0 h 2911642"/>
              <a:gd name="connsiteX1" fmla="*/ 770021 w 1840831"/>
              <a:gd name="connsiteY1" fmla="*/ 264694 h 2911642"/>
              <a:gd name="connsiteX2" fmla="*/ 649705 w 1840831"/>
              <a:gd name="connsiteY2" fmla="*/ 2286000 h 2911642"/>
              <a:gd name="connsiteX3" fmla="*/ 0 w 1840831"/>
              <a:gd name="connsiteY3" fmla="*/ 2646947 h 2911642"/>
              <a:gd name="connsiteX4" fmla="*/ 144379 w 1840831"/>
              <a:gd name="connsiteY4" fmla="*/ 2851484 h 2911642"/>
              <a:gd name="connsiteX5" fmla="*/ 1323473 w 1840831"/>
              <a:gd name="connsiteY5" fmla="*/ 2911642 h 2911642"/>
              <a:gd name="connsiteX6" fmla="*/ 1768642 w 1840831"/>
              <a:gd name="connsiteY6" fmla="*/ 2622884 h 2911642"/>
              <a:gd name="connsiteX7" fmla="*/ 1840831 w 1840831"/>
              <a:gd name="connsiteY7" fmla="*/ 0 h 291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831" h="2911642">
                <a:moveTo>
                  <a:pt x="1840831" y="0"/>
                </a:moveTo>
                <a:lnTo>
                  <a:pt x="770021" y="264694"/>
                </a:lnTo>
                <a:lnTo>
                  <a:pt x="649705" y="2286000"/>
                </a:lnTo>
                <a:lnTo>
                  <a:pt x="0" y="2646947"/>
                </a:lnTo>
                <a:lnTo>
                  <a:pt x="144379" y="2851484"/>
                </a:lnTo>
                <a:lnTo>
                  <a:pt x="1323473" y="2911642"/>
                </a:lnTo>
                <a:lnTo>
                  <a:pt x="1768642" y="2622884"/>
                </a:lnTo>
                <a:lnTo>
                  <a:pt x="1840831" y="0"/>
                </a:lnTo>
                <a:close/>
              </a:path>
            </a:pathLst>
          </a:cu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map of canada with red lines and white text&#10;&#10;Description automatically generated">
            <a:extLst>
              <a:ext uri="{FF2B5EF4-FFF2-40B4-BE49-F238E27FC236}">
                <a16:creationId xmlns:a16="http://schemas.microsoft.com/office/drawing/2014/main" id="{BAE4A197-4238-ABDA-DF14-44D084AB8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3262" y="191485"/>
            <a:ext cx="6967513" cy="6522622"/>
          </a:xfrm>
          <a:prstGeom prst="rect">
            <a:avLst/>
          </a:prstGeom>
        </p:spPr>
      </p:pic>
      <p:pic>
        <p:nvPicPr>
          <p:cNvPr id="15" name="Picture 14">
            <a:extLst>
              <a:ext uri="{FF2B5EF4-FFF2-40B4-BE49-F238E27FC236}">
                <a16:creationId xmlns:a16="http://schemas.microsoft.com/office/drawing/2014/main" id="{DB660BC0-216F-28C9-17F0-FDFE482A6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9198" y="4365550"/>
            <a:ext cx="300759" cy="505212"/>
          </a:xfrm>
          <a:prstGeom prst="rect">
            <a:avLst/>
          </a:prstGeom>
        </p:spPr>
      </p:pic>
      <p:sp>
        <p:nvSpPr>
          <p:cNvPr id="16" name="TextBox 15">
            <a:extLst>
              <a:ext uri="{FF2B5EF4-FFF2-40B4-BE49-F238E27FC236}">
                <a16:creationId xmlns:a16="http://schemas.microsoft.com/office/drawing/2014/main" id="{2E6E2463-570B-AC4A-705D-9C6974D18A8A}"/>
              </a:ext>
            </a:extLst>
          </p:cNvPr>
          <p:cNvSpPr txBox="1"/>
          <p:nvPr/>
        </p:nvSpPr>
        <p:spPr>
          <a:xfrm>
            <a:off x="8721764" y="5957499"/>
            <a:ext cx="1239217" cy="307777"/>
          </a:xfrm>
          <a:prstGeom prst="rect">
            <a:avLst/>
          </a:prstGeom>
          <a:noFill/>
        </p:spPr>
        <p:txBody>
          <a:bodyPr wrap="square" rtlCol="0">
            <a:spAutoFit/>
          </a:bodyPr>
          <a:lstStyle/>
          <a:p>
            <a:r>
              <a:rPr lang="en-US" sz="1400" dirty="0">
                <a:latin typeface="Bahnschrift SemiCondensed" panose="020B0502040204020203" pitchFamily="34" charset="0"/>
              </a:rPr>
              <a:t>7pm June 4</a:t>
            </a:r>
          </a:p>
        </p:txBody>
      </p:sp>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Mechanisms for Smoke Transport</a:t>
            </a:r>
            <a:endParaRPr lang="en-US" b="1" dirty="0"/>
          </a:p>
        </p:txBody>
      </p:sp>
    </p:spTree>
    <p:extLst>
      <p:ext uri="{BB962C8B-B14F-4D97-AF65-F5344CB8AC3E}">
        <p14:creationId xmlns:p14="http://schemas.microsoft.com/office/powerpoint/2010/main" val="63836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lstStyle/>
          <a:p>
            <a:r>
              <a:rPr lang="en-US" dirty="0"/>
              <a:t>Motivation</a:t>
            </a:r>
          </a:p>
        </p:txBody>
      </p:sp>
      <p:sp>
        <p:nvSpPr>
          <p:cNvPr id="3" name="Content Placeholder 2">
            <a:extLst>
              <a:ext uri="{FF2B5EF4-FFF2-40B4-BE49-F238E27FC236}">
                <a16:creationId xmlns:a16="http://schemas.microsoft.com/office/drawing/2014/main" id="{7A0B723E-E870-4180-D859-8E35341CCDD9}"/>
              </a:ext>
            </a:extLst>
          </p:cNvPr>
          <p:cNvSpPr>
            <a:spLocks noGrp="1"/>
          </p:cNvSpPr>
          <p:nvPr>
            <p:ph idx="1"/>
          </p:nvPr>
        </p:nvSpPr>
        <p:spPr>
          <a:xfrm>
            <a:off x="171224" y="1693499"/>
            <a:ext cx="6762406" cy="4336598"/>
          </a:xfrm>
        </p:spPr>
        <p:txBody>
          <a:bodyPr>
            <a:normAutofit/>
          </a:bodyPr>
          <a:lstStyle/>
          <a:p>
            <a:r>
              <a:rPr lang="en-US" dirty="0"/>
              <a:t>Better understand past wildfire smoke events to help forecast future events by establishing a climatology/goal posts</a:t>
            </a:r>
          </a:p>
          <a:p>
            <a:pPr lvl="1"/>
            <a:r>
              <a:rPr lang="en-US" dirty="0"/>
              <a:t>Silver lining to the 2021 &amp; 2023 season</a:t>
            </a:r>
          </a:p>
          <a:p>
            <a:r>
              <a:rPr lang="en-US" dirty="0"/>
              <a:t>Solidify conceptual models</a:t>
            </a:r>
          </a:p>
          <a:p>
            <a:pPr lvl="1"/>
            <a:r>
              <a:rPr lang="en-US" dirty="0"/>
              <a:t>Synoptic, surface, other weather patterns &amp; parameters</a:t>
            </a:r>
          </a:p>
          <a:p>
            <a:pPr lvl="1"/>
            <a:r>
              <a:rPr lang="en-US" dirty="0"/>
              <a:t>Fire weather conditions</a:t>
            </a:r>
          </a:p>
          <a:p>
            <a:r>
              <a:rPr lang="en-US" dirty="0">
                <a:solidFill>
                  <a:schemeClr val="tx1"/>
                </a:solidFill>
              </a:rPr>
              <a:t>Create another angle from which to approach the forecast, apart from models alone</a:t>
            </a:r>
          </a:p>
          <a:p>
            <a:pPr lvl="1"/>
            <a:r>
              <a:rPr lang="en-US" dirty="0">
                <a:solidFill>
                  <a:schemeClr val="tx1"/>
                </a:solidFill>
              </a:rPr>
              <a:t>Variety of tools available for context in weather forecasting such as analogs</a:t>
            </a:r>
          </a:p>
          <a:p>
            <a:r>
              <a:rPr lang="en-US" dirty="0"/>
              <a:t>Help inform a potential future “outlook” for partners to increase lead time and awareness of potential smoke intrusions</a:t>
            </a:r>
          </a:p>
        </p:txBody>
      </p:sp>
      <p:pic>
        <p:nvPicPr>
          <p:cNvPr id="8" name="Picture 7" descr="A sun setting over a city&#10;&#10;Description automatically generated">
            <a:extLst>
              <a:ext uri="{FF2B5EF4-FFF2-40B4-BE49-F238E27FC236}">
                <a16:creationId xmlns:a16="http://schemas.microsoft.com/office/drawing/2014/main" id="{A0F3911B-944D-94E3-BE63-97BFC7EA21A4}"/>
              </a:ext>
            </a:extLst>
          </p:cNvPr>
          <p:cNvPicPr>
            <a:picLocks noChangeAspect="1"/>
          </p:cNvPicPr>
          <p:nvPr/>
        </p:nvPicPr>
        <p:blipFill rotWithShape="1">
          <a:blip r:embed="rId3">
            <a:extLst>
              <a:ext uri="{28A0092B-C50C-407E-A947-70E740481C1C}">
                <a14:useLocalDpi xmlns:a14="http://schemas.microsoft.com/office/drawing/2010/main" val="0"/>
              </a:ext>
            </a:extLst>
          </a:blip>
          <a:srcRect l="29832" r="3360"/>
          <a:stretch/>
        </p:blipFill>
        <p:spPr>
          <a:xfrm>
            <a:off x="7189458" y="1816442"/>
            <a:ext cx="4564269" cy="3842951"/>
          </a:xfrm>
          <a:prstGeom prst="rect">
            <a:avLst/>
          </a:prstGeom>
        </p:spPr>
      </p:pic>
    </p:spTree>
    <p:extLst>
      <p:ext uri="{BB962C8B-B14F-4D97-AF65-F5344CB8AC3E}">
        <p14:creationId xmlns:p14="http://schemas.microsoft.com/office/powerpoint/2010/main" val="1832837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canada with a grey circle&#10;&#10;Description automatically generated">
            <a:extLst>
              <a:ext uri="{FF2B5EF4-FFF2-40B4-BE49-F238E27FC236}">
                <a16:creationId xmlns:a16="http://schemas.microsoft.com/office/drawing/2014/main" id="{26910760-8590-9E4F-00E8-570A6BF52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071" y="191485"/>
            <a:ext cx="6960705" cy="6011077"/>
          </a:xfrm>
          <a:prstGeom prst="rect">
            <a:avLst/>
          </a:prstGeom>
        </p:spPr>
      </p:pic>
      <p:pic>
        <p:nvPicPr>
          <p:cNvPr id="8" name="Picture 7" descr="A map of canada with red lines&#10;&#10;Description automatically generated">
            <a:extLst>
              <a:ext uri="{FF2B5EF4-FFF2-40B4-BE49-F238E27FC236}">
                <a16:creationId xmlns:a16="http://schemas.microsoft.com/office/drawing/2014/main" id="{374B3A81-EF1F-26D8-5A06-263B270F4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0991" y="201017"/>
            <a:ext cx="7679785" cy="6693078"/>
          </a:xfrm>
          <a:prstGeom prst="rect">
            <a:avLst/>
          </a:prstGeom>
        </p:spPr>
      </p:pic>
      <p:sp>
        <p:nvSpPr>
          <p:cNvPr id="32" name="Content Placeholder 2">
            <a:extLst>
              <a:ext uri="{FF2B5EF4-FFF2-40B4-BE49-F238E27FC236}">
                <a16:creationId xmlns:a16="http://schemas.microsoft.com/office/drawing/2014/main" id="{D9ECB220-CF79-6E77-2F48-0ECF51F7E723}"/>
              </a:ext>
            </a:extLst>
          </p:cNvPr>
          <p:cNvSpPr txBox="1">
            <a:spLocks/>
          </p:cNvSpPr>
          <p:nvPr/>
        </p:nvSpPr>
        <p:spPr>
          <a:xfrm>
            <a:off x="171223" y="1693498"/>
            <a:ext cx="4169767" cy="30589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Composite of 500mb height contour(s) </a:t>
            </a:r>
            <a:r>
              <a:rPr lang="en-US" b="1" dirty="0"/>
              <a:t>on the day of wildfire growth </a:t>
            </a:r>
            <a:r>
              <a:rPr lang="en-US" dirty="0"/>
              <a:t>responsible for heavy smoke intrusion for events who’s wildfires were &gt;350 miles from Minnesota</a:t>
            </a:r>
          </a:p>
          <a:p>
            <a:pPr lvl="1"/>
            <a:r>
              <a:rPr lang="en-US" dirty="0"/>
              <a:t>&lt;350 mile events often featured heavy wildfire smoke that was produced on the same day/night as it entered Minnesota - wanted to focus on state of atmosphere prior to this time</a:t>
            </a:r>
          </a:p>
        </p:txBody>
      </p:sp>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Mechanisms for Smoke Transport</a:t>
            </a:r>
            <a:endParaRPr lang="en-US" b="1" dirty="0"/>
          </a:p>
        </p:txBody>
      </p:sp>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10009107" y="6202562"/>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Tree>
    <p:extLst>
      <p:ext uri="{BB962C8B-B14F-4D97-AF65-F5344CB8AC3E}">
        <p14:creationId xmlns:p14="http://schemas.microsoft.com/office/powerpoint/2010/main" val="345587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canada with red and blue lines&#10;&#10;Description automatically generated">
            <a:extLst>
              <a:ext uri="{FF2B5EF4-FFF2-40B4-BE49-F238E27FC236}">
                <a16:creationId xmlns:a16="http://schemas.microsoft.com/office/drawing/2014/main" id="{0748B61A-E45B-E939-57D0-2EEA5E7F7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758" y="201017"/>
            <a:ext cx="7160018" cy="6303243"/>
          </a:xfrm>
          <a:prstGeom prst="rect">
            <a:avLst/>
          </a:prstGeom>
        </p:spPr>
      </p:pic>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10009107" y="6202562"/>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32" name="Content Placeholder 2">
            <a:extLst>
              <a:ext uri="{FF2B5EF4-FFF2-40B4-BE49-F238E27FC236}">
                <a16:creationId xmlns:a16="http://schemas.microsoft.com/office/drawing/2014/main" id="{D9ECB220-CF79-6E77-2F48-0ECF51F7E723}"/>
              </a:ext>
            </a:extLst>
          </p:cNvPr>
          <p:cNvSpPr txBox="1">
            <a:spLocks/>
          </p:cNvSpPr>
          <p:nvPr/>
        </p:nvSpPr>
        <p:spPr>
          <a:xfrm>
            <a:off x="171224" y="1693498"/>
            <a:ext cx="4160144" cy="30589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Composite of surface features </a:t>
            </a:r>
            <a:r>
              <a:rPr lang="en-US" b="1" dirty="0"/>
              <a:t>on the day of wildfire growth </a:t>
            </a:r>
            <a:r>
              <a:rPr lang="en-US" dirty="0"/>
              <a:t>responsible for heavy smoke intrusion for events who’s wildfires were &gt;350 miles from Minnesota</a:t>
            </a:r>
          </a:p>
          <a:p>
            <a:pPr lvl="1"/>
            <a:r>
              <a:rPr lang="en-US" dirty="0"/>
              <a:t>&lt;350 mile events often featured heavy wildfire smoke that was produced on the same day/night as it entered Minnesota - wanted to focus on state of atmosphere prior to this time</a:t>
            </a:r>
          </a:p>
        </p:txBody>
      </p:sp>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Mechanisms for Smoke Transport</a:t>
            </a:r>
            <a:endParaRPr lang="en-US" b="1" dirty="0"/>
          </a:p>
        </p:txBody>
      </p:sp>
    </p:spTree>
    <p:extLst>
      <p:ext uri="{BB962C8B-B14F-4D97-AF65-F5344CB8AC3E}">
        <p14:creationId xmlns:p14="http://schemas.microsoft.com/office/powerpoint/2010/main" val="595474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canada with lines&#10;&#10;Description automatically generated">
            <a:extLst>
              <a:ext uri="{FF2B5EF4-FFF2-40B4-BE49-F238E27FC236}">
                <a16:creationId xmlns:a16="http://schemas.microsoft.com/office/drawing/2014/main" id="{959432EC-88D5-A400-C4F5-BEE0C4AE9C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262" y="201017"/>
            <a:ext cx="6967513" cy="6216305"/>
          </a:xfrm>
          <a:prstGeom prst="rect">
            <a:avLst/>
          </a:prstGeom>
        </p:spPr>
      </p:pic>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10009107" y="6202562"/>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32" name="Content Placeholder 2">
            <a:extLst>
              <a:ext uri="{FF2B5EF4-FFF2-40B4-BE49-F238E27FC236}">
                <a16:creationId xmlns:a16="http://schemas.microsoft.com/office/drawing/2014/main" id="{D9ECB220-CF79-6E77-2F48-0ECF51F7E723}"/>
              </a:ext>
            </a:extLst>
          </p:cNvPr>
          <p:cNvSpPr txBox="1">
            <a:spLocks/>
          </p:cNvSpPr>
          <p:nvPr/>
        </p:nvSpPr>
        <p:spPr>
          <a:xfrm>
            <a:off x="171224" y="1693498"/>
            <a:ext cx="4376713" cy="30589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Composite of 500mb heights</a:t>
            </a:r>
            <a:r>
              <a:rPr lang="en-US" b="1" dirty="0"/>
              <a:t> at the time of heavy smoke onset</a:t>
            </a:r>
            <a:r>
              <a:rPr lang="en-US" dirty="0"/>
              <a:t> in Minnesota</a:t>
            </a:r>
          </a:p>
        </p:txBody>
      </p:sp>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Mechanisms for Smoke Transport</a:t>
            </a:r>
            <a:endParaRPr lang="en-US" b="1" dirty="0"/>
          </a:p>
        </p:txBody>
      </p:sp>
    </p:spTree>
    <p:extLst>
      <p:ext uri="{BB962C8B-B14F-4D97-AF65-F5344CB8AC3E}">
        <p14:creationId xmlns:p14="http://schemas.microsoft.com/office/powerpoint/2010/main" val="1821466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canada with lines&#10;&#10;Description automatically generated">
            <a:extLst>
              <a:ext uri="{FF2B5EF4-FFF2-40B4-BE49-F238E27FC236}">
                <a16:creationId xmlns:a16="http://schemas.microsoft.com/office/drawing/2014/main" id="{7A4BCCCB-AB30-06C8-CB3C-5EB42D865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262" y="205766"/>
            <a:ext cx="6967513" cy="6218736"/>
          </a:xfrm>
          <a:prstGeom prst="rect">
            <a:avLst/>
          </a:prstGeom>
        </p:spPr>
      </p:pic>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10009107" y="6202562"/>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32" name="Content Placeholder 2">
            <a:extLst>
              <a:ext uri="{FF2B5EF4-FFF2-40B4-BE49-F238E27FC236}">
                <a16:creationId xmlns:a16="http://schemas.microsoft.com/office/drawing/2014/main" id="{D9ECB220-CF79-6E77-2F48-0ECF51F7E723}"/>
              </a:ext>
            </a:extLst>
          </p:cNvPr>
          <p:cNvSpPr txBox="1">
            <a:spLocks/>
          </p:cNvSpPr>
          <p:nvPr/>
        </p:nvSpPr>
        <p:spPr>
          <a:xfrm>
            <a:off x="171224" y="1693498"/>
            <a:ext cx="4364068" cy="152973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Composite of 500mb heights</a:t>
            </a:r>
            <a:r>
              <a:rPr lang="en-US" b="1" dirty="0"/>
              <a:t> at the time of heavy smoke onset</a:t>
            </a:r>
            <a:r>
              <a:rPr lang="en-US" dirty="0"/>
              <a:t> in Minnesota</a:t>
            </a:r>
          </a:p>
        </p:txBody>
      </p:sp>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Mechanisms for Smoke Transport</a:t>
            </a:r>
            <a:endParaRPr lang="en-US" b="1" dirty="0"/>
          </a:p>
        </p:txBody>
      </p:sp>
      <p:sp>
        <p:nvSpPr>
          <p:cNvPr id="20" name="TextBox 19">
            <a:extLst>
              <a:ext uri="{FF2B5EF4-FFF2-40B4-BE49-F238E27FC236}">
                <a16:creationId xmlns:a16="http://schemas.microsoft.com/office/drawing/2014/main" id="{504DBC30-E1D8-3DC7-CC7D-5686472E4219}"/>
              </a:ext>
            </a:extLst>
          </p:cNvPr>
          <p:cNvSpPr txBox="1"/>
          <p:nvPr/>
        </p:nvSpPr>
        <p:spPr>
          <a:xfrm>
            <a:off x="1692576" y="3971650"/>
            <a:ext cx="2821287" cy="584775"/>
          </a:xfrm>
          <a:prstGeom prst="rect">
            <a:avLst/>
          </a:prstGeom>
          <a:noFill/>
        </p:spPr>
        <p:txBody>
          <a:bodyPr wrap="square" rtlCol="0">
            <a:spAutoFit/>
          </a:bodyPr>
          <a:lstStyle/>
          <a:p>
            <a:pPr defTabSz="914400"/>
            <a:r>
              <a:rPr lang="en-US" sz="1600" dirty="0">
                <a:solidFill>
                  <a:prstClr val="black"/>
                </a:solidFill>
                <a:latin typeface="Calibri" panose="020F0502020204030204"/>
              </a:rPr>
              <a:t>Responsible wildfires greater than 350 miles from Minnesota </a:t>
            </a:r>
          </a:p>
        </p:txBody>
      </p:sp>
      <p:sp>
        <p:nvSpPr>
          <p:cNvPr id="21" name="Rectangle 20">
            <a:extLst>
              <a:ext uri="{FF2B5EF4-FFF2-40B4-BE49-F238E27FC236}">
                <a16:creationId xmlns:a16="http://schemas.microsoft.com/office/drawing/2014/main" id="{C810EDF4-7626-7C77-AF37-E133AFC16FDA}"/>
              </a:ext>
            </a:extLst>
          </p:cNvPr>
          <p:cNvSpPr/>
          <p:nvPr/>
        </p:nvSpPr>
        <p:spPr>
          <a:xfrm>
            <a:off x="404105" y="4090855"/>
            <a:ext cx="886691" cy="346364"/>
          </a:xfrm>
          <a:prstGeom prst="rect">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822733C-FC96-B574-566E-C4AA62973493}"/>
              </a:ext>
            </a:extLst>
          </p:cNvPr>
          <p:cNvSpPr txBox="1"/>
          <p:nvPr/>
        </p:nvSpPr>
        <p:spPr>
          <a:xfrm>
            <a:off x="1692576" y="4794774"/>
            <a:ext cx="3127806" cy="584775"/>
          </a:xfrm>
          <a:prstGeom prst="rect">
            <a:avLst/>
          </a:prstGeom>
          <a:noFill/>
        </p:spPr>
        <p:txBody>
          <a:bodyPr wrap="square" rtlCol="0">
            <a:spAutoFit/>
          </a:bodyPr>
          <a:lstStyle/>
          <a:p>
            <a:pPr defTabSz="914400"/>
            <a:r>
              <a:rPr lang="en-US" sz="1600" dirty="0">
                <a:solidFill>
                  <a:prstClr val="black"/>
                </a:solidFill>
                <a:latin typeface="Calibri" panose="020F0502020204030204"/>
              </a:rPr>
              <a:t>Responsible wildfires in Quebec or less than 350 miles from Minnesota </a:t>
            </a:r>
          </a:p>
        </p:txBody>
      </p:sp>
      <p:sp>
        <p:nvSpPr>
          <p:cNvPr id="23" name="Rectangle 22">
            <a:extLst>
              <a:ext uri="{FF2B5EF4-FFF2-40B4-BE49-F238E27FC236}">
                <a16:creationId xmlns:a16="http://schemas.microsoft.com/office/drawing/2014/main" id="{980B632D-0D2B-7505-1DCD-33208E60428F}"/>
              </a:ext>
            </a:extLst>
          </p:cNvPr>
          <p:cNvSpPr/>
          <p:nvPr/>
        </p:nvSpPr>
        <p:spPr>
          <a:xfrm>
            <a:off x="404105" y="4913979"/>
            <a:ext cx="886691" cy="346364"/>
          </a:xfrm>
          <a:prstGeom prst="rect">
            <a:avLst/>
          </a:prstGeom>
          <a:solidFill>
            <a:srgbClr val="F066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C542B8E-6FBD-CFAB-71BA-BE2CDFDDE8C9}"/>
              </a:ext>
            </a:extLst>
          </p:cNvPr>
          <p:cNvSpPr/>
          <p:nvPr/>
        </p:nvSpPr>
        <p:spPr>
          <a:xfrm>
            <a:off x="404105" y="5680102"/>
            <a:ext cx="59370" cy="346364"/>
          </a:xfrm>
          <a:prstGeom prst="rect">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F554DC2-0DB3-93BF-87C5-C8E4A8F0B46C}"/>
              </a:ext>
            </a:extLst>
          </p:cNvPr>
          <p:cNvSpPr txBox="1"/>
          <p:nvPr/>
        </p:nvSpPr>
        <p:spPr>
          <a:xfrm>
            <a:off x="1680370" y="5687907"/>
            <a:ext cx="2307940" cy="338554"/>
          </a:xfrm>
          <a:prstGeom prst="rect">
            <a:avLst/>
          </a:prstGeom>
          <a:noFill/>
        </p:spPr>
        <p:txBody>
          <a:bodyPr wrap="square" rtlCol="0">
            <a:spAutoFit/>
          </a:bodyPr>
          <a:lstStyle/>
          <a:p>
            <a:pPr defTabSz="914400"/>
            <a:r>
              <a:rPr lang="en-US" sz="1600" dirty="0">
                <a:solidFill>
                  <a:prstClr val="black"/>
                </a:solidFill>
                <a:latin typeface="Calibri" panose="020F0502020204030204"/>
              </a:rPr>
              <a:t>Both</a:t>
            </a:r>
          </a:p>
        </p:txBody>
      </p:sp>
      <p:sp>
        <p:nvSpPr>
          <p:cNvPr id="26" name="Rectangle 25">
            <a:extLst>
              <a:ext uri="{FF2B5EF4-FFF2-40B4-BE49-F238E27FC236}">
                <a16:creationId xmlns:a16="http://schemas.microsoft.com/office/drawing/2014/main" id="{F64A417E-6446-DD6D-11C8-528A208A44AA}"/>
              </a:ext>
            </a:extLst>
          </p:cNvPr>
          <p:cNvSpPr/>
          <p:nvPr/>
        </p:nvSpPr>
        <p:spPr>
          <a:xfrm>
            <a:off x="535035" y="5680102"/>
            <a:ext cx="84835" cy="346364"/>
          </a:xfrm>
          <a:prstGeom prst="rect">
            <a:avLst/>
          </a:prstGeom>
          <a:solidFill>
            <a:srgbClr val="F066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99B8E82-5015-6238-4128-9B926236193C}"/>
              </a:ext>
            </a:extLst>
          </p:cNvPr>
          <p:cNvSpPr/>
          <p:nvPr/>
        </p:nvSpPr>
        <p:spPr>
          <a:xfrm>
            <a:off x="625777" y="5680102"/>
            <a:ext cx="59370" cy="346364"/>
          </a:xfrm>
          <a:prstGeom prst="rect">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101B227-636B-0F9E-C8F9-421B68EA940D}"/>
              </a:ext>
            </a:extLst>
          </p:cNvPr>
          <p:cNvSpPr/>
          <p:nvPr/>
        </p:nvSpPr>
        <p:spPr>
          <a:xfrm>
            <a:off x="756707" y="5680102"/>
            <a:ext cx="84835" cy="346364"/>
          </a:xfrm>
          <a:prstGeom prst="rect">
            <a:avLst/>
          </a:prstGeom>
          <a:solidFill>
            <a:srgbClr val="F066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A1E21BA-B3D9-28D1-E20A-257A060BA280}"/>
              </a:ext>
            </a:extLst>
          </p:cNvPr>
          <p:cNvSpPr/>
          <p:nvPr/>
        </p:nvSpPr>
        <p:spPr>
          <a:xfrm>
            <a:off x="847453" y="5680100"/>
            <a:ext cx="59370" cy="346364"/>
          </a:xfrm>
          <a:prstGeom prst="rect">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06ABA06-51FA-0690-4092-842D6398F8E4}"/>
              </a:ext>
            </a:extLst>
          </p:cNvPr>
          <p:cNvSpPr/>
          <p:nvPr/>
        </p:nvSpPr>
        <p:spPr>
          <a:xfrm>
            <a:off x="978381" y="5680099"/>
            <a:ext cx="84835" cy="346364"/>
          </a:xfrm>
          <a:prstGeom prst="rect">
            <a:avLst/>
          </a:prstGeom>
          <a:solidFill>
            <a:srgbClr val="F066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BD934CA3-4FF3-4275-082F-5DFB8748A018}"/>
              </a:ext>
            </a:extLst>
          </p:cNvPr>
          <p:cNvSpPr/>
          <p:nvPr/>
        </p:nvSpPr>
        <p:spPr>
          <a:xfrm>
            <a:off x="1063216" y="5680097"/>
            <a:ext cx="65281" cy="346364"/>
          </a:xfrm>
          <a:prstGeom prst="rect">
            <a:avLst/>
          </a:prstGeom>
          <a:solidFill>
            <a:srgbClr val="ED7D31">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30F821AF-317A-712A-21DF-167F7D9AE845}"/>
              </a:ext>
            </a:extLst>
          </p:cNvPr>
          <p:cNvSpPr/>
          <p:nvPr/>
        </p:nvSpPr>
        <p:spPr>
          <a:xfrm>
            <a:off x="1200056" y="5680098"/>
            <a:ext cx="84835" cy="346364"/>
          </a:xfrm>
          <a:prstGeom prst="rect">
            <a:avLst/>
          </a:prstGeom>
          <a:solidFill>
            <a:srgbClr val="F066D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277C68C-C34A-E974-7C24-60DA45130FD7}"/>
              </a:ext>
            </a:extLst>
          </p:cNvPr>
          <p:cNvSpPr txBox="1">
            <a:spLocks/>
          </p:cNvSpPr>
          <p:nvPr/>
        </p:nvSpPr>
        <p:spPr>
          <a:xfrm>
            <a:off x="58659" y="2091512"/>
            <a:ext cx="4761723" cy="131439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endParaRPr lang="en-US" b="1" dirty="0"/>
          </a:p>
          <a:p>
            <a:pPr marL="0" indent="0">
              <a:buNone/>
            </a:pPr>
            <a:r>
              <a:rPr lang="en-US" b="1" i="1" dirty="0"/>
              <a:t>Takeaway</a:t>
            </a:r>
            <a:r>
              <a:rPr lang="en-US" b="1" dirty="0"/>
              <a:t>: </a:t>
            </a:r>
            <a:r>
              <a:rPr lang="en-US" dirty="0"/>
              <a:t>The presence of upper-level troughs is a very common theme</a:t>
            </a:r>
          </a:p>
        </p:txBody>
      </p:sp>
    </p:spTree>
    <p:extLst>
      <p:ext uri="{BB962C8B-B14F-4D97-AF65-F5344CB8AC3E}">
        <p14:creationId xmlns:p14="http://schemas.microsoft.com/office/powerpoint/2010/main" val="149593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with text on it&#10;&#10;Description automatically generated">
            <a:extLst>
              <a:ext uri="{FF2B5EF4-FFF2-40B4-BE49-F238E27FC236}">
                <a16:creationId xmlns:a16="http://schemas.microsoft.com/office/drawing/2014/main" id="{792CA9D9-5636-C9A6-BA61-E6D288F25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235" y="2918226"/>
            <a:ext cx="4496427" cy="3696216"/>
          </a:xfrm>
          <a:prstGeom prst="rect">
            <a:avLst/>
          </a:prstGeom>
        </p:spPr>
      </p:pic>
      <p:pic>
        <p:nvPicPr>
          <p:cNvPr id="4" name="Picture 3" descr="A map of canada with different colored lines&#10;&#10;Description automatically generated">
            <a:extLst>
              <a:ext uri="{FF2B5EF4-FFF2-40B4-BE49-F238E27FC236}">
                <a16:creationId xmlns:a16="http://schemas.microsoft.com/office/drawing/2014/main" id="{40CF637F-CE93-2B22-CAEC-F667DBE00441}"/>
              </a:ext>
            </a:extLst>
          </p:cNvPr>
          <p:cNvPicPr>
            <a:picLocks noChangeAspect="1"/>
          </p:cNvPicPr>
          <p:nvPr/>
        </p:nvPicPr>
        <p:blipFill rotWithShape="1">
          <a:blip r:embed="rId4">
            <a:extLst>
              <a:ext uri="{28A0092B-C50C-407E-A947-70E740481C1C}">
                <a14:useLocalDpi xmlns:a14="http://schemas.microsoft.com/office/drawing/2010/main" val="0"/>
              </a:ext>
            </a:extLst>
          </a:blip>
          <a:srcRect r="3479"/>
          <a:stretch/>
        </p:blipFill>
        <p:spPr>
          <a:xfrm>
            <a:off x="5053261" y="201017"/>
            <a:ext cx="6967514" cy="6521090"/>
          </a:xfrm>
          <a:prstGeom prst="rect">
            <a:avLst/>
          </a:prstGeom>
        </p:spPr>
      </p:pic>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10009107" y="6202562"/>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32" name="Content Placeholder 2">
            <a:extLst>
              <a:ext uri="{FF2B5EF4-FFF2-40B4-BE49-F238E27FC236}">
                <a16:creationId xmlns:a16="http://schemas.microsoft.com/office/drawing/2014/main" id="{D9ECB220-CF79-6E77-2F48-0ECF51F7E723}"/>
              </a:ext>
            </a:extLst>
          </p:cNvPr>
          <p:cNvSpPr txBox="1">
            <a:spLocks/>
          </p:cNvSpPr>
          <p:nvPr/>
        </p:nvSpPr>
        <p:spPr>
          <a:xfrm>
            <a:off x="171224" y="1693498"/>
            <a:ext cx="4404788" cy="147161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Composite of relevant surface features present </a:t>
            </a:r>
            <a:r>
              <a:rPr lang="en-US" b="1" dirty="0"/>
              <a:t>at the time of heavy smoke onset </a:t>
            </a:r>
            <a:r>
              <a:rPr lang="en-US" dirty="0"/>
              <a:t>in Minnesota</a:t>
            </a:r>
          </a:p>
        </p:txBody>
      </p:sp>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Mechanisms for Smoke Transport</a:t>
            </a:r>
            <a:endParaRPr lang="en-US" b="1" dirty="0"/>
          </a:p>
        </p:txBody>
      </p:sp>
    </p:spTree>
    <p:extLst>
      <p:ext uri="{BB962C8B-B14F-4D97-AF65-F5344CB8AC3E}">
        <p14:creationId xmlns:p14="http://schemas.microsoft.com/office/powerpoint/2010/main" val="1907698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with text on it&#10;&#10;Description automatically generated">
            <a:extLst>
              <a:ext uri="{FF2B5EF4-FFF2-40B4-BE49-F238E27FC236}">
                <a16:creationId xmlns:a16="http://schemas.microsoft.com/office/drawing/2014/main" id="{A99C4511-AF14-FD77-5DA5-6A446FCA3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433" y="2920889"/>
            <a:ext cx="4496427" cy="3686689"/>
          </a:xfrm>
          <a:prstGeom prst="rect">
            <a:avLst/>
          </a:prstGeom>
        </p:spPr>
      </p:pic>
      <p:pic>
        <p:nvPicPr>
          <p:cNvPr id="8" name="Picture 7" descr="A map of canada with different colored lines&#10;&#10;Description automatically generated">
            <a:extLst>
              <a:ext uri="{FF2B5EF4-FFF2-40B4-BE49-F238E27FC236}">
                <a16:creationId xmlns:a16="http://schemas.microsoft.com/office/drawing/2014/main" id="{8C94449C-8C1D-23D0-2438-ACF8001F7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3260" y="201017"/>
            <a:ext cx="6967515" cy="6116632"/>
          </a:xfrm>
          <a:prstGeom prst="rect">
            <a:avLst/>
          </a:prstGeom>
        </p:spPr>
      </p:pic>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10009107" y="6202562"/>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32" name="Content Placeholder 2">
            <a:extLst>
              <a:ext uri="{FF2B5EF4-FFF2-40B4-BE49-F238E27FC236}">
                <a16:creationId xmlns:a16="http://schemas.microsoft.com/office/drawing/2014/main" id="{D9ECB220-CF79-6E77-2F48-0ECF51F7E723}"/>
              </a:ext>
            </a:extLst>
          </p:cNvPr>
          <p:cNvSpPr txBox="1">
            <a:spLocks/>
          </p:cNvSpPr>
          <p:nvPr/>
        </p:nvSpPr>
        <p:spPr>
          <a:xfrm>
            <a:off x="171223" y="1693498"/>
            <a:ext cx="4653629" cy="147161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Composite of relevant surface features present </a:t>
            </a:r>
            <a:r>
              <a:rPr lang="en-US" b="1" dirty="0"/>
              <a:t>at the time of heavy smoke onset </a:t>
            </a:r>
            <a:r>
              <a:rPr lang="en-US" dirty="0"/>
              <a:t>in Minnesota, but only with events who’s wildfires are &gt;350 miles away from MN</a:t>
            </a:r>
          </a:p>
        </p:txBody>
      </p:sp>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Mechanisms for Smoke Transport</a:t>
            </a:r>
            <a:endParaRPr lang="en-US" b="1" dirty="0"/>
          </a:p>
        </p:txBody>
      </p:sp>
    </p:spTree>
    <p:extLst>
      <p:ext uri="{BB962C8B-B14F-4D97-AF65-F5344CB8AC3E}">
        <p14:creationId xmlns:p14="http://schemas.microsoft.com/office/powerpoint/2010/main" val="860306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with text on it&#10;&#10;Description automatically generated">
            <a:extLst>
              <a:ext uri="{FF2B5EF4-FFF2-40B4-BE49-F238E27FC236}">
                <a16:creationId xmlns:a16="http://schemas.microsoft.com/office/drawing/2014/main" id="{20E8C70B-EC17-AE06-12B7-1E37E763B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234" y="2902519"/>
            <a:ext cx="4496427" cy="3715268"/>
          </a:xfrm>
          <a:prstGeom prst="rect">
            <a:avLst/>
          </a:prstGeom>
        </p:spPr>
      </p:pic>
      <p:sp>
        <p:nvSpPr>
          <p:cNvPr id="9" name="Content Placeholder 2">
            <a:extLst>
              <a:ext uri="{FF2B5EF4-FFF2-40B4-BE49-F238E27FC236}">
                <a16:creationId xmlns:a16="http://schemas.microsoft.com/office/drawing/2014/main" id="{EF269860-2156-E75C-6936-26086E900DBF}"/>
              </a:ext>
            </a:extLst>
          </p:cNvPr>
          <p:cNvSpPr txBox="1">
            <a:spLocks/>
          </p:cNvSpPr>
          <p:nvPr/>
        </p:nvSpPr>
        <p:spPr>
          <a:xfrm>
            <a:off x="171222" y="1693498"/>
            <a:ext cx="4882037" cy="131439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endParaRPr lang="en-US" b="1" dirty="0"/>
          </a:p>
          <a:p>
            <a:pPr marL="0" indent="0">
              <a:buNone/>
            </a:pPr>
            <a:r>
              <a:rPr lang="en-US" b="1" i="1" dirty="0"/>
              <a:t>Takeaway</a:t>
            </a:r>
            <a:r>
              <a:rPr lang="en-US" b="1" dirty="0"/>
              <a:t>: </a:t>
            </a:r>
            <a:r>
              <a:rPr lang="en-US" dirty="0"/>
              <a:t>Mechanisms for heavy smoke transport appear less limited when fires are closer</a:t>
            </a:r>
          </a:p>
        </p:txBody>
      </p:sp>
      <p:pic>
        <p:nvPicPr>
          <p:cNvPr id="8" name="Picture 7">
            <a:extLst>
              <a:ext uri="{FF2B5EF4-FFF2-40B4-BE49-F238E27FC236}">
                <a16:creationId xmlns:a16="http://schemas.microsoft.com/office/drawing/2014/main" id="{D31AB237-F5B9-DFA7-1E26-5A1E6A41FD99}"/>
              </a:ext>
            </a:extLst>
          </p:cNvPr>
          <p:cNvPicPr>
            <a:picLocks noChangeAspect="1"/>
          </p:cNvPicPr>
          <p:nvPr/>
        </p:nvPicPr>
        <p:blipFill rotWithShape="1">
          <a:blip r:embed="rId4">
            <a:extLst>
              <a:ext uri="{28A0092B-C50C-407E-A947-70E740481C1C}">
                <a14:useLocalDpi xmlns:a14="http://schemas.microsoft.com/office/drawing/2010/main" val="0"/>
              </a:ext>
            </a:extLst>
          </a:blip>
          <a:srcRect r="3645"/>
          <a:stretch/>
        </p:blipFill>
        <p:spPr>
          <a:xfrm>
            <a:off x="5053260" y="201017"/>
            <a:ext cx="6967515" cy="6532303"/>
          </a:xfrm>
          <a:prstGeom prst="rect">
            <a:avLst/>
          </a:prstGeom>
        </p:spPr>
      </p:pic>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10009107" y="6202562"/>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32" name="Content Placeholder 2">
            <a:extLst>
              <a:ext uri="{FF2B5EF4-FFF2-40B4-BE49-F238E27FC236}">
                <a16:creationId xmlns:a16="http://schemas.microsoft.com/office/drawing/2014/main" id="{D9ECB220-CF79-6E77-2F48-0ECF51F7E723}"/>
              </a:ext>
            </a:extLst>
          </p:cNvPr>
          <p:cNvSpPr txBox="1">
            <a:spLocks/>
          </p:cNvSpPr>
          <p:nvPr/>
        </p:nvSpPr>
        <p:spPr>
          <a:xfrm>
            <a:off x="171223" y="1693498"/>
            <a:ext cx="4761723" cy="4721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Same, but only &lt;350 miles and Quebec events</a:t>
            </a:r>
          </a:p>
        </p:txBody>
      </p:sp>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Mechanisms for Smoke Transport</a:t>
            </a:r>
            <a:endParaRPr lang="en-US" b="1" dirty="0"/>
          </a:p>
        </p:txBody>
      </p:sp>
    </p:spTree>
    <p:extLst>
      <p:ext uri="{BB962C8B-B14F-4D97-AF65-F5344CB8AC3E}">
        <p14:creationId xmlns:p14="http://schemas.microsoft.com/office/powerpoint/2010/main" val="356842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united states&#10;&#10;Description automatically generated">
            <a:extLst>
              <a:ext uri="{FF2B5EF4-FFF2-40B4-BE49-F238E27FC236}">
                <a16:creationId xmlns:a16="http://schemas.microsoft.com/office/drawing/2014/main" id="{E835F118-C7D0-E4F5-00F4-B6FCF6392CB3}"/>
              </a:ext>
            </a:extLst>
          </p:cNvPr>
          <p:cNvPicPr>
            <a:picLocks noChangeAspect="1"/>
          </p:cNvPicPr>
          <p:nvPr/>
        </p:nvPicPr>
        <p:blipFill>
          <a:blip r:embed="rId3">
            <a:clrChange>
              <a:clrFrom>
                <a:srgbClr val="000000"/>
              </a:clrFrom>
              <a:clrTo>
                <a:srgbClr val="000000">
                  <a:alpha val="0"/>
                </a:srgbClr>
              </a:clrTo>
            </a:clrChange>
            <a:alphaModFix amt="18000"/>
            <a:extLst>
              <a:ext uri="{28A0092B-C50C-407E-A947-70E740481C1C}">
                <a14:useLocalDpi xmlns:a14="http://schemas.microsoft.com/office/drawing/2010/main" val="0"/>
              </a:ext>
            </a:extLst>
          </a:blip>
          <a:stretch>
            <a:fillRect/>
          </a:stretch>
        </p:blipFill>
        <p:spPr>
          <a:xfrm>
            <a:off x="0" y="1335125"/>
            <a:ext cx="8770513" cy="5522874"/>
          </a:xfrm>
          <a:prstGeom prst="rect">
            <a:avLst/>
          </a:prstGeom>
        </p:spPr>
      </p:pic>
      <p:pic>
        <p:nvPicPr>
          <p:cNvPr id="5" name="Picture 4" descr="A graph with text on it&#10;&#10;Description automatically generated">
            <a:extLst>
              <a:ext uri="{FF2B5EF4-FFF2-40B4-BE49-F238E27FC236}">
                <a16:creationId xmlns:a16="http://schemas.microsoft.com/office/drawing/2014/main" id="{4B3B365E-E43E-267F-9E61-8B1472C7A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5980" y="1389737"/>
            <a:ext cx="6554115" cy="5458587"/>
          </a:xfrm>
          <a:prstGeom prst="rect">
            <a:avLst/>
          </a:prstGeom>
        </p:spPr>
      </p:pic>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Magnitude of Cold air advection for cold fronts events</a:t>
            </a:r>
            <a:endParaRPr lang="en-US" b="1" dirty="0"/>
          </a:p>
        </p:txBody>
      </p:sp>
      <p:sp>
        <p:nvSpPr>
          <p:cNvPr id="32" name="Content Placeholder 2">
            <a:extLst>
              <a:ext uri="{FF2B5EF4-FFF2-40B4-BE49-F238E27FC236}">
                <a16:creationId xmlns:a16="http://schemas.microsoft.com/office/drawing/2014/main" id="{D9ECB220-CF79-6E77-2F48-0ECF51F7E723}"/>
              </a:ext>
            </a:extLst>
          </p:cNvPr>
          <p:cNvSpPr txBox="1">
            <a:spLocks/>
          </p:cNvSpPr>
          <p:nvPr/>
        </p:nvSpPr>
        <p:spPr>
          <a:xfrm>
            <a:off x="171224" y="1693497"/>
            <a:ext cx="4362139" cy="496348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Storm Prediction Center’s Hourly Mesoscale Analysis data</a:t>
            </a:r>
          </a:p>
          <a:p>
            <a:r>
              <a:rPr lang="en-US" dirty="0"/>
              <a:t>Recorded the highest range of CAA associated with a front that led to heavy smoke in Minnesota around the time of the intrusion</a:t>
            </a:r>
          </a:p>
        </p:txBody>
      </p:sp>
    </p:spTree>
    <p:extLst>
      <p:ext uri="{BB962C8B-B14F-4D97-AF65-F5344CB8AC3E}">
        <p14:creationId xmlns:p14="http://schemas.microsoft.com/office/powerpoint/2010/main" val="2332564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united states&#10;&#10;Description automatically generated">
            <a:extLst>
              <a:ext uri="{FF2B5EF4-FFF2-40B4-BE49-F238E27FC236}">
                <a16:creationId xmlns:a16="http://schemas.microsoft.com/office/drawing/2014/main" id="{171F6D53-0CFA-D74E-681C-404E9289A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952" y="193128"/>
            <a:ext cx="3927133" cy="3863724"/>
          </a:xfrm>
          <a:prstGeom prst="rect">
            <a:avLst/>
          </a:prstGeom>
        </p:spPr>
      </p:pic>
      <p:sp>
        <p:nvSpPr>
          <p:cNvPr id="8" name="Content Placeholder 2">
            <a:extLst>
              <a:ext uri="{FF2B5EF4-FFF2-40B4-BE49-F238E27FC236}">
                <a16:creationId xmlns:a16="http://schemas.microsoft.com/office/drawing/2014/main" id="{F1D0E47B-C367-86A3-69CF-D094264BC243}"/>
              </a:ext>
            </a:extLst>
          </p:cNvPr>
          <p:cNvSpPr txBox="1">
            <a:spLocks/>
          </p:cNvSpPr>
          <p:nvPr/>
        </p:nvSpPr>
        <p:spPr>
          <a:xfrm>
            <a:off x="171223" y="1693498"/>
            <a:ext cx="6554429" cy="516450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Continue adding to the dataset</a:t>
            </a:r>
          </a:p>
          <a:p>
            <a:pPr lvl="1"/>
            <a:r>
              <a:rPr lang="en-US" dirty="0"/>
              <a:t>2024, future years’ events</a:t>
            </a:r>
          </a:p>
          <a:p>
            <a:pPr lvl="1"/>
            <a:r>
              <a:rPr lang="en-US" dirty="0"/>
              <a:t>Rolling 24 hour average</a:t>
            </a:r>
          </a:p>
          <a:p>
            <a:pPr lvl="1"/>
            <a:r>
              <a:rPr lang="en-US" dirty="0"/>
              <a:t>Sub-90 AQI events with very high 6-12 hour concentrations</a:t>
            </a:r>
          </a:p>
          <a:p>
            <a:r>
              <a:rPr lang="en-US" dirty="0"/>
              <a:t>Additional analysis</a:t>
            </a:r>
          </a:p>
          <a:p>
            <a:pPr lvl="1"/>
            <a:r>
              <a:rPr lang="en-US" dirty="0"/>
              <a:t>Hot Dry Windy Index</a:t>
            </a:r>
          </a:p>
          <a:p>
            <a:pPr lvl="2"/>
            <a:r>
              <a:rPr lang="en-US" dirty="0"/>
              <a:t>Uses wind speed and vapor pressure deficit in the lower atmosphere</a:t>
            </a:r>
          </a:p>
          <a:p>
            <a:pPr lvl="1"/>
            <a:r>
              <a:rPr lang="en-US" dirty="0"/>
              <a:t>Satellite-observed Fire Radiative Power</a:t>
            </a:r>
          </a:p>
          <a:p>
            <a:pPr lvl="2"/>
            <a:r>
              <a:rPr lang="en-US" dirty="0"/>
              <a:t>Relationship between distance from Minnesota and magnitude of FRP necessary for exceedance event? </a:t>
            </a:r>
          </a:p>
          <a:p>
            <a:r>
              <a:rPr lang="en-US" dirty="0"/>
              <a:t>Do smoke models handle certain ground-level smoke transport mechanisms better than others?</a:t>
            </a:r>
          </a:p>
          <a:p>
            <a:pPr lvl="1"/>
            <a:r>
              <a:rPr lang="en-US" dirty="0"/>
              <a:t>Timing and concentration</a:t>
            </a:r>
          </a:p>
        </p:txBody>
      </p:sp>
      <p:pic>
        <p:nvPicPr>
          <p:cNvPr id="11" name="Picture 10">
            <a:extLst>
              <a:ext uri="{FF2B5EF4-FFF2-40B4-BE49-F238E27FC236}">
                <a16:creationId xmlns:a16="http://schemas.microsoft.com/office/drawing/2014/main" id="{A6AA771D-5ED9-50C5-CC03-61CCEB182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0243" y="4084574"/>
            <a:ext cx="4697338" cy="2611671"/>
          </a:xfrm>
          <a:prstGeom prst="rect">
            <a:avLst/>
          </a:prstGeom>
        </p:spPr>
      </p:pic>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normAutofit/>
          </a:bodyPr>
          <a:lstStyle/>
          <a:p>
            <a:r>
              <a:rPr lang="en-US" dirty="0"/>
              <a:t>Potential Future Work</a:t>
            </a:r>
            <a:endParaRPr lang="en-US" b="1" dirty="0"/>
          </a:p>
        </p:txBody>
      </p:sp>
    </p:spTree>
    <p:extLst>
      <p:ext uri="{BB962C8B-B14F-4D97-AF65-F5344CB8AC3E}">
        <p14:creationId xmlns:p14="http://schemas.microsoft.com/office/powerpoint/2010/main" val="348658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0B723E-E870-4180-D859-8E35341CCDD9}"/>
              </a:ext>
            </a:extLst>
          </p:cNvPr>
          <p:cNvSpPr>
            <a:spLocks noGrp="1"/>
          </p:cNvSpPr>
          <p:nvPr>
            <p:ph idx="1"/>
          </p:nvPr>
        </p:nvSpPr>
        <p:spPr>
          <a:xfrm>
            <a:off x="171223" y="1693499"/>
            <a:ext cx="4895047" cy="5078004"/>
          </a:xfrm>
        </p:spPr>
        <p:txBody>
          <a:bodyPr>
            <a:normAutofit/>
          </a:bodyPr>
          <a:lstStyle/>
          <a:p>
            <a:r>
              <a:rPr lang="en-US" dirty="0"/>
              <a:t>Identified all Minnesota monitors that had AQI of 90 or greater for PM2.5</a:t>
            </a:r>
          </a:p>
          <a:p>
            <a:pPr lvl="1"/>
            <a:r>
              <a:rPr lang="en-US" dirty="0"/>
              <a:t>Focused on daily NAAQS exceedance criteria, despite the limitations (bulk of smoke not likely to fall neatly within the midnight to midnight timeframe, etc.)</a:t>
            </a:r>
          </a:p>
          <a:p>
            <a:pPr lvl="1"/>
            <a:r>
              <a:rPr lang="en-US" dirty="0"/>
              <a:t>Added a 10 AQI buffer to capture some of the events that may have exceeded via a rolling 24 hour average</a:t>
            </a:r>
          </a:p>
          <a:p>
            <a:r>
              <a:rPr lang="en-US" dirty="0"/>
              <a:t>Filtered out all non-wildfire events by reviewing archived NOAA Hazard Mapping System smoke plume analysis and polar-orbiting satellite data</a:t>
            </a:r>
          </a:p>
        </p:txBody>
      </p:sp>
      <p:pic>
        <p:nvPicPr>
          <p:cNvPr id="5" name="Picture 4" descr="A screenshot of a computer&#10;&#10;Description automatically generated">
            <a:extLst>
              <a:ext uri="{FF2B5EF4-FFF2-40B4-BE49-F238E27FC236}">
                <a16:creationId xmlns:a16="http://schemas.microsoft.com/office/drawing/2014/main" id="{AB156EEA-F691-2950-A2A2-03BCA33B9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116" y="4572004"/>
            <a:ext cx="3842083" cy="2199499"/>
          </a:xfrm>
          <a:prstGeom prst="rect">
            <a:avLst/>
          </a:prstGeom>
        </p:spPr>
      </p:pic>
      <p:pic>
        <p:nvPicPr>
          <p:cNvPr id="6" name="Picture 5" descr="A map of the united states&#10;&#10;Description automatically generated">
            <a:extLst>
              <a:ext uri="{FF2B5EF4-FFF2-40B4-BE49-F238E27FC236}">
                <a16:creationId xmlns:a16="http://schemas.microsoft.com/office/drawing/2014/main" id="{F5B52D39-1184-1EEB-3A85-0488F3FE9D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039" y="962526"/>
            <a:ext cx="5163737" cy="3609478"/>
          </a:xfrm>
          <a:prstGeom prst="rect">
            <a:avLst/>
          </a:prstGeom>
        </p:spPr>
      </p:pic>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lstStyle/>
          <a:p>
            <a:r>
              <a:rPr lang="en-US" dirty="0"/>
              <a:t>Overview</a:t>
            </a:r>
          </a:p>
        </p:txBody>
      </p:sp>
    </p:spTree>
    <p:extLst>
      <p:ext uri="{BB962C8B-B14F-4D97-AF65-F5344CB8AC3E}">
        <p14:creationId xmlns:p14="http://schemas.microsoft.com/office/powerpoint/2010/main" val="1329146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a number of years&#10;&#10;Description automatically generated with medium confidence">
            <a:extLst>
              <a:ext uri="{FF2B5EF4-FFF2-40B4-BE49-F238E27FC236}">
                <a16:creationId xmlns:a16="http://schemas.microsoft.com/office/drawing/2014/main" id="{735AADC8-EE35-5430-58C9-07FB45CB8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893" y="1519881"/>
            <a:ext cx="7659169" cy="4505954"/>
          </a:xfrm>
          <a:prstGeom prst="rect">
            <a:avLst/>
          </a:prstGeom>
        </p:spPr>
      </p:pic>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lstStyle/>
          <a:p>
            <a:r>
              <a:rPr lang="en-US" dirty="0"/>
              <a:t>Overview</a:t>
            </a:r>
          </a:p>
        </p:txBody>
      </p:sp>
      <p:sp>
        <p:nvSpPr>
          <p:cNvPr id="3" name="Content Placeholder 2">
            <a:extLst>
              <a:ext uri="{FF2B5EF4-FFF2-40B4-BE49-F238E27FC236}">
                <a16:creationId xmlns:a16="http://schemas.microsoft.com/office/drawing/2014/main" id="{7A0B723E-E870-4180-D859-8E35341CCDD9}"/>
              </a:ext>
            </a:extLst>
          </p:cNvPr>
          <p:cNvSpPr>
            <a:spLocks noGrp="1"/>
          </p:cNvSpPr>
          <p:nvPr>
            <p:ph idx="1"/>
          </p:nvPr>
        </p:nvSpPr>
        <p:spPr>
          <a:xfrm>
            <a:off x="171224" y="1693499"/>
            <a:ext cx="4054788" cy="5078004"/>
          </a:xfrm>
        </p:spPr>
        <p:txBody>
          <a:bodyPr>
            <a:normAutofit/>
          </a:bodyPr>
          <a:lstStyle/>
          <a:p>
            <a:r>
              <a:rPr lang="en-US" dirty="0"/>
              <a:t>Years examined: </a:t>
            </a:r>
            <a:r>
              <a:rPr lang="en-US" b="1" dirty="0"/>
              <a:t>2014 - 2023 </a:t>
            </a:r>
          </a:p>
          <a:p>
            <a:r>
              <a:rPr lang="en-US" dirty="0"/>
              <a:t>Number of </a:t>
            </a:r>
            <a:r>
              <a:rPr lang="en-US" dirty="0">
                <a:solidFill>
                  <a:schemeClr val="tx1"/>
                </a:solidFill>
              </a:rPr>
              <a:t>days at least one MN monitor reached an AQI of 90+</a:t>
            </a:r>
            <a:r>
              <a:rPr lang="en-US" dirty="0"/>
              <a:t>: </a:t>
            </a:r>
            <a:r>
              <a:rPr lang="en-US" b="1" dirty="0"/>
              <a:t>68</a:t>
            </a:r>
          </a:p>
          <a:p>
            <a:r>
              <a:rPr lang="en-US" dirty="0"/>
              <a:t>Number of </a:t>
            </a:r>
            <a:r>
              <a:rPr lang="en-US" dirty="0">
                <a:solidFill>
                  <a:schemeClr val="tx1"/>
                </a:solidFill>
              </a:rPr>
              <a:t>events</a:t>
            </a:r>
            <a:r>
              <a:rPr lang="en-US" dirty="0"/>
              <a:t>: </a:t>
            </a:r>
            <a:r>
              <a:rPr lang="en-US" b="1" dirty="0"/>
              <a:t>25 </a:t>
            </a:r>
          </a:p>
          <a:p>
            <a:pPr lvl="1"/>
            <a:r>
              <a:rPr lang="en-US" dirty="0"/>
              <a:t>Defined as an episode of heavy smoke with hourly concentrations of 35.5 ug/m^3 at minimum somewhere in Minnesota within a +/-24 hour buffer of an AQI 90+ day, to simulate how we’d handle Air Quality Alerts (continuation vs new alert)</a:t>
            </a:r>
          </a:p>
          <a:p>
            <a:pPr lvl="1"/>
            <a:r>
              <a:rPr lang="en-US" dirty="0"/>
              <a:t>Each event lasts 2.7 days on average</a:t>
            </a:r>
          </a:p>
        </p:txBody>
      </p:sp>
    </p:spTree>
    <p:extLst>
      <p:ext uri="{BB962C8B-B14F-4D97-AF65-F5344CB8AC3E}">
        <p14:creationId xmlns:p14="http://schemas.microsoft.com/office/powerpoint/2010/main" val="155417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ar code on a black background&#10;&#10;Description automatically generated">
            <a:extLst>
              <a:ext uri="{FF2B5EF4-FFF2-40B4-BE49-F238E27FC236}">
                <a16:creationId xmlns:a16="http://schemas.microsoft.com/office/drawing/2014/main" id="{BC98CF56-E6EF-6597-F507-18CAAD522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8219" y="1550376"/>
            <a:ext cx="7935432" cy="4477375"/>
          </a:xfrm>
          <a:prstGeom prst="rect">
            <a:avLst/>
          </a:prstGeom>
        </p:spPr>
      </p:pic>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lstStyle/>
          <a:p>
            <a:r>
              <a:rPr lang="en-US" dirty="0"/>
              <a:t>Overview</a:t>
            </a:r>
          </a:p>
        </p:txBody>
      </p:sp>
      <p:pic>
        <p:nvPicPr>
          <p:cNvPr id="6" name="Picture 5" descr="A tree with orange leaves&#10;&#10;Description automatically generated with low confidence">
            <a:extLst>
              <a:ext uri="{FF2B5EF4-FFF2-40B4-BE49-F238E27FC236}">
                <a16:creationId xmlns:a16="http://schemas.microsoft.com/office/drawing/2014/main" id="{8EF8F21F-FFB3-2BA1-5FD6-CED2F0EC6415}"/>
              </a:ext>
            </a:extLst>
          </p:cNvPr>
          <p:cNvPicPr>
            <a:picLocks noChangeAspect="1"/>
          </p:cNvPicPr>
          <p:nvPr/>
        </p:nvPicPr>
        <p:blipFill>
          <a:blip r:embed="rId4">
            <a:alphaModFix amt="75000"/>
            <a:extLst>
              <a:ext uri="{28A0092B-C50C-407E-A947-70E740481C1C}">
                <a14:useLocalDpi xmlns:a14="http://schemas.microsoft.com/office/drawing/2010/main" val="0"/>
              </a:ext>
            </a:extLst>
          </a:blip>
          <a:stretch>
            <a:fillRect/>
          </a:stretch>
        </p:blipFill>
        <p:spPr>
          <a:xfrm>
            <a:off x="10515600" y="3886043"/>
            <a:ext cx="1356536" cy="1475247"/>
          </a:xfrm>
          <a:prstGeom prst="rect">
            <a:avLst/>
          </a:prstGeom>
        </p:spPr>
      </p:pic>
      <p:pic>
        <p:nvPicPr>
          <p:cNvPr id="7" name="Picture 6" descr="A picture containing plant&#10;&#10;Description automatically generated">
            <a:extLst>
              <a:ext uri="{FF2B5EF4-FFF2-40B4-BE49-F238E27FC236}">
                <a16:creationId xmlns:a16="http://schemas.microsoft.com/office/drawing/2014/main" id="{4F60719C-20DA-307A-D8E4-A32AAF29DCC1}"/>
              </a:ext>
            </a:extLst>
          </p:cNvPr>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7467262" y="3928506"/>
            <a:ext cx="1410111" cy="1500100"/>
          </a:xfrm>
          <a:prstGeom prst="rect">
            <a:avLst/>
          </a:prstGeom>
        </p:spPr>
      </p:pic>
      <p:pic>
        <p:nvPicPr>
          <p:cNvPr id="8" name="Picture 7">
            <a:extLst>
              <a:ext uri="{FF2B5EF4-FFF2-40B4-BE49-F238E27FC236}">
                <a16:creationId xmlns:a16="http://schemas.microsoft.com/office/drawing/2014/main" id="{E2C8B8B1-7D39-AF68-E22A-FACDB68BF868}"/>
              </a:ext>
            </a:extLst>
          </p:cNvPr>
          <p:cNvPicPr>
            <a:picLocks noChangeAspect="1"/>
          </p:cNvPicPr>
          <p:nvPr/>
        </p:nvPicPr>
        <p:blipFill>
          <a:blip r:embed="rId6">
            <a:alphaModFix amt="75000"/>
            <a:extLst>
              <a:ext uri="{28A0092B-C50C-407E-A947-70E740481C1C}">
                <a14:useLocalDpi xmlns:a14="http://schemas.microsoft.com/office/drawing/2010/main" val="0"/>
              </a:ext>
            </a:extLst>
          </a:blip>
          <a:stretch>
            <a:fillRect/>
          </a:stretch>
        </p:blipFill>
        <p:spPr>
          <a:xfrm>
            <a:off x="4581557" y="3903792"/>
            <a:ext cx="1058964" cy="1457499"/>
          </a:xfrm>
          <a:prstGeom prst="rect">
            <a:avLst/>
          </a:prstGeom>
        </p:spPr>
      </p:pic>
      <p:sp>
        <p:nvSpPr>
          <p:cNvPr id="9" name="Content Placeholder 2">
            <a:extLst>
              <a:ext uri="{FF2B5EF4-FFF2-40B4-BE49-F238E27FC236}">
                <a16:creationId xmlns:a16="http://schemas.microsoft.com/office/drawing/2014/main" id="{62E2C38D-6659-41B5-7C99-EBEC59614AFC}"/>
              </a:ext>
            </a:extLst>
          </p:cNvPr>
          <p:cNvSpPr>
            <a:spLocks noGrp="1"/>
          </p:cNvSpPr>
          <p:nvPr>
            <p:ph idx="1"/>
          </p:nvPr>
        </p:nvSpPr>
        <p:spPr>
          <a:xfrm>
            <a:off x="171224" y="1693499"/>
            <a:ext cx="4054788" cy="5078004"/>
          </a:xfrm>
        </p:spPr>
        <p:txBody>
          <a:bodyPr>
            <a:normAutofit/>
          </a:bodyPr>
          <a:lstStyle/>
          <a:p>
            <a:r>
              <a:rPr lang="en-US" dirty="0"/>
              <a:t>Years examined: </a:t>
            </a:r>
            <a:r>
              <a:rPr lang="en-US" b="1" dirty="0"/>
              <a:t>2014 - 2023 </a:t>
            </a:r>
          </a:p>
          <a:p>
            <a:r>
              <a:rPr lang="en-US" dirty="0"/>
              <a:t>Number of </a:t>
            </a:r>
            <a:r>
              <a:rPr lang="en-US" dirty="0">
                <a:solidFill>
                  <a:schemeClr val="tx1"/>
                </a:solidFill>
              </a:rPr>
              <a:t>days at least one MN monitor reached an AQI of 90+</a:t>
            </a:r>
            <a:r>
              <a:rPr lang="en-US" dirty="0"/>
              <a:t>: </a:t>
            </a:r>
            <a:r>
              <a:rPr lang="en-US" b="1" dirty="0"/>
              <a:t>68</a:t>
            </a:r>
          </a:p>
          <a:p>
            <a:r>
              <a:rPr lang="en-US" dirty="0"/>
              <a:t>Number of </a:t>
            </a:r>
            <a:r>
              <a:rPr lang="en-US" dirty="0">
                <a:solidFill>
                  <a:schemeClr val="tx1"/>
                </a:solidFill>
              </a:rPr>
              <a:t>events</a:t>
            </a:r>
            <a:r>
              <a:rPr lang="en-US" dirty="0"/>
              <a:t>: </a:t>
            </a:r>
            <a:r>
              <a:rPr lang="en-US" b="1" dirty="0"/>
              <a:t>25 </a:t>
            </a:r>
          </a:p>
          <a:p>
            <a:pPr lvl="1"/>
            <a:r>
              <a:rPr lang="en-US" dirty="0"/>
              <a:t>Defined as an episode of heavy smoke with hourly concentrations of 35.5 ug/m^3 at minimum somewhere in Minnesota within a +/-24 hour buffer of an AQI 90+ day, to simulate how we’d handle Air Quality Alerts (continuation vs new alert)</a:t>
            </a:r>
          </a:p>
          <a:p>
            <a:pPr lvl="1"/>
            <a:r>
              <a:rPr lang="en-US" dirty="0"/>
              <a:t>Each event lasts 2.7 days on average</a:t>
            </a:r>
          </a:p>
        </p:txBody>
      </p:sp>
    </p:spTree>
    <p:extLst>
      <p:ext uri="{BB962C8B-B14F-4D97-AF65-F5344CB8AC3E}">
        <p14:creationId xmlns:p14="http://schemas.microsoft.com/office/powerpoint/2010/main" val="161511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atellite view of a snowy landscape&#10;&#10;Description automatically generated">
            <a:extLst>
              <a:ext uri="{FF2B5EF4-FFF2-40B4-BE49-F238E27FC236}">
                <a16:creationId xmlns:a16="http://schemas.microsoft.com/office/drawing/2014/main" id="{84873311-2AA9-BA24-8F09-D5C518F88282}"/>
              </a:ext>
            </a:extLst>
          </p:cNvPr>
          <p:cNvPicPr>
            <a:picLocks noChangeAspect="1"/>
          </p:cNvPicPr>
          <p:nvPr/>
        </p:nvPicPr>
        <p:blipFill rotWithShape="1">
          <a:blip r:embed="rId3">
            <a:extLst>
              <a:ext uri="{28A0092B-C50C-407E-A947-70E740481C1C}">
                <a14:useLocalDpi xmlns:a14="http://schemas.microsoft.com/office/drawing/2010/main" val="0"/>
              </a:ext>
            </a:extLst>
          </a:blip>
          <a:srcRect l="7086" t="-1" r="3943" b="25638"/>
          <a:stretch/>
        </p:blipFill>
        <p:spPr>
          <a:xfrm>
            <a:off x="5065160" y="2670704"/>
            <a:ext cx="6041204" cy="3528767"/>
          </a:xfrm>
          <a:prstGeom prst="rect">
            <a:avLst/>
          </a:prstGeom>
        </p:spPr>
      </p:pic>
      <p:sp>
        <p:nvSpPr>
          <p:cNvPr id="4" name="Content Placeholder 2">
            <a:extLst>
              <a:ext uri="{FF2B5EF4-FFF2-40B4-BE49-F238E27FC236}">
                <a16:creationId xmlns:a16="http://schemas.microsoft.com/office/drawing/2014/main" id="{7944A0BB-8CB3-0E46-896E-A5168C9A6E24}"/>
              </a:ext>
            </a:extLst>
          </p:cNvPr>
          <p:cNvSpPr txBox="1">
            <a:spLocks/>
          </p:cNvSpPr>
          <p:nvPr/>
        </p:nvSpPr>
        <p:spPr>
          <a:xfrm>
            <a:off x="171223" y="1693499"/>
            <a:ext cx="4635555" cy="178818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Reviewed polar-orbiting satellite hotspot, aerosol optical depth, and visible imagery, geostationary satellite data when available, smoke model forecasts, air quality observations, and Hysplit back-trajectories as needed</a:t>
            </a:r>
          </a:p>
        </p:txBody>
      </p:sp>
      <p:sp>
        <p:nvSpPr>
          <p:cNvPr id="17" name="Content Placeholder 2">
            <a:extLst>
              <a:ext uri="{FF2B5EF4-FFF2-40B4-BE49-F238E27FC236}">
                <a16:creationId xmlns:a16="http://schemas.microsoft.com/office/drawing/2014/main" id="{348DB639-F21F-CECC-F5DA-10FC792D58B3}"/>
              </a:ext>
            </a:extLst>
          </p:cNvPr>
          <p:cNvSpPr txBox="1">
            <a:spLocks/>
          </p:cNvSpPr>
          <p:nvPr/>
        </p:nvSpPr>
        <p:spPr>
          <a:xfrm>
            <a:off x="9971783" y="6202562"/>
            <a:ext cx="2048993"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18" name="Content Placeholder 2">
            <a:extLst>
              <a:ext uri="{FF2B5EF4-FFF2-40B4-BE49-F238E27FC236}">
                <a16:creationId xmlns:a16="http://schemas.microsoft.com/office/drawing/2014/main" id="{F29EF8C5-DCB1-974F-4FFB-F6B2078D46C7}"/>
              </a:ext>
            </a:extLst>
          </p:cNvPr>
          <p:cNvSpPr txBox="1">
            <a:spLocks/>
          </p:cNvSpPr>
          <p:nvPr/>
        </p:nvSpPr>
        <p:spPr>
          <a:xfrm>
            <a:off x="9146919" y="5852441"/>
            <a:ext cx="2048993"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600" dirty="0"/>
              <a:t>July 6, 2019</a:t>
            </a:r>
          </a:p>
        </p:txBody>
      </p:sp>
      <p:pic>
        <p:nvPicPr>
          <p:cNvPr id="15" name="Picture 14" descr="A map with a map and a screen&#10;&#10;Description automatically generated with medium confidence">
            <a:extLst>
              <a:ext uri="{FF2B5EF4-FFF2-40B4-BE49-F238E27FC236}">
                <a16:creationId xmlns:a16="http://schemas.microsoft.com/office/drawing/2014/main" id="{EEF250BB-E2A4-8DEF-6B33-F8525D920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2124" y="3367842"/>
            <a:ext cx="2945060" cy="2831630"/>
          </a:xfrm>
          <a:prstGeom prst="rect">
            <a:avLst/>
          </a:prstGeom>
        </p:spPr>
      </p:pic>
      <p:sp>
        <p:nvSpPr>
          <p:cNvPr id="5" name="Content Placeholder 2">
            <a:extLst>
              <a:ext uri="{FF2B5EF4-FFF2-40B4-BE49-F238E27FC236}">
                <a16:creationId xmlns:a16="http://schemas.microsoft.com/office/drawing/2014/main" id="{7EF2041B-114D-B7BF-20BC-544D875349BD}"/>
              </a:ext>
            </a:extLst>
          </p:cNvPr>
          <p:cNvSpPr txBox="1">
            <a:spLocks/>
          </p:cNvSpPr>
          <p:nvPr/>
        </p:nvSpPr>
        <p:spPr>
          <a:xfrm>
            <a:off x="168962" y="3481684"/>
            <a:ext cx="4635555" cy="110234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Assigned approximate wildfire areas for each event and their approximate smoke path to Minnesota</a:t>
            </a:r>
          </a:p>
        </p:txBody>
      </p:sp>
      <p:pic>
        <p:nvPicPr>
          <p:cNvPr id="6" name="Picture 5" descr="A satellite image of a map&#10;&#10;Description automatically generated">
            <a:extLst>
              <a:ext uri="{FF2B5EF4-FFF2-40B4-BE49-F238E27FC236}">
                <a16:creationId xmlns:a16="http://schemas.microsoft.com/office/drawing/2014/main" id="{8749D3AC-73BD-D959-628A-97489164DB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2374" y="1389737"/>
            <a:ext cx="4023372" cy="1978104"/>
          </a:xfrm>
          <a:prstGeom prst="rect">
            <a:avLst/>
          </a:prstGeom>
        </p:spPr>
      </p:pic>
      <p:pic>
        <p:nvPicPr>
          <p:cNvPr id="11" name="Picture 10" descr="A map of the earth&#10;&#10;Description automatically generated">
            <a:extLst>
              <a:ext uri="{FF2B5EF4-FFF2-40B4-BE49-F238E27FC236}">
                <a16:creationId xmlns:a16="http://schemas.microsoft.com/office/drawing/2014/main" id="{95395AAA-BF94-CB8E-3F26-A922270E49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5565" y="194836"/>
            <a:ext cx="4135211" cy="2058121"/>
          </a:xfrm>
          <a:prstGeom prst="rect">
            <a:avLst/>
          </a:prstGeom>
        </p:spPr>
      </p:pic>
      <p:pic>
        <p:nvPicPr>
          <p:cNvPr id="8" name="Picture 7" descr="A map of the world&#10;&#10;Description automatically generated">
            <a:extLst>
              <a:ext uri="{FF2B5EF4-FFF2-40B4-BE49-F238E27FC236}">
                <a16:creationId xmlns:a16="http://schemas.microsoft.com/office/drawing/2014/main" id="{8271CC76-1155-A27C-71DC-DBE3CAE55B31}"/>
              </a:ext>
            </a:extLst>
          </p:cNvPr>
          <p:cNvPicPr>
            <a:picLocks noChangeAspect="1"/>
          </p:cNvPicPr>
          <p:nvPr/>
        </p:nvPicPr>
        <p:blipFill rotWithShape="1">
          <a:blip r:embed="rId7">
            <a:extLst>
              <a:ext uri="{28A0092B-C50C-407E-A947-70E740481C1C}">
                <a14:useLocalDpi xmlns:a14="http://schemas.microsoft.com/office/drawing/2010/main" val="0"/>
              </a:ext>
            </a:extLst>
          </a:blip>
          <a:srcRect l="43990" t="49524" r="30378" b="17229"/>
          <a:stretch/>
        </p:blipFill>
        <p:spPr>
          <a:xfrm>
            <a:off x="9225746" y="1970449"/>
            <a:ext cx="2807846" cy="1705654"/>
          </a:xfrm>
          <a:prstGeom prst="rect">
            <a:avLst/>
          </a:prstGeom>
        </p:spPr>
      </p:pic>
      <p:pic>
        <p:nvPicPr>
          <p:cNvPr id="16" name="Picture 15" descr="A map of canada with a flag&#10;&#10;Description automatically generated">
            <a:extLst>
              <a:ext uri="{FF2B5EF4-FFF2-40B4-BE49-F238E27FC236}">
                <a16:creationId xmlns:a16="http://schemas.microsoft.com/office/drawing/2014/main" id="{13DAB34A-9E53-20ED-EC90-1C799BEF4C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5160" y="187229"/>
            <a:ext cx="6968432" cy="6006682"/>
          </a:xfrm>
          <a:prstGeom prst="rect">
            <a:avLst/>
          </a:prstGeom>
        </p:spPr>
      </p:pic>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lstStyle/>
          <a:p>
            <a:r>
              <a:rPr lang="en-US" dirty="0"/>
              <a:t>PROCESS</a:t>
            </a:r>
          </a:p>
        </p:txBody>
      </p:sp>
      <p:pic>
        <p:nvPicPr>
          <p:cNvPr id="3" name="Picture 2">
            <a:extLst>
              <a:ext uri="{FF2B5EF4-FFF2-40B4-BE49-F238E27FC236}">
                <a16:creationId xmlns:a16="http://schemas.microsoft.com/office/drawing/2014/main" id="{97942E73-A1F3-C81C-45BE-9ABAE65B7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7782" y="4203604"/>
            <a:ext cx="300759" cy="505212"/>
          </a:xfrm>
          <a:prstGeom prst="rect">
            <a:avLst/>
          </a:prstGeom>
        </p:spPr>
      </p:pic>
    </p:spTree>
    <p:extLst>
      <p:ext uri="{BB962C8B-B14F-4D97-AF65-F5344CB8AC3E}">
        <p14:creationId xmlns:p14="http://schemas.microsoft.com/office/powerpoint/2010/main" val="162104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98C334D-676A-A906-0633-4205E9416DA3}"/>
              </a:ext>
            </a:extLst>
          </p:cNvPr>
          <p:cNvSpPr txBox="1">
            <a:spLocks/>
          </p:cNvSpPr>
          <p:nvPr/>
        </p:nvSpPr>
        <p:spPr>
          <a:xfrm>
            <a:off x="171223" y="2129589"/>
            <a:ext cx="4635555" cy="464191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b="1" i="1" dirty="0"/>
              <a:t>Takeaways</a:t>
            </a:r>
            <a:r>
              <a:rPr lang="en-US" dirty="0"/>
              <a:t>:</a:t>
            </a:r>
          </a:p>
          <a:p>
            <a:r>
              <a:rPr lang="en-US" dirty="0"/>
              <a:t>Apart from a couple events partially in northern WA/ID/MT, no exceedance events from western US wildfires</a:t>
            </a:r>
          </a:p>
          <a:p>
            <a:pPr lvl="1"/>
            <a:r>
              <a:rPr lang="en-US" dirty="0"/>
              <a:t>An event from 2024 featured mix of Idaho and Saskatchewan smoke</a:t>
            </a:r>
          </a:p>
          <a:p>
            <a:r>
              <a:rPr lang="en-US" dirty="0"/>
              <a:t>Distances range from near to far</a:t>
            </a:r>
          </a:p>
          <a:p>
            <a:pPr lvl="1"/>
            <a:endParaRPr lang="en-US" i="1" dirty="0"/>
          </a:p>
          <a:p>
            <a:endParaRPr lang="en-US" dirty="0"/>
          </a:p>
        </p:txBody>
      </p:sp>
      <p:pic>
        <p:nvPicPr>
          <p:cNvPr id="9" name="Picture 8" descr="A map of canada with black circles&#10;&#10;Description automatically generated">
            <a:extLst>
              <a:ext uri="{FF2B5EF4-FFF2-40B4-BE49-F238E27FC236}">
                <a16:creationId xmlns:a16="http://schemas.microsoft.com/office/drawing/2014/main" id="{68FC8281-1416-C94F-74F4-2BFC3FC7E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1108" y="201017"/>
            <a:ext cx="6949668" cy="6001545"/>
          </a:xfrm>
          <a:prstGeom prst="rect">
            <a:avLst/>
          </a:prstGeom>
        </p:spPr>
      </p:pic>
      <p:pic>
        <p:nvPicPr>
          <p:cNvPr id="11" name="Picture 10" descr="A map of canada with black circles&#10;&#10;Description automatically generated">
            <a:extLst>
              <a:ext uri="{FF2B5EF4-FFF2-40B4-BE49-F238E27FC236}">
                <a16:creationId xmlns:a16="http://schemas.microsoft.com/office/drawing/2014/main" id="{1ACC5617-239E-41F3-C234-BC909E3EA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1109" y="201017"/>
            <a:ext cx="6949667" cy="6001545"/>
          </a:xfrm>
          <a:prstGeom prst="rect">
            <a:avLst/>
          </a:prstGeom>
        </p:spPr>
      </p:pic>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lstStyle/>
          <a:p>
            <a:r>
              <a:rPr lang="en-US" dirty="0"/>
              <a:t>Minnesota’s PM2.5 Exceedance-Causing Wildfires 2014-2023</a:t>
            </a:r>
          </a:p>
        </p:txBody>
      </p:sp>
      <p:sp>
        <p:nvSpPr>
          <p:cNvPr id="12" name="Content Placeholder 2">
            <a:extLst>
              <a:ext uri="{FF2B5EF4-FFF2-40B4-BE49-F238E27FC236}">
                <a16:creationId xmlns:a16="http://schemas.microsoft.com/office/drawing/2014/main" id="{2534255B-4064-5F44-41E0-FE9551684B14}"/>
              </a:ext>
            </a:extLst>
          </p:cNvPr>
          <p:cNvSpPr txBox="1">
            <a:spLocks/>
          </p:cNvSpPr>
          <p:nvPr/>
        </p:nvSpPr>
        <p:spPr>
          <a:xfrm>
            <a:off x="9971783" y="6202562"/>
            <a:ext cx="2048993"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 adapted from NRC</a:t>
            </a:r>
          </a:p>
        </p:txBody>
      </p:sp>
      <p:sp>
        <p:nvSpPr>
          <p:cNvPr id="3" name="Content Placeholder 2">
            <a:extLst>
              <a:ext uri="{FF2B5EF4-FFF2-40B4-BE49-F238E27FC236}">
                <a16:creationId xmlns:a16="http://schemas.microsoft.com/office/drawing/2014/main" id="{89F7F136-646D-7CD2-A2D2-F4FD754655A0}"/>
              </a:ext>
            </a:extLst>
          </p:cNvPr>
          <p:cNvSpPr txBox="1">
            <a:spLocks/>
          </p:cNvSpPr>
          <p:nvPr/>
        </p:nvSpPr>
        <p:spPr>
          <a:xfrm>
            <a:off x="170828" y="1693499"/>
            <a:ext cx="4635555" cy="43609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25 event composite</a:t>
            </a:r>
          </a:p>
          <a:p>
            <a:pPr lvl="1"/>
            <a:endParaRPr lang="en-US" i="1" dirty="0"/>
          </a:p>
          <a:p>
            <a:endParaRPr lang="en-US" dirty="0"/>
          </a:p>
        </p:txBody>
      </p:sp>
    </p:spTree>
    <p:extLst>
      <p:ext uri="{BB962C8B-B14F-4D97-AF65-F5344CB8AC3E}">
        <p14:creationId xmlns:p14="http://schemas.microsoft.com/office/powerpoint/2010/main" val="98028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map of the united states&#10;&#10;Description automatically generated">
            <a:extLst>
              <a:ext uri="{FF2B5EF4-FFF2-40B4-BE49-F238E27FC236}">
                <a16:creationId xmlns:a16="http://schemas.microsoft.com/office/drawing/2014/main" id="{64F25558-B83B-9094-A958-D7F31D412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38" y="2226860"/>
            <a:ext cx="2391318" cy="2161330"/>
          </a:xfrm>
          <a:prstGeom prst="rect">
            <a:avLst/>
          </a:prstGeom>
        </p:spPr>
      </p:pic>
      <p:pic>
        <p:nvPicPr>
          <p:cNvPr id="6" name="Picture 5" descr="A blue map of the united states&#10;&#10;Description automatically generated">
            <a:extLst>
              <a:ext uri="{FF2B5EF4-FFF2-40B4-BE49-F238E27FC236}">
                <a16:creationId xmlns:a16="http://schemas.microsoft.com/office/drawing/2014/main" id="{D5132D07-E766-544A-F034-EE0BDB763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556" y="2226860"/>
            <a:ext cx="2391318" cy="2161330"/>
          </a:xfrm>
          <a:prstGeom prst="rect">
            <a:avLst/>
          </a:prstGeom>
        </p:spPr>
      </p:pic>
      <p:pic>
        <p:nvPicPr>
          <p:cNvPr id="7" name="Picture 6" descr="A blue map of the united states&#10;&#10;Description automatically generated">
            <a:extLst>
              <a:ext uri="{FF2B5EF4-FFF2-40B4-BE49-F238E27FC236}">
                <a16:creationId xmlns:a16="http://schemas.microsoft.com/office/drawing/2014/main" id="{19A47469-FA05-2804-D20D-0FB906D23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886" y="2226860"/>
            <a:ext cx="2391318" cy="2161330"/>
          </a:xfrm>
          <a:prstGeom prst="rect">
            <a:avLst/>
          </a:prstGeom>
        </p:spPr>
      </p:pic>
      <p:pic>
        <p:nvPicPr>
          <p:cNvPr id="4" name="Picture 3" descr="A graph with numbers and lines&#10;&#10;Description automatically generated">
            <a:extLst>
              <a:ext uri="{FF2B5EF4-FFF2-40B4-BE49-F238E27FC236}">
                <a16:creationId xmlns:a16="http://schemas.microsoft.com/office/drawing/2014/main" id="{FCB048CC-2868-F587-6C4B-21BAF9157B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538" y="1578979"/>
            <a:ext cx="8773749" cy="5077534"/>
          </a:xfrm>
          <a:prstGeom prst="rect">
            <a:avLst/>
          </a:prstGeom>
        </p:spPr>
      </p:pic>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lstStyle/>
          <a:p>
            <a:r>
              <a:rPr lang="en-US" dirty="0"/>
              <a:t>Minnesota’s PM2.5 Exceedance-Causing Wildfires 2014-2023</a:t>
            </a:r>
          </a:p>
        </p:txBody>
      </p:sp>
    </p:spTree>
    <p:extLst>
      <p:ext uri="{BB962C8B-B14F-4D97-AF65-F5344CB8AC3E}">
        <p14:creationId xmlns:p14="http://schemas.microsoft.com/office/powerpoint/2010/main" val="326215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9B7C5763-0D81-5B00-3D4F-BAB28B874D2E}"/>
              </a:ext>
            </a:extLst>
          </p:cNvPr>
          <p:cNvSpPr txBox="1">
            <a:spLocks/>
          </p:cNvSpPr>
          <p:nvPr/>
        </p:nvSpPr>
        <p:spPr>
          <a:xfrm>
            <a:off x="171223" y="3657934"/>
            <a:ext cx="4304594" cy="116195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Events correspond well to areas of spruce, pine and mixed-wood trees</a:t>
            </a:r>
          </a:p>
          <a:p>
            <a:pPr lvl="1"/>
            <a:r>
              <a:rPr lang="en-US" dirty="0"/>
              <a:t>Main focus areas when forecasting</a:t>
            </a:r>
          </a:p>
          <a:p>
            <a:pPr lvl="1"/>
            <a:endParaRPr lang="en-US" dirty="0"/>
          </a:p>
          <a:p>
            <a:endParaRPr lang="en-US" dirty="0"/>
          </a:p>
        </p:txBody>
      </p:sp>
      <p:sp>
        <p:nvSpPr>
          <p:cNvPr id="8" name="Content Placeholder 2">
            <a:extLst>
              <a:ext uri="{FF2B5EF4-FFF2-40B4-BE49-F238E27FC236}">
                <a16:creationId xmlns:a16="http://schemas.microsoft.com/office/drawing/2014/main" id="{F98C334D-676A-A906-0633-4205E9416DA3}"/>
              </a:ext>
            </a:extLst>
          </p:cNvPr>
          <p:cNvSpPr txBox="1">
            <a:spLocks/>
          </p:cNvSpPr>
          <p:nvPr/>
        </p:nvSpPr>
        <p:spPr>
          <a:xfrm>
            <a:off x="166284" y="2030677"/>
            <a:ext cx="4304594" cy="68178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Events have originated from wildfires in high and low elevations</a:t>
            </a:r>
          </a:p>
        </p:txBody>
      </p:sp>
      <p:pic>
        <p:nvPicPr>
          <p:cNvPr id="4" name="Picture 3" descr="A map of canada with different colored areas&#10;&#10;Description automatically generated">
            <a:extLst>
              <a:ext uri="{FF2B5EF4-FFF2-40B4-BE49-F238E27FC236}">
                <a16:creationId xmlns:a16="http://schemas.microsoft.com/office/drawing/2014/main" id="{AEDDEF5E-C4FC-1269-A569-8AD6E6996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6138" y="238378"/>
            <a:ext cx="7010289" cy="6001545"/>
          </a:xfrm>
          <a:prstGeom prst="rect">
            <a:avLst/>
          </a:prstGeom>
        </p:spPr>
      </p:pic>
      <p:pic>
        <p:nvPicPr>
          <p:cNvPr id="7" name="Picture 6" descr="A map of canada with red and black spots&#10;&#10;Description automatically generated">
            <a:extLst>
              <a:ext uri="{FF2B5EF4-FFF2-40B4-BE49-F238E27FC236}">
                <a16:creationId xmlns:a16="http://schemas.microsoft.com/office/drawing/2014/main" id="{86D9E4CE-9AD6-186F-0209-3696C8BAF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458" y="343158"/>
            <a:ext cx="7010290" cy="6053897"/>
          </a:xfrm>
          <a:prstGeom prst="rect">
            <a:avLst/>
          </a:prstGeom>
        </p:spPr>
      </p:pic>
      <p:pic>
        <p:nvPicPr>
          <p:cNvPr id="11" name="Picture 10" descr="A map of canada with different colored lines&#10;&#10;Description automatically generated">
            <a:extLst>
              <a:ext uri="{FF2B5EF4-FFF2-40B4-BE49-F238E27FC236}">
                <a16:creationId xmlns:a16="http://schemas.microsoft.com/office/drawing/2014/main" id="{077FC77B-3DD9-3AB6-A2B7-848864982B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5940" y="511600"/>
            <a:ext cx="7023313" cy="6065144"/>
          </a:xfrm>
          <a:prstGeom prst="rect">
            <a:avLst/>
          </a:prstGeom>
        </p:spPr>
      </p:pic>
      <p:sp>
        <p:nvSpPr>
          <p:cNvPr id="2" name="Title 1">
            <a:extLst>
              <a:ext uri="{FF2B5EF4-FFF2-40B4-BE49-F238E27FC236}">
                <a16:creationId xmlns:a16="http://schemas.microsoft.com/office/drawing/2014/main" id="{2105126B-6237-1B03-CA95-B41A1FD0C9FA}"/>
              </a:ext>
            </a:extLst>
          </p:cNvPr>
          <p:cNvSpPr>
            <a:spLocks noGrp="1"/>
          </p:cNvSpPr>
          <p:nvPr>
            <p:ph type="title"/>
          </p:nvPr>
        </p:nvSpPr>
        <p:spPr>
          <a:xfrm>
            <a:off x="171224" y="201017"/>
            <a:ext cx="7729728" cy="1188720"/>
          </a:xfrm>
          <a:solidFill>
            <a:schemeClr val="tx2">
              <a:lumMod val="20000"/>
              <a:lumOff val="80000"/>
            </a:schemeClr>
          </a:solidFill>
        </p:spPr>
        <p:txBody>
          <a:bodyPr/>
          <a:lstStyle/>
          <a:p>
            <a:r>
              <a:rPr lang="en-US" dirty="0"/>
              <a:t>Minnesota Exceedance-Causing Wildfires 2014-2023</a:t>
            </a:r>
          </a:p>
        </p:txBody>
      </p:sp>
      <p:sp>
        <p:nvSpPr>
          <p:cNvPr id="12" name="Content Placeholder 2">
            <a:extLst>
              <a:ext uri="{FF2B5EF4-FFF2-40B4-BE49-F238E27FC236}">
                <a16:creationId xmlns:a16="http://schemas.microsoft.com/office/drawing/2014/main" id="{10CD6960-B9BF-CD66-5EAC-6EEE5FD0DFA9}"/>
              </a:ext>
            </a:extLst>
          </p:cNvPr>
          <p:cNvSpPr txBox="1">
            <a:spLocks/>
          </p:cNvSpPr>
          <p:nvPr/>
        </p:nvSpPr>
        <p:spPr>
          <a:xfrm>
            <a:off x="166284" y="2712467"/>
            <a:ext cx="4304594" cy="9454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Events correspond well to Canada’s National Burned Area Composite from 1972-2023</a:t>
            </a:r>
          </a:p>
        </p:txBody>
      </p:sp>
      <p:sp>
        <p:nvSpPr>
          <p:cNvPr id="14" name="Content Placeholder 2">
            <a:extLst>
              <a:ext uri="{FF2B5EF4-FFF2-40B4-BE49-F238E27FC236}">
                <a16:creationId xmlns:a16="http://schemas.microsoft.com/office/drawing/2014/main" id="{E3E9F561-AEBF-2CA7-95FB-A0EAC79E46C7}"/>
              </a:ext>
            </a:extLst>
          </p:cNvPr>
          <p:cNvSpPr txBox="1">
            <a:spLocks/>
          </p:cNvSpPr>
          <p:nvPr/>
        </p:nvSpPr>
        <p:spPr>
          <a:xfrm>
            <a:off x="171223" y="1693499"/>
            <a:ext cx="4635555" cy="3639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b="1" i="1" dirty="0"/>
              <a:t>Takeaways</a:t>
            </a:r>
            <a:r>
              <a:rPr lang="en-US" dirty="0"/>
              <a:t>:</a:t>
            </a:r>
          </a:p>
        </p:txBody>
      </p:sp>
      <p:sp>
        <p:nvSpPr>
          <p:cNvPr id="5" name="Content Placeholder 2">
            <a:extLst>
              <a:ext uri="{FF2B5EF4-FFF2-40B4-BE49-F238E27FC236}">
                <a16:creationId xmlns:a16="http://schemas.microsoft.com/office/drawing/2014/main" id="{527A4B27-A147-9610-96D7-5B67A7B1C275}"/>
              </a:ext>
            </a:extLst>
          </p:cNvPr>
          <p:cNvSpPr txBox="1">
            <a:spLocks/>
          </p:cNvSpPr>
          <p:nvPr/>
        </p:nvSpPr>
        <p:spPr>
          <a:xfrm>
            <a:off x="9971784" y="6565434"/>
            <a:ext cx="2011669" cy="415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r">
              <a:buNone/>
            </a:pPr>
            <a:r>
              <a:rPr lang="en-US" sz="1400" i="1" dirty="0"/>
              <a:t>Maps adapted from NRC</a:t>
            </a:r>
          </a:p>
        </p:txBody>
      </p:sp>
    </p:spTree>
    <p:extLst>
      <p:ext uri="{BB962C8B-B14F-4D97-AF65-F5344CB8AC3E}">
        <p14:creationId xmlns:p14="http://schemas.microsoft.com/office/powerpoint/2010/main" val="28211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5149</TotalTime>
  <Words>2289</Words>
  <Application>Microsoft Office PowerPoint</Application>
  <PresentationFormat>Widescreen</PresentationFormat>
  <Paragraphs>215</Paragraphs>
  <Slides>28</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Bahnschrift SemiCondensed</vt:lpstr>
      <vt:lpstr>Calibri</vt:lpstr>
      <vt:lpstr>Gill Sans MT</vt:lpstr>
      <vt:lpstr>Helvetica Neue</vt:lpstr>
      <vt:lpstr>Salesforce Sans</vt:lpstr>
      <vt:lpstr>Parcel</vt:lpstr>
      <vt:lpstr>Minnesota Heavy Wildfire smoke events 2014-2023</vt:lpstr>
      <vt:lpstr>Motivation</vt:lpstr>
      <vt:lpstr>Overview</vt:lpstr>
      <vt:lpstr>Overview</vt:lpstr>
      <vt:lpstr>Overview</vt:lpstr>
      <vt:lpstr>PROCESS</vt:lpstr>
      <vt:lpstr>Minnesota’s PM2.5 Exceedance-Causing Wildfires 2014-2023</vt:lpstr>
      <vt:lpstr>Minnesota’s PM2.5 Exceedance-Causing Wildfires 2014-2023</vt:lpstr>
      <vt:lpstr>Minnesota Exceedance-Causing Wildfires 2014-2023</vt:lpstr>
      <vt:lpstr>Minnesota Exceedance-Causing Wildfires 2014-2023: MAGNITUDE</vt:lpstr>
      <vt:lpstr>Minnesota Exceedance-Causing Wildfires 2014-2023: MAGNITUDE</vt:lpstr>
      <vt:lpstr>Minnesota Exceedance-Causing Wildfires 2014-2023: DURATION</vt:lpstr>
      <vt:lpstr>Minnesota Exceedance-Causing Wildfires 2014-2023: COVERAGE</vt:lpstr>
      <vt:lpstr>Minnesota Exceedance-Causing Wildfires 2014-2023: TOTAL</vt:lpstr>
      <vt:lpstr>Minnesota Exceedance-Causing Wildfires 2014-2023</vt:lpstr>
      <vt:lpstr>Minnesota Exceedance-Causing Wildfires 2014-2023</vt:lpstr>
      <vt:lpstr>Minnesota Exceedance-Causing Wildfires 2014-2023</vt:lpstr>
      <vt:lpstr>Weather Parameters At Wildfires</vt:lpstr>
      <vt:lpstr>Mechanisms for Smoke Transport</vt:lpstr>
      <vt:lpstr>Mechanisms for Smoke Transport</vt:lpstr>
      <vt:lpstr>Mechanisms for Smoke Transport</vt:lpstr>
      <vt:lpstr>Mechanisms for Smoke Transport</vt:lpstr>
      <vt:lpstr>Mechanisms for Smoke Transport</vt:lpstr>
      <vt:lpstr>Mechanisms for Smoke Transport</vt:lpstr>
      <vt:lpstr>Mechanisms for Smoke Transport</vt:lpstr>
      <vt:lpstr>Mechanisms for Smoke Transport</vt:lpstr>
      <vt:lpstr>Magnitude of Cold air advection for cold fronts events</vt:lpstr>
      <vt:lpstr>Potential Future Work</vt:lpstr>
    </vt:vector>
  </TitlesOfParts>
  <Company>State of MN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Lakjdflaksdf Analog</dc:title>
  <dc:creator>Lueck, Ryan (MPCA)</dc:creator>
  <cp:lastModifiedBy>Lueck, Ryan (MPCA)</cp:lastModifiedBy>
  <cp:revision>30</cp:revision>
  <dcterms:created xsi:type="dcterms:W3CDTF">2024-09-16T13:16:16Z</dcterms:created>
  <dcterms:modified xsi:type="dcterms:W3CDTF">2024-10-04T18:08:29Z</dcterms:modified>
</cp:coreProperties>
</file>