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">
          <p15:clr>
            <a:srgbClr val="9AA0A6"/>
          </p15:clr>
        </p15:guide>
        <p15:guide id="2" orient="horz" pos="704">
          <p15:clr>
            <a:srgbClr val="9AA0A6"/>
          </p15:clr>
        </p15:guide>
        <p15:guide id="3" pos="5616">
          <p15:clr>
            <a:srgbClr val="9AA0A6"/>
          </p15:clr>
        </p15:guide>
        <p15:guide id="4" pos="2952">
          <p15:clr>
            <a:srgbClr val="9AA0A6"/>
          </p15:clr>
        </p15:guide>
        <p15:guide id="5" orient="horz" pos="1379">
          <p15:clr>
            <a:srgbClr val="9AA0A6"/>
          </p15:clr>
        </p15:guide>
      </p15:sldGuideLst>
    </p:ext>
    <p:ext uri="GoogleSlidesCustomDataVersion2">
      <go:slidesCustomData xmlns:go="http://customooxmlschemas.google.com/" r:id="rId22" roundtripDataSignature="AMtx7miIEK/YPg6UKo9cU4Elr8LtHTJa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B467C3-0C45-40D1-B092-2B3A0E95E27F}">
  <a:tblStyle styleId="{59B467C3-0C45-40D1-B092-2B3A0E95E2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/>
        <p:guide pos="704" orient="horz"/>
        <p:guide pos="5616"/>
        <p:guide pos="2952"/>
        <p:guide pos="137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-242888" y="374650"/>
            <a:ext cx="7194551" cy="4048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" name="Google Shape;18;p13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22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3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23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3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-US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-US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200"/>
              <a:buFont typeface="Calibri"/>
              <a:buNone/>
              <a:defRPr i="0" sz="2200" u="none" cap="none" strike="noStrike">
                <a:solidFill>
                  <a:srgbClr val="0099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3" name="Google Shape;83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752888" y="205979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200"/>
              <a:buNone/>
              <a:defRPr i="0" u="none" cap="none" strike="noStrike">
                <a:solidFill>
                  <a:srgbClr val="0099D8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15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9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19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21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21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21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21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1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www.commerce.gov/" TargetMode="Externa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200"/>
              <a:buFont typeface="Calibri"/>
              <a:buNone/>
              <a:defRPr b="1" i="0" sz="2200" u="none" cap="none" strike="noStrike">
                <a:solidFill>
                  <a:srgbClr val="0099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900"/>
              <a:buFont typeface="Calibri"/>
              <a:buChar char="•"/>
              <a:defRPr b="0" i="0" sz="29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700"/>
              <a:buFont typeface="Calibri"/>
              <a:buChar char="•"/>
              <a:defRPr b="0" i="0" sz="27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300"/>
              <a:buFont typeface="Calibri"/>
              <a:buChar char="•"/>
              <a:defRPr b="0" i="0" sz="23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900"/>
              <a:buFont typeface="Calibri"/>
              <a:buChar char="•"/>
              <a:defRPr b="0" i="0" sz="19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700"/>
              <a:buFont typeface="Calibri"/>
              <a:buChar char="•"/>
              <a:defRPr b="0" i="0" sz="17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900"/>
              <a:buFont typeface="Calibri"/>
              <a:buChar char="•"/>
              <a:defRPr b="0" i="0" sz="19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900"/>
              <a:buFont typeface="Calibri"/>
              <a:buChar char="•"/>
              <a:defRPr b="0" i="0" sz="19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900"/>
              <a:buFont typeface="Calibri"/>
              <a:buChar char="•"/>
              <a:defRPr b="0" i="0" sz="19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2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2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-US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-US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11;p12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omads.ncep.noaa.gov/pub/data/nccf/com/gens/v12.3" TargetMode="External"/><Relationship Id="rId4" Type="http://schemas.openxmlformats.org/officeDocument/2006/relationships/hyperlink" Target="https://dust.aemet.es/products/daily-dust-products" TargetMode="External"/><Relationship Id="rId5" Type="http://schemas.openxmlformats.org/officeDocument/2006/relationships/hyperlink" Target="https://community.wmo.int/en/activity-areas/gaw/science-for-services/gafi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mc.ncep.noaa.gov/users/verification/global/gefs/dev/chem/grid2obs/aeronet_aod/" TargetMode="External"/><Relationship Id="rId4" Type="http://schemas.openxmlformats.org/officeDocument/2006/relationships/hyperlink" Target="https://www.emc.ncep.noaa.gov/users/verification/global/gefs/dev/chem/grid2obs/airnow_pm25/" TargetMode="External"/><Relationship Id="rId9" Type="http://schemas.openxmlformats.org/officeDocument/2006/relationships/hyperlink" Target="https://www.emc.ncep.noaa.gov/gc_wmb/parthab/NCO-GEFSAerosol/html/fv3_geos5stat_png.html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hyperlink" Target="https://www.emc.ncep.noaa.gov/gc_wmb/parthab/NCO-GEFSAerosol/html/fv3_aod_png.html#picture" TargetMode="External"/><Relationship Id="rId8" Type="http://schemas.openxmlformats.org/officeDocument/2006/relationships/hyperlink" Target="https://www.emc.ncep.noaa.gov/gc_wmb/parthab/NCO-GEFSAerosol/html/fv3_viirsstat_png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ust.aemet.es/products/daily-dust-products?tab=evaluatio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geos-esm/gocart" TargetMode="External"/><Relationship Id="rId4" Type="http://schemas.openxmlformats.org/officeDocument/2006/relationships/hyperlink" Target="https://github.com/ufs-community/ufs-weather-mode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idx="1" type="body"/>
          </p:nvPr>
        </p:nvSpPr>
        <p:spPr>
          <a:xfrm>
            <a:off x="2183656" y="97324"/>
            <a:ext cx="67557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GEFS Aerosols Forecast Model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	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 </a:t>
            </a:r>
            <a:endParaRPr b="0" sz="2800">
              <a:solidFill>
                <a:srgbClr val="D6F5FF"/>
              </a:solidFill>
            </a:endParaRPr>
          </a:p>
        </p:txBody>
      </p:sp>
      <p:sp>
        <p:nvSpPr>
          <p:cNvPr id="90" name="Google Shape;90;p1"/>
          <p:cNvSpPr txBox="1"/>
          <p:nvPr>
            <p:ph idx="3" type="body"/>
          </p:nvPr>
        </p:nvSpPr>
        <p:spPr>
          <a:xfrm>
            <a:off x="2163137" y="1128174"/>
            <a:ext cx="68028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b="1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Partha S. Bhattacharjee</a:t>
            </a:r>
            <a:r>
              <a:rPr b="1" baseline="30000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Li Pan</a:t>
            </a:r>
            <a:r>
              <a:rPr b="1" baseline="30000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Raffaele Montuoro</a:t>
            </a:r>
            <a:r>
              <a:rPr b="1" baseline="30000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Jeff McQueen</a:t>
            </a:r>
            <a:r>
              <a:rPr b="1" baseline="30000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300">
                <a:solidFill>
                  <a:srgbClr val="D6F5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Fanglin Yang</a:t>
            </a:r>
            <a:r>
              <a:rPr b="1" baseline="30000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baseline="30000" sz="13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t/>
            </a:r>
            <a:endParaRPr b="1" baseline="30000" sz="13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baseline="30000" lang="en-US" sz="1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1 </a:t>
            </a:r>
            <a:r>
              <a:rPr b="1" lang="en-US" sz="1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Lynker@NOAA/EMC, </a:t>
            </a:r>
            <a:r>
              <a:rPr b="1" baseline="30000" lang="en-US" sz="1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1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NOAA/EMC</a:t>
            </a:r>
            <a:endParaRPr b="1" sz="11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t/>
            </a:r>
            <a:endParaRPr b="1" sz="13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t/>
            </a:r>
            <a:endParaRPr b="1" sz="13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sz="13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NOAA Air Quality Forecasters Focus Group Workshop</a:t>
            </a:r>
            <a:endParaRPr b="1" sz="13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b="1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9-10</a:t>
            </a:r>
            <a:r>
              <a:rPr b="1" baseline="30000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1" lang="en-US" sz="13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October, 2024, College Park, MD</a:t>
            </a:r>
            <a:endParaRPr b="1" sz="13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75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280987" y="147267"/>
            <a:ext cx="8863013" cy="176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200"/>
              <a:buNone/>
            </a:pPr>
            <a:r>
              <a:rPr b="1" lang="en-US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Aerosol data assimilation will be included in GEFS-Aerosols v13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61900" y="587775"/>
            <a:ext cx="9082200" cy="3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Calibri"/>
              <a:buChar char="•"/>
            </a:pPr>
            <a:r>
              <a:rPr b="1" i="0" lang="en-US" sz="14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 one of the few (only?) operational centers to not have aerosol DA initializing their aerosol prediction system</a:t>
            </a:r>
            <a:endParaRPr b="0" i="0" sz="1400" u="none" cap="none" strike="noStrike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Calibri"/>
              <a:buChar char="•"/>
            </a:pPr>
            <a:r>
              <a:rPr b="1" i="0" lang="en-US" sz="14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6-hourly cycles 4x a day with early and late cycles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cycle to initialize the GEFS long forecasts (one deterministic aerosol analysis provided from the cycling DA system)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Calibri"/>
              <a:buChar char="•"/>
            </a:pPr>
            <a:r>
              <a:rPr b="0" i="0" lang="en-US" sz="14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 cycle to initialize the high resolution GDAS forecast (without radiative feedback)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Calibri"/>
              <a:buChar char="•"/>
            </a:pPr>
            <a:r>
              <a:rPr b="1" i="0" lang="en-US" sz="14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resolution C192L127 (~0.5 deg); background resolution C1152L127 (~9km)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Calibri"/>
              <a:buChar char="•"/>
            </a:pPr>
            <a:r>
              <a:rPr b="1" i="0" lang="en-US" sz="14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3DVar FGAT with 3-hourly backgrounds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Calibri"/>
              <a:buChar char="•"/>
            </a:pPr>
            <a:r>
              <a:rPr b="1" i="0" lang="en-US" sz="14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VIIRS EPS 550nm AOD from S-NPP, N20, N21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Calibri"/>
              <a:buChar char="•"/>
            </a:pPr>
            <a:r>
              <a:rPr b="1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“DA is improving the forecast, but still more tuning is needed !” (Andy Tangborn)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6807009" y="4448175"/>
            <a:ext cx="21291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courtesy : Cory R. Martin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60964" y="88375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0" y="847725"/>
            <a:ext cx="913583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Current global aerosol model operational at NOAA since 2020 and uses GFSv15, it is one member of GEFSv12.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AQM uses GEFS-Aerosols boundary conditions.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Forecast validation of AOD and PM2.5 currently uses METplus tool and soon to be implemented in EMC Verification System (EVS)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Development work is underway for next model update to GEFSv13, with changes in meteorology from GFSv15 to GFSv17, physics and land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surface updates and various aerosol updates.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Addition of 3Dvar Aerosol DA in GEFSv13</a:t>
            </a:r>
            <a:endParaRPr/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Planned evaluation of AOD and PM2.5 from GEFSv13 against current operational model.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665802" y="212200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752888" y="851095"/>
            <a:ext cx="8306706" cy="3010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00"/>
              <a:buFont typeface="Noto Sans Symbols"/>
              <a:buChar char="⮚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Global Aerosol model developments at NCEP/EMC</a:t>
            </a:r>
            <a:endParaRPr/>
          </a:p>
          <a:p>
            <a:pPr indent="0" lvl="0" marL="825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⮚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Current operational global aerosol model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⮚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Products, verification</a:t>
            </a:r>
            <a:endParaRPr/>
          </a:p>
          <a:p>
            <a:pPr indent="0" lvl="0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⮚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Future model development activities</a:t>
            </a:r>
            <a:endParaRPr/>
          </a:p>
          <a:p>
            <a:pPr indent="0" lvl="0" marL="82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⮚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31102" y="68425"/>
            <a:ext cx="911289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0" i="0" lang="en-US" sz="13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Prognostic aerosol capacity in NCEP global models started in 2012 (collaboration with NASA/GSFC)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0" i="0" lang="en-US" sz="13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the years multiple NOAA labs (GSL, ARL, NESDIS) and NASA collaborate with EMC in the development of the model</a:t>
            </a:r>
            <a:endParaRPr b="0" i="0" sz="13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3" name="Google Shape;103;p3"/>
          <p:cNvGraphicFramePr/>
          <p:nvPr/>
        </p:nvGraphicFramePr>
        <p:xfrm>
          <a:off x="622041" y="7713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{59B467C3-0C45-40D1-B092-2B3A0E95E27F}</a:tableStyleId>
              </a:tblPr>
              <a:tblGrid>
                <a:gridCol w="1338675"/>
                <a:gridCol w="1135475"/>
                <a:gridCol w="1284875"/>
                <a:gridCol w="1237075"/>
                <a:gridCol w="1320725"/>
                <a:gridCol w="1141450"/>
              </a:tblGrid>
              <a:tr h="52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Model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Resolution</a:t>
                      </a: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forecast length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Dust emission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Smoke emission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 comments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71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NGAC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v1 (dust only)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Spectral Model (GSM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GFS)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T126 (~1 deg), globally upto 5 days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GOCART dust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fire emission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Operational in 2012 (Lu et al., 2016)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99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NGAC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v2 (dust, black and organic carbon, seasalt and sulfate)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GSM-GFS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T126 (~1 deg), globally upto 5 days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GOCART dust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GBBePX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fire emission from NESDIS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Operational in 2018 (Wang et al., 2018)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716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GEFS-Aerosols (v1)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 species)</a:t>
                      </a:r>
                      <a:endParaRPr b="1"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FV3 GEFS</a:t>
                      </a: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(single member in GEFS v12)</a:t>
                      </a:r>
                      <a:endParaRPr b="1"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C384 (~0.25</a:t>
                      </a: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deg), globally upto 5 days</a:t>
                      </a:r>
                      <a:endParaRPr b="1"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FENGSHA dust</a:t>
                      </a:r>
                      <a:endParaRPr b="1"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GBBePX</a:t>
                      </a: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fire emission (v3)</a:t>
                      </a:r>
                      <a:endParaRPr b="1"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Operational in 2020 (Zhang et al., 2022)</a:t>
                      </a:r>
                      <a:endParaRPr b="1"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99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GEFS-Aerosols (v2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or UFS Aerosol with Aerosol DA (experimental)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FV3 GEFSv13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C384 (~0.25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deg), globally upto 35 days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FENGSHA dust (with updates)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GBBePX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fire emission with updates, use of blended fire emission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Planned implementation</a:t>
                      </a: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 2026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3048000" y="0"/>
            <a:ext cx="307288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Operational Model</a:t>
            </a:r>
            <a:endParaRPr b="1" i="0" sz="14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292357" y="307776"/>
            <a:ext cx="8780205" cy="437852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additional member of GEFSv12 for aerosols (deterministic)</a:t>
            </a:r>
            <a:endParaRPr/>
          </a:p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 meteorology (based on GFSv15) at C384 (~25 km), 64 levels, to 120 hrs, 4x/day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Inline aerosol representation based on NASA/GSFC GOCART (WRF-Chem)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Emissions: CEDS-2019 (SO2, PSO4, POC, PEC), GBBEPx biomass burning, FENGSHA dust, GEOS-5 sea salt, marine DMS</a:t>
            </a:r>
            <a:endParaRPr/>
          </a:p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conditions: chemical tracers are cycled from the output of a previous forecast as the initial condition</a:t>
            </a:r>
            <a:endParaRPr/>
          </a:p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Smoke plume rise: Wind shear dependent 1-d cloud model to simulate tilt of plume. Fire radiative power is used to calculate convective heat flux and determine injection height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Tracer transport and wet scavenging are included in Simplified Arakawa-Schubert (SAS) scheme. Fluxes are calculated positive definite.</a:t>
            </a:r>
            <a:endParaRPr b="0" i="1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2047875" y="0"/>
            <a:ext cx="48005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Operational Model Products and Verification</a:t>
            </a:r>
            <a:endParaRPr b="1" i="0" sz="14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0" y="405054"/>
            <a:ext cx="914400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3-hourly 0.25 deg grib2 forecast data (upto 5 days) contain total AOD, species AOD, Total and Dust PM2.5 and PM10,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along with total column density of aerosol species.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3-hourly 0.5 deg. grib2 forecast data (upto 5 days) contain vertical mixing ratios of aerosol species (all 64 model levels)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 available through NOMADS ftp :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https://nomads.ncep.noaa.gov/pub/data/nccf/com/gens/v12.3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Barcelona Supercomputing Center (BSC) uses near real time GEFS-Aerosols AOD, PM along with other models for dust forecast over N. Africa, Europe and Mediterranean region (part of WMO Sand and Dust Storm Warning Advisory and Assessment System (SDS-WAS) (</a:t>
            </a:r>
            <a:r>
              <a:rPr b="0" i="0" lang="en-US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https://dust.aemet.es/products/daily-dust-products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CPC uses AOD and SSA at 340nm for UV index forecast product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GEFS-Aerosols total PM2.5 data is used in WMO program GAFIS (Global Air Quality Forecasting and Information System (GAFIS) : over East Asia and India.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https://community.wmo.int/en/activity-areas/gaw/science-for-services/gafis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Both point and grid based verification of AOD and PM forecasts are done using DTC METplus tool using observations (AEORNET, AIRNOW, Satellites VIIRS, GOES, reanalysis products MERRA2, CAMS). 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400" u="none" cap="none" strike="noStrike">
                <a:solidFill>
                  <a:srgbClr val="E967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fields (like AOD in UV wavelengths, PM species, vertical mixing ratios) needs to be verified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0" y="304799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EMC Verification System (EVS) which uses METplus, added GEFS-Aerosols verifications (against PM2.5 and AERONET AOD) in real time parallel (will be incorporated in operations in EVS v2 (May, 2025).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AERONET AOD :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https://www.emc.ncep.noaa.gov/users/verification/global/gefs/dev/chem/grid2obs/aeronet_aod/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PM2.5 : </a:t>
            </a:r>
            <a:r>
              <a:rPr b="0" i="0" lang="en-US" sz="14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https://www.emc.ncep.noaa.gov/users/verification/global/gefs/dev/chem/grid2obs/airnow_pm25/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1257774"/>
            <a:ext cx="4316963" cy="215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8723" y="1257774"/>
            <a:ext cx="4360034" cy="218001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0" y="3533750"/>
            <a:ext cx="864961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forecast verification maps (against Multi-model Ensemble), comparison against satellite AOD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https://www.emc.ncep.noaa.gov/gc_wmb/parthab/NCO-GEFSAerosol/html/fv3_aod_png.html#picture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https://www.emc.ncep.noaa.gov/gc_wmb/parthab/NCO-GEFSAerosol/html/fv3_viirsstat_png.html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https://www.emc.ncep.noaa.gov/gc_wmb/parthab/NCO-GEFSAerosol/html/fv3_geos5stat_png.html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2657959" y="-61043"/>
            <a:ext cx="3634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GEFS-Aerosols verification update</a:t>
            </a:r>
            <a:endParaRPr b="1" i="0" sz="18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2700821" y="-47625"/>
            <a:ext cx="3634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GEFS-Aerosols verification update</a:t>
            </a:r>
            <a:endParaRPr b="1" i="0" sz="18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0" name="Google Shape;130;p7"/>
          <p:cNvGraphicFramePr/>
          <p:nvPr/>
        </p:nvGraphicFramePr>
        <p:xfrm>
          <a:off x="50108" y="9464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{59B467C3-0C45-40D1-B092-2B3A0E95E27F}</a:tableStyleId>
              </a:tblPr>
              <a:tblGrid>
                <a:gridCol w="1005525"/>
                <a:gridCol w="638175"/>
                <a:gridCol w="661975"/>
                <a:gridCol w="823925"/>
                <a:gridCol w="576275"/>
                <a:gridCol w="762000"/>
              </a:tblGrid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Correlation</a:t>
                      </a:r>
                      <a:endParaRPr b="1" sz="1200" u="none" cap="none" strike="noStrike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NASA-GOES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MetOffice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Silam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GEFS-Aerosols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 Africa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42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Mediterranean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0.67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0.76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Middle East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0.81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0.71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Europe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0.26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0.38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0.32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1" name="Google Shape;131;p7"/>
          <p:cNvSpPr txBox="1"/>
          <p:nvPr/>
        </p:nvSpPr>
        <p:spPr>
          <a:xfrm>
            <a:off x="-75958" y="321707"/>
            <a:ext cx="9328195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GEFS-Aerosols performance in year 2023 from WMO SDS-WAS </a:t>
            </a:r>
            <a:r>
              <a:rPr b="0" i="0" lang="en-US" sz="13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https://dust.aemet.es/products/daily-dust-products?tab=evaluation</a:t>
            </a:r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b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Total AOD verified against ground AERONET stations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2" name="Google Shape;132;p7"/>
          <p:cNvGraphicFramePr/>
          <p:nvPr/>
        </p:nvGraphicFramePr>
        <p:xfrm>
          <a:off x="4610100" y="9464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{59B467C3-0C45-40D1-B092-2B3A0E95E27F}</a:tableStyleId>
              </a:tblPr>
              <a:tblGrid>
                <a:gridCol w="1009675"/>
                <a:gridCol w="638175"/>
                <a:gridCol w="661975"/>
                <a:gridCol w="823925"/>
                <a:gridCol w="576275"/>
                <a:gridCol w="762000"/>
              </a:tblGrid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RMSE</a:t>
                      </a:r>
                      <a:endParaRPr b="1" sz="1200" u="none" cap="none" strike="noStrike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NASA-GOES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MetOffice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Silam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GEFS-Aerosols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 Africa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0.25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0.23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42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Mediterranean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0.15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0.11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0.16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0.16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Middle East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0.18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0.24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Europe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0.17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0.15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0.17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0.17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3" name="Google Shape;133;p7"/>
          <p:cNvGraphicFramePr/>
          <p:nvPr/>
        </p:nvGraphicFramePr>
        <p:xfrm>
          <a:off x="50108" y="28662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{59B467C3-0C45-40D1-B092-2B3A0E95E27F}</a:tableStyleId>
              </a:tblPr>
              <a:tblGrid>
                <a:gridCol w="1005525"/>
                <a:gridCol w="638175"/>
                <a:gridCol w="661975"/>
                <a:gridCol w="823925"/>
                <a:gridCol w="576275"/>
                <a:gridCol w="762000"/>
              </a:tblGrid>
              <a:tr h="606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MBE</a:t>
                      </a:r>
                      <a:endParaRPr b="1" sz="1200" u="none" cap="none" strike="noStrike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NASA-GOES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MetOffice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Silam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GEFS-Aerosols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 Africa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-0.07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42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Mediterranean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-0.11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-0.09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-0.05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-0.12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Middle East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-0.16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-0.12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-0.2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-0.18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Europe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-0.13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-0.12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-0.11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-0.14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-0.14</a:t>
                      </a:r>
                      <a:endParaRPr sz="1100" u="none" cap="none" strike="noStrike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4" name="Google Shape;134;p7"/>
          <p:cNvSpPr txBox="1"/>
          <p:nvPr/>
        </p:nvSpPr>
        <p:spPr>
          <a:xfrm>
            <a:off x="4588139" y="3405615"/>
            <a:ext cx="43669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GEFS-Aerosols, without any aerosol DA, performance comparable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against other global models (some of them use DA)</a:t>
            </a:r>
            <a:endParaRPr b="0" i="0" sz="1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2657959" y="-61043"/>
            <a:ext cx="3666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development for GEFSv13</a:t>
            </a:r>
            <a:endParaRPr b="1" i="0" sz="18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-77821" y="437744"/>
            <a:ext cx="92191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NOAA’s Unified Forecast System (UFS) modeling applications currently in development as a </a:t>
            </a:r>
            <a:r>
              <a:rPr b="0" i="0" lang="en-US" sz="1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coupled model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global prediction of weather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to seasonal time scales, targeting GFSv17 (medium range), GEFSv13 (sub-seasonal) and SFSv1 (seasonal) forecasting systems. 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global coupled UFS development phase, discrete system prototypes were defined and evaluated within a fixed benchmark framework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evaluation findings were used to inform subsequent development.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8"/>
          <p:cNvSpPr txBox="1"/>
          <p:nvPr>
            <p:ph idx="4294967295" type="body"/>
          </p:nvPr>
        </p:nvSpPr>
        <p:spPr>
          <a:xfrm>
            <a:off x="200025" y="1585912"/>
            <a:ext cx="4076850" cy="277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b="1" lang="en-US" sz="1100">
                <a:latin typeface="Times New Roman"/>
                <a:ea typeface="Times New Roman"/>
                <a:cs typeface="Times New Roman"/>
                <a:sym typeface="Times New Roman"/>
              </a:rPr>
              <a:t>Atmosphere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FV3 dynamical core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GFS Physics with Thompson microphysics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CCPP physics driver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C384 (~25km), </a:t>
            </a:r>
            <a:r>
              <a:rPr lang="en-US" sz="1100" u="sng">
                <a:latin typeface="Times New Roman"/>
                <a:ea typeface="Times New Roman"/>
                <a:cs typeface="Times New Roman"/>
                <a:sym typeface="Times New Roman"/>
              </a:rPr>
              <a:t>127 levels </a:t>
            </a:r>
            <a:endParaRPr sz="11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 sz="1100">
                <a:latin typeface="Times New Roman"/>
                <a:ea typeface="Times New Roman"/>
                <a:cs typeface="Times New Roman"/>
                <a:sym typeface="Times New Roman"/>
              </a:rPr>
              <a:t>Ocean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MOM6 Modular Ocean Model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¼ degree tripolar grid, 75 hybrid levels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OM4 Set up [Adcroft, 2019]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 sz="1100">
                <a:latin typeface="Times New Roman"/>
                <a:ea typeface="Times New Roman"/>
                <a:cs typeface="Times New Roman"/>
                <a:sym typeface="Times New Roman"/>
              </a:rPr>
              <a:t>Waves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WAVEWATCH III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½ degree regular lat/lon grid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100">
                <a:latin typeface="Times New Roman"/>
                <a:ea typeface="Times New Roman"/>
                <a:cs typeface="Times New Roman"/>
                <a:sym typeface="Times New Roman"/>
              </a:rPr>
              <a:t>ST4 Physics [Ardhuin, 2010]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2500"/>
          </a:p>
        </p:txBody>
      </p:sp>
      <p:sp>
        <p:nvSpPr>
          <p:cNvPr id="142" name="Google Shape;142;p8"/>
          <p:cNvSpPr txBox="1"/>
          <p:nvPr>
            <p:ph idx="4294967295" type="body"/>
          </p:nvPr>
        </p:nvSpPr>
        <p:spPr>
          <a:xfrm>
            <a:off x="5005388" y="1585912"/>
            <a:ext cx="3561262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b="1"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</a:t>
            </a:r>
            <a:endParaRPr b="1"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CICE6  Los Alamos Sea Ice Model 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¼ degree tripolar grid (same as ocean) 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thickness categories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Mushy thermodynamics on (</a:t>
            </a:r>
            <a:r>
              <a:rPr lang="en-US" sz="1200" u="sng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P7 onward</a:t>
            </a: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Aerosols</a:t>
            </a:r>
            <a:endParaRPr b="1"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NASA GOCART2G 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Emissions: CEDS-2019 (SO2, PSO4, POC, PEC), QFED biomass burning, FENGSHA dust, GEOS-5 sea salt, marine DMS 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Blend fire emission to climatology after 5 days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5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Sulfate, Organic Carbon, Black Carbon, Dust, Sea Salt, Nitrogen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MERRA2 ICs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b="1"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Driver/Mediator</a:t>
            </a:r>
            <a:endParaRPr b="1"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NEMS driver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300"/>
              <a:buChar char="●"/>
            </a:pPr>
            <a:r>
              <a:rPr lang="en-US" sz="1200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CMEPS mediator</a:t>
            </a:r>
            <a:endParaRPr sz="1200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1300">
              <a:solidFill>
                <a:srgbClr val="0733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b="1" sz="1300">
              <a:solidFill>
                <a:srgbClr val="0733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1700">
              <a:solidFill>
                <a:srgbClr val="07336F"/>
              </a:solidFill>
            </a:endParaRPr>
          </a:p>
        </p:txBody>
      </p:sp>
      <p:sp>
        <p:nvSpPr>
          <p:cNvPr id="143" name="Google Shape;143;p8"/>
          <p:cNvSpPr txBox="1"/>
          <p:nvPr>
            <p:ph idx="4294967295" type="title"/>
          </p:nvPr>
        </p:nvSpPr>
        <p:spPr>
          <a:xfrm>
            <a:off x="1667490" y="1130177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ufs-weather-model </a:t>
            </a:r>
            <a:r>
              <a:rPr b="0"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https://github.com/ufs-community/ufs-weather-model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4713051" y="2417323"/>
            <a:ext cx="4285034" cy="1746115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-53502" y="-34426"/>
            <a:ext cx="11432500" cy="774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200"/>
              <a:buNone/>
            </a:pPr>
            <a:r>
              <a:rPr b="1" lang="en-US" sz="1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GEFS-Aerosols (v13) replaces GEFS-Aerosols v12.3, changes include meteorological model upgrades (GFS from v15 to</a:t>
            </a:r>
            <a:br>
              <a:rPr b="1" lang="en-US" sz="1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v17) and chemical model changes (GOCART replaces WRF-CHEM)</a:t>
            </a:r>
            <a:endParaRPr/>
          </a:p>
        </p:txBody>
      </p:sp>
      <p:sp>
        <p:nvSpPr>
          <p:cNvPr id="150" name="Google Shape;150;p9"/>
          <p:cNvSpPr txBox="1"/>
          <p:nvPr/>
        </p:nvSpPr>
        <p:spPr>
          <a:xfrm>
            <a:off x="0" y="696312"/>
            <a:ext cx="89947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preliminary results for v13 are comparable to v12, which is encouraging. Tuning of large scale wet deposition scheme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experimental version improve accumulation of aerosol in higher latitude  </a:t>
            </a:r>
            <a:endParaRPr b="0" i="0" sz="1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9346"/>
            <a:ext cx="9144000" cy="2896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783077" y="4280170"/>
            <a:ext cx="80602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733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to perform evaluation of AOD and PM2.5 against operational model between October of 2022 to December of 2024</a:t>
            </a:r>
            <a:endParaRPr b="1" i="0" sz="1200" u="none" cap="none" strike="noStrike">
              <a:solidFill>
                <a:srgbClr val="07336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437745" y="1468877"/>
            <a:ext cx="304859" cy="273717"/>
          </a:xfrm>
          <a:prstGeom prst="ellipse">
            <a:avLst/>
          </a:prstGeom>
          <a:noFill/>
          <a:ln cap="flat" cmpd="sng" w="19050">
            <a:solidFill>
              <a:srgbClr val="A277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382680" y="2764504"/>
            <a:ext cx="304859" cy="273717"/>
          </a:xfrm>
          <a:prstGeom prst="ellipse">
            <a:avLst/>
          </a:prstGeom>
          <a:noFill/>
          <a:ln cap="flat" cmpd="sng" w="19050">
            <a:solidFill>
              <a:srgbClr val="A277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Partha Bhattacharjee</dc:creator>
</cp:coreProperties>
</file>