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61" r:id="rId7"/>
    <p:sldId id="258" r:id="rId8"/>
    <p:sldId id="279" r:id="rId9"/>
    <p:sldId id="260" r:id="rId10"/>
    <p:sldId id="647" r:id="rId11"/>
    <p:sldId id="650" r:id="rId12"/>
    <p:sldId id="651" r:id="rId13"/>
    <p:sldId id="653" r:id="rId14"/>
    <p:sldId id="648" r:id="rId15"/>
    <p:sldId id="649" r:id="rId16"/>
    <p:sldId id="262" r:id="rId17"/>
    <p:sldId id="280" r:id="rId18"/>
    <p:sldId id="284" r:id="rId19"/>
    <p:sldId id="285" r:id="rId20"/>
    <p:sldId id="270" r:id="rId21"/>
    <p:sldId id="259" r:id="rId22"/>
    <p:sldId id="263" r:id="rId23"/>
    <p:sldId id="276" r:id="rId24"/>
    <p:sldId id="277" r:id="rId25"/>
    <p:sldId id="274" r:id="rId26"/>
    <p:sldId id="267" r:id="rId27"/>
    <p:sldId id="278" r:id="rId28"/>
    <p:sldId id="275" r:id="rId29"/>
    <p:sldId id="630" r:id="rId30"/>
    <p:sldId id="339" r:id="rId31"/>
    <p:sldId id="349" r:id="rId32"/>
    <p:sldId id="341" r:id="rId33"/>
    <p:sldId id="646" r:id="rId34"/>
    <p:sldId id="2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91F41-2214-D143-4BB7-F24446E7035A}" name="Nico Schulte" initials="NS" userId="Nico Schulte" providerId="None"/>
  <p188:author id="{D1F3335C-0166-8107-037B-088B43F3C432}" name="Scott Epstein" initials="SE" userId="Scott Epstein" providerId="None"/>
  <p188:author id="{CE58796C-20EB-C93B-05B1-81E2C3DFC327}" name="Nico Schulte" initials="NS" userId="S::nschulte@aqmd.gov::f4b98810-4a30-47fe-968d-897d919cf910" providerId="AD"/>
  <p188:author id="{D7FB3FD8-1B8D-48D2-83E5-DE3476E21030}" name="Scott Epstein" initials="SE" userId="S::sepstein@aqmd.gov::b54df79a-5945-4e67-9618-9ebec898f7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AECA9-9211-4D5D-E676-EECD2145ECF1}" v="2" dt="2024-10-03T16:18:01.490"/>
    <p1510:client id="{0C353C44-F5EC-4D31-A1E2-119E185B3743}" v="1696" dt="2024-10-04T00:31:48.790"/>
    <p1510:client id="{4367DD78-3973-40FF-953A-38FAF1DACD6D}" v="266" dt="2024-10-04T00:31:58.764"/>
    <p1510:client id="{D03D89EF-898C-4268-B28C-70BDCDBE1DD8}" v="731" dt="2024-10-04T13:17:27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9" autoAdjust="0"/>
    <p:restoredTop sz="94660"/>
  </p:normalViewPr>
  <p:slideViewPr>
    <p:cSldViewPr snapToGrid="0">
      <p:cViewPr varScale="1">
        <p:scale>
          <a:sx n="81" d="100"/>
          <a:sy n="81" d="100"/>
        </p:scale>
        <p:origin x="8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76AF8-B702-4221-AA85-5FEDDE4131B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E69F20-CBCA-4A11-8F36-2EF5587EB955}">
      <dgm:prSet phldrT="[Text]"/>
      <dgm:spPr/>
      <dgm:t>
        <a:bodyPr/>
        <a:lstStyle/>
        <a:p>
          <a:r>
            <a:rPr lang="en-US" dirty="0"/>
            <a:t>Component Models</a:t>
          </a:r>
        </a:p>
      </dgm:t>
    </dgm:pt>
    <dgm:pt modelId="{5B825D2E-1359-46B3-9B38-7D9A0F6EA503}" type="parTrans" cxnId="{434994AA-0975-4E01-B93D-F5EEE2CE1066}">
      <dgm:prSet/>
      <dgm:spPr/>
      <dgm:t>
        <a:bodyPr/>
        <a:lstStyle/>
        <a:p>
          <a:endParaRPr lang="en-US"/>
        </a:p>
      </dgm:t>
    </dgm:pt>
    <dgm:pt modelId="{B1E9B758-3F33-433F-8AE2-60B0B2D957F1}" type="sibTrans" cxnId="{434994AA-0975-4E01-B93D-F5EEE2CE1066}">
      <dgm:prSet/>
      <dgm:spPr/>
      <dgm:t>
        <a:bodyPr/>
        <a:lstStyle/>
        <a:p>
          <a:endParaRPr lang="en-US"/>
        </a:p>
      </dgm:t>
    </dgm:pt>
    <dgm:pt modelId="{E1BFB681-D8BA-420B-9360-7416DA2C6896}">
      <dgm:prSet phldrT="[Text]"/>
      <dgm:spPr/>
      <dgm:t>
        <a:bodyPr/>
        <a:lstStyle/>
        <a:p>
          <a:r>
            <a:rPr lang="en-US" b="1" dirty="0"/>
            <a:t>NOAA AQM</a:t>
          </a:r>
        </a:p>
      </dgm:t>
    </dgm:pt>
    <dgm:pt modelId="{D5516948-68B6-4DA0-8568-9D2F0A09176C}" type="parTrans" cxnId="{BE2AF247-D75E-47C6-A7AB-1FDE890D6517}">
      <dgm:prSet/>
      <dgm:spPr/>
      <dgm:t>
        <a:bodyPr/>
        <a:lstStyle/>
        <a:p>
          <a:endParaRPr lang="en-US"/>
        </a:p>
      </dgm:t>
    </dgm:pt>
    <dgm:pt modelId="{C0A264A4-D461-4355-9489-AB614C730845}" type="sibTrans" cxnId="{BE2AF247-D75E-47C6-A7AB-1FDE890D6517}">
      <dgm:prSet/>
      <dgm:spPr/>
      <dgm:t>
        <a:bodyPr/>
        <a:lstStyle/>
        <a:p>
          <a:endParaRPr lang="en-US"/>
        </a:p>
      </dgm:t>
    </dgm:pt>
    <dgm:pt modelId="{A40312ED-B536-4EEF-B992-B83A703E5C7E}">
      <dgm:prSet phldrT="[Text]"/>
      <dgm:spPr/>
      <dgm:t>
        <a:bodyPr/>
        <a:lstStyle/>
        <a:p>
          <a:r>
            <a:rPr lang="en-US" dirty="0"/>
            <a:t>South Coast AQMD: </a:t>
          </a:r>
          <a:r>
            <a:rPr lang="en-US" b="1" dirty="0" err="1"/>
            <a:t>Analogmod</a:t>
          </a:r>
          <a:r>
            <a:rPr lang="en-US" b="1" dirty="0">
              <a:latin typeface="Calibri Light" panose="020F0302020204030204"/>
            </a:rPr>
            <a:t>*,</a:t>
          </a:r>
          <a:r>
            <a:rPr lang="en-US" b="1" dirty="0"/>
            <a:t> </a:t>
          </a:r>
          <a:r>
            <a:rPr lang="en-US" b="1" dirty="0" err="1"/>
            <a:t>Betamod</a:t>
          </a:r>
          <a:r>
            <a:rPr lang="en-US" b="1" dirty="0">
              <a:latin typeface="Calibri Light" panose="020F0302020204030204"/>
            </a:rPr>
            <a:t>*,</a:t>
          </a:r>
          <a:r>
            <a:rPr lang="en-US" b="1" dirty="0"/>
            <a:t> </a:t>
          </a:r>
          <a:r>
            <a:rPr lang="en-US" b="1" dirty="0" err="1"/>
            <a:t>Newmod</a:t>
          </a:r>
          <a:r>
            <a:rPr lang="en-US" b="1" dirty="0"/>
            <a:t>*</a:t>
          </a:r>
        </a:p>
      </dgm:t>
    </dgm:pt>
    <dgm:pt modelId="{34E203FE-C7FB-492F-82FB-646F45EA7AD6}" type="parTrans" cxnId="{1C5BFD56-EE1C-4968-B3F0-40A6ADD6DD90}">
      <dgm:prSet/>
      <dgm:spPr/>
      <dgm:t>
        <a:bodyPr/>
        <a:lstStyle/>
        <a:p>
          <a:endParaRPr lang="en-US"/>
        </a:p>
      </dgm:t>
    </dgm:pt>
    <dgm:pt modelId="{C0D7E56A-E569-403D-9719-13AB79B9C9D2}" type="sibTrans" cxnId="{1C5BFD56-EE1C-4968-B3F0-40A6ADD6DD90}">
      <dgm:prSet/>
      <dgm:spPr/>
      <dgm:t>
        <a:bodyPr/>
        <a:lstStyle/>
        <a:p>
          <a:endParaRPr lang="en-US"/>
        </a:p>
      </dgm:t>
    </dgm:pt>
    <dgm:pt modelId="{942D7866-5A10-4081-B651-C9EB70372F4C}">
      <dgm:prSet phldrT="[Text]"/>
      <dgm:spPr/>
      <dgm:t>
        <a:bodyPr/>
        <a:lstStyle/>
        <a:p>
          <a:r>
            <a:rPr lang="en-US"/>
            <a:t>Ensemble Calculation</a:t>
          </a:r>
        </a:p>
      </dgm:t>
    </dgm:pt>
    <dgm:pt modelId="{4D2ABFD7-1AE7-435F-A995-BF70015FB080}" type="parTrans" cxnId="{078DD1D0-B907-4D73-9259-8982CF92DF6B}">
      <dgm:prSet/>
      <dgm:spPr/>
      <dgm:t>
        <a:bodyPr/>
        <a:lstStyle/>
        <a:p>
          <a:endParaRPr lang="en-US"/>
        </a:p>
      </dgm:t>
    </dgm:pt>
    <dgm:pt modelId="{D571996F-8060-4399-B285-8271D6828ADA}" type="sibTrans" cxnId="{078DD1D0-B907-4D73-9259-8982CF92DF6B}">
      <dgm:prSet/>
      <dgm:spPr/>
      <dgm:t>
        <a:bodyPr/>
        <a:lstStyle/>
        <a:p>
          <a:endParaRPr lang="en-US"/>
        </a:p>
      </dgm:t>
    </dgm:pt>
    <dgm:pt modelId="{7268D86B-ADFD-40D7-A6BE-75C01554BF17}">
      <dgm:prSet phldrT="[Text]"/>
      <dgm:spPr/>
      <dgm:t>
        <a:bodyPr/>
        <a:lstStyle/>
        <a:p>
          <a:r>
            <a:rPr lang="en-US"/>
            <a:t>Linear regression to estimate concentration from component models</a:t>
          </a:r>
        </a:p>
      </dgm:t>
    </dgm:pt>
    <dgm:pt modelId="{10600689-77EF-472F-B790-67DD7C90BCC8}" type="parTrans" cxnId="{27BEF0CF-1BF0-41DE-85F5-23A403AE344C}">
      <dgm:prSet/>
      <dgm:spPr/>
      <dgm:t>
        <a:bodyPr/>
        <a:lstStyle/>
        <a:p>
          <a:endParaRPr lang="en-US"/>
        </a:p>
      </dgm:t>
    </dgm:pt>
    <dgm:pt modelId="{7E68A9E9-B73A-4CA7-B53A-A12867158834}" type="sibTrans" cxnId="{27BEF0CF-1BF0-41DE-85F5-23A403AE344C}">
      <dgm:prSet/>
      <dgm:spPr/>
      <dgm:t>
        <a:bodyPr/>
        <a:lstStyle/>
        <a:p>
          <a:endParaRPr lang="en-US"/>
        </a:p>
      </dgm:t>
    </dgm:pt>
    <dgm:pt modelId="{C47C54AC-CA3C-4A77-9EDF-5E6DA0F65E65}">
      <dgm:prSet phldrT="[Text]"/>
      <dgm:spPr/>
      <dgm:t>
        <a:bodyPr/>
        <a:lstStyle/>
        <a:p>
          <a:pPr rtl="0"/>
          <a:r>
            <a:rPr lang="en-US"/>
            <a:t>Forecaster tunes concentration based on local knowledge</a:t>
          </a:r>
          <a:r>
            <a:rPr lang="en-US">
              <a:latin typeface="Calibri Light" panose="020F0302020204030204"/>
            </a:rPr>
            <a:t> </a:t>
          </a:r>
          <a:r>
            <a:rPr lang="en-US" b="0">
              <a:latin typeface="+mn-lt"/>
            </a:rPr>
            <a:t>and recent model performance</a:t>
          </a:r>
        </a:p>
      </dgm:t>
    </dgm:pt>
    <dgm:pt modelId="{7E84D921-4BC3-4BDE-9B70-8B00645FA0D3}" type="parTrans" cxnId="{5EAA0065-F6E8-4A19-86F0-DFC4FF1EECF1}">
      <dgm:prSet/>
      <dgm:spPr/>
      <dgm:t>
        <a:bodyPr/>
        <a:lstStyle/>
        <a:p>
          <a:endParaRPr lang="en-US"/>
        </a:p>
      </dgm:t>
    </dgm:pt>
    <dgm:pt modelId="{84B348AD-3AD6-478E-9998-72D70E21AA2B}" type="sibTrans" cxnId="{5EAA0065-F6E8-4A19-86F0-DFC4FF1EECF1}">
      <dgm:prSet/>
      <dgm:spPr/>
      <dgm:t>
        <a:bodyPr/>
        <a:lstStyle/>
        <a:p>
          <a:endParaRPr lang="en-US"/>
        </a:p>
      </dgm:t>
    </dgm:pt>
    <dgm:pt modelId="{321135FD-A89A-42E9-9E76-A1B344507483}">
      <dgm:prSet phldrT="[Text]"/>
      <dgm:spPr/>
      <dgm:t>
        <a:bodyPr/>
        <a:lstStyle/>
        <a:p>
          <a:r>
            <a:rPr lang="en-US"/>
            <a:t>Hourly Forecast</a:t>
          </a:r>
        </a:p>
      </dgm:t>
    </dgm:pt>
    <dgm:pt modelId="{05762AB7-51E6-42D5-B158-80D18052EC03}" type="parTrans" cxnId="{7F9F5CDA-3190-4A6B-91E7-A59CB106EAE6}">
      <dgm:prSet/>
      <dgm:spPr/>
      <dgm:t>
        <a:bodyPr/>
        <a:lstStyle/>
        <a:p>
          <a:endParaRPr lang="en-US"/>
        </a:p>
      </dgm:t>
    </dgm:pt>
    <dgm:pt modelId="{4A9ACD2E-0605-4AFF-A990-FD9A9B0B1709}" type="sibTrans" cxnId="{7F9F5CDA-3190-4A6B-91E7-A59CB106EAE6}">
      <dgm:prSet/>
      <dgm:spPr/>
      <dgm:t>
        <a:bodyPr/>
        <a:lstStyle/>
        <a:p>
          <a:endParaRPr lang="en-US"/>
        </a:p>
      </dgm:t>
    </dgm:pt>
    <dgm:pt modelId="{9E2D2771-AC2F-45E8-A8F8-DF5C83E77BD3}">
      <dgm:prSet phldrT="[Text]"/>
      <dgm:spPr/>
      <dgm:t>
        <a:bodyPr/>
        <a:lstStyle/>
        <a:p>
          <a:r>
            <a:rPr lang="en-US"/>
            <a:t>Final Forecast</a:t>
          </a:r>
        </a:p>
      </dgm:t>
    </dgm:pt>
    <dgm:pt modelId="{113EB454-3D44-43C6-89F5-77E43C947994}" type="sibTrans" cxnId="{4AA3B755-B9ED-4021-80DE-6C5B8E77D816}">
      <dgm:prSet/>
      <dgm:spPr/>
      <dgm:t>
        <a:bodyPr/>
        <a:lstStyle/>
        <a:p>
          <a:endParaRPr lang="en-US"/>
        </a:p>
      </dgm:t>
    </dgm:pt>
    <dgm:pt modelId="{91EEC640-5139-476F-AF90-4E4616634719}" type="parTrans" cxnId="{4AA3B755-B9ED-4021-80DE-6C5B8E77D816}">
      <dgm:prSet/>
      <dgm:spPr/>
      <dgm:t>
        <a:bodyPr/>
        <a:lstStyle/>
        <a:p>
          <a:endParaRPr lang="en-US"/>
        </a:p>
      </dgm:t>
    </dgm:pt>
    <dgm:pt modelId="{C70549D1-0911-4BBF-994B-B09916C8FCE4}">
      <dgm:prSet phldrT="[Text]"/>
      <dgm:spPr/>
      <dgm:t>
        <a:bodyPr/>
        <a:lstStyle/>
        <a:p>
          <a:r>
            <a:rPr lang="en-US"/>
            <a:t>Combine NOAA AQM hourly trend with final daily forecast</a:t>
          </a:r>
        </a:p>
      </dgm:t>
    </dgm:pt>
    <dgm:pt modelId="{1C69BB2F-E742-401E-AA83-C111E232AADF}" type="parTrans" cxnId="{9D8C9912-A058-4E69-BD96-05BB95B0E730}">
      <dgm:prSet/>
      <dgm:spPr/>
      <dgm:t>
        <a:bodyPr/>
        <a:lstStyle/>
        <a:p>
          <a:endParaRPr lang="en-US"/>
        </a:p>
      </dgm:t>
    </dgm:pt>
    <dgm:pt modelId="{53AF1C4C-2071-438D-A86B-B836C8CC5C52}" type="sibTrans" cxnId="{9D8C9912-A058-4E69-BD96-05BB95B0E730}">
      <dgm:prSet/>
      <dgm:spPr/>
      <dgm:t>
        <a:bodyPr/>
        <a:lstStyle/>
        <a:p>
          <a:endParaRPr lang="en-US"/>
        </a:p>
      </dgm:t>
    </dgm:pt>
    <dgm:pt modelId="{5860627F-A00B-4DD0-AB67-475EC9F8A1B5}">
      <dgm:prSet phldrT="[Text]"/>
      <dgm:spPr/>
      <dgm:t>
        <a:bodyPr/>
        <a:lstStyle/>
        <a:p>
          <a:r>
            <a:rPr lang="en-US"/>
            <a:t>Output</a:t>
          </a:r>
        </a:p>
      </dgm:t>
    </dgm:pt>
    <dgm:pt modelId="{D5AF5591-DA07-4110-B0D2-6D9884C76EAE}" type="parTrans" cxnId="{4E3D73EA-749A-4146-AEC3-AC512C356A25}">
      <dgm:prSet/>
      <dgm:spPr/>
      <dgm:t>
        <a:bodyPr/>
        <a:lstStyle/>
        <a:p>
          <a:endParaRPr lang="en-US"/>
        </a:p>
      </dgm:t>
    </dgm:pt>
    <dgm:pt modelId="{24DCE52A-221C-4AF2-9392-BCBC96F10607}" type="sibTrans" cxnId="{4E3D73EA-749A-4146-AEC3-AC512C356A25}">
      <dgm:prSet/>
      <dgm:spPr/>
      <dgm:t>
        <a:bodyPr/>
        <a:lstStyle/>
        <a:p>
          <a:endParaRPr lang="en-US"/>
        </a:p>
      </dgm:t>
    </dgm:pt>
    <dgm:pt modelId="{2E531D4F-9FBE-421F-A135-0D419E21849A}">
      <dgm:prSet phldrT="[Text]"/>
      <dgm:spPr/>
      <dgm:t>
        <a:bodyPr/>
        <a:lstStyle/>
        <a:p>
          <a:r>
            <a:rPr lang="en-US"/>
            <a:t>Post PDFs and data files to website</a:t>
          </a:r>
        </a:p>
      </dgm:t>
    </dgm:pt>
    <dgm:pt modelId="{4D956196-81F9-4B26-BEC6-7529370CCB07}" type="parTrans" cxnId="{63F9F17D-BFF1-4A45-AA5C-8E575E2B2C64}">
      <dgm:prSet/>
      <dgm:spPr/>
      <dgm:t>
        <a:bodyPr/>
        <a:lstStyle/>
        <a:p>
          <a:endParaRPr lang="en-US"/>
        </a:p>
      </dgm:t>
    </dgm:pt>
    <dgm:pt modelId="{12199603-7296-457B-934B-B96DB013CDE8}" type="sibTrans" cxnId="{63F9F17D-BFF1-4A45-AA5C-8E575E2B2C64}">
      <dgm:prSet/>
      <dgm:spPr/>
      <dgm:t>
        <a:bodyPr/>
        <a:lstStyle/>
        <a:p>
          <a:endParaRPr lang="en-US"/>
        </a:p>
      </dgm:t>
    </dgm:pt>
    <dgm:pt modelId="{4623E32C-00CF-400A-8742-4C813F9C6D3D}" type="pres">
      <dgm:prSet presAssocID="{68076AF8-B702-4221-AA85-5FEDDE4131BB}" presName="Name0" presStyleCnt="0">
        <dgm:presLayoutVars>
          <dgm:dir/>
          <dgm:animLvl val="lvl"/>
          <dgm:resizeHandles val="exact"/>
        </dgm:presLayoutVars>
      </dgm:prSet>
      <dgm:spPr/>
    </dgm:pt>
    <dgm:pt modelId="{12E18E7C-904A-45F0-A296-D5B68167D904}" type="pres">
      <dgm:prSet presAssocID="{F9E69F20-CBCA-4A11-8F36-2EF5587EB955}" presName="composite" presStyleCnt="0"/>
      <dgm:spPr/>
    </dgm:pt>
    <dgm:pt modelId="{63CADAFE-A238-4B2D-9E6A-E7D4264A188E}" type="pres">
      <dgm:prSet presAssocID="{F9E69F20-CBCA-4A11-8F36-2EF5587EB955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7309EACE-08EA-4308-AD0E-2B67EB8406F4}" type="pres">
      <dgm:prSet presAssocID="{F9E69F20-CBCA-4A11-8F36-2EF5587EB955}" presName="desTx" presStyleLbl="alignAccFollowNode1" presStyleIdx="0" presStyleCnt="5">
        <dgm:presLayoutVars>
          <dgm:bulletEnabled val="1"/>
        </dgm:presLayoutVars>
      </dgm:prSet>
      <dgm:spPr/>
    </dgm:pt>
    <dgm:pt modelId="{8FE799D6-C0F9-4D28-A9E4-3754237F565A}" type="pres">
      <dgm:prSet presAssocID="{B1E9B758-3F33-433F-8AE2-60B0B2D957F1}" presName="space" presStyleCnt="0"/>
      <dgm:spPr/>
    </dgm:pt>
    <dgm:pt modelId="{CA64E3C8-4AF5-45AE-87AB-6BB94AB4E3E3}" type="pres">
      <dgm:prSet presAssocID="{942D7866-5A10-4081-B651-C9EB70372F4C}" presName="composite" presStyleCnt="0"/>
      <dgm:spPr/>
    </dgm:pt>
    <dgm:pt modelId="{D68B2753-0E68-4D24-A9B7-F147297125FE}" type="pres">
      <dgm:prSet presAssocID="{942D7866-5A10-4081-B651-C9EB70372F4C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31CB54C-C9B4-4903-A9A3-B539C0EC58E7}" type="pres">
      <dgm:prSet presAssocID="{942D7866-5A10-4081-B651-C9EB70372F4C}" presName="desTx" presStyleLbl="alignAccFollowNode1" presStyleIdx="1" presStyleCnt="5">
        <dgm:presLayoutVars>
          <dgm:bulletEnabled val="1"/>
        </dgm:presLayoutVars>
      </dgm:prSet>
      <dgm:spPr/>
    </dgm:pt>
    <dgm:pt modelId="{6A2EC4C8-56DF-42B6-AB46-E7758EB2749D}" type="pres">
      <dgm:prSet presAssocID="{D571996F-8060-4399-B285-8271D6828ADA}" presName="space" presStyleCnt="0"/>
      <dgm:spPr/>
    </dgm:pt>
    <dgm:pt modelId="{85481F4E-0AFB-4570-A003-3512903AEDB8}" type="pres">
      <dgm:prSet presAssocID="{9E2D2771-AC2F-45E8-A8F8-DF5C83E77BD3}" presName="composite" presStyleCnt="0"/>
      <dgm:spPr/>
    </dgm:pt>
    <dgm:pt modelId="{71C6AB3F-9281-4BF0-8020-45E4CD98DA00}" type="pres">
      <dgm:prSet presAssocID="{9E2D2771-AC2F-45E8-A8F8-DF5C83E77BD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77B26A7-2FD0-423A-8BAE-2423511C14B4}" type="pres">
      <dgm:prSet presAssocID="{9E2D2771-AC2F-45E8-A8F8-DF5C83E77BD3}" presName="desTx" presStyleLbl="alignAccFollowNode1" presStyleIdx="2" presStyleCnt="5">
        <dgm:presLayoutVars>
          <dgm:bulletEnabled val="1"/>
        </dgm:presLayoutVars>
      </dgm:prSet>
      <dgm:spPr/>
    </dgm:pt>
    <dgm:pt modelId="{9068881F-97F6-4A8F-89C6-CE899E132DB2}" type="pres">
      <dgm:prSet presAssocID="{113EB454-3D44-43C6-89F5-77E43C947994}" presName="space" presStyleCnt="0"/>
      <dgm:spPr/>
    </dgm:pt>
    <dgm:pt modelId="{2FA24896-38DD-4D3F-9DEA-D063D2DFEF7D}" type="pres">
      <dgm:prSet presAssocID="{321135FD-A89A-42E9-9E76-A1B344507483}" presName="composite" presStyleCnt="0"/>
      <dgm:spPr/>
    </dgm:pt>
    <dgm:pt modelId="{991B949A-E60D-44B2-8BAD-3C044C547813}" type="pres">
      <dgm:prSet presAssocID="{321135FD-A89A-42E9-9E76-A1B344507483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BBD54F80-1531-40FF-8A9E-4879BE90C54A}" type="pres">
      <dgm:prSet presAssocID="{321135FD-A89A-42E9-9E76-A1B344507483}" presName="desTx" presStyleLbl="alignAccFollowNode1" presStyleIdx="3" presStyleCnt="5">
        <dgm:presLayoutVars>
          <dgm:bulletEnabled val="1"/>
        </dgm:presLayoutVars>
      </dgm:prSet>
      <dgm:spPr/>
    </dgm:pt>
    <dgm:pt modelId="{BF126758-81D9-4EF9-8440-93466CE1F8A5}" type="pres">
      <dgm:prSet presAssocID="{4A9ACD2E-0605-4AFF-A990-FD9A9B0B1709}" presName="space" presStyleCnt="0"/>
      <dgm:spPr/>
    </dgm:pt>
    <dgm:pt modelId="{0C0F38C9-F341-4BD2-8E5F-CE33F93C60E3}" type="pres">
      <dgm:prSet presAssocID="{5860627F-A00B-4DD0-AB67-475EC9F8A1B5}" presName="composite" presStyleCnt="0"/>
      <dgm:spPr/>
    </dgm:pt>
    <dgm:pt modelId="{9EF85B3E-421A-4A96-95C8-5A288527E960}" type="pres">
      <dgm:prSet presAssocID="{5860627F-A00B-4DD0-AB67-475EC9F8A1B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F3009835-A43F-4385-8EEB-40E9A35F79CA}" type="pres">
      <dgm:prSet presAssocID="{5860627F-A00B-4DD0-AB67-475EC9F8A1B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984A800-B332-4708-A6DC-5D8E8048D4D2}" type="presOf" srcId="{68076AF8-B702-4221-AA85-5FEDDE4131BB}" destId="{4623E32C-00CF-400A-8742-4C813F9C6D3D}" srcOrd="0" destOrd="0" presId="urn:microsoft.com/office/officeart/2005/8/layout/hList1"/>
    <dgm:cxn modelId="{06146601-2F83-4CB8-905B-4682E9DD9428}" type="presOf" srcId="{A40312ED-B536-4EEF-B992-B83A703E5C7E}" destId="{7309EACE-08EA-4308-AD0E-2B67EB8406F4}" srcOrd="0" destOrd="1" presId="urn:microsoft.com/office/officeart/2005/8/layout/hList1"/>
    <dgm:cxn modelId="{9D8C9912-A058-4E69-BD96-05BB95B0E730}" srcId="{321135FD-A89A-42E9-9E76-A1B344507483}" destId="{C70549D1-0911-4BBF-994B-B09916C8FCE4}" srcOrd="0" destOrd="0" parTransId="{1C69BB2F-E742-401E-AA83-C111E232AADF}" sibTransId="{53AF1C4C-2071-438D-A86B-B836C8CC5C52}"/>
    <dgm:cxn modelId="{21C54B2C-34A2-41BA-92A0-560D7B41F04C}" type="presOf" srcId="{F9E69F20-CBCA-4A11-8F36-2EF5587EB955}" destId="{63CADAFE-A238-4B2D-9E6A-E7D4264A188E}" srcOrd="0" destOrd="0" presId="urn:microsoft.com/office/officeart/2005/8/layout/hList1"/>
    <dgm:cxn modelId="{5EAA0065-F6E8-4A19-86F0-DFC4FF1EECF1}" srcId="{9E2D2771-AC2F-45E8-A8F8-DF5C83E77BD3}" destId="{C47C54AC-CA3C-4A77-9EDF-5E6DA0F65E65}" srcOrd="0" destOrd="0" parTransId="{7E84D921-4BC3-4BDE-9B70-8B00645FA0D3}" sibTransId="{84B348AD-3AD6-478E-9998-72D70E21AA2B}"/>
    <dgm:cxn modelId="{BE2AF247-D75E-47C6-A7AB-1FDE890D6517}" srcId="{F9E69F20-CBCA-4A11-8F36-2EF5587EB955}" destId="{E1BFB681-D8BA-420B-9360-7416DA2C6896}" srcOrd="0" destOrd="0" parTransId="{D5516948-68B6-4DA0-8568-9D2F0A09176C}" sibTransId="{C0A264A4-D461-4355-9489-AB614C730845}"/>
    <dgm:cxn modelId="{22D08C6B-529D-4903-AF44-69E88AD70D75}" type="presOf" srcId="{9E2D2771-AC2F-45E8-A8F8-DF5C83E77BD3}" destId="{71C6AB3F-9281-4BF0-8020-45E4CD98DA00}" srcOrd="0" destOrd="0" presId="urn:microsoft.com/office/officeart/2005/8/layout/hList1"/>
    <dgm:cxn modelId="{4AA3B755-B9ED-4021-80DE-6C5B8E77D816}" srcId="{68076AF8-B702-4221-AA85-5FEDDE4131BB}" destId="{9E2D2771-AC2F-45E8-A8F8-DF5C83E77BD3}" srcOrd="2" destOrd="0" parTransId="{91EEC640-5139-476F-AF90-4E4616634719}" sibTransId="{113EB454-3D44-43C6-89F5-77E43C947994}"/>
    <dgm:cxn modelId="{4A597256-2428-4CD9-A2E6-39F3FDC26DDA}" type="presOf" srcId="{942D7866-5A10-4081-B651-C9EB70372F4C}" destId="{D68B2753-0E68-4D24-A9B7-F147297125FE}" srcOrd="0" destOrd="0" presId="urn:microsoft.com/office/officeart/2005/8/layout/hList1"/>
    <dgm:cxn modelId="{1C5BFD56-EE1C-4968-B3F0-40A6ADD6DD90}" srcId="{F9E69F20-CBCA-4A11-8F36-2EF5587EB955}" destId="{A40312ED-B536-4EEF-B992-B83A703E5C7E}" srcOrd="1" destOrd="0" parTransId="{34E203FE-C7FB-492F-82FB-646F45EA7AD6}" sibTransId="{C0D7E56A-E569-403D-9719-13AB79B9C9D2}"/>
    <dgm:cxn modelId="{63F9F17D-BFF1-4A45-AA5C-8E575E2B2C64}" srcId="{5860627F-A00B-4DD0-AB67-475EC9F8A1B5}" destId="{2E531D4F-9FBE-421F-A135-0D419E21849A}" srcOrd="0" destOrd="0" parTransId="{4D956196-81F9-4B26-BEC6-7529370CCB07}" sibTransId="{12199603-7296-457B-934B-B96DB013CDE8}"/>
    <dgm:cxn modelId="{B30A7086-A7B7-4F6A-B13E-98304668A175}" type="presOf" srcId="{C47C54AC-CA3C-4A77-9EDF-5E6DA0F65E65}" destId="{377B26A7-2FD0-423A-8BAE-2423511C14B4}" srcOrd="0" destOrd="0" presId="urn:microsoft.com/office/officeart/2005/8/layout/hList1"/>
    <dgm:cxn modelId="{02AF6B8E-890C-48E7-B412-8001A3D3B913}" type="presOf" srcId="{C70549D1-0911-4BBF-994B-B09916C8FCE4}" destId="{BBD54F80-1531-40FF-8A9E-4879BE90C54A}" srcOrd="0" destOrd="0" presId="urn:microsoft.com/office/officeart/2005/8/layout/hList1"/>
    <dgm:cxn modelId="{7E58069E-23F6-4117-9096-BCC50F505D2B}" type="presOf" srcId="{E1BFB681-D8BA-420B-9360-7416DA2C6896}" destId="{7309EACE-08EA-4308-AD0E-2B67EB8406F4}" srcOrd="0" destOrd="0" presId="urn:microsoft.com/office/officeart/2005/8/layout/hList1"/>
    <dgm:cxn modelId="{434994AA-0975-4E01-B93D-F5EEE2CE1066}" srcId="{68076AF8-B702-4221-AA85-5FEDDE4131BB}" destId="{F9E69F20-CBCA-4A11-8F36-2EF5587EB955}" srcOrd="0" destOrd="0" parTransId="{5B825D2E-1359-46B3-9B38-7D9A0F6EA503}" sibTransId="{B1E9B758-3F33-433F-8AE2-60B0B2D957F1}"/>
    <dgm:cxn modelId="{7FB823C3-036B-41D4-B8F2-865157562A47}" type="presOf" srcId="{321135FD-A89A-42E9-9E76-A1B344507483}" destId="{991B949A-E60D-44B2-8BAD-3C044C547813}" srcOrd="0" destOrd="0" presId="urn:microsoft.com/office/officeart/2005/8/layout/hList1"/>
    <dgm:cxn modelId="{27BEF0CF-1BF0-41DE-85F5-23A403AE344C}" srcId="{942D7866-5A10-4081-B651-C9EB70372F4C}" destId="{7268D86B-ADFD-40D7-A6BE-75C01554BF17}" srcOrd="0" destOrd="0" parTransId="{10600689-77EF-472F-B790-67DD7C90BCC8}" sibTransId="{7E68A9E9-B73A-4CA7-B53A-A12867158834}"/>
    <dgm:cxn modelId="{078DD1D0-B907-4D73-9259-8982CF92DF6B}" srcId="{68076AF8-B702-4221-AA85-5FEDDE4131BB}" destId="{942D7866-5A10-4081-B651-C9EB70372F4C}" srcOrd="1" destOrd="0" parTransId="{4D2ABFD7-1AE7-435F-A995-BF70015FB080}" sibTransId="{D571996F-8060-4399-B285-8271D6828ADA}"/>
    <dgm:cxn modelId="{F125BED9-34DA-4B30-8EA3-B036D8B06AB0}" type="presOf" srcId="{2E531D4F-9FBE-421F-A135-0D419E21849A}" destId="{F3009835-A43F-4385-8EEB-40E9A35F79CA}" srcOrd="0" destOrd="0" presId="urn:microsoft.com/office/officeart/2005/8/layout/hList1"/>
    <dgm:cxn modelId="{7F9F5CDA-3190-4A6B-91E7-A59CB106EAE6}" srcId="{68076AF8-B702-4221-AA85-5FEDDE4131BB}" destId="{321135FD-A89A-42E9-9E76-A1B344507483}" srcOrd="3" destOrd="0" parTransId="{05762AB7-51E6-42D5-B158-80D18052EC03}" sibTransId="{4A9ACD2E-0605-4AFF-A990-FD9A9B0B1709}"/>
    <dgm:cxn modelId="{ECE907DB-B537-4B86-A60B-20BD37D75A49}" type="presOf" srcId="{7268D86B-ADFD-40D7-A6BE-75C01554BF17}" destId="{A31CB54C-C9B4-4903-A9A3-B539C0EC58E7}" srcOrd="0" destOrd="0" presId="urn:microsoft.com/office/officeart/2005/8/layout/hList1"/>
    <dgm:cxn modelId="{4E3D73EA-749A-4146-AEC3-AC512C356A25}" srcId="{68076AF8-B702-4221-AA85-5FEDDE4131BB}" destId="{5860627F-A00B-4DD0-AB67-475EC9F8A1B5}" srcOrd="4" destOrd="0" parTransId="{D5AF5591-DA07-4110-B0D2-6D9884C76EAE}" sibTransId="{24DCE52A-221C-4AF2-9392-BCBC96F10607}"/>
    <dgm:cxn modelId="{7C15F8EC-91E7-4F46-8F7E-3BE4CA69ED71}" type="presOf" srcId="{5860627F-A00B-4DD0-AB67-475EC9F8A1B5}" destId="{9EF85B3E-421A-4A96-95C8-5A288527E960}" srcOrd="0" destOrd="0" presId="urn:microsoft.com/office/officeart/2005/8/layout/hList1"/>
    <dgm:cxn modelId="{20ACE702-7DD7-48E0-BF21-816EA0CB3247}" type="presParOf" srcId="{4623E32C-00CF-400A-8742-4C813F9C6D3D}" destId="{12E18E7C-904A-45F0-A296-D5B68167D904}" srcOrd="0" destOrd="0" presId="urn:microsoft.com/office/officeart/2005/8/layout/hList1"/>
    <dgm:cxn modelId="{55338B56-0E68-4CB0-AA82-8CB8D05EF80F}" type="presParOf" srcId="{12E18E7C-904A-45F0-A296-D5B68167D904}" destId="{63CADAFE-A238-4B2D-9E6A-E7D4264A188E}" srcOrd="0" destOrd="0" presId="urn:microsoft.com/office/officeart/2005/8/layout/hList1"/>
    <dgm:cxn modelId="{ADAB968E-EED0-4575-9482-EF0C407B10A3}" type="presParOf" srcId="{12E18E7C-904A-45F0-A296-D5B68167D904}" destId="{7309EACE-08EA-4308-AD0E-2B67EB8406F4}" srcOrd="1" destOrd="0" presId="urn:microsoft.com/office/officeart/2005/8/layout/hList1"/>
    <dgm:cxn modelId="{79FFC9CA-AA4A-44B3-9471-C8612441DA22}" type="presParOf" srcId="{4623E32C-00CF-400A-8742-4C813F9C6D3D}" destId="{8FE799D6-C0F9-4D28-A9E4-3754237F565A}" srcOrd="1" destOrd="0" presId="urn:microsoft.com/office/officeart/2005/8/layout/hList1"/>
    <dgm:cxn modelId="{BEFAB3A9-8B7F-429A-A990-32F65DB98D5D}" type="presParOf" srcId="{4623E32C-00CF-400A-8742-4C813F9C6D3D}" destId="{CA64E3C8-4AF5-45AE-87AB-6BB94AB4E3E3}" srcOrd="2" destOrd="0" presId="urn:microsoft.com/office/officeart/2005/8/layout/hList1"/>
    <dgm:cxn modelId="{4D467EFA-CC82-4EDA-A391-49261DB74665}" type="presParOf" srcId="{CA64E3C8-4AF5-45AE-87AB-6BB94AB4E3E3}" destId="{D68B2753-0E68-4D24-A9B7-F147297125FE}" srcOrd="0" destOrd="0" presId="urn:microsoft.com/office/officeart/2005/8/layout/hList1"/>
    <dgm:cxn modelId="{DC8BAF5E-E724-412D-B0C0-883239ABF4F9}" type="presParOf" srcId="{CA64E3C8-4AF5-45AE-87AB-6BB94AB4E3E3}" destId="{A31CB54C-C9B4-4903-A9A3-B539C0EC58E7}" srcOrd="1" destOrd="0" presId="urn:microsoft.com/office/officeart/2005/8/layout/hList1"/>
    <dgm:cxn modelId="{E964037B-FF37-46B3-95BD-264BE1399433}" type="presParOf" srcId="{4623E32C-00CF-400A-8742-4C813F9C6D3D}" destId="{6A2EC4C8-56DF-42B6-AB46-E7758EB2749D}" srcOrd="3" destOrd="0" presId="urn:microsoft.com/office/officeart/2005/8/layout/hList1"/>
    <dgm:cxn modelId="{909A7C23-7D32-44AC-8B44-D5ADC3D3CA10}" type="presParOf" srcId="{4623E32C-00CF-400A-8742-4C813F9C6D3D}" destId="{85481F4E-0AFB-4570-A003-3512903AEDB8}" srcOrd="4" destOrd="0" presId="urn:microsoft.com/office/officeart/2005/8/layout/hList1"/>
    <dgm:cxn modelId="{E0CC141D-2F58-49DA-B804-05C2CD31F651}" type="presParOf" srcId="{85481F4E-0AFB-4570-A003-3512903AEDB8}" destId="{71C6AB3F-9281-4BF0-8020-45E4CD98DA00}" srcOrd="0" destOrd="0" presId="urn:microsoft.com/office/officeart/2005/8/layout/hList1"/>
    <dgm:cxn modelId="{40DC285A-C8F9-4B24-9138-CE0B55752181}" type="presParOf" srcId="{85481F4E-0AFB-4570-A003-3512903AEDB8}" destId="{377B26A7-2FD0-423A-8BAE-2423511C14B4}" srcOrd="1" destOrd="0" presId="urn:microsoft.com/office/officeart/2005/8/layout/hList1"/>
    <dgm:cxn modelId="{1FD0268A-3E9B-47B5-B578-69C1B30495FA}" type="presParOf" srcId="{4623E32C-00CF-400A-8742-4C813F9C6D3D}" destId="{9068881F-97F6-4A8F-89C6-CE899E132DB2}" srcOrd="5" destOrd="0" presId="urn:microsoft.com/office/officeart/2005/8/layout/hList1"/>
    <dgm:cxn modelId="{AD05A38C-AB3E-462B-B5CA-627CAFF35D63}" type="presParOf" srcId="{4623E32C-00CF-400A-8742-4C813F9C6D3D}" destId="{2FA24896-38DD-4D3F-9DEA-D063D2DFEF7D}" srcOrd="6" destOrd="0" presId="urn:microsoft.com/office/officeart/2005/8/layout/hList1"/>
    <dgm:cxn modelId="{21A23904-2C99-42A0-9767-D3683C0723A8}" type="presParOf" srcId="{2FA24896-38DD-4D3F-9DEA-D063D2DFEF7D}" destId="{991B949A-E60D-44B2-8BAD-3C044C547813}" srcOrd="0" destOrd="0" presId="urn:microsoft.com/office/officeart/2005/8/layout/hList1"/>
    <dgm:cxn modelId="{9CD2371A-7108-4851-82BF-C2506DF767EB}" type="presParOf" srcId="{2FA24896-38DD-4D3F-9DEA-D063D2DFEF7D}" destId="{BBD54F80-1531-40FF-8A9E-4879BE90C54A}" srcOrd="1" destOrd="0" presId="urn:microsoft.com/office/officeart/2005/8/layout/hList1"/>
    <dgm:cxn modelId="{F3B69CBB-2BDF-4311-AAA8-24D94466C2F8}" type="presParOf" srcId="{4623E32C-00CF-400A-8742-4C813F9C6D3D}" destId="{BF126758-81D9-4EF9-8440-93466CE1F8A5}" srcOrd="7" destOrd="0" presId="urn:microsoft.com/office/officeart/2005/8/layout/hList1"/>
    <dgm:cxn modelId="{A2C442AF-E092-4BA5-8BA8-54D2488E1038}" type="presParOf" srcId="{4623E32C-00CF-400A-8742-4C813F9C6D3D}" destId="{0C0F38C9-F341-4BD2-8E5F-CE33F93C60E3}" srcOrd="8" destOrd="0" presId="urn:microsoft.com/office/officeart/2005/8/layout/hList1"/>
    <dgm:cxn modelId="{97613051-9769-429B-BDEC-82310A2BF928}" type="presParOf" srcId="{0C0F38C9-F341-4BD2-8E5F-CE33F93C60E3}" destId="{9EF85B3E-421A-4A96-95C8-5A288527E960}" srcOrd="0" destOrd="0" presId="urn:microsoft.com/office/officeart/2005/8/layout/hList1"/>
    <dgm:cxn modelId="{A305C33F-16ED-45F6-AD99-4D6D3EAD7BBC}" type="presParOf" srcId="{0C0F38C9-F341-4BD2-8E5F-CE33F93C60E3}" destId="{F3009835-A43F-4385-8EEB-40E9A35F79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ADAFE-A238-4B2D-9E6A-E7D4264A188E}">
      <dsp:nvSpPr>
        <dsp:cNvPr id="0" name=""/>
        <dsp:cNvSpPr/>
      </dsp:nvSpPr>
      <dsp:spPr>
        <a:xfrm>
          <a:off x="4929" y="645689"/>
          <a:ext cx="1889521" cy="690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Component Models</a:t>
          </a:r>
        </a:p>
      </dsp:txBody>
      <dsp:txXfrm>
        <a:off x="4929" y="645689"/>
        <a:ext cx="1889521" cy="690618"/>
      </dsp:txXfrm>
    </dsp:sp>
    <dsp:sp modelId="{7309EACE-08EA-4308-AD0E-2B67EB8406F4}">
      <dsp:nvSpPr>
        <dsp:cNvPr id="0" name=""/>
        <dsp:cNvSpPr/>
      </dsp:nvSpPr>
      <dsp:spPr>
        <a:xfrm>
          <a:off x="4929" y="1336307"/>
          <a:ext cx="1889521" cy="23744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NOAA AQM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South Coast AQMD: </a:t>
          </a:r>
          <a:r>
            <a:rPr lang="en-US" sz="1900" b="1" kern="1200" dirty="0" err="1"/>
            <a:t>Analogmod</a:t>
          </a:r>
          <a:r>
            <a:rPr lang="en-US" sz="1900" b="1" kern="1200" dirty="0">
              <a:latin typeface="Calibri Light" panose="020F0302020204030204"/>
            </a:rPr>
            <a:t>*,</a:t>
          </a:r>
          <a:r>
            <a:rPr lang="en-US" sz="1900" b="1" kern="1200" dirty="0"/>
            <a:t> </a:t>
          </a:r>
          <a:r>
            <a:rPr lang="en-US" sz="1900" b="1" kern="1200" dirty="0" err="1"/>
            <a:t>Betamod</a:t>
          </a:r>
          <a:r>
            <a:rPr lang="en-US" sz="1900" b="1" kern="1200" dirty="0">
              <a:latin typeface="Calibri Light" panose="020F0302020204030204"/>
            </a:rPr>
            <a:t>*,</a:t>
          </a:r>
          <a:r>
            <a:rPr lang="en-US" sz="1900" b="1" kern="1200" dirty="0"/>
            <a:t> </a:t>
          </a:r>
          <a:r>
            <a:rPr lang="en-US" sz="1900" b="1" kern="1200" dirty="0" err="1"/>
            <a:t>Newmod</a:t>
          </a:r>
          <a:r>
            <a:rPr lang="en-US" sz="1900" b="1" kern="1200" dirty="0"/>
            <a:t>*</a:t>
          </a:r>
        </a:p>
      </dsp:txBody>
      <dsp:txXfrm>
        <a:off x="4929" y="1336307"/>
        <a:ext cx="1889521" cy="2374478"/>
      </dsp:txXfrm>
    </dsp:sp>
    <dsp:sp modelId="{D68B2753-0E68-4D24-A9B7-F147297125FE}">
      <dsp:nvSpPr>
        <dsp:cNvPr id="0" name=""/>
        <dsp:cNvSpPr/>
      </dsp:nvSpPr>
      <dsp:spPr>
        <a:xfrm>
          <a:off x="2158984" y="645689"/>
          <a:ext cx="1889521" cy="690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Ensemble Calculation</a:t>
          </a:r>
        </a:p>
      </dsp:txBody>
      <dsp:txXfrm>
        <a:off x="2158984" y="645689"/>
        <a:ext cx="1889521" cy="690618"/>
      </dsp:txXfrm>
    </dsp:sp>
    <dsp:sp modelId="{A31CB54C-C9B4-4903-A9A3-B539C0EC58E7}">
      <dsp:nvSpPr>
        <dsp:cNvPr id="0" name=""/>
        <dsp:cNvSpPr/>
      </dsp:nvSpPr>
      <dsp:spPr>
        <a:xfrm>
          <a:off x="2158984" y="1336307"/>
          <a:ext cx="1889521" cy="23744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Linear regression to estimate concentration from component models</a:t>
          </a:r>
        </a:p>
      </dsp:txBody>
      <dsp:txXfrm>
        <a:off x="2158984" y="1336307"/>
        <a:ext cx="1889521" cy="2374478"/>
      </dsp:txXfrm>
    </dsp:sp>
    <dsp:sp modelId="{71C6AB3F-9281-4BF0-8020-45E4CD98DA00}">
      <dsp:nvSpPr>
        <dsp:cNvPr id="0" name=""/>
        <dsp:cNvSpPr/>
      </dsp:nvSpPr>
      <dsp:spPr>
        <a:xfrm>
          <a:off x="4313039" y="645689"/>
          <a:ext cx="1889521" cy="690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Final Forecast</a:t>
          </a:r>
        </a:p>
      </dsp:txBody>
      <dsp:txXfrm>
        <a:off x="4313039" y="645689"/>
        <a:ext cx="1889521" cy="690618"/>
      </dsp:txXfrm>
    </dsp:sp>
    <dsp:sp modelId="{377B26A7-2FD0-423A-8BAE-2423511C14B4}">
      <dsp:nvSpPr>
        <dsp:cNvPr id="0" name=""/>
        <dsp:cNvSpPr/>
      </dsp:nvSpPr>
      <dsp:spPr>
        <a:xfrm>
          <a:off x="4313039" y="1336307"/>
          <a:ext cx="1889521" cy="23744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Forecaster tunes concentration based on local knowledge</a:t>
          </a:r>
          <a:r>
            <a:rPr lang="en-US" sz="1900" kern="1200">
              <a:latin typeface="Calibri Light" panose="020F0302020204030204"/>
            </a:rPr>
            <a:t> </a:t>
          </a:r>
          <a:r>
            <a:rPr lang="en-US" sz="1900" b="0" kern="1200">
              <a:latin typeface="+mn-lt"/>
            </a:rPr>
            <a:t>and recent model performance</a:t>
          </a:r>
        </a:p>
      </dsp:txBody>
      <dsp:txXfrm>
        <a:off x="4313039" y="1336307"/>
        <a:ext cx="1889521" cy="2374478"/>
      </dsp:txXfrm>
    </dsp:sp>
    <dsp:sp modelId="{991B949A-E60D-44B2-8BAD-3C044C547813}">
      <dsp:nvSpPr>
        <dsp:cNvPr id="0" name=""/>
        <dsp:cNvSpPr/>
      </dsp:nvSpPr>
      <dsp:spPr>
        <a:xfrm>
          <a:off x="6467094" y="645689"/>
          <a:ext cx="1889521" cy="690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Hourly Forecast</a:t>
          </a:r>
        </a:p>
      </dsp:txBody>
      <dsp:txXfrm>
        <a:off x="6467094" y="645689"/>
        <a:ext cx="1889521" cy="690618"/>
      </dsp:txXfrm>
    </dsp:sp>
    <dsp:sp modelId="{BBD54F80-1531-40FF-8A9E-4879BE90C54A}">
      <dsp:nvSpPr>
        <dsp:cNvPr id="0" name=""/>
        <dsp:cNvSpPr/>
      </dsp:nvSpPr>
      <dsp:spPr>
        <a:xfrm>
          <a:off x="6467094" y="1336307"/>
          <a:ext cx="1889521" cy="23744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Combine NOAA AQM hourly trend with final daily forecast</a:t>
          </a:r>
        </a:p>
      </dsp:txBody>
      <dsp:txXfrm>
        <a:off x="6467094" y="1336307"/>
        <a:ext cx="1889521" cy="2374478"/>
      </dsp:txXfrm>
    </dsp:sp>
    <dsp:sp modelId="{9EF85B3E-421A-4A96-95C8-5A288527E960}">
      <dsp:nvSpPr>
        <dsp:cNvPr id="0" name=""/>
        <dsp:cNvSpPr/>
      </dsp:nvSpPr>
      <dsp:spPr>
        <a:xfrm>
          <a:off x="8621148" y="645689"/>
          <a:ext cx="1889521" cy="690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Output</a:t>
          </a:r>
        </a:p>
      </dsp:txBody>
      <dsp:txXfrm>
        <a:off x="8621148" y="645689"/>
        <a:ext cx="1889521" cy="690618"/>
      </dsp:txXfrm>
    </dsp:sp>
    <dsp:sp modelId="{F3009835-A43F-4385-8EEB-40E9A35F79CA}">
      <dsp:nvSpPr>
        <dsp:cNvPr id="0" name=""/>
        <dsp:cNvSpPr/>
      </dsp:nvSpPr>
      <dsp:spPr>
        <a:xfrm>
          <a:off x="8621148" y="1336307"/>
          <a:ext cx="1889521" cy="23744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Post PDFs and data files to website</a:t>
          </a:r>
        </a:p>
      </dsp:txBody>
      <dsp:txXfrm>
        <a:off x="8621148" y="1336307"/>
        <a:ext cx="1889521" cy="2374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B5102-4004-41E7-A616-670E8D1EE7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AC390-9F93-4F53-82CE-6F9691154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AC390-9F93-4F53-82CE-6F96911542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Our other main model was developed in our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short, this model makes predictions based on historical air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For tomorrow, it tries to find the set of the most similar days in the recent past by looking for days with similar meteorology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Uses several meteorological parameters that it determines are the most important for maximizing model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find that this model does as well or even better than the chemical transport model operated by NOAA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A69C5-AF26-4958-BE4A-6A5AF2C507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3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6E9F-D382-794D-9CC4-04F16658C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B0781-87C8-C08C-068C-963362A2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D4EB-83B6-23E1-BD00-162917A8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115C-9B6B-4E41-989C-E1927B8325DF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F387C-5411-E818-6630-4354C764A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1F8-E24E-7729-773C-19632B9B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8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9112-A455-2E88-2AB5-74AF1E69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3E469-9637-C6D0-C6C0-FAD9E7431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904A9-551C-38AD-F6CD-A34D8F9D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DBD6-F565-4E78-B983-F4C9F67E46F0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A4B07-65DC-A7A3-49D1-B7BA357F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35CA2-718F-C0F9-F752-C1F0A73C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4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F5C37-EAAB-7C45-0386-8EFC5644B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35F21-10AC-7134-6ECE-33CD0F385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3754F-92B7-063E-FFBD-F33A981E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B03F-BD82-4395-98FF-AD0D1CC62C39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3AF9D-D84E-1652-30C9-DF67484A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F3CB5-A49C-0C11-BFCF-8C06EF6D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8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FF3E-57AF-BA1D-0226-DF6A92E6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015E9-8E7B-468C-CFF7-37B5E1E60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7BAE9-B76C-6865-CE9B-40899A8C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5FF8-0EAA-4309-B6C6-5F3070CF7328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B20D3-856F-9FA8-1D69-3FF916DF4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D728E-49F9-F07D-88C4-06AB1876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5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D0BC-8D5E-AE57-0008-690E0257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4E637-8C12-F3B0-4473-B97ACEF2C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E3F2E-1B02-F503-D686-1FE25C90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7AC0-4184-4450-81E8-2A22E9C425EC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7E3A-573D-C9DC-460D-9D86166F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766FE-FDD7-4D2C-4FAE-E0A83DCC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0E9B-1E22-7CC3-2F24-63D8640D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15795-60AF-0D94-12E0-BF37967F3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4029B-EB46-3779-8CB0-6A57ED685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004CB-E4B4-19AD-0E2A-86C55C91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442F-8E0B-4A88-B9B3-9BEDB3801493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3072B-8116-D750-3F3B-CEFE9738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A53D6-5D6B-FE7B-E879-E9D4B3F7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1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19E88-8145-3509-9FCE-ADD71D76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6FF11-C9BC-94CD-FF56-AE5A1312F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F3590-81ED-C252-5BF1-3B764A19F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490154-DE89-8558-D8B3-53BA9B8FC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6A50E-9D11-5A8F-A785-B90B0EE4FC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B9B67-8DC5-8C21-C185-016262CC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D921-F28D-464F-94DE-5525979E71BD}" type="datetime1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07F5-73B1-F8C3-ADCD-C8CF8676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798B04-EAEA-1795-8FEF-819C4241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A9B8F-629E-F4CA-2D57-280ACBC7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9D4D9-5909-6D37-8B1E-7A8E072E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5C8-2ADD-43AA-840E-D116EB266AF1}" type="datetime1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5DB22-53E8-411D-D906-16DF629D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47A65-E84C-F07F-A4D2-014674CE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2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C809E-E6AD-9D0B-312E-3926F022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154F-308C-4B93-A211-A63802D354B9}" type="datetime1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5AE680-45D0-8AC3-859F-DF5C1DF5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8A04E-7E60-AB4A-EF56-45510036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9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CB26-D57A-0177-8224-0E065B54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96AD6-BFB5-1D42-A8D0-FE4AE8CF3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F2CF7-5D2C-BEDB-A75A-1FFCE56C1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5E4AF-44FD-8CDC-59C7-1D69728C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E2701-3556-44CB-A4F2-53D8ED87DD25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2C6F4-3CC4-E7A5-11DB-31874CE9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4E484-C2CA-A50E-9274-9D132744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9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B144-A9DE-1943-05BD-427565C8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66BDD-7F38-F364-BD55-5D380D364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F6E27-5BFD-3EE2-BF10-EBD384671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B1106-EF0C-E2EA-AB8C-3AF60FDB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388B-6F89-4329-95FE-1191D40767B8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14A91-430B-E1B2-73F8-01D1BDC9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E3D9F-6B2E-B2EB-4FBA-22D0D48F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6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90759-599B-DFE1-A587-58B4925F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0826F-839B-FAEA-BF18-4B8DABD70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8B9CE-5A38-D6E3-1908-9E6180306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E8E2F-4760-488A-A190-D9C31A909CD4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F171-8D9B-22DC-9677-F93543606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7ACA8-F273-3B5F-DC55-50F77A98D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E7B1-F1F6-41CF-9DE2-282095FB2A9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64DAFAF6-1543-CDCF-3445-CEA6224B9A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" y="5715001"/>
            <a:ext cx="702035" cy="1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574A7BD2-D49D-5D0D-2D12-6513DDC96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7" b="13834"/>
          <a:stretch/>
        </p:blipFill>
        <p:spPr bwMode="auto">
          <a:xfrm>
            <a:off x="29232" y="138020"/>
            <a:ext cx="12133537" cy="66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423205-350D-40C2-BCC7-5D3CFE6601D5}"/>
              </a:ext>
            </a:extLst>
          </p:cNvPr>
          <p:cNvSpPr/>
          <p:nvPr/>
        </p:nvSpPr>
        <p:spPr>
          <a:xfrm>
            <a:off x="0" y="-1"/>
            <a:ext cx="1613140" cy="2398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B04E7-F8A8-8CA5-DFBB-E722DE1A9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9336" y="215659"/>
            <a:ext cx="9144000" cy="1435861"/>
          </a:xfrm>
          <a:noFill/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Evaluation of AQM Air Quality Forecasts in South Coast AQMD Jurisdiction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C61E2-3108-C835-A6FA-CFA41DF1E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427" y="2948882"/>
            <a:ext cx="6976909" cy="3693459"/>
          </a:xfrm>
          <a:noFill/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Air Quality Forecaster Focus Group Workshop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College Park, MD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October 9-10, 2024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Nico Schulte, Ph.D.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Scott A. Epstein, Ph.D.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South Coast Air Quality Management District</a:t>
            </a:r>
          </a:p>
        </p:txBody>
      </p:sp>
      <p:pic>
        <p:nvPicPr>
          <p:cNvPr id="5" name="Picture 47" descr="http://www.ci.pasadena.ca.us/assets/0/73/106/368/6442450967/cc943f8c-2c62-4b5b-9e66-2750c3701769.jpg">
            <a:extLst>
              <a:ext uri="{FF2B5EF4-FFF2-40B4-BE49-F238E27FC236}">
                <a16:creationId xmlns:a16="http://schemas.microsoft.com/office/drawing/2014/main" id="{308678EA-4CE8-F35B-3B39-FC6BB8269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" y="114174"/>
            <a:ext cx="14795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2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073E1-907C-59CC-707B-3D742921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picture containing jigsaw puzzle&#10;&#10;Description automatically generated">
            <a:extLst>
              <a:ext uri="{FF2B5EF4-FFF2-40B4-BE49-F238E27FC236}">
                <a16:creationId xmlns:a16="http://schemas.microsoft.com/office/drawing/2014/main" id="{12D5DFCA-F5B2-7A78-4DBF-522B6F7F8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" y="696800"/>
            <a:ext cx="5500127" cy="50932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2038288-173D-B867-8603-FF12799FEF65}"/>
              </a:ext>
            </a:extLst>
          </p:cNvPr>
          <p:cNvSpPr txBox="1">
            <a:spLocks/>
          </p:cNvSpPr>
          <p:nvPr/>
        </p:nvSpPr>
        <p:spPr>
          <a:xfrm>
            <a:off x="363070" y="132318"/>
            <a:ext cx="105156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Line, Bridge, and Airport Fires (PM2.5 Map)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F81A6D-857A-675C-E9E4-43143B5489B2}"/>
              </a:ext>
            </a:extLst>
          </p:cNvPr>
          <p:cNvSpPr txBox="1"/>
          <p:nvPr/>
        </p:nvSpPr>
        <p:spPr>
          <a:xfrm>
            <a:off x="838200" y="5890478"/>
            <a:ext cx="247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Times are in PST (UTC-8)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878F7-C393-02CA-E4DC-B0315CCD84DE}"/>
              </a:ext>
            </a:extLst>
          </p:cNvPr>
          <p:cNvSpPr txBox="1"/>
          <p:nvPr/>
        </p:nvSpPr>
        <p:spPr>
          <a:xfrm>
            <a:off x="3553906" y="5888518"/>
            <a:ext cx="851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Big Bear Lake: 6z 9/11 run compares well with measurements but 12z 9/12 run significantly overpredicts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Both runs significantly overpredict near Lake Elsinore and in Orange County</a:t>
            </a:r>
          </a:p>
        </p:txBody>
      </p:sp>
      <p:pic>
        <p:nvPicPr>
          <p:cNvPr id="18" name="Picture 17" descr="A picture containing jigsaw puzzle&#10;&#10;Description automatically generated">
            <a:extLst>
              <a:ext uri="{FF2B5EF4-FFF2-40B4-BE49-F238E27FC236}">
                <a16:creationId xmlns:a16="http://schemas.microsoft.com/office/drawing/2014/main" id="{A3292401-A99D-58A9-ABE6-6048FDBA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75" y="696800"/>
            <a:ext cx="5500127" cy="50932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BBAD99-3535-57DC-B03C-DE56576BBE96}"/>
              </a:ext>
            </a:extLst>
          </p:cNvPr>
          <p:cNvSpPr txBox="1"/>
          <p:nvPr/>
        </p:nvSpPr>
        <p:spPr>
          <a:xfrm>
            <a:off x="10024324" y="643233"/>
            <a:ext cx="2002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9/12/2024 12z run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B490D-991D-4EC0-2F44-EB70DEED1225}"/>
              </a:ext>
            </a:extLst>
          </p:cNvPr>
          <p:cNvSpPr txBox="1"/>
          <p:nvPr/>
        </p:nvSpPr>
        <p:spPr>
          <a:xfrm>
            <a:off x="4108641" y="652660"/>
            <a:ext cx="2141330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US"/>
              <a:t>  9/11/2024 6z run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73F469-1F90-C605-E661-241A8532DA24}"/>
              </a:ext>
            </a:extLst>
          </p:cNvPr>
          <p:cNvSpPr/>
          <p:nvPr/>
        </p:nvSpPr>
        <p:spPr>
          <a:xfrm>
            <a:off x="51065" y="1165814"/>
            <a:ext cx="1343862" cy="42641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D48BB4-48BD-CCD7-D19E-F6EA3ECB17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498"/>
          <a:stretch/>
        </p:blipFill>
        <p:spPr>
          <a:xfrm>
            <a:off x="57698" y="1239547"/>
            <a:ext cx="1159497" cy="15342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CA9D50-DDEA-7A2A-E60D-96AEB9339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83" r="40183"/>
          <a:stretch/>
        </p:blipFill>
        <p:spPr>
          <a:xfrm>
            <a:off x="107627" y="2574935"/>
            <a:ext cx="1047161" cy="1510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36DEA7-ACAD-821A-7169-4F9B7323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17" t="-7687" r="-298" b="-1199"/>
          <a:stretch/>
        </p:blipFill>
        <p:spPr>
          <a:xfrm>
            <a:off x="67125" y="3863033"/>
            <a:ext cx="1327802" cy="15575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4D8679-5C5A-E81D-7D9C-674140751D8B}"/>
              </a:ext>
            </a:extLst>
          </p:cNvPr>
          <p:cNvSpPr txBox="1"/>
          <p:nvPr/>
        </p:nvSpPr>
        <p:spPr>
          <a:xfrm>
            <a:off x="344216" y="2426524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A51CE4-8DBC-A770-A7CA-64AF0EE56829}"/>
              </a:ext>
            </a:extLst>
          </p:cNvPr>
          <p:cNvSpPr txBox="1"/>
          <p:nvPr/>
        </p:nvSpPr>
        <p:spPr>
          <a:xfrm>
            <a:off x="369601" y="3810510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59B29C-307D-9874-FB95-898FD71F7E0C}"/>
              </a:ext>
            </a:extLst>
          </p:cNvPr>
          <p:cNvSpPr txBox="1"/>
          <p:nvPr/>
        </p:nvSpPr>
        <p:spPr>
          <a:xfrm>
            <a:off x="446866" y="5068974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</p:spTree>
    <p:extLst>
      <p:ext uri="{BB962C8B-B14F-4D97-AF65-F5344CB8AC3E}">
        <p14:creationId xmlns:p14="http://schemas.microsoft.com/office/powerpoint/2010/main" val="367462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459A-1402-1E39-2581-DFBC62D6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802912" cy="1325563"/>
          </a:xfrm>
        </p:spPr>
        <p:txBody>
          <a:bodyPr>
            <a:normAutofit fontScale="90000"/>
          </a:bodyPr>
          <a:lstStyle/>
          <a:p>
            <a:r>
              <a:rPr lang="en-US"/>
              <a:t>Line, Bridge, and Airport Fires (Sep 5, 2024) - Ozone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C641-FC72-929D-BF36-D077EC16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174" y="3613697"/>
            <a:ext cx="4784124" cy="1066939"/>
          </a:xfrm>
        </p:spPr>
        <p:txBody>
          <a:bodyPr>
            <a:normAutofit lnSpcReduction="10000"/>
          </a:bodyPr>
          <a:lstStyle/>
          <a:p>
            <a:r>
              <a:rPr lang="en-US" sz="2400"/>
              <a:t>AQMv7 underpredicted ozone peaks on Sep 10 - Sep 14 at RDLD and SNBO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EBDDD-8BB4-CE15-42C8-EACDAB34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00701-F5A7-885E-1F0E-06F824C8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70" r="17380" b="5324"/>
          <a:stretch/>
        </p:blipFill>
        <p:spPr>
          <a:xfrm>
            <a:off x="6983971" y="136525"/>
            <a:ext cx="5046531" cy="3138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55311-1BF3-D1A8-E4EC-82C3E597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6" y="1690688"/>
            <a:ext cx="5955299" cy="4065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19BEAA-AD3C-3397-1790-EE818BD89D0B}"/>
              </a:ext>
            </a:extLst>
          </p:cNvPr>
          <p:cNvSpPr txBox="1"/>
          <p:nvPr/>
        </p:nvSpPr>
        <p:spPr>
          <a:xfrm rot="16200000">
            <a:off x="-240488" y="3332778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O3 (1hr) [ppb]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04611-60AF-302E-FCC7-F0975D156891}"/>
              </a:ext>
            </a:extLst>
          </p:cNvPr>
          <p:cNvSpPr txBox="1"/>
          <p:nvPr/>
        </p:nvSpPr>
        <p:spPr>
          <a:xfrm>
            <a:off x="10600167" y="1420941"/>
            <a:ext cx="588623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RDLD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16F8D-CB8F-BE25-33D6-9C0659987BEF}"/>
              </a:ext>
            </a:extLst>
          </p:cNvPr>
          <p:cNvSpPr txBox="1"/>
          <p:nvPr/>
        </p:nvSpPr>
        <p:spPr>
          <a:xfrm>
            <a:off x="9725210" y="992554"/>
            <a:ext cx="611065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SNBO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6CEDF9-B8B5-E323-7E6F-6244A6ECAA23}"/>
              </a:ext>
            </a:extLst>
          </p:cNvPr>
          <p:cNvSpPr/>
          <p:nvPr/>
        </p:nvSpPr>
        <p:spPr>
          <a:xfrm>
            <a:off x="10600167" y="1385798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A319EA-997B-603A-80C7-AA3C5957AD72}"/>
              </a:ext>
            </a:extLst>
          </p:cNvPr>
          <p:cNvSpPr/>
          <p:nvPr/>
        </p:nvSpPr>
        <p:spPr>
          <a:xfrm>
            <a:off x="10290555" y="1246918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5ADE-470D-E753-23A1-6BF90620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caused PM2.5 overprediction at times during the fires?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07D25-DF1A-D7E3-AF7C-1924E6DA8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447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Did AQMv7 overpredict wildfire emissions?</a:t>
            </a:r>
          </a:p>
          <a:p>
            <a:r>
              <a:rPr lang="en-US" sz="2400" dirty="0"/>
              <a:t>Did AQMv7 overpredict vertical mixing of the plume down to the surface? (see photo of airport fire showing large plume rise)</a:t>
            </a:r>
          </a:p>
          <a:p>
            <a:r>
              <a:rPr lang="en-US" sz="2400" dirty="0"/>
              <a:t>AQMv7 is used to interpolate real-time monitor and sensor measurements for our real-time AQI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A0785-FC5F-1737-E8ED-D8027AAA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DE08970-61BA-C571-D633-5E8EA189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3" y="2143125"/>
            <a:ext cx="4847169" cy="363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7A4DF-CDE6-86C9-030E-7DA8371BA9E9}"/>
              </a:ext>
            </a:extLst>
          </p:cNvPr>
          <p:cNvSpPr txBox="1"/>
          <p:nvPr/>
        </p:nvSpPr>
        <p:spPr>
          <a:xfrm>
            <a:off x="7030722" y="1594792"/>
            <a:ext cx="426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Sep 11, 2024 view of Airport Fire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4368C-2ECB-3B8F-722E-37D0084D0F97}"/>
              </a:ext>
            </a:extLst>
          </p:cNvPr>
          <p:cNvSpPr txBox="1"/>
          <p:nvPr/>
        </p:nvSpPr>
        <p:spPr>
          <a:xfrm>
            <a:off x="6580093" y="5861607"/>
            <a:ext cx="272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OC Fire Authority PIO</a:t>
            </a:r>
          </a:p>
        </p:txBody>
      </p:sp>
    </p:spTree>
    <p:extLst>
      <p:ext uri="{BB962C8B-B14F-4D97-AF65-F5344CB8AC3E}">
        <p14:creationId xmlns:p14="http://schemas.microsoft.com/office/powerpoint/2010/main" val="22356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43FBA4-61D6-3F0E-1236-C189CD10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AQM Evaluation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3239E-2363-2E05-1D8A-2C17492BD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F6DF8-E3E9-FE25-6EF3-B6801960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5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C76F64-ADB7-3761-1B08-0F968F47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A3BC553D-ACD4-8857-E03C-18D0E2608BE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10758720"/>
                  </p:ext>
                </p:extLst>
              </p:nvPr>
            </p:nvGraphicFramePr>
            <p:xfrm>
              <a:off x="2166330" y="1874720"/>
              <a:ext cx="8242384" cy="41026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8027">
                      <a:extLst>
                        <a:ext uri="{9D8B030D-6E8A-4147-A177-3AD203B41FA5}">
                          <a16:colId xmlns:a16="http://schemas.microsoft.com/office/drawing/2014/main" val="4193388205"/>
                        </a:ext>
                      </a:extLst>
                    </a:gridCol>
                    <a:gridCol w="5604357">
                      <a:extLst>
                        <a:ext uri="{9D8B030D-6E8A-4147-A177-3AD203B41FA5}">
                          <a16:colId xmlns:a16="http://schemas.microsoft.com/office/drawing/2014/main" val="2317999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Metric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Formula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779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Root Mean Square Errors (RMSE)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𝑅𝑀𝑆𝐸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  <m:nary>
                                      <m:naryPr>
                                        <m:chr m:val="∑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𝑂𝑏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𝑀𝑜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𝑑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e>
                                </m:rad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224462"/>
                      </a:ext>
                    </a:extLst>
                  </a:tr>
                  <a:tr h="366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 Bias (MB)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𝑀𝐵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𝑂𝑏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𝑀𝑜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467097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err="1"/>
                            <a:t>Heidke</a:t>
                          </a:r>
                          <a:r>
                            <a:rPr lang="en-US"/>
                            <a:t> Skill Score (HSS)</a:t>
                          </a:r>
                        </a:p>
                        <a:p>
                          <a:pPr algn="ctr"/>
                          <a:endParaRPr lang="en-US"/>
                        </a:p>
                        <a:p>
                          <a:pPr algn="ctr"/>
                          <a:r>
                            <a:rPr lang="en-US"/>
                            <a:t>For binary true/false forecast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𝑇𝑟𝑢𝑒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𝑃𝑜𝑠𝑖𝑡𝑖𝑣𝑒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𝑇𝑟𝑢𝑒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𝑁𝑒𝑔𝑎𝑡𝑖𝑣𝑒</m:t>
                                    </m:r>
                                  </m:num>
                                  <m:den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HSS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𝑃𝐶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𝑃𝐶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𝑟𝑒𝑓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𝑃𝐶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b="0"/>
                        </a:p>
                        <a:p>
                          <a:pPr algn="ctr"/>
                          <a:endParaRPr lang="en-US" b="0" i="1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b="0"/>
                            <a:t> is percent correct for a persistence forecast</a:t>
                          </a:r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300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A3BC553D-ACD4-8857-E03C-18D0E2608BE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10758720"/>
                  </p:ext>
                </p:extLst>
              </p:nvPr>
            </p:nvGraphicFramePr>
            <p:xfrm>
              <a:off x="2166330" y="1874720"/>
              <a:ext cx="8242384" cy="41026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8027">
                      <a:extLst>
                        <a:ext uri="{9D8B030D-6E8A-4147-A177-3AD203B41FA5}">
                          <a16:colId xmlns:a16="http://schemas.microsoft.com/office/drawing/2014/main" val="4193388205"/>
                        </a:ext>
                      </a:extLst>
                    </a:gridCol>
                    <a:gridCol w="5604357">
                      <a:extLst>
                        <a:ext uri="{9D8B030D-6E8A-4147-A177-3AD203B41FA5}">
                          <a16:colId xmlns:a16="http://schemas.microsoft.com/office/drawing/2014/main" val="2317999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Metric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Formula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779712"/>
                      </a:ext>
                    </a:extLst>
                  </a:tr>
                  <a:tr h="11586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Root Mean Square Errors (RMSE)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7174" t="-34737" r="-435" b="-23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224462"/>
                      </a:ext>
                    </a:extLst>
                  </a:tr>
                  <a:tr h="840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 Bias (MB)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7174" t="-185507" r="-435" b="-2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6709754"/>
                      </a:ext>
                    </a:extLst>
                  </a:tr>
                  <a:tr h="1732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err="1"/>
                            <a:t>Heidke</a:t>
                          </a:r>
                          <a:r>
                            <a:rPr lang="en-US"/>
                            <a:t> Skill Score (HSS)</a:t>
                          </a:r>
                        </a:p>
                        <a:p>
                          <a:pPr algn="ctr"/>
                          <a:endParaRPr lang="en-US"/>
                        </a:p>
                        <a:p>
                          <a:pPr algn="ctr"/>
                          <a:r>
                            <a:rPr lang="en-US"/>
                            <a:t>For binary true/false forecast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7174" t="-138246" r="-435" b="-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3002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04484-1E17-A9A4-BFFB-4BB50EBA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27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DB31C9-C048-94FB-C6C7-FB9DCCAD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2D5C4A-5997-F855-E200-FCA73CD4A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6580" y="4879091"/>
            <a:ext cx="3298714" cy="16576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000" dirty="0"/>
              <a:t>2023 data:</a:t>
            </a:r>
          </a:p>
          <a:p>
            <a:r>
              <a:rPr lang="en-US" sz="2000" dirty="0"/>
              <a:t>2022-7-1 through 2022-8-31</a:t>
            </a:r>
          </a:p>
          <a:p>
            <a:r>
              <a:rPr lang="en-US" sz="2000" dirty="0"/>
              <a:t>2022-12-1 through 2023-1-31</a:t>
            </a:r>
          </a:p>
          <a:p>
            <a:r>
              <a:rPr lang="en-US" sz="2000" dirty="0"/>
              <a:t>2023-4-1 through 2023-9-27</a:t>
            </a:r>
          </a:p>
          <a:p>
            <a:pPr marL="0" indent="0">
              <a:buNone/>
            </a:pPr>
            <a:r>
              <a:rPr lang="en-US" sz="2000" dirty="0"/>
              <a:t>2024 data:</a:t>
            </a:r>
          </a:p>
          <a:p>
            <a:r>
              <a:rPr lang="en-US" sz="2000" dirty="0"/>
              <a:t>2023-10-1 through 2024-9-30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6FE6D-C01F-FD6D-F4B1-033657B2511E}"/>
              </a:ext>
            </a:extLst>
          </p:cNvPr>
          <p:cNvSpPr txBox="1"/>
          <p:nvPr/>
        </p:nvSpPr>
        <p:spPr>
          <a:xfrm>
            <a:off x="1196699" y="1845228"/>
            <a:ext cx="4341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Average RMSE and MB for all stations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25566-ABFF-5988-FE19-6096CE35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9F044-9C48-ACCE-E983-7B2E01F1FCED}"/>
              </a:ext>
            </a:extLst>
          </p:cNvPr>
          <p:cNvSpPr txBox="1"/>
          <p:nvPr/>
        </p:nvSpPr>
        <p:spPr>
          <a:xfrm>
            <a:off x="1070727" y="5521056"/>
            <a:ext cx="56380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AQMv7 Ozone RMSE is best among the models</a:t>
            </a:r>
          </a:p>
          <a:p>
            <a:r>
              <a:rPr lang="en-US" sz="2000" dirty="0" err="1"/>
              <a:t>Analogmod</a:t>
            </a:r>
            <a:r>
              <a:rPr lang="en-US" sz="2000" dirty="0"/>
              <a:t> PM2.5 RMSE is best among the models</a:t>
            </a:r>
          </a:p>
          <a:p>
            <a:r>
              <a:rPr lang="en-US" sz="2000" dirty="0"/>
              <a:t>Mean Bias is small for all models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8C8BAB1F-637D-834F-CD09-2D885298E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3147"/>
            <a:ext cx="6006528" cy="3739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29CFCE-55EA-699C-7706-F7D2E62A1E40}"/>
              </a:ext>
            </a:extLst>
          </p:cNvPr>
          <p:cNvSpPr txBox="1"/>
          <p:nvPr/>
        </p:nvSpPr>
        <p:spPr>
          <a:xfrm>
            <a:off x="8272998" y="1177759"/>
            <a:ext cx="2020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Station Overview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3D9A126-513B-799B-634D-2B8A8683673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5829081"/>
              </p:ext>
            </p:extLst>
          </p:nvPr>
        </p:nvGraphicFramePr>
        <p:xfrm>
          <a:off x="234308" y="2399837"/>
          <a:ext cx="626633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00">
                  <a:extLst>
                    <a:ext uri="{9D8B030D-6E8A-4147-A177-3AD203B41FA5}">
                      <a16:colId xmlns:a16="http://schemas.microsoft.com/office/drawing/2014/main" val="1566519553"/>
                    </a:ext>
                  </a:extLst>
                </a:gridCol>
                <a:gridCol w="1293687">
                  <a:extLst>
                    <a:ext uri="{9D8B030D-6E8A-4147-A177-3AD203B41FA5}">
                      <a16:colId xmlns:a16="http://schemas.microsoft.com/office/drawing/2014/main" val="3158792237"/>
                    </a:ext>
                  </a:extLst>
                </a:gridCol>
                <a:gridCol w="910777">
                  <a:extLst>
                    <a:ext uri="{9D8B030D-6E8A-4147-A177-3AD203B41FA5}">
                      <a16:colId xmlns:a16="http://schemas.microsoft.com/office/drawing/2014/main" val="2838284709"/>
                    </a:ext>
                  </a:extLst>
                </a:gridCol>
                <a:gridCol w="1055558">
                  <a:extLst>
                    <a:ext uri="{9D8B030D-6E8A-4147-A177-3AD203B41FA5}">
                      <a16:colId xmlns:a16="http://schemas.microsoft.com/office/drawing/2014/main" val="1464322817"/>
                    </a:ext>
                  </a:extLst>
                </a:gridCol>
                <a:gridCol w="1298504">
                  <a:extLst>
                    <a:ext uri="{9D8B030D-6E8A-4147-A177-3AD203B41FA5}">
                      <a16:colId xmlns:a16="http://schemas.microsoft.com/office/drawing/2014/main" val="4184023623"/>
                    </a:ext>
                  </a:extLst>
                </a:gridCol>
                <a:gridCol w="1298504">
                  <a:extLst>
                    <a:ext uri="{9D8B030D-6E8A-4147-A177-3AD203B41FA5}">
                      <a16:colId xmlns:a16="http://schemas.microsoft.com/office/drawing/2014/main" val="2066789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Model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O38hr Max [ppb]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PM2.5 [</a:t>
                      </a:r>
                      <a:r>
                        <a:rPr lang="el-G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 m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r>
                        <a:rPr lang="en-US" sz="1800" dirty="0"/>
                        <a:t>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84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89995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RMSE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AQMv7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67561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Analogmod</a:t>
                      </a: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9852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Persistence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87619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MB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AQMv7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93816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Analogmod</a:t>
                      </a: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049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Persistence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4599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970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7F81E8E4-33A6-8629-5D02-10B1208D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45" y="2193466"/>
            <a:ext cx="5303520" cy="4048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18502-EB6A-2BBE-8262-189D1CD5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AQI-Change Dates Evaluation Method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5EB9DF-1BDE-FEF2-FC16-1F5E8B7F7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92015" cy="4351338"/>
          </a:xfrm>
        </p:spPr>
        <p:txBody>
          <a:bodyPr/>
          <a:lstStyle/>
          <a:p>
            <a:r>
              <a:rPr lang="en-US"/>
              <a:t>Calculate RMSE and MB only on AQI-change dates</a:t>
            </a:r>
          </a:p>
          <a:p>
            <a:r>
              <a:rPr lang="en-US"/>
              <a:t>AQI-change dates:</a:t>
            </a:r>
          </a:p>
          <a:p>
            <a:pPr lvl="1"/>
            <a:r>
              <a:rPr lang="en-US">
                <a:highlight>
                  <a:srgbClr val="F8F8F8"/>
                </a:highlight>
              </a:rPr>
              <a:t>Measured</a:t>
            </a:r>
            <a:r>
              <a:rPr lang="en-US"/>
              <a:t> AQI changed by at least 10</a:t>
            </a:r>
          </a:p>
          <a:p>
            <a:pPr lvl="1"/>
            <a:r>
              <a:rPr lang="en-US"/>
              <a:t>This removes “persistent” time periods from evaluation data</a:t>
            </a:r>
          </a:p>
          <a:p>
            <a:pPr lvl="1"/>
            <a:r>
              <a:rPr lang="en-US"/>
              <a:t>Forecast is most useful when AQI is changing</a:t>
            </a:r>
          </a:p>
          <a:p>
            <a:r>
              <a:rPr lang="en-US"/>
              <a:t>CTOD calculated using full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D0F20-87B1-D6DE-5770-C7A6CC83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A69C3-4CD8-20EC-0F6A-68C6A93BDA9C}"/>
              </a:ext>
            </a:extLst>
          </p:cNvPr>
          <p:cNvSpPr txBox="1"/>
          <p:nvPr/>
        </p:nvSpPr>
        <p:spPr>
          <a:xfrm>
            <a:off x="7344838" y="2385061"/>
            <a:ext cx="262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x</a:t>
            </a:r>
            <a:r>
              <a:rPr lang="en-US" sz="2000"/>
              <a:t> – AQI-change dates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448E29-AC20-186E-D261-8B7243FC5E00}"/>
              </a:ext>
            </a:extLst>
          </p:cNvPr>
          <p:cNvSpPr txBox="1"/>
          <p:nvPr/>
        </p:nvSpPr>
        <p:spPr>
          <a:xfrm>
            <a:off x="7806844" y="1670837"/>
            <a:ext cx="318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Example of AQI-Change</a:t>
            </a:r>
          </a:p>
        </p:txBody>
      </p:sp>
    </p:spTree>
    <p:extLst>
      <p:ext uri="{BB962C8B-B14F-4D97-AF65-F5344CB8AC3E}">
        <p14:creationId xmlns:p14="http://schemas.microsoft.com/office/powerpoint/2010/main" val="2488165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DB31C9-C048-94FB-C6C7-FB9DCCAD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237"/>
          </a:xfrm>
        </p:spPr>
        <p:txBody>
          <a:bodyPr>
            <a:normAutofit fontScale="90000"/>
          </a:bodyPr>
          <a:lstStyle/>
          <a:p>
            <a:r>
              <a:rPr lang="en-US"/>
              <a:t>Evaluation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6FE6D-C01F-FD6D-F4B1-033657B2511E}"/>
              </a:ext>
            </a:extLst>
          </p:cNvPr>
          <p:cNvSpPr txBox="1"/>
          <p:nvPr/>
        </p:nvSpPr>
        <p:spPr>
          <a:xfrm>
            <a:off x="1070727" y="1503790"/>
            <a:ext cx="4341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Average RMSE and MB for all stations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25566-ABFF-5988-FE19-6096CE35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9F044-9C48-ACCE-E983-7B2E01F1FCED}"/>
              </a:ext>
            </a:extLst>
          </p:cNvPr>
          <p:cNvSpPr txBox="1"/>
          <p:nvPr/>
        </p:nvSpPr>
        <p:spPr>
          <a:xfrm>
            <a:off x="1070727" y="5521056"/>
            <a:ext cx="5599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AQMv7 Ozone RMSE is best among the models</a:t>
            </a:r>
          </a:p>
          <a:p>
            <a:r>
              <a:rPr lang="en-US" sz="2000" dirty="0" err="1"/>
              <a:t>Analogmod</a:t>
            </a:r>
            <a:r>
              <a:rPr lang="en-US" sz="2000" dirty="0"/>
              <a:t> PM2.5 RMSE is best among the models</a:t>
            </a:r>
          </a:p>
          <a:p>
            <a:r>
              <a:rPr lang="en-US" sz="2000" dirty="0"/>
              <a:t>Mean Bias is small for all models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8C8BAB1F-637D-834F-CD09-2D885298E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64" y="984453"/>
            <a:ext cx="6006528" cy="3739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29CFCE-55EA-699C-7706-F7D2E62A1E40}"/>
              </a:ext>
            </a:extLst>
          </p:cNvPr>
          <p:cNvSpPr txBox="1"/>
          <p:nvPr/>
        </p:nvSpPr>
        <p:spPr>
          <a:xfrm>
            <a:off x="8272998" y="1177759"/>
            <a:ext cx="2020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Station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CA68D-74DC-CB51-AC25-90916CAFCF55}"/>
              </a:ext>
            </a:extLst>
          </p:cNvPr>
          <p:cNvSpPr txBox="1"/>
          <p:nvPr/>
        </p:nvSpPr>
        <p:spPr>
          <a:xfrm>
            <a:off x="1070727" y="1825377"/>
            <a:ext cx="26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Using AQI-Change dates </a:t>
            </a: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8B17675C-75BC-066C-CBC5-DAEC79CA8C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298371"/>
              </p:ext>
            </p:extLst>
          </p:nvPr>
        </p:nvGraphicFramePr>
        <p:xfrm>
          <a:off x="234308" y="2399837"/>
          <a:ext cx="626633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00">
                  <a:extLst>
                    <a:ext uri="{9D8B030D-6E8A-4147-A177-3AD203B41FA5}">
                      <a16:colId xmlns:a16="http://schemas.microsoft.com/office/drawing/2014/main" val="1566519553"/>
                    </a:ext>
                  </a:extLst>
                </a:gridCol>
                <a:gridCol w="1293687">
                  <a:extLst>
                    <a:ext uri="{9D8B030D-6E8A-4147-A177-3AD203B41FA5}">
                      <a16:colId xmlns:a16="http://schemas.microsoft.com/office/drawing/2014/main" val="3158792237"/>
                    </a:ext>
                  </a:extLst>
                </a:gridCol>
                <a:gridCol w="910777">
                  <a:extLst>
                    <a:ext uri="{9D8B030D-6E8A-4147-A177-3AD203B41FA5}">
                      <a16:colId xmlns:a16="http://schemas.microsoft.com/office/drawing/2014/main" val="2838284709"/>
                    </a:ext>
                  </a:extLst>
                </a:gridCol>
                <a:gridCol w="1055558">
                  <a:extLst>
                    <a:ext uri="{9D8B030D-6E8A-4147-A177-3AD203B41FA5}">
                      <a16:colId xmlns:a16="http://schemas.microsoft.com/office/drawing/2014/main" val="1464322817"/>
                    </a:ext>
                  </a:extLst>
                </a:gridCol>
                <a:gridCol w="1298504">
                  <a:extLst>
                    <a:ext uri="{9D8B030D-6E8A-4147-A177-3AD203B41FA5}">
                      <a16:colId xmlns:a16="http://schemas.microsoft.com/office/drawing/2014/main" val="4184023623"/>
                    </a:ext>
                  </a:extLst>
                </a:gridCol>
                <a:gridCol w="1298504">
                  <a:extLst>
                    <a:ext uri="{9D8B030D-6E8A-4147-A177-3AD203B41FA5}">
                      <a16:colId xmlns:a16="http://schemas.microsoft.com/office/drawing/2014/main" val="2066789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Model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O38hr Max [ppb]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PM2.5 [</a:t>
                      </a:r>
                      <a:r>
                        <a:rPr lang="el-G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 m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r>
                        <a:rPr lang="en-US" sz="1800" dirty="0"/>
                        <a:t>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84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89995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RMSE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AQMv7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67561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Analogmod</a:t>
                      </a: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9852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Persistence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87619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MB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AQMv7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93816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Analogmod</a:t>
                      </a: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049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Persistence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4599744"/>
                  </a:ext>
                </a:extLst>
              </a:tr>
            </a:tbl>
          </a:graphicData>
        </a:graphic>
      </p:graphicFrame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795D4AE-7C4C-052A-F485-0F41FD4D7565}"/>
              </a:ext>
            </a:extLst>
          </p:cNvPr>
          <p:cNvSpPr txBox="1">
            <a:spLocks/>
          </p:cNvSpPr>
          <p:nvPr/>
        </p:nvSpPr>
        <p:spPr>
          <a:xfrm>
            <a:off x="7104530" y="4901279"/>
            <a:ext cx="3298714" cy="1657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2023 data:</a:t>
            </a:r>
          </a:p>
          <a:p>
            <a:r>
              <a:rPr lang="en-US" sz="2000" dirty="0"/>
              <a:t>2022-7-1 through 2022-8-31</a:t>
            </a:r>
          </a:p>
          <a:p>
            <a:r>
              <a:rPr lang="en-US" sz="2000" dirty="0"/>
              <a:t>2022-12-1 through 2023-1-31</a:t>
            </a:r>
          </a:p>
          <a:p>
            <a:r>
              <a:rPr lang="en-US" sz="2000" dirty="0"/>
              <a:t>2023-4-1 through 2023-9-27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2024 data:</a:t>
            </a:r>
          </a:p>
          <a:p>
            <a:r>
              <a:rPr lang="en-US" sz="2000" dirty="0"/>
              <a:t>2023-10-1 through 2024-9-30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150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7C6E8EBA-23A0-8C89-7273-65B3C386B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04" y="118114"/>
            <a:ext cx="4553335" cy="3364714"/>
          </a:xfrm>
          <a:prstGeom prst="rect">
            <a:avLst/>
          </a:prstGeom>
        </p:spPr>
      </p:pic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070ADAF2-82F5-3371-121D-3B3631502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44" y="3269464"/>
            <a:ext cx="4553335" cy="3364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7FBB0-1304-022A-7C5D-C186B766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3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/>
              <a:t>Ozone 8hr Average Max </a:t>
            </a:r>
            <a:r>
              <a:rPr lang="en-US" sz="3800">
                <a:highlight>
                  <a:srgbClr val="F8F8F8"/>
                </a:highlight>
              </a:rPr>
              <a:t>by Location*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DB4C4-2B21-CE35-8112-CDEED382F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891" y="1239690"/>
            <a:ext cx="5787044" cy="4486275"/>
          </a:xfrm>
        </p:spPr>
        <p:txBody>
          <a:bodyPr>
            <a:normAutofit/>
          </a:bodyPr>
          <a:lstStyle/>
          <a:p>
            <a:r>
              <a:rPr lang="en-US" sz="2400" dirty="0"/>
              <a:t>AQMv7 and </a:t>
            </a:r>
            <a:r>
              <a:rPr lang="en-US" sz="2400" err="1"/>
              <a:t>analogmod</a:t>
            </a:r>
            <a:r>
              <a:rPr lang="en-US" sz="2400" dirty="0"/>
              <a:t> have similar RMSE</a:t>
            </a:r>
            <a:r>
              <a:rPr lang="en-US" sz="2400"/>
              <a:t> </a:t>
            </a:r>
            <a:r>
              <a:rPr lang="en-US" sz="2400">
                <a:highlight>
                  <a:srgbClr val="F8F8F8"/>
                </a:highlight>
              </a:rPr>
              <a:t>and perform much better than persistence</a:t>
            </a:r>
          </a:p>
          <a:p>
            <a:r>
              <a:rPr lang="en-US" sz="2400" dirty="0"/>
              <a:t>AQMv7 generally has low (&lt; 2 ppb) mean bias</a:t>
            </a:r>
          </a:p>
          <a:p>
            <a:r>
              <a:rPr lang="en-US" sz="2400" dirty="0" err="1"/>
              <a:t>Analogmod</a:t>
            </a:r>
            <a:r>
              <a:rPr lang="en-US" sz="2400" dirty="0"/>
              <a:t> has higher bias in some cases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6E072-FFD0-2FE8-CAA2-7D09B89B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666A4-414C-91F9-61D5-375D87432D5A}"/>
              </a:ext>
            </a:extLst>
          </p:cNvPr>
          <p:cNvSpPr txBox="1"/>
          <p:nvPr/>
        </p:nvSpPr>
        <p:spPr>
          <a:xfrm>
            <a:off x="6377765" y="6402402"/>
            <a:ext cx="26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Using AQI-Change dates </a:t>
            </a: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BAF8BBA1-8EB7-ADC4-1EB2-877CE9EB2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" y="3421381"/>
            <a:ext cx="5040141" cy="3137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F1C89C-E1C2-5E5E-A541-F5B8FFBB2A0E}"/>
              </a:ext>
            </a:extLst>
          </p:cNvPr>
          <p:cNvSpPr txBox="1"/>
          <p:nvPr/>
        </p:nvSpPr>
        <p:spPr>
          <a:xfrm rot="16200000">
            <a:off x="9716339" y="4554801"/>
            <a:ext cx="4374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highlight>
                  <a:srgbClr val="F8F8F8"/>
                </a:highlight>
              </a:rPr>
              <a:t>Model Overestimates |Model Underestimates</a:t>
            </a:r>
          </a:p>
        </p:txBody>
      </p:sp>
    </p:spTree>
    <p:extLst>
      <p:ext uri="{BB962C8B-B14F-4D97-AF65-F5344CB8AC3E}">
        <p14:creationId xmlns:p14="http://schemas.microsoft.com/office/powerpoint/2010/main" val="331440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E3FAE86-DF14-0EF2-80B4-9A80E388D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00" y="29271"/>
            <a:ext cx="4559431" cy="3364714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DD53B528-17D6-4642-6BC0-AB0BA3165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77" y="3213821"/>
            <a:ext cx="4559431" cy="3364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CBF57-49D4-96EE-0356-003F4AF4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666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/>
              <a:t>PM2.5 Daily Average </a:t>
            </a:r>
            <a:r>
              <a:rPr lang="en-US" sz="4300">
                <a:highlight>
                  <a:srgbClr val="F8F8F8"/>
                </a:highlight>
              </a:rPr>
              <a:t>by Location*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80B8B7C-6727-3A56-29BA-BD06119D5F4A}"/>
              </a:ext>
            </a:extLst>
          </p:cNvPr>
          <p:cNvSpPr txBox="1">
            <a:spLocks/>
          </p:cNvSpPr>
          <p:nvPr/>
        </p:nvSpPr>
        <p:spPr>
          <a:xfrm>
            <a:off x="814319" y="1293077"/>
            <a:ext cx="6469566" cy="4712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AQMv7 and </a:t>
            </a:r>
            <a:r>
              <a:rPr lang="en-US" sz="2000" err="1"/>
              <a:t>analogmod</a:t>
            </a:r>
            <a:r>
              <a:rPr lang="en-US" sz="2000"/>
              <a:t> have similar mean bias </a:t>
            </a:r>
            <a:r>
              <a:rPr lang="en-US" sz="2000">
                <a:highlight>
                  <a:srgbClr val="F8F8F8"/>
                </a:highlight>
              </a:rPr>
              <a:t>and similar performance to persistence</a:t>
            </a:r>
          </a:p>
          <a:p>
            <a:r>
              <a:rPr lang="en-US" sz="2000"/>
              <a:t>AQMv7 has small MB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 err="1"/>
              <a:t>Analogmod</a:t>
            </a:r>
            <a:r>
              <a:rPr lang="en-US" sz="2000"/>
              <a:t> MB usually negative (overprediction). May need to be retrained using most recent measurement data to reduce bias.</a:t>
            </a:r>
            <a:endParaRPr lang="en-US" sz="24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0CEDF6-AB38-D6A1-9809-381B0D3F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19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51E83-3CEC-EC1E-88EA-0B12899FFF08}"/>
              </a:ext>
            </a:extLst>
          </p:cNvPr>
          <p:cNvSpPr txBox="1"/>
          <p:nvPr/>
        </p:nvSpPr>
        <p:spPr>
          <a:xfrm>
            <a:off x="10104268" y="3500299"/>
            <a:ext cx="208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Positive Mean Bias -&gt; Model Underestimates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0DF98-4850-F1FE-2461-1713329A81D2}"/>
              </a:ext>
            </a:extLst>
          </p:cNvPr>
          <p:cNvSpPr txBox="1"/>
          <p:nvPr/>
        </p:nvSpPr>
        <p:spPr>
          <a:xfrm>
            <a:off x="6438992" y="6352143"/>
            <a:ext cx="26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Using AQI-Change dates 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A0B041C7-84E3-3500-88C6-C9185BC07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" y="3421381"/>
            <a:ext cx="5040141" cy="3137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476A6-7C13-D2F1-721D-26C09CA49AD0}"/>
              </a:ext>
            </a:extLst>
          </p:cNvPr>
          <p:cNvSpPr txBox="1"/>
          <p:nvPr/>
        </p:nvSpPr>
        <p:spPr>
          <a:xfrm rot="16200000">
            <a:off x="9873477" y="4234279"/>
            <a:ext cx="4374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highlight>
                  <a:srgbClr val="F8F8F8"/>
                </a:highlight>
              </a:rPr>
              <a:t>Model Overestimates |Model Underestimates</a:t>
            </a:r>
          </a:p>
        </p:txBody>
      </p:sp>
    </p:spTree>
    <p:extLst>
      <p:ext uri="{BB962C8B-B14F-4D97-AF65-F5344CB8AC3E}">
        <p14:creationId xmlns:p14="http://schemas.microsoft.com/office/powerpoint/2010/main" val="1660391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5712-20B4-6576-D9C0-1C384A7C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07CE3-E169-1DF7-C831-48B7A2C55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8457" cy="4351338"/>
          </a:xfrm>
        </p:spPr>
        <p:txBody>
          <a:bodyPr/>
          <a:lstStyle/>
          <a:p>
            <a:r>
              <a:rPr lang="en-US" dirty="0"/>
              <a:t>Forecast Products at South Coast AQMD</a:t>
            </a:r>
          </a:p>
          <a:p>
            <a:r>
              <a:rPr lang="en-US" dirty="0"/>
              <a:t>Process</a:t>
            </a:r>
          </a:p>
          <a:p>
            <a:r>
              <a:rPr lang="en-US" dirty="0"/>
              <a:t>Performance during </a:t>
            </a:r>
            <a:r>
              <a:rPr lang="en-US" dirty="0">
                <a:highlight>
                  <a:srgbClr val="F8F8F8"/>
                </a:highlight>
              </a:rPr>
              <a:t>recent high-impact </a:t>
            </a:r>
            <a:r>
              <a:rPr lang="en-US" dirty="0"/>
              <a:t>Wildfires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Model residual trends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309CB-3D45-DD54-B1D6-B9A86582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F88B4-F0D0-B413-895C-8CF22CC6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345" y="332667"/>
            <a:ext cx="2914011" cy="2176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99D8D-7E8B-0BFD-E236-8551A175D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9"/>
          <a:stretch/>
        </p:blipFill>
        <p:spPr>
          <a:xfrm>
            <a:off x="6215433" y="2140099"/>
            <a:ext cx="3017862" cy="2572135"/>
          </a:xfrm>
          <a:prstGeom prst="rect">
            <a:avLst/>
          </a:prstGeom>
        </p:spPr>
      </p:pic>
      <p:pic>
        <p:nvPicPr>
          <p:cNvPr id="8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FBFE206E-4852-3814-F663-E808BCC2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13" y="4712234"/>
            <a:ext cx="3474308" cy="195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9C1D6-1AF0-461C-31FA-174A925B1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788" y="745573"/>
            <a:ext cx="2396597" cy="48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5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19180-119C-A5E9-47D3-775EB7F8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Residual Trends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30EFF-3AF8-0119-7DEF-735F0811A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3FCA1-2D96-17B7-46FF-F4447E3A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9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3C0B00-D6D9-0C9F-E90D-BD8F3EA6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Residual Trends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020E5E-AE9B-378E-26F4-A6B3313DF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9254" cy="4351338"/>
          </a:xfrm>
        </p:spPr>
        <p:txBody>
          <a:bodyPr/>
          <a:lstStyle/>
          <a:p>
            <a:r>
              <a:rPr lang="en-US"/>
              <a:t>Analyzed Residual vs Met Data</a:t>
            </a:r>
          </a:p>
          <a:p>
            <a:r>
              <a:rPr lang="en-US"/>
              <a:t>Met Data: Riverside Municipal Airport (KRAL) Automated Surface Observing System</a:t>
            </a:r>
          </a:p>
          <a:p>
            <a:pPr lvl="1"/>
            <a:r>
              <a:rPr lang="en-US"/>
              <a:t>Processed using AERMET to derive mixing height and surface friction velocity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FB3D43-8036-ADB4-EC96-67007099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1F0F223-C01E-27B9-F690-64939114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79" y="1690688"/>
            <a:ext cx="6696319" cy="41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5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BB4C26E-8B60-8F76-41C0-3C52443F2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42" y="1589142"/>
            <a:ext cx="8476002" cy="2039063"/>
          </a:xfrm>
        </p:spPr>
        <p:txBody>
          <a:bodyPr>
            <a:normAutofit/>
          </a:bodyPr>
          <a:lstStyle/>
          <a:p>
            <a:r>
              <a:rPr lang="en-US" sz="2400"/>
              <a:t>Plotted residual of daily maximum 8-hr average ozone vs daily max 10 m temperature at Riverside Airport (KRAL)</a:t>
            </a:r>
          </a:p>
          <a:p>
            <a:r>
              <a:rPr lang="en-US" sz="2400"/>
              <a:t>Model tends to underestimate Ozone at Glendora at high temperature (~&gt; 310 K)</a:t>
            </a:r>
          </a:p>
          <a:p>
            <a:r>
              <a:rPr lang="en-US" sz="2400"/>
              <a:t>Less evidence of underestimation at Palm Springs and Redlands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1360B-61A6-D4D9-7A71-243F2C60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4903" cy="1325563"/>
          </a:xfrm>
        </p:spPr>
        <p:txBody>
          <a:bodyPr/>
          <a:lstStyle/>
          <a:p>
            <a:r>
              <a:rPr lang="en-US"/>
              <a:t>O3 8hr Max Residual vs Maximum Temperature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4D81B6E-F332-C95F-B553-F505AC4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5DF5B6B-3034-B03A-94C4-3890D188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13478"/>
            <a:ext cx="4084151" cy="2880874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93A66C52-A6FD-797F-5840-40B8F267D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93" y="3719341"/>
            <a:ext cx="4104207" cy="2900039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22AADA84-1D42-7D19-1D42-A740CD925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49" y="3845848"/>
            <a:ext cx="3746138" cy="264702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01DF287-46F6-1125-4C82-909165B69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1507964"/>
            <a:ext cx="3348747" cy="20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65EAD-FD3A-DA30-602C-52B764D5A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00" y="3025794"/>
            <a:ext cx="5010498" cy="3693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CEBD38-F6A1-8A2C-3911-44AE454E3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8" y="3079413"/>
            <a:ext cx="5010498" cy="3687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15857-BE3C-8FFE-4D76-81A5C168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Height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DB3404E-F374-AB09-F8BA-FC130228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73" y="1501557"/>
            <a:ext cx="7398510" cy="46316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Underestimation of PM2.5 at SNBO when mixing height is low at Riverside Airport (KRAL)</a:t>
            </a:r>
            <a:endParaRPr lang="en-US" dirty="0"/>
          </a:p>
          <a:p>
            <a:r>
              <a:rPr lang="en-US" sz="2400" dirty="0">
                <a:cs typeface="Calibri" panose="020F0502020204030204"/>
              </a:rPr>
              <a:t>Most other stations have low/</a:t>
            </a:r>
            <a:r>
              <a:rPr lang="en-US" sz="2400">
                <a:cs typeface="Calibri" panose="020F0502020204030204"/>
              </a:rPr>
              <a:t>no</a:t>
            </a:r>
            <a:r>
              <a:rPr lang="en-US" sz="2400" dirty="0">
                <a:cs typeface="Calibri" panose="020F0502020204030204"/>
              </a:rPr>
              <a:t> trend with mixing height</a:t>
            </a:r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0B5CE0F-4D87-8ACB-94F1-B9CF2F5E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23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EFA86-D7BE-8C09-F92C-2750821FBF17}"/>
              </a:ext>
            </a:extLst>
          </p:cNvPr>
          <p:cNvSpPr txBox="1"/>
          <p:nvPr/>
        </p:nvSpPr>
        <p:spPr>
          <a:xfrm>
            <a:off x="3289059" y="3244334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Hourly PM2.5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80175-B97D-957F-F373-AA399887A90C}"/>
              </a:ext>
            </a:extLst>
          </p:cNvPr>
          <p:cNvSpPr txBox="1"/>
          <p:nvPr/>
        </p:nvSpPr>
        <p:spPr>
          <a:xfrm>
            <a:off x="5428457" y="6397856"/>
            <a:ext cx="12367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cs typeface="Calibri"/>
              </a:rPr>
              <a:t>* </a:t>
            </a:r>
            <a:r>
              <a:rPr lang="en-US">
                <a:cs typeface="Calibri"/>
              </a:rPr>
              <a:t> average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42FAC-B521-52C5-9146-A9109BDA48B3}"/>
              </a:ext>
            </a:extLst>
          </p:cNvPr>
          <p:cNvSpPr txBox="1"/>
          <p:nvPr/>
        </p:nvSpPr>
        <p:spPr>
          <a:xfrm>
            <a:off x="8336431" y="3237263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Hourly PM2.5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EAEC7465-45F1-C532-129B-CEA78BB8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8" y="228727"/>
            <a:ext cx="3962078" cy="2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23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CE80-94CA-5AEA-4B96-35AB9215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74BE-9A11-F1E5-AD75-0402B718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AQMv7 has good ozone performance (among the best models in our jurisdiction)</a:t>
            </a:r>
          </a:p>
          <a:p>
            <a:pPr lvl="1"/>
            <a:r>
              <a:rPr lang="en-US" dirty="0"/>
              <a:t>Although during Line/Bridge/Airport fire the model underestimate Ozone spikes and underestimated/overestimated PM2.5 spikes in some cases</a:t>
            </a:r>
          </a:p>
          <a:p>
            <a:r>
              <a:rPr lang="en-US" dirty="0"/>
              <a:t>About the same PM2.5 performance at most stations</a:t>
            </a:r>
          </a:p>
          <a:p>
            <a:pPr lvl="1"/>
            <a:r>
              <a:rPr lang="en-US" dirty="0"/>
              <a:t>Nearly as good as the best PM2.5 model for our jurisdiction</a:t>
            </a:r>
          </a:p>
          <a:p>
            <a:r>
              <a:rPr lang="en-US" dirty="0"/>
              <a:t>AQMv7 tends to underestimated PM2.5 at SNBO when mixing height is low</a:t>
            </a:r>
          </a:p>
          <a:p>
            <a:r>
              <a:rPr lang="en-US" dirty="0"/>
              <a:t>Overall AQMv7 is one of the best-performing forecast models we use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68886-55A1-2921-CE7C-AB24DEC5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548E02-0217-F37F-776C-056F5AC2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B20FA-CA45-5479-1075-6432AA737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82906-20DD-A3EA-D45E-9553154D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0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D0E0E8-2DA8-439A-97AB-EE288156F4E0}"/>
              </a:ext>
            </a:extLst>
          </p:cNvPr>
          <p:cNvSpPr/>
          <p:nvPr/>
        </p:nvSpPr>
        <p:spPr>
          <a:xfrm>
            <a:off x="762000" y="6236221"/>
            <a:ext cx="4350442" cy="621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245"/>
            <a:ext cx="10515600" cy="4974354"/>
          </a:xfrm>
        </p:spPr>
        <p:txBody>
          <a:bodyPr>
            <a:normAutofit/>
          </a:bodyPr>
          <a:lstStyle/>
          <a:p>
            <a:r>
              <a:rPr lang="en-US" sz="2800"/>
              <a:t>Model developed by AQ Assessment Group compares meteorological fields on forecasted day with historical meteorological fields</a:t>
            </a:r>
          </a:p>
          <a:p>
            <a:r>
              <a:rPr lang="en-US" sz="2800"/>
              <a:t>Identifies analogous days and uses them to make predictions</a:t>
            </a:r>
          </a:p>
          <a:p>
            <a:r>
              <a:rPr lang="en-US" sz="2800"/>
              <a:t>Daily predictions of O3, PM2.5, PM10, NO2, and CO at every measurement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CC0E630-4C53-4AF8-9DE6-3D29A4B8B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25" y="77682"/>
            <a:ext cx="10919035" cy="1325563"/>
          </a:xfrm>
        </p:spPr>
        <p:txBody>
          <a:bodyPr>
            <a:normAutofit/>
          </a:bodyPr>
          <a:lstStyle/>
          <a:p>
            <a:r>
              <a:rPr lang="en-US"/>
              <a:t>Air Quality Forecasting Models</a:t>
            </a:r>
            <a:br>
              <a:rPr lang="en-US"/>
            </a:br>
            <a:r>
              <a:rPr lang="en-US"/>
              <a:t>(South Coast AQMD Analog Forecast Model)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CA1C710-B8A6-4AA4-AFD9-2DCDFA833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0" t="37174" r="7174" b="40325"/>
          <a:stretch/>
        </p:blipFill>
        <p:spPr>
          <a:xfrm>
            <a:off x="4974853" y="4769685"/>
            <a:ext cx="4381693" cy="900474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8913E507-9352-49AA-9BE5-EA9A80F7F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32" r="21947" b="8991"/>
          <a:stretch/>
        </p:blipFill>
        <p:spPr>
          <a:xfrm>
            <a:off x="2076498" y="3884705"/>
            <a:ext cx="2198222" cy="28309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0397F7-5337-49DE-9150-5FA4DD6552D2}"/>
              </a:ext>
            </a:extLst>
          </p:cNvPr>
          <p:cNvSpPr txBox="1"/>
          <p:nvPr/>
        </p:nvSpPr>
        <p:spPr>
          <a:xfrm>
            <a:off x="5133637" y="4529930"/>
            <a:ext cx="4131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Temperature on Historical Days</a:t>
            </a:r>
          </a:p>
        </p:txBody>
      </p:sp>
    </p:spTree>
    <p:extLst>
      <p:ext uri="{BB962C8B-B14F-4D97-AF65-F5344CB8AC3E}">
        <p14:creationId xmlns:p14="http://schemas.microsoft.com/office/powerpoint/2010/main" val="881654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6148036" y="3280296"/>
            <a:ext cx="0" cy="377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762512" y="2854599"/>
            <a:ext cx="48737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6850" cy="1325563"/>
          </a:xfrm>
        </p:spPr>
        <p:txBody>
          <a:bodyPr/>
          <a:lstStyle/>
          <a:p>
            <a:r>
              <a:rPr lang="en-US"/>
              <a:t>Analog Model Training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4978"/>
            <a:ext cx="10515600" cy="4351338"/>
          </a:xfrm>
        </p:spPr>
        <p:txBody>
          <a:bodyPr/>
          <a:lstStyle/>
          <a:p>
            <a:r>
              <a:rPr lang="en-US"/>
              <a:t>For all pollutants at every monitoring station: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65983" y="6356350"/>
            <a:ext cx="2743200" cy="365125"/>
          </a:xfrm>
        </p:spPr>
        <p:txBody>
          <a:bodyPr/>
          <a:lstStyle/>
          <a:p>
            <a:fld id="{53C7F8DB-F8D9-43D4-9E21-C2620F8E9C6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249882" y="3658268"/>
            <a:ext cx="2233396" cy="1166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Identify Analog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 Historical days with the lowest MSE</a:t>
            </a:r>
            <a:endParaRPr lang="en-US" u="sng"/>
          </a:p>
        </p:txBody>
      </p:sp>
      <p:sp>
        <p:nvSpPr>
          <p:cNvPr id="6" name="Rounded Rectangle 5"/>
          <p:cNvSpPr/>
          <p:nvPr/>
        </p:nvSpPr>
        <p:spPr>
          <a:xfrm>
            <a:off x="246985" y="2063223"/>
            <a:ext cx="4551500" cy="3228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Identify Initial Set of MET Predictors and Apply Geographic Constraints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Use selection of important pollutant-specific predictors from hourly 12 km NAM (use intuition to pick variables)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Normalize predictor variables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Separate gridded data into four regions to represent all areas in forecast domain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62512" y="5125673"/>
            <a:ext cx="3982513" cy="114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Make Prediction Based on Analog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Calculate the mean, max, and min from analog days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49882" y="2065108"/>
            <a:ext cx="6056546" cy="131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Calculate Similarity Between Prediction Day and All Past Days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Determine mean squared error (MSE) between gridded meteorology on prediction day and all past days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Weight each MET variable by a factor of 0, 1, 5, 10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Sum weighted MSE for all important MET parameters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6148036" y="4824451"/>
            <a:ext cx="0" cy="3012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1A23CC-994E-4F74-87CD-A145BAB56694}"/>
              </a:ext>
            </a:extLst>
          </p:cNvPr>
          <p:cNvSpPr txBox="1"/>
          <p:nvPr/>
        </p:nvSpPr>
        <p:spPr>
          <a:xfrm>
            <a:off x="7884453" y="3524134"/>
            <a:ext cx="1665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Repeat until all combinations of weights and training days are calculated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E85B9F-67CB-41B1-A15C-D741355923A3}"/>
              </a:ext>
            </a:extLst>
          </p:cNvPr>
          <p:cNvCxnSpPr/>
          <p:nvPr/>
        </p:nvCxnSpPr>
        <p:spPr>
          <a:xfrm flipV="1">
            <a:off x="7872368" y="3380392"/>
            <a:ext cx="0" cy="17452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13B09C-710C-4828-B96C-BF00ECC7B572}"/>
              </a:ext>
            </a:extLst>
          </p:cNvPr>
          <p:cNvCxnSpPr>
            <a:cxnSpLocks/>
          </p:cNvCxnSpPr>
          <p:nvPr/>
        </p:nvCxnSpPr>
        <p:spPr>
          <a:xfrm>
            <a:off x="7872368" y="4941897"/>
            <a:ext cx="166521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4C345ED4-1E24-4B57-92A1-B12A6C4850FB}"/>
              </a:ext>
            </a:extLst>
          </p:cNvPr>
          <p:cNvSpPr/>
          <p:nvPr/>
        </p:nvSpPr>
        <p:spPr>
          <a:xfrm>
            <a:off x="9537583" y="3901265"/>
            <a:ext cx="2518224" cy="2499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Finalize Model Configuration to Use for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Determine what combination of MET parameters and weights maximizes performance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3015685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97" t="12843" r="10222" b="14532"/>
          <a:stretch/>
        </p:blipFill>
        <p:spPr>
          <a:xfrm>
            <a:off x="1397129" y="2005182"/>
            <a:ext cx="7310558" cy="4047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329" y="394533"/>
            <a:ext cx="10951526" cy="1325563"/>
          </a:xfrm>
        </p:spPr>
        <p:txBody>
          <a:bodyPr/>
          <a:lstStyle/>
          <a:p>
            <a:r>
              <a:rPr lang="en-US"/>
              <a:t>Analog Day Selection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4553427" y="4103192"/>
            <a:ext cx="162456" cy="162456"/>
          </a:xfrm>
          <a:prstGeom prst="mathMultiply">
            <a:avLst/>
          </a:prstGeom>
          <a:solidFill>
            <a:srgbClr val="0E6EBB"/>
          </a:solidFill>
          <a:ln>
            <a:solidFill>
              <a:srgbClr val="EE3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71525" y="2422928"/>
            <a:ext cx="3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NAM Grid Cell Center Locations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052140" y="2716443"/>
            <a:ext cx="0" cy="4166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5618" y="4015004"/>
            <a:ext cx="194948" cy="1949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8" t="14593" b="15949"/>
          <a:stretch/>
        </p:blipFill>
        <p:spPr>
          <a:xfrm>
            <a:off x="1095423" y="2098014"/>
            <a:ext cx="8640376" cy="3871115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5977636" y="3863836"/>
            <a:ext cx="162456" cy="162456"/>
          </a:xfrm>
          <a:prstGeom prst="mathMultiply">
            <a:avLst/>
          </a:prstGeom>
          <a:solidFill>
            <a:srgbClr val="0E6EBB"/>
          </a:solidFill>
          <a:ln>
            <a:solidFill>
              <a:srgbClr val="EE3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71525" y="2422928"/>
            <a:ext cx="3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NAM Grid Cell Center Locations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60452" y="2792260"/>
            <a:ext cx="0" cy="500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F05F73-9AD8-4115-91B6-16982C6BE1D9}"/>
              </a:ext>
            </a:extLst>
          </p:cNvPr>
          <p:cNvSpPr txBox="1"/>
          <p:nvPr/>
        </p:nvSpPr>
        <p:spPr>
          <a:xfrm>
            <a:off x="8249615" y="3795999"/>
            <a:ext cx="3755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/>
              <a:t>Analog Day Identification</a:t>
            </a:r>
          </a:p>
          <a:p>
            <a:r>
              <a:rPr lang="en-US" sz="2500"/>
              <a:t>Uses the meteorology for all grid cells in the region that the station resides</a:t>
            </a:r>
          </a:p>
        </p:txBody>
      </p:sp>
    </p:spTree>
    <p:extLst>
      <p:ext uri="{BB962C8B-B14F-4D97-AF65-F5344CB8AC3E}">
        <p14:creationId xmlns:p14="http://schemas.microsoft.com/office/powerpoint/2010/main" val="3482755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1526" cy="1325563"/>
          </a:xfrm>
        </p:spPr>
        <p:txBody>
          <a:bodyPr/>
          <a:lstStyle/>
          <a:p>
            <a:r>
              <a:rPr lang="en-US"/>
              <a:t>Analog Day Selection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6117" y="1626945"/>
            <a:ext cx="3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NAM Grid Cell Center Locations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83" t="8373" r="13271" b="13038"/>
          <a:stretch/>
        </p:blipFill>
        <p:spPr>
          <a:xfrm>
            <a:off x="1323087" y="1932116"/>
            <a:ext cx="7015300" cy="3986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8679" y="1796458"/>
            <a:ext cx="251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A6A6D3"/>
                </a:solidFill>
              </a:rPr>
              <a:t>Mojave Desert Air Basin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1552" y="5674589"/>
            <a:ext cx="251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A6D3A6"/>
                </a:solidFill>
              </a:rPr>
              <a:t>Coachella Valley portion of Salton Sea Air Basin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9812" y="5628423"/>
            <a:ext cx="251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D3A6A6"/>
                </a:solidFill>
              </a:rPr>
              <a:t>South Coast Air Basin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5802" y="3206559"/>
            <a:ext cx="2291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996CB6"/>
                </a:solidFill>
              </a:rPr>
              <a:t>Antelope Valley portion of Mojave Desert Air Basin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8921" y="1932116"/>
            <a:ext cx="0" cy="288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62009" y="2116373"/>
            <a:ext cx="3240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/>
              <a:t>Forecasting domain split into 4 regions</a:t>
            </a:r>
          </a:p>
        </p:txBody>
      </p:sp>
    </p:spTree>
    <p:extLst>
      <p:ext uri="{BB962C8B-B14F-4D97-AF65-F5344CB8AC3E}">
        <p14:creationId xmlns:p14="http://schemas.microsoft.com/office/powerpoint/2010/main" val="327782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AC389-7CA4-1F4A-EDA6-F54212B1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5A6D4-FE7B-A5EE-6861-5946DC83A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" r="2450"/>
          <a:stretch/>
        </p:blipFill>
        <p:spPr>
          <a:xfrm>
            <a:off x="441390" y="1718334"/>
            <a:ext cx="4630189" cy="28823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15168-41F0-0A77-A934-E279C4866973}"/>
              </a:ext>
            </a:extLst>
          </p:cNvPr>
          <p:cNvSpPr txBox="1"/>
          <p:nvPr/>
        </p:nvSpPr>
        <p:spPr>
          <a:xfrm>
            <a:off x="681802" y="1335179"/>
            <a:ext cx="433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Daily Forecast With Cleanest Time Of Day</a:t>
            </a:r>
          </a:p>
          <a:p>
            <a:pPr algn="ctr"/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1AFE3-3842-ED33-20C8-953C4D07D293}"/>
              </a:ext>
            </a:extLst>
          </p:cNvPr>
          <p:cNvSpPr txBox="1"/>
          <p:nvPr/>
        </p:nvSpPr>
        <p:spPr>
          <a:xfrm>
            <a:off x="6016103" y="1250779"/>
            <a:ext cx="176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Hourly Forecast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EFEA2-97C9-BB2D-823F-0F198FF9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108" y="1633934"/>
            <a:ext cx="2900374" cy="291266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916CE7-B2CF-3A76-7CB2-68D754D9615E}"/>
              </a:ext>
            </a:extLst>
          </p:cNvPr>
          <p:cNvSpPr txBox="1"/>
          <p:nvPr/>
        </p:nvSpPr>
        <p:spPr>
          <a:xfrm>
            <a:off x="9661089" y="965847"/>
            <a:ext cx="132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Advisories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C0850-F2CB-A672-7749-0D9F6A737A38}"/>
              </a:ext>
            </a:extLst>
          </p:cNvPr>
          <p:cNvSpPr txBox="1"/>
          <p:nvPr/>
        </p:nvSpPr>
        <p:spPr>
          <a:xfrm>
            <a:off x="5787408" y="4702970"/>
            <a:ext cx="21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Forecast-Based Rules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1B14EA-2D05-1D0C-1B6E-07A2E884E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89" y="4695280"/>
            <a:ext cx="3967784" cy="207501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85F85-8CF0-6D33-5F3D-B24F8AB3C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106" y="1335179"/>
            <a:ext cx="3300118" cy="49447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519CE-ACA0-1308-BA5E-F557B221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9A1F51-88A7-4337-3F17-02DF4718E49C}"/>
              </a:ext>
            </a:extLst>
          </p:cNvPr>
          <p:cNvSpPr/>
          <p:nvPr/>
        </p:nvSpPr>
        <p:spPr>
          <a:xfrm>
            <a:off x="5509926" y="5072302"/>
            <a:ext cx="2839556" cy="138080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Fugitive Dust Control in Coachella Valley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Open Burning, No-Burn Days</a:t>
            </a:r>
          </a:p>
        </p:txBody>
      </p:sp>
    </p:spTree>
    <p:extLst>
      <p:ext uri="{BB962C8B-B14F-4D97-AF65-F5344CB8AC3E}">
        <p14:creationId xmlns:p14="http://schemas.microsoft.com/office/powerpoint/2010/main" val="3019477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>
            <a:cxnSpLocks/>
            <a:endCxn id="5" idx="0"/>
          </p:cNvCxnSpPr>
          <p:nvPr/>
        </p:nvCxnSpPr>
        <p:spPr>
          <a:xfrm>
            <a:off x="4629054" y="3966235"/>
            <a:ext cx="0" cy="8291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6850" cy="1325563"/>
          </a:xfrm>
        </p:spPr>
        <p:txBody>
          <a:bodyPr/>
          <a:lstStyle/>
          <a:p>
            <a:r>
              <a:rPr lang="en-US"/>
              <a:t>Analog Prediction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4978"/>
            <a:ext cx="10515600" cy="4351338"/>
          </a:xfrm>
        </p:spPr>
        <p:txBody>
          <a:bodyPr/>
          <a:lstStyle/>
          <a:p>
            <a:r>
              <a:rPr lang="en-US"/>
              <a:t>For all pollutants at every monitoring station: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7F8DB-F8D9-43D4-9E21-C2620F8E9C6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512356" y="4795382"/>
            <a:ext cx="2233396" cy="1166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Identify Analog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 Historical days with the lowest MSE</a:t>
            </a:r>
            <a:endParaRPr lang="en-US" u="sng"/>
          </a:p>
        </p:txBody>
      </p:sp>
      <p:sp>
        <p:nvSpPr>
          <p:cNvPr id="7" name="Rounded Rectangle 6"/>
          <p:cNvSpPr/>
          <p:nvPr/>
        </p:nvSpPr>
        <p:spPr>
          <a:xfrm>
            <a:off x="7631341" y="4592764"/>
            <a:ext cx="3495143" cy="1571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Make Prediction Based on Analog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Calculate the mean, max, and min from analog days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21" y="2394822"/>
            <a:ext cx="6056546" cy="15714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Calculate Similarity Between Tomorrow and All Past Days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Determine mean squared error (MSE) between tomorrow’s gridded meteorology and all past days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Apply weights to MSE calculated with training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Sum weighted MSE for all important MET parameters</a:t>
            </a:r>
          </a:p>
        </p:txBody>
      </p:sp>
      <p:cxnSp>
        <p:nvCxnSpPr>
          <p:cNvPr id="19" name="Straight Arrow Connector 18"/>
          <p:cNvCxnSpPr>
            <a:cxnSpLocks/>
            <a:endCxn id="7" idx="1"/>
          </p:cNvCxnSpPr>
          <p:nvPr/>
        </p:nvCxnSpPr>
        <p:spPr>
          <a:xfrm>
            <a:off x="5041076" y="5366415"/>
            <a:ext cx="2590265" cy="120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622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B3C77480-90BB-8714-FF26-7C7716AF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05" y="91092"/>
            <a:ext cx="4547240" cy="3364714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F8293B8-61B1-396C-5A17-2C7C357D2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00" y="3257449"/>
            <a:ext cx="4547240" cy="336471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2935E0-44B5-3FF5-23E4-B037E23B2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9720" cy="4351338"/>
          </a:xfrm>
        </p:spPr>
        <p:txBody>
          <a:bodyPr>
            <a:normAutofit/>
          </a:bodyPr>
          <a:lstStyle/>
          <a:p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Cleanest Time of the Day</a:t>
            </a: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Predicted AQI is at least 10 AQI points less than the day’s average AQI</a:t>
            </a:r>
            <a:r>
              <a:rPr lang="en-US" sz="2000">
                <a:effectLst/>
                <a:highlight>
                  <a:srgbClr val="F8F8F8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</a:p>
          <a:p>
            <a:pPr lvl="1"/>
            <a:r>
              <a:rPr lang="en-US" sz="2000">
                <a:latin typeface="Calibri" panose="020F0502020204030204" pitchFamily="34" charset="0"/>
                <a:cs typeface="Times New Roman" panose="02020603050405020304" pitchFamily="18" charset="0"/>
              </a:rPr>
              <a:t>Binary true/false forecast for each hour</a:t>
            </a:r>
          </a:p>
          <a:p>
            <a:pPr lvl="1"/>
            <a:r>
              <a:rPr lang="en-US" sz="2000">
                <a:latin typeface="Calibri" panose="020F0502020204030204" pitchFamily="34" charset="0"/>
                <a:cs typeface="Times New Roman" panose="02020603050405020304" pitchFamily="18" charset="0"/>
              </a:rPr>
              <a:t>Used to present hourly forecast</a:t>
            </a:r>
          </a:p>
          <a:p>
            <a:r>
              <a:rPr lang="en-US" sz="2400" b="1">
                <a:latin typeface="Calibri" panose="020F0502020204030204" pitchFamily="34" charset="0"/>
                <a:cs typeface="Times New Roman" panose="02020603050405020304" pitchFamily="18" charset="0"/>
              </a:rPr>
              <a:t>HSS:</a:t>
            </a:r>
            <a:r>
              <a:rPr lang="en-US" sz="24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Times New Roman" panose="02020603050405020304" pitchFamily="18" charset="0"/>
              </a:rPr>
              <a:t>Percent correct relative to a persistence forecast</a:t>
            </a:r>
          </a:p>
          <a:p>
            <a:r>
              <a:rPr lang="en-US" sz="2400">
                <a:latin typeface="Calibri" panose="020F0502020204030204" pitchFamily="34" charset="0"/>
                <a:cs typeface="Times New Roman" panose="02020603050405020304" pitchFamily="18" charset="0"/>
              </a:rPr>
              <a:t>At most stations HSS is moderate but positive</a:t>
            </a:r>
          </a:p>
          <a:p>
            <a:pPr lvl="1"/>
            <a:r>
              <a:rPr lang="en-US" sz="2000">
                <a:latin typeface="Calibri" panose="020F0502020204030204" pitchFamily="34" charset="0"/>
                <a:cs typeface="Times New Roman" panose="02020603050405020304" pitchFamily="18" charset="0"/>
              </a:rPr>
              <a:t>Indicates model has some skill in predicting hourly Ozone and PM2.5 trends</a:t>
            </a:r>
          </a:p>
          <a:p>
            <a:endParaRPr lang="en-US" sz="24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/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FC5D2-50F2-C1AF-D334-BB5D728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Cleanest Time Of Day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D6E02F9-6C3F-8EEA-82C5-ADBA1B66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A5DB1-C85F-DF1C-7585-724335997E7C}"/>
              </a:ext>
            </a:extLst>
          </p:cNvPr>
          <p:cNvSpPr txBox="1"/>
          <p:nvPr/>
        </p:nvSpPr>
        <p:spPr>
          <a:xfrm>
            <a:off x="3318236" y="6325534"/>
            <a:ext cx="363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F8F8F8"/>
                </a:highlight>
              </a:rPr>
              <a:t>*AQI based on O3 and PM2.5</a:t>
            </a:r>
          </a:p>
        </p:txBody>
      </p:sp>
    </p:spTree>
    <p:extLst>
      <p:ext uri="{BB962C8B-B14F-4D97-AF65-F5344CB8AC3E}">
        <p14:creationId xmlns:p14="http://schemas.microsoft.com/office/powerpoint/2010/main" val="332332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516B-9A15-FC3B-24E4-CEEA9F30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 Process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79774F-884F-4823-30E6-E0B8AB387C2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2714764"/>
              </p:ext>
            </p:extLst>
          </p:nvPr>
        </p:nvGraphicFramePr>
        <p:xfrm>
          <a:off x="838200" y="1820487"/>
          <a:ext cx="10515600" cy="4356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3E5DD9-8475-FFA0-5109-735F05A4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9BECB-58F0-A3B8-3475-F32A131663AC}"/>
              </a:ext>
            </a:extLst>
          </p:cNvPr>
          <p:cNvSpPr txBox="1"/>
          <p:nvPr/>
        </p:nvSpPr>
        <p:spPr>
          <a:xfrm>
            <a:off x="1123055" y="5590728"/>
            <a:ext cx="281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*In-House statistical models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66B6AF2-FDF9-89FE-63FE-91B372397BF5}"/>
              </a:ext>
            </a:extLst>
          </p:cNvPr>
          <p:cNvSpPr/>
          <p:nvPr/>
        </p:nvSpPr>
        <p:spPr>
          <a:xfrm>
            <a:off x="2700242" y="3901959"/>
            <a:ext cx="362077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9B4A74E-6CE8-5B2F-55DD-58472065EBFC}"/>
              </a:ext>
            </a:extLst>
          </p:cNvPr>
          <p:cNvSpPr/>
          <p:nvPr/>
        </p:nvSpPr>
        <p:spPr>
          <a:xfrm>
            <a:off x="4847139" y="3901959"/>
            <a:ext cx="362077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2A169BD-B1EE-D84B-3C9C-1D689A34DF6E}"/>
              </a:ext>
            </a:extLst>
          </p:cNvPr>
          <p:cNvSpPr/>
          <p:nvPr/>
        </p:nvSpPr>
        <p:spPr>
          <a:xfrm>
            <a:off x="6994036" y="3901959"/>
            <a:ext cx="362077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183218B-625D-EADC-8287-7CFBCE7E5B6A}"/>
              </a:ext>
            </a:extLst>
          </p:cNvPr>
          <p:cNvSpPr/>
          <p:nvPr/>
        </p:nvSpPr>
        <p:spPr>
          <a:xfrm>
            <a:off x="9129683" y="3901959"/>
            <a:ext cx="362077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6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468A07-0655-54B0-9E3E-9967DE78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AQM During </a:t>
            </a:r>
            <a:r>
              <a:rPr lang="en-US" dirty="0">
                <a:highlight>
                  <a:srgbClr val="F8F8F8"/>
                </a:highlight>
              </a:rPr>
              <a:t>Recent High-Impact </a:t>
            </a:r>
            <a:r>
              <a:rPr lang="en-US" dirty="0"/>
              <a:t>Wildfires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CD7F06-EEAB-8255-A155-48C63FFAA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C80B6-AAF4-0503-B27B-D9CC80F5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0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459A-1402-1E39-2581-DFBC62D6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80291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Line, Bridge, and Airport Fires (Sep 5, 2024)</a:t>
            </a:r>
            <a:r>
              <a:rPr lang="en-US"/>
              <a:t> – PM2.5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C641-FC72-929D-BF36-D077EC16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812" y="3475871"/>
            <a:ext cx="4315690" cy="267952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AQMv7 captured initial PM2.5 spike from Line Fire well at BGBR and SNBO</a:t>
            </a:r>
          </a:p>
          <a:p>
            <a:r>
              <a:rPr lang="en-US" sz="2400" dirty="0"/>
              <a:t>Starting Sep 11, AQMv7 overpredicted PM2.5 at SNBO and MLVB</a:t>
            </a:r>
          </a:p>
          <a:p>
            <a:r>
              <a:rPr lang="en-US" sz="2400" dirty="0"/>
              <a:t>AQMv7 </a:t>
            </a:r>
            <a:r>
              <a:rPr lang="en-US" sz="2400"/>
              <a:t>overpredicted PM2.5</a:t>
            </a:r>
            <a:r>
              <a:rPr lang="en-US" sz="2400" dirty="0"/>
              <a:t> spike at BGBR from Sep 12 - 14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EBDDD-8BB4-CE15-42C8-EACDAB34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E347A-CB3C-8885-6BFF-20873FC73268}"/>
              </a:ext>
            </a:extLst>
          </p:cNvPr>
          <p:cNvSpPr txBox="1"/>
          <p:nvPr/>
        </p:nvSpPr>
        <p:spPr>
          <a:xfrm rot="16200000">
            <a:off x="4707334" y="3388936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PM2.5 (24hr) [</a:t>
            </a:r>
            <a:r>
              <a:rPr lang="el-GR"/>
              <a:t>μ</a:t>
            </a:r>
            <a:r>
              <a:rPr lang="en-US"/>
              <a:t>g m</a:t>
            </a:r>
            <a:r>
              <a:rPr lang="en-US" baseline="30000"/>
              <a:t>-3</a:t>
            </a:r>
            <a:r>
              <a:rPr lang="en-US"/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00701-F5A7-885E-1F0E-06F824C8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70" r="17380" b="5324"/>
          <a:stretch/>
        </p:blipFill>
        <p:spPr>
          <a:xfrm>
            <a:off x="6983971" y="136525"/>
            <a:ext cx="5046531" cy="3138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47B387-FF4A-0686-6B4E-1D966D4057AB}"/>
              </a:ext>
            </a:extLst>
          </p:cNvPr>
          <p:cNvSpPr txBox="1"/>
          <p:nvPr/>
        </p:nvSpPr>
        <p:spPr>
          <a:xfrm>
            <a:off x="9290013" y="1371702"/>
            <a:ext cx="60984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MLVB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19A33-D232-E4CB-D7E7-2171E4365C08}"/>
              </a:ext>
            </a:extLst>
          </p:cNvPr>
          <p:cNvSpPr txBox="1"/>
          <p:nvPr/>
        </p:nvSpPr>
        <p:spPr>
          <a:xfrm>
            <a:off x="9725210" y="992554"/>
            <a:ext cx="611065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SNBO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57CFC-0D5E-FFA8-EC15-398BCF993069}"/>
              </a:ext>
            </a:extLst>
          </p:cNvPr>
          <p:cNvSpPr txBox="1"/>
          <p:nvPr/>
        </p:nvSpPr>
        <p:spPr>
          <a:xfrm rot="16200000">
            <a:off x="-702361" y="3429031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PM2.5 (1hr) [</a:t>
            </a:r>
            <a:r>
              <a:rPr lang="el-GR" dirty="0"/>
              <a:t>μ</a:t>
            </a:r>
            <a:r>
              <a:rPr lang="en-US" dirty="0"/>
              <a:t>g m</a:t>
            </a:r>
            <a:r>
              <a:rPr lang="en-US" baseline="30000" dirty="0"/>
              <a:t>-3</a:t>
            </a:r>
            <a:r>
              <a:rPr lang="en-US" dirty="0"/>
              <a:t>]</a:t>
            </a:r>
          </a:p>
        </p:txBody>
      </p:sp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9779B079-0C2A-58CE-A396-0DE516AC7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" y="1705722"/>
            <a:ext cx="7034202" cy="40656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6CA26-F894-29E2-5F6C-ABADF2BF85DF}"/>
              </a:ext>
            </a:extLst>
          </p:cNvPr>
          <p:cNvSpPr txBox="1"/>
          <p:nvPr/>
        </p:nvSpPr>
        <p:spPr>
          <a:xfrm>
            <a:off x="10881042" y="473595"/>
            <a:ext cx="60144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BGBR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374C9B-BFF6-B0E9-880E-163220FBBF0B}"/>
              </a:ext>
            </a:extLst>
          </p:cNvPr>
          <p:cNvSpPr/>
          <p:nvPr/>
        </p:nvSpPr>
        <p:spPr>
          <a:xfrm>
            <a:off x="11392299" y="714632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17EE1D-E01D-B6D8-50CB-B9CC6AE79042}"/>
              </a:ext>
            </a:extLst>
          </p:cNvPr>
          <p:cNvSpPr/>
          <p:nvPr/>
        </p:nvSpPr>
        <p:spPr>
          <a:xfrm>
            <a:off x="9839771" y="1614282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E7C0AB-BFC8-7969-1682-E07D4D91D3E8}"/>
              </a:ext>
            </a:extLst>
          </p:cNvPr>
          <p:cNvSpPr/>
          <p:nvPr/>
        </p:nvSpPr>
        <p:spPr>
          <a:xfrm>
            <a:off x="10290555" y="1246918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6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E458B00-5C13-EB80-D509-B0F51F16D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8" y="1654828"/>
            <a:ext cx="5796817" cy="4065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9459A-1402-1E39-2581-DFBC62D6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80291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Line, Bridge, and Airport Fires (Sep 5, 2024)</a:t>
            </a:r>
            <a:r>
              <a:rPr lang="en-US"/>
              <a:t> – PM2.5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C641-FC72-929D-BF36-D077EC16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174" y="3613697"/>
            <a:ext cx="4784124" cy="1066939"/>
          </a:xfrm>
        </p:spPr>
        <p:txBody>
          <a:bodyPr>
            <a:normAutofit/>
          </a:bodyPr>
          <a:lstStyle/>
          <a:p>
            <a:r>
              <a:rPr lang="en-US" sz="2400" dirty="0"/>
              <a:t>AQMv7 overpredicted smoke impacts at ANAH, TMCA, and ELSI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EBDDD-8BB4-CE15-42C8-EACDAB34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E347A-CB3C-8885-6BFF-20873FC73268}"/>
              </a:ext>
            </a:extLst>
          </p:cNvPr>
          <p:cNvSpPr txBox="1"/>
          <p:nvPr/>
        </p:nvSpPr>
        <p:spPr>
          <a:xfrm rot="16200000">
            <a:off x="-760870" y="3429031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PM2.5 (24hr) [</a:t>
            </a:r>
            <a:r>
              <a:rPr lang="el-GR" dirty="0"/>
              <a:t>μ</a:t>
            </a:r>
            <a:r>
              <a:rPr lang="en-US" dirty="0"/>
              <a:t>g m</a:t>
            </a:r>
            <a:r>
              <a:rPr lang="en-US" baseline="30000" dirty="0"/>
              <a:t>-3</a:t>
            </a:r>
            <a:r>
              <a:rPr lang="en-US" dirty="0"/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00701-F5A7-885E-1F0E-06F824C8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0" r="17380" b="5324"/>
          <a:stretch/>
        </p:blipFill>
        <p:spPr>
          <a:xfrm>
            <a:off x="6983971" y="136525"/>
            <a:ext cx="5046531" cy="3138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F2FB3-D10E-6F44-3C3C-8A9B175DDC40}"/>
              </a:ext>
            </a:extLst>
          </p:cNvPr>
          <p:cNvSpPr txBox="1"/>
          <p:nvPr/>
        </p:nvSpPr>
        <p:spPr>
          <a:xfrm>
            <a:off x="7885420" y="1937310"/>
            <a:ext cx="635110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ANAH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3D750-3C3D-15D0-8850-E90ACA9FD59A}"/>
              </a:ext>
            </a:extLst>
          </p:cNvPr>
          <p:cNvSpPr txBox="1"/>
          <p:nvPr/>
        </p:nvSpPr>
        <p:spPr>
          <a:xfrm>
            <a:off x="10695909" y="2783967"/>
            <a:ext cx="63350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TMCA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F14BF-BAFA-709D-A669-054962657B6F}"/>
              </a:ext>
            </a:extLst>
          </p:cNvPr>
          <p:cNvSpPr txBox="1"/>
          <p:nvPr/>
        </p:nvSpPr>
        <p:spPr>
          <a:xfrm>
            <a:off x="10100826" y="2422343"/>
            <a:ext cx="481222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ELSI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D6A4DB-656E-3A22-B99D-A2ECFBCF290B}"/>
              </a:ext>
            </a:extLst>
          </p:cNvPr>
          <p:cNvSpPr/>
          <p:nvPr/>
        </p:nvSpPr>
        <p:spPr>
          <a:xfrm>
            <a:off x="10100826" y="2638680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4BDECB-6514-6293-385A-F0D4A300DC40}"/>
              </a:ext>
            </a:extLst>
          </p:cNvPr>
          <p:cNvSpPr/>
          <p:nvPr/>
        </p:nvSpPr>
        <p:spPr>
          <a:xfrm>
            <a:off x="8435178" y="2179890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9A1925-F96A-FCDB-AE75-DC0BF64F1EE0}"/>
              </a:ext>
            </a:extLst>
          </p:cNvPr>
          <p:cNvSpPr/>
          <p:nvPr/>
        </p:nvSpPr>
        <p:spPr>
          <a:xfrm>
            <a:off x="10695909" y="3000304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3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0B52-F29E-84BA-77F9-01058823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70" y="132318"/>
            <a:ext cx="10515600" cy="646331"/>
          </a:xfrm>
        </p:spPr>
        <p:txBody>
          <a:bodyPr>
            <a:normAutofit fontScale="90000"/>
          </a:bodyPr>
          <a:lstStyle/>
          <a:p>
            <a:r>
              <a:rPr lang="en-US"/>
              <a:t>Line, Bridge, and Airport Fires (PM2.5 Map)</a:t>
            </a:r>
          </a:p>
        </p:txBody>
      </p:sp>
      <p:pic>
        <p:nvPicPr>
          <p:cNvPr id="6" name="Content Placeholder 5" descr="Scatter chart&#10;&#10;Description automatically generated">
            <a:extLst>
              <a:ext uri="{FF2B5EF4-FFF2-40B4-BE49-F238E27FC236}">
                <a16:creationId xmlns:a16="http://schemas.microsoft.com/office/drawing/2014/main" id="{00153B0D-A6E2-515D-24E6-A49A9E5D1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7" y="749940"/>
            <a:ext cx="5504688" cy="50974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073E1-907C-59CC-707B-3D742921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26301D3-5398-84CC-94C9-2208D0280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27" y="749940"/>
            <a:ext cx="5500127" cy="5093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CFCF5-02CF-ADF8-1BF2-2287A0926946}"/>
              </a:ext>
            </a:extLst>
          </p:cNvPr>
          <p:cNvSpPr txBox="1"/>
          <p:nvPr/>
        </p:nvSpPr>
        <p:spPr>
          <a:xfrm>
            <a:off x="838200" y="5890478"/>
            <a:ext cx="3439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Times are in PST (UTC-8)</a:t>
            </a:r>
          </a:p>
          <a:p>
            <a:r>
              <a:rPr lang="en-US"/>
              <a:t>Using NOAA 9/11/2024 6z forecast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9068F7-3A6B-C3D4-847D-07CC27420A4B}"/>
              </a:ext>
            </a:extLst>
          </p:cNvPr>
          <p:cNvSpPr/>
          <p:nvPr/>
        </p:nvSpPr>
        <p:spPr>
          <a:xfrm>
            <a:off x="51065" y="1165814"/>
            <a:ext cx="1343862" cy="42641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E5AF0-D84B-470E-EA15-D59FED7FB149}"/>
              </a:ext>
            </a:extLst>
          </p:cNvPr>
          <p:cNvSpPr txBox="1"/>
          <p:nvPr/>
        </p:nvSpPr>
        <p:spPr>
          <a:xfrm>
            <a:off x="4418814" y="5841104"/>
            <a:ext cx="741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AQM predicted PM2.5 spikes in Riverside/Corona but measured PM2.5 is low (&lt; 18.2 ug/m3)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AQM correctly predicted PM2.5 spikes near the Big Bear Monitor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0E2656-9178-0218-9D55-F79D8C5FCF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498"/>
          <a:stretch/>
        </p:blipFill>
        <p:spPr>
          <a:xfrm>
            <a:off x="57698" y="1239547"/>
            <a:ext cx="1159497" cy="1534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23D6CB-B9A7-7C8D-2B60-5C95A2DE4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83" r="40183"/>
          <a:stretch/>
        </p:blipFill>
        <p:spPr>
          <a:xfrm>
            <a:off x="107627" y="2574935"/>
            <a:ext cx="1047161" cy="1510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AA4E3E-306D-77C2-3191-271F27341D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17" t="-7687" r="-298" b="-1199"/>
          <a:stretch/>
        </p:blipFill>
        <p:spPr>
          <a:xfrm>
            <a:off x="67125" y="3863033"/>
            <a:ext cx="1327802" cy="1557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110C72-4BC9-E713-0683-A53A405D760D}"/>
              </a:ext>
            </a:extLst>
          </p:cNvPr>
          <p:cNvSpPr txBox="1"/>
          <p:nvPr/>
        </p:nvSpPr>
        <p:spPr>
          <a:xfrm>
            <a:off x="344216" y="2426524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B885B-CE38-11CA-B429-09EE711816F5}"/>
              </a:ext>
            </a:extLst>
          </p:cNvPr>
          <p:cNvSpPr txBox="1"/>
          <p:nvPr/>
        </p:nvSpPr>
        <p:spPr>
          <a:xfrm>
            <a:off x="369601" y="3810510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50217-2BBC-9F97-2EDD-56D3D2079EF5}"/>
              </a:ext>
            </a:extLst>
          </p:cNvPr>
          <p:cNvSpPr txBox="1"/>
          <p:nvPr/>
        </p:nvSpPr>
        <p:spPr>
          <a:xfrm>
            <a:off x="446866" y="5068974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</p:spTree>
    <p:extLst>
      <p:ext uri="{BB962C8B-B14F-4D97-AF65-F5344CB8AC3E}">
        <p14:creationId xmlns:p14="http://schemas.microsoft.com/office/powerpoint/2010/main" val="330586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073E1-907C-59CC-707B-3D742921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E7B1-F1F6-41CF-9DE2-282095FB2A94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DA30A7A-C195-487A-A482-96E195F1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0" y="704587"/>
            <a:ext cx="5500127" cy="5093218"/>
          </a:xfrm>
          <a:prstGeom prst="rect">
            <a:avLst/>
          </a:prstGeom>
        </p:spPr>
      </p:pic>
      <p:pic>
        <p:nvPicPr>
          <p:cNvPr id="11" name="Picture 10" descr="Map, scatter chart&#10;&#10;Description automatically generated">
            <a:extLst>
              <a:ext uri="{FF2B5EF4-FFF2-40B4-BE49-F238E27FC236}">
                <a16:creationId xmlns:a16="http://schemas.microsoft.com/office/drawing/2014/main" id="{ED06EDA0-6705-8682-59BF-2BCD92980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80" y="704587"/>
            <a:ext cx="5500127" cy="50932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C92B56-29B8-A5AF-02D3-A2A0054B849B}"/>
              </a:ext>
            </a:extLst>
          </p:cNvPr>
          <p:cNvSpPr txBox="1">
            <a:spLocks/>
          </p:cNvSpPr>
          <p:nvPr/>
        </p:nvSpPr>
        <p:spPr>
          <a:xfrm>
            <a:off x="363070" y="132318"/>
            <a:ext cx="105156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Line, Bridge, and Airport Fires (PM2.5 Map)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2F2E1-35E8-2C93-F4A5-0C1BA2096112}"/>
              </a:ext>
            </a:extLst>
          </p:cNvPr>
          <p:cNvSpPr txBox="1"/>
          <p:nvPr/>
        </p:nvSpPr>
        <p:spPr>
          <a:xfrm>
            <a:off x="838200" y="5890478"/>
            <a:ext cx="2470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Times are in PST (UTC-8)</a:t>
            </a:r>
          </a:p>
          <a:p>
            <a:r>
              <a:rPr lang="en-US"/>
              <a:t>Using 9/11/2024 6z run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1C7FA1-4243-5C15-2C4C-0F0EA99DC3A7}"/>
              </a:ext>
            </a:extLst>
          </p:cNvPr>
          <p:cNvSpPr txBox="1"/>
          <p:nvPr/>
        </p:nvSpPr>
        <p:spPr>
          <a:xfrm>
            <a:off x="4204803" y="5798145"/>
            <a:ext cx="741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AQM overpredicted PM2.5 in Redlands, Yucaipa, San Gorgonio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AQM overpredicted PM2.5 near Lake Forest and in Corona/northeast of Santa Ana mountains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8CA054-B171-8AAE-689F-8B03AD2481D0}"/>
              </a:ext>
            </a:extLst>
          </p:cNvPr>
          <p:cNvSpPr/>
          <p:nvPr/>
        </p:nvSpPr>
        <p:spPr>
          <a:xfrm>
            <a:off x="51065" y="1165814"/>
            <a:ext cx="1343862" cy="42641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609469-D0CF-02D9-265E-7AEC7ACDD4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498"/>
          <a:stretch/>
        </p:blipFill>
        <p:spPr>
          <a:xfrm>
            <a:off x="57698" y="1239547"/>
            <a:ext cx="1159497" cy="1534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56A2A7-BC8B-47EC-4EBD-C8B76F29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83" r="40183"/>
          <a:stretch/>
        </p:blipFill>
        <p:spPr>
          <a:xfrm>
            <a:off x="107627" y="2574935"/>
            <a:ext cx="1047161" cy="1510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86FF6B-D0E1-8380-7A47-09C60CC1D3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17" t="-7687" r="-298" b="-1199"/>
          <a:stretch/>
        </p:blipFill>
        <p:spPr>
          <a:xfrm>
            <a:off x="67125" y="3863033"/>
            <a:ext cx="1327802" cy="15575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5D7E60-EDEF-3EC5-FA5C-34F1ECDAEAAA}"/>
              </a:ext>
            </a:extLst>
          </p:cNvPr>
          <p:cNvSpPr txBox="1"/>
          <p:nvPr/>
        </p:nvSpPr>
        <p:spPr>
          <a:xfrm>
            <a:off x="344216" y="2426524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EB740B-E661-85F9-1BB9-D35541A98C1F}"/>
              </a:ext>
            </a:extLst>
          </p:cNvPr>
          <p:cNvSpPr txBox="1"/>
          <p:nvPr/>
        </p:nvSpPr>
        <p:spPr>
          <a:xfrm>
            <a:off x="369601" y="3810510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50F369-0C4A-34F2-10EB-FB1502B39520}"/>
              </a:ext>
            </a:extLst>
          </p:cNvPr>
          <p:cNvSpPr txBox="1"/>
          <p:nvPr/>
        </p:nvSpPr>
        <p:spPr>
          <a:xfrm>
            <a:off x="446866" y="5068974"/>
            <a:ext cx="792205" cy="1692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1100"/>
              <a:t>&gt;460          </a:t>
            </a:r>
          </a:p>
        </p:txBody>
      </p:sp>
    </p:spTree>
    <p:extLst>
      <p:ext uri="{BB962C8B-B14F-4D97-AF65-F5344CB8AC3E}">
        <p14:creationId xmlns:p14="http://schemas.microsoft.com/office/powerpoint/2010/main" val="1070586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7649F817EFF4B8DB83AA650E32CD3" ma:contentTypeVersion="15" ma:contentTypeDescription="Create a new document." ma:contentTypeScope="" ma:versionID="5b6453e7cbcb8f739d207ba71e70ce9b">
  <xsd:schema xmlns:xsd="http://www.w3.org/2001/XMLSchema" xmlns:xs="http://www.w3.org/2001/XMLSchema" xmlns:p="http://schemas.microsoft.com/office/2006/metadata/properties" xmlns:ns2="01c8b3a8-c7e5-44dc-9570-eb954c59f395" xmlns:ns3="cb595539-95a6-4bef-b2a5-01be8c22659e" targetNamespace="http://schemas.microsoft.com/office/2006/metadata/properties" ma:root="true" ma:fieldsID="3c04a88b44dba09baf83fae461c41dc3" ns2:_="" ns3:_="">
    <xsd:import namespace="01c8b3a8-c7e5-44dc-9570-eb954c59f395"/>
    <xsd:import namespace="cb595539-95a6-4bef-b2a5-01be8c2265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8b3a8-c7e5-44dc-9570-eb954c59f39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2568f73-4291-466b-bc76-f1ca765be0b6}" ma:internalName="TaxCatchAll" ma:showField="CatchAllData" ma:web="01c8b3a8-c7e5-44dc-9570-eb954c59f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95539-95a6-4bef-b2a5-01be8c2265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2edeebe-5967-47ef-a1a2-6d16f7e31a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595539-95a6-4bef-b2a5-01be8c22659e">
      <Terms xmlns="http://schemas.microsoft.com/office/infopath/2007/PartnerControls"/>
    </lcf76f155ced4ddcb4097134ff3c332f>
    <TaxCatchAll xmlns="01c8b3a8-c7e5-44dc-9570-eb954c59f395" xsi:nil="true"/>
  </documentManagement>
</p:properties>
</file>

<file path=customXml/itemProps1.xml><?xml version="1.0" encoding="utf-8"?>
<ds:datastoreItem xmlns:ds="http://schemas.openxmlformats.org/officeDocument/2006/customXml" ds:itemID="{D2AD3915-C8D6-4E8C-A6E4-86F8D51288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c8b3a8-c7e5-44dc-9570-eb954c59f395"/>
    <ds:schemaRef ds:uri="cb595539-95a6-4bef-b2a5-01be8c226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0520C8-D0EF-4982-B924-86FDF70EA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D8FFA6-CDF3-49DD-92FB-D93DB613B8D0}">
  <ds:schemaRefs>
    <ds:schemaRef ds:uri="http://schemas.microsoft.com/office/2006/metadata/properties"/>
    <ds:schemaRef ds:uri="http://purl.org/dc/terms/"/>
    <ds:schemaRef ds:uri="01c8b3a8-c7e5-44dc-9570-eb954c59f39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b595539-95a6-4bef-b2a5-01be8c22659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1719</Words>
  <Application>Microsoft Office PowerPoint</Application>
  <PresentationFormat>Widescreen</PresentationFormat>
  <Paragraphs>342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Office Theme</vt:lpstr>
      <vt:lpstr>Evaluation of AQM Air Quality Forecasts in South Coast AQMD Jurisdiction</vt:lpstr>
      <vt:lpstr>Outline</vt:lpstr>
      <vt:lpstr>Forecast Products</vt:lpstr>
      <vt:lpstr>Forecast Process</vt:lpstr>
      <vt:lpstr>AQM During Recent High-Impact Wildfires</vt:lpstr>
      <vt:lpstr>Line, Bridge, and Airport Fires (Sep 5, 2024) – PM2.5</vt:lpstr>
      <vt:lpstr>Line, Bridge, and Airport Fires (Sep 5, 2024) – PM2.5</vt:lpstr>
      <vt:lpstr>Line, Bridge, and Airport Fires (PM2.5 Map)</vt:lpstr>
      <vt:lpstr>PowerPoint Presentation</vt:lpstr>
      <vt:lpstr>PowerPoint Presentation</vt:lpstr>
      <vt:lpstr>Line, Bridge, and Airport Fires (Sep 5, 2024) - Ozone</vt:lpstr>
      <vt:lpstr>What caused PM2.5 overprediction at times during the fires?</vt:lpstr>
      <vt:lpstr>AQM Evaluation</vt:lpstr>
      <vt:lpstr>Evaluation Metrics</vt:lpstr>
      <vt:lpstr>Evaluation Summary</vt:lpstr>
      <vt:lpstr>AQI-Change Dates Evaluation Method</vt:lpstr>
      <vt:lpstr>Evaluation Summary</vt:lpstr>
      <vt:lpstr>Ozone 8hr Average Max by Location*</vt:lpstr>
      <vt:lpstr>PM2.5 Daily Average by Location*</vt:lpstr>
      <vt:lpstr>Model Residual Trends</vt:lpstr>
      <vt:lpstr>Residual Trends Analysis</vt:lpstr>
      <vt:lpstr>O3 8hr Max Residual vs Maximum Temperature</vt:lpstr>
      <vt:lpstr>Mixed Layer Height</vt:lpstr>
      <vt:lpstr>Conclusions</vt:lpstr>
      <vt:lpstr>Backup Slides</vt:lpstr>
      <vt:lpstr>Air Quality Forecasting Models (South Coast AQMD Analog Forecast Model)</vt:lpstr>
      <vt:lpstr>Analog Model Training Methodology</vt:lpstr>
      <vt:lpstr>Analog Day Selection Methodology</vt:lpstr>
      <vt:lpstr>Analog Day Selection Methodology</vt:lpstr>
      <vt:lpstr>Analog Prediction Methodology</vt:lpstr>
      <vt:lpstr>Cleanest Time Of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Coast AQMD Forecast Updates</dc:title>
  <dc:creator>Nico Schulte</dc:creator>
  <cp:lastModifiedBy>Nico Schulte</cp:lastModifiedBy>
  <cp:revision>2</cp:revision>
  <dcterms:created xsi:type="dcterms:W3CDTF">2023-09-26T18:29:19Z</dcterms:created>
  <dcterms:modified xsi:type="dcterms:W3CDTF">2024-10-04T13:17:27Z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0x010100ABA7649F817EFF4B8DB83AA650E32CD3</vt:lpwstr>
  </property>
  <property fmtid="{D5CDD505-2E9C-101B-9397-08002B2CF9AE}" pid="3" name="MediaServiceImageTags">
    <vt:lpwstr/>
  </property>
</Properties>
</file>